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81" r:id="rId4"/>
    <p:sldId id="282" r:id="rId5"/>
    <p:sldId id="283" r:id="rId6"/>
    <p:sldId id="284" r:id="rId7"/>
    <p:sldId id="287" r:id="rId8"/>
    <p:sldId id="286" r:id="rId9"/>
    <p:sldId id="28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10/11/2019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426765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10/11/2019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57756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10/11/2019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67857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10/11/2019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73329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A346E6F-1A91-4DA9-9256-6A3DF9A5F070}" type="datetimeFigureOut">
              <a:rPr lang="en-US" smtClean="0"/>
              <a:t>10/11/2019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165041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DA346E6F-1A91-4DA9-9256-6A3DF9A5F070}" type="datetimeFigureOut">
              <a:rPr lang="en-US" smtClean="0"/>
              <a:t>10/11/2019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07636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DA346E6F-1A91-4DA9-9256-6A3DF9A5F070}" type="datetimeFigureOut">
              <a:rPr lang="en-US" smtClean="0"/>
              <a:t>10/11/2019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121648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DA346E6F-1A91-4DA9-9256-6A3DF9A5F070}" type="datetimeFigureOut">
              <a:rPr lang="en-US" smtClean="0"/>
              <a:t>10/11/2019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222351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A346E6F-1A91-4DA9-9256-6A3DF9A5F070}" type="datetimeFigureOut">
              <a:rPr lang="en-US" smtClean="0"/>
              <a:t>10/11/2019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87263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A346E6F-1A91-4DA9-9256-6A3DF9A5F070}" type="datetimeFigureOut">
              <a:rPr lang="en-US" smtClean="0"/>
              <a:t>10/11/2019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51167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A346E6F-1A91-4DA9-9256-6A3DF9A5F070}" type="datetimeFigureOut">
              <a:rPr lang="en-US" smtClean="0"/>
              <a:t>10/11/2019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65110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46E6F-1A91-4DA9-9256-6A3DF9A5F070}" type="datetimeFigureOut">
              <a:rPr lang="en-US" smtClean="0"/>
              <a:t>10/11/2019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AB41-9292-4501-B4C5-28F536B9D830}" type="slidenum">
              <a:rPr lang="en-US" smtClean="0"/>
              <a:t>‹N°›</a:t>
            </a:fld>
            <a:endParaRPr lang="en-US"/>
          </a:p>
        </p:txBody>
      </p:sp>
    </p:spTree>
    <p:extLst>
      <p:ext uri="{BB962C8B-B14F-4D97-AF65-F5344CB8AC3E}">
        <p14:creationId xmlns:p14="http://schemas.microsoft.com/office/powerpoint/2010/main" val="95397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4000" dirty="0" smtClean="0"/>
              <a:t>Résolution générale de problèmes</a:t>
            </a:r>
            <a:br>
              <a:rPr lang="fr-FR" sz="4000" dirty="0" smtClean="0"/>
            </a:br>
            <a:r>
              <a:rPr lang="fr-FR" sz="4000" dirty="0" smtClean="0"/>
              <a:t/>
            </a:r>
            <a:br>
              <a:rPr lang="fr-FR" sz="4000" dirty="0" smtClean="0"/>
            </a:br>
            <a:r>
              <a:rPr lang="fr-FR" dirty="0" smtClean="0"/>
              <a:t>Algorithme de </a:t>
            </a:r>
            <a:r>
              <a:rPr lang="fr-FR" dirty="0" err="1" smtClean="0"/>
              <a:t>Dijkstra</a:t>
            </a:r>
            <a:endParaRPr lang="en-US" dirty="0"/>
          </a:p>
        </p:txBody>
      </p:sp>
      <p:sp>
        <p:nvSpPr>
          <p:cNvPr id="3" name="Sous-titre 2"/>
          <p:cNvSpPr>
            <a:spLocks noGrp="1"/>
          </p:cNvSpPr>
          <p:nvPr>
            <p:ph type="subTitle" idx="1"/>
          </p:nvPr>
        </p:nvSpPr>
        <p:spPr/>
        <p:txBody>
          <a:bodyPr/>
          <a:lstStyle/>
          <a:p>
            <a:r>
              <a:rPr lang="fr-FR" dirty="0" smtClean="0">
                <a:solidFill>
                  <a:schemeClr val="tx1"/>
                </a:solidFill>
              </a:rPr>
              <a:t>ENSC 2</a:t>
            </a:r>
            <a:r>
              <a:rPr lang="fr-FR" baseline="30000" dirty="0" smtClean="0">
                <a:solidFill>
                  <a:schemeClr val="tx1"/>
                </a:solidFill>
              </a:rPr>
              <a:t>ème</a:t>
            </a:r>
            <a:r>
              <a:rPr lang="fr-FR" dirty="0" smtClean="0">
                <a:solidFill>
                  <a:schemeClr val="tx1"/>
                </a:solidFill>
              </a:rPr>
              <a:t> année</a:t>
            </a:r>
          </a:p>
          <a:p>
            <a:endParaRPr lang="fr-FR" dirty="0">
              <a:solidFill>
                <a:schemeClr val="tx1"/>
              </a:solidFill>
            </a:endParaRPr>
          </a:p>
          <a:p>
            <a:r>
              <a:rPr lang="fr-FR" dirty="0" smtClean="0">
                <a:solidFill>
                  <a:schemeClr val="tx1"/>
                </a:solidFill>
              </a:rPr>
              <a:t>Jean-Marc </a:t>
            </a:r>
            <a:r>
              <a:rPr lang="fr-FR" dirty="0" err="1" smtClean="0">
                <a:solidFill>
                  <a:schemeClr val="tx1"/>
                </a:solidFill>
              </a:rPr>
              <a:t>Salotti</a:t>
            </a:r>
            <a:endParaRPr lang="en-US" dirty="0">
              <a:solidFill>
                <a:schemeClr val="tx1"/>
              </a:solidFill>
            </a:endParaRPr>
          </a:p>
        </p:txBody>
      </p:sp>
    </p:spTree>
    <p:extLst>
      <p:ext uri="{BB962C8B-B14F-4D97-AF65-F5344CB8AC3E}">
        <p14:creationId xmlns:p14="http://schemas.microsoft.com/office/powerpoint/2010/main" val="258960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smtClean="0"/>
              <a:t>Dijkstra</a:t>
            </a:r>
            <a:endParaRPr lang="fr-FR" dirty="0"/>
          </a:p>
        </p:txBody>
      </p:sp>
      <p:sp>
        <p:nvSpPr>
          <p:cNvPr id="4" name="Espace réservé du pied de page 3"/>
          <p:cNvSpPr>
            <a:spLocks noGrp="1"/>
          </p:cNvSpPr>
          <p:nvPr>
            <p:ph type="ftr" sz="quarter" idx="11"/>
          </p:nvPr>
        </p:nvSpPr>
        <p:spPr/>
        <p:txBody>
          <a:bodyPr/>
          <a:lstStyle/>
          <a:p>
            <a:r>
              <a:rPr lang="fr-FR" smtClean="0"/>
              <a:t>DAS IHS, Agen, 11/09/2018</a:t>
            </a:r>
            <a:endParaRPr lang="fr-FR" dirty="0"/>
          </a:p>
        </p:txBody>
      </p:sp>
      <p:pic>
        <p:nvPicPr>
          <p:cNvPr id="8" name="Espace réservé du contenu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95936" y="1484784"/>
            <a:ext cx="1641630" cy="2188840"/>
          </a:xfrm>
        </p:spPr>
      </p:pic>
      <p:sp>
        <p:nvSpPr>
          <p:cNvPr id="9" name="ZoneTexte 8"/>
          <p:cNvSpPr txBox="1"/>
          <p:nvPr/>
        </p:nvSpPr>
        <p:spPr>
          <a:xfrm>
            <a:off x="899592" y="3646163"/>
            <a:ext cx="7632848" cy="2862322"/>
          </a:xfrm>
          <a:prstGeom prst="rect">
            <a:avLst/>
          </a:prstGeom>
          <a:noFill/>
        </p:spPr>
        <p:txBody>
          <a:bodyPr wrap="square" rtlCol="0">
            <a:spAutoFit/>
          </a:bodyPr>
          <a:lstStyle/>
          <a:p>
            <a:r>
              <a:rPr lang="fr-FR" b="1" dirty="0" smtClean="0"/>
              <a:t>Contexte</a:t>
            </a:r>
            <a:r>
              <a:rPr lang="fr-FR" dirty="0" smtClean="0"/>
              <a:t> : </a:t>
            </a:r>
          </a:p>
          <a:p>
            <a:r>
              <a:rPr lang="fr-FR" dirty="0" smtClean="0"/>
              <a:t>- Coût positif associé </a:t>
            </a:r>
            <a:r>
              <a:rPr lang="fr-FR" dirty="0"/>
              <a:t>à chaque arc du graphe.</a:t>
            </a:r>
          </a:p>
          <a:p>
            <a:r>
              <a:rPr lang="fr-FR" dirty="0" smtClean="0"/>
              <a:t>- Coût </a:t>
            </a:r>
            <a:r>
              <a:rPr lang="fr-FR" dirty="0"/>
              <a:t>d’un chemin = somme des coûts rencontrés sur le chemin.</a:t>
            </a:r>
          </a:p>
          <a:p>
            <a:endParaRPr lang="fr-FR" b="1" dirty="0" smtClean="0"/>
          </a:p>
          <a:p>
            <a:r>
              <a:rPr lang="fr-FR" b="1" dirty="0" smtClean="0"/>
              <a:t>Objectif de l’algorithme de </a:t>
            </a:r>
            <a:r>
              <a:rPr lang="fr-FR" b="1" dirty="0" err="1" smtClean="0"/>
              <a:t>Dijkstra</a:t>
            </a:r>
            <a:r>
              <a:rPr lang="fr-FR" b="1" dirty="0" smtClean="0"/>
              <a:t> (1956) : </a:t>
            </a:r>
          </a:p>
          <a:p>
            <a:r>
              <a:rPr lang="fr-FR" dirty="0" smtClean="0"/>
              <a:t>=&gt; Trouver le plus court chemin entre 1 nœud et tous les autres nœuds du graphe.</a:t>
            </a:r>
          </a:p>
          <a:p>
            <a:r>
              <a:rPr lang="fr-FR" dirty="0" smtClean="0"/>
              <a:t>Application à la résolution générale de problème :</a:t>
            </a:r>
          </a:p>
          <a:p>
            <a:r>
              <a:rPr lang="fr-FR" dirty="0" smtClean="0"/>
              <a:t>Trouver le plus court chemin entre un état initial et un état final, l’espace d’états étant défini par un graphe, avec un coût associé à chaque transition.</a:t>
            </a:r>
            <a:endParaRPr lang="fr-FR" dirty="0"/>
          </a:p>
        </p:txBody>
      </p:sp>
    </p:spTree>
    <p:extLst>
      <p:ext uri="{BB962C8B-B14F-4D97-AF65-F5344CB8AC3E}">
        <p14:creationId xmlns:p14="http://schemas.microsoft.com/office/powerpoint/2010/main" val="3243410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1804" y="1811482"/>
            <a:ext cx="8229600" cy="4929886"/>
          </a:xfrm>
        </p:spPr>
        <p:txBody>
          <a:bodyPr>
            <a:normAutofit fontScale="85000" lnSpcReduction="10000"/>
          </a:bodyPr>
          <a:lstStyle/>
          <a:p>
            <a:pPr marL="0" indent="0">
              <a:buNone/>
            </a:pPr>
            <a:endParaRPr lang="fr-FR" sz="2400" dirty="0"/>
          </a:p>
          <a:p>
            <a:pPr marL="0" indent="0">
              <a:buNone/>
            </a:pPr>
            <a:r>
              <a:rPr lang="fr-FR" sz="2400" b="1" dirty="0" err="1" smtClean="0"/>
              <a:t>Dijkstra</a:t>
            </a:r>
            <a:r>
              <a:rPr lang="fr-FR" sz="2400" dirty="0"/>
              <a:t>,</a:t>
            </a:r>
            <a:r>
              <a:rPr lang="fr-FR" sz="2400" dirty="0" smtClean="0"/>
              <a:t> algorithme  d’exploration guidé par la stratégie du meilleur d’abord :</a:t>
            </a:r>
            <a:endParaRPr lang="fr-FR" sz="2400" dirty="0"/>
          </a:p>
          <a:p>
            <a:pPr marL="0" indent="0">
              <a:buNone/>
            </a:pPr>
            <a:r>
              <a:rPr lang="fr-FR" sz="2400" dirty="0" smtClean="0"/>
              <a:t>On mémorise à chaque fois le coût total du chemin entre le nœud initial et le nouveau nœud rencontré. L’ensemble des Ouverts est trié du meilleur au moins bon. On sélectionne en priorité le nœud qui minimise le coût total. </a:t>
            </a:r>
          </a:p>
          <a:p>
            <a:pPr marL="0" indent="0">
              <a:buNone/>
            </a:pPr>
            <a:endParaRPr lang="fr-FR" sz="2400" dirty="0"/>
          </a:p>
          <a:p>
            <a:pPr marL="0" indent="0">
              <a:buNone/>
            </a:pPr>
            <a:r>
              <a:rPr lang="fr-FR" sz="2400" b="1" dirty="0" err="1" smtClean="0"/>
              <a:t>Dijkstra</a:t>
            </a:r>
            <a:r>
              <a:rPr lang="fr-FR" sz="2400" b="1" dirty="0" smtClean="0"/>
              <a:t> classique </a:t>
            </a:r>
            <a:r>
              <a:rPr lang="fr-FR" sz="2400" dirty="0" smtClean="0"/>
              <a:t>: tous les nœuds du graphe sont connus, utilisation d’une matrice d’adjacence pour décrire le graphe.</a:t>
            </a:r>
          </a:p>
          <a:p>
            <a:pPr marL="0" indent="0">
              <a:buNone/>
            </a:pPr>
            <a:r>
              <a:rPr lang="fr-FR" sz="2400" b="1" dirty="0" err="1" smtClean="0"/>
              <a:t>Dijkstra</a:t>
            </a:r>
            <a:r>
              <a:rPr lang="fr-FR" sz="2400" b="1" dirty="0" smtClean="0"/>
              <a:t> dynamique </a:t>
            </a:r>
            <a:r>
              <a:rPr lang="fr-FR" sz="2400" dirty="0" smtClean="0"/>
              <a:t>: on </a:t>
            </a:r>
            <a:r>
              <a:rPr lang="fr-FR" sz="2400" dirty="0" smtClean="0"/>
              <a:t>définit les nœuds voisins au fur et à mesure </a:t>
            </a:r>
            <a:r>
              <a:rPr lang="fr-FR" sz="2400" dirty="0" smtClean="0"/>
              <a:t>=&gt; </a:t>
            </a:r>
            <a:r>
              <a:rPr lang="fr-FR" sz="2400" dirty="0" smtClean="0"/>
              <a:t>il faut une méthode pour déterminer la liste des successeurs d’un état donné. Avantage : pas besoin de connaître tout l’espace d’états</a:t>
            </a:r>
          </a:p>
          <a:p>
            <a:pPr marL="0" indent="0">
              <a:buNone/>
            </a:pPr>
            <a:r>
              <a:rPr lang="fr-FR" sz="2400" b="1" dirty="0" smtClean="0"/>
              <a:t>Cas particulier </a:t>
            </a:r>
            <a:r>
              <a:rPr lang="fr-FR" sz="2400" dirty="0" smtClean="0"/>
              <a:t>: si on rencontre un état déjà vu, on ne le rajoute pas =&gt; s’il est dans les fermés, on ne fait rien ; s’il est dans les ouverts, mise à jour éventuelle du chemin pour y accéder =&gt; </a:t>
            </a:r>
            <a:r>
              <a:rPr lang="fr-FR" sz="2400" b="1" dirty="0" smtClean="0"/>
              <a:t>on construit un arbre d’exploration, </a:t>
            </a:r>
            <a:r>
              <a:rPr lang="fr-FR" sz="2400" b="1" dirty="0" smtClean="0"/>
              <a:t>on ne mémorise pas toutes les transitions du graphe décrivant l’espace d’états</a:t>
            </a:r>
            <a:r>
              <a:rPr lang="fr-FR" sz="2400" b="1" dirty="0" smtClean="0"/>
              <a:t>.</a:t>
            </a:r>
            <a:endParaRPr lang="fr-FR" sz="2400" b="1" dirty="0"/>
          </a:p>
        </p:txBody>
      </p:sp>
      <p:pic>
        <p:nvPicPr>
          <p:cNvPr id="42" name="Image 41"/>
          <p:cNvPicPr>
            <a:picLocks noChangeAspect="1"/>
          </p:cNvPicPr>
          <p:nvPr/>
        </p:nvPicPr>
        <p:blipFill>
          <a:blip r:embed="rId2"/>
          <a:stretch>
            <a:fillRect/>
          </a:stretch>
        </p:blipFill>
        <p:spPr>
          <a:xfrm>
            <a:off x="2195736" y="181255"/>
            <a:ext cx="4972643" cy="1461890"/>
          </a:xfrm>
          <a:prstGeom prst="rect">
            <a:avLst/>
          </a:prstGeom>
        </p:spPr>
      </p:pic>
    </p:spTree>
    <p:extLst>
      <p:ext uri="{BB962C8B-B14F-4D97-AF65-F5344CB8AC3E}">
        <p14:creationId xmlns:p14="http://schemas.microsoft.com/office/powerpoint/2010/main" val="132997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3014" y="1650530"/>
            <a:ext cx="8361473" cy="4525963"/>
          </a:xfrm>
        </p:spPr>
        <p:txBody>
          <a:bodyPr>
            <a:normAutofit fontScale="85000" lnSpcReduction="20000"/>
          </a:bodyPr>
          <a:lstStyle/>
          <a:p>
            <a:pPr marL="0" indent="0">
              <a:buNone/>
            </a:pPr>
            <a:r>
              <a:rPr lang="fr-FR" sz="2400" dirty="0" err="1" smtClean="0"/>
              <a:t>Dijkstra</a:t>
            </a:r>
            <a:r>
              <a:rPr lang="fr-FR" sz="2400" dirty="0" smtClean="0"/>
              <a:t> dynamique, application : trouver le + court chemin entre A et E</a:t>
            </a:r>
          </a:p>
          <a:p>
            <a:pPr marL="457200" indent="-457200">
              <a:buFont typeface="+mj-lt"/>
              <a:buAutoNum type="arabicPeriod"/>
            </a:pPr>
            <a:r>
              <a:rPr lang="fr-FR" sz="2400" dirty="0">
                <a:latin typeface="Script MT Bold" panose="03040602040607080904" pitchFamily="66" charset="0"/>
              </a:rPr>
              <a:t>F</a:t>
            </a:r>
            <a:r>
              <a:rPr lang="fr-FR" sz="2400" dirty="0">
                <a:latin typeface="Times New Roman" panose="02020603050405020304" pitchFamily="18" charset="0"/>
              </a:rPr>
              <a:t>={}	</a:t>
            </a:r>
            <a:r>
              <a:rPr lang="fr-FR" sz="2400" dirty="0">
                <a:latin typeface="Script MT Bold" panose="03040602040607080904" pitchFamily="66" charset="0"/>
              </a:rPr>
              <a:t>O</a:t>
            </a:r>
            <a:r>
              <a:rPr lang="fr-FR" sz="2400" dirty="0">
                <a:latin typeface="Times New Roman" panose="02020603050405020304" pitchFamily="18" charset="0"/>
              </a:rPr>
              <a:t> ={A}			</a:t>
            </a:r>
            <a:r>
              <a:rPr lang="fr-FR" sz="2200" dirty="0" smtClean="0">
                <a:latin typeface="Times New Roman" panose="02020603050405020304" pitchFamily="18" charset="0"/>
              </a:rPr>
              <a:t>        </a:t>
            </a:r>
            <a:r>
              <a:rPr lang="fr-FR" sz="1900" b="1" dirty="0" smtClean="0">
                <a:latin typeface="Times New Roman" panose="02020603050405020304" pitchFamily="18" charset="0"/>
              </a:rPr>
              <a:t>Arbre construit au fur et à mesure</a:t>
            </a:r>
            <a:endParaRPr lang="fr-FR" sz="1900" b="1" dirty="0">
              <a:latin typeface="Times New Roman" panose="02020603050405020304" pitchFamily="18" charset="0"/>
            </a:endParaRPr>
          </a:p>
          <a:p>
            <a:pPr marL="457200" indent="-457200">
              <a:buFont typeface="+mj-lt"/>
              <a:buAutoNum type="arabicPeriod"/>
            </a:pPr>
            <a:r>
              <a:rPr lang="fr-FR" sz="2400" dirty="0">
                <a:latin typeface="Script MT Bold" panose="03040602040607080904" pitchFamily="66" charset="0"/>
              </a:rPr>
              <a:t>F</a:t>
            </a:r>
            <a:r>
              <a:rPr lang="fr-FR" sz="2400" dirty="0">
                <a:latin typeface="Times New Roman" panose="02020603050405020304" pitchFamily="18" charset="0"/>
              </a:rPr>
              <a:t> ={A}	</a:t>
            </a:r>
            <a:r>
              <a:rPr lang="fr-FR" sz="2400" dirty="0">
                <a:latin typeface="Script MT Bold" panose="03040602040607080904" pitchFamily="66" charset="0"/>
              </a:rPr>
              <a:t>O</a:t>
            </a:r>
            <a:r>
              <a:rPr lang="fr-FR" sz="2400" dirty="0">
                <a:latin typeface="Times New Roman" panose="02020603050405020304" pitchFamily="18" charset="0"/>
              </a:rPr>
              <a:t> ={B,D,C}		</a:t>
            </a:r>
          </a:p>
          <a:p>
            <a:pPr marL="457200" indent="-457200">
              <a:buFont typeface="+mj-lt"/>
              <a:buAutoNum type="arabicPeriod"/>
            </a:pPr>
            <a:r>
              <a:rPr lang="fr-FR" sz="2400" dirty="0">
                <a:latin typeface="Script MT Bold" panose="03040602040607080904" pitchFamily="66" charset="0"/>
              </a:rPr>
              <a:t>F</a:t>
            </a:r>
            <a:r>
              <a:rPr lang="fr-FR" sz="2400" dirty="0">
                <a:latin typeface="Times New Roman" panose="02020603050405020304" pitchFamily="18" charset="0"/>
              </a:rPr>
              <a:t> ={A,B}	</a:t>
            </a:r>
            <a:r>
              <a:rPr lang="fr-FR" sz="2400" dirty="0">
                <a:latin typeface="Script MT Bold" panose="03040602040607080904" pitchFamily="66" charset="0"/>
              </a:rPr>
              <a:t>O</a:t>
            </a:r>
            <a:r>
              <a:rPr lang="fr-FR" sz="2400" dirty="0">
                <a:latin typeface="Times New Roman" panose="02020603050405020304" pitchFamily="18" charset="0"/>
              </a:rPr>
              <a:t> ={D,C}</a:t>
            </a:r>
          </a:p>
          <a:p>
            <a:pPr marL="457200" indent="-457200">
              <a:buFont typeface="+mj-lt"/>
              <a:buAutoNum type="arabicPeriod"/>
            </a:pPr>
            <a:r>
              <a:rPr lang="fr-FR" sz="2400" dirty="0">
                <a:latin typeface="Script MT Bold" panose="03040602040607080904" pitchFamily="66" charset="0"/>
              </a:rPr>
              <a:t>F</a:t>
            </a:r>
            <a:r>
              <a:rPr lang="fr-FR" sz="2400" dirty="0">
                <a:latin typeface="Times New Roman" panose="02020603050405020304" pitchFamily="18" charset="0"/>
              </a:rPr>
              <a:t> ={A,B,D}	</a:t>
            </a:r>
            <a:r>
              <a:rPr lang="fr-FR" sz="2400" dirty="0">
                <a:latin typeface="Script MT Bold" panose="03040602040607080904" pitchFamily="66" charset="0"/>
              </a:rPr>
              <a:t>O</a:t>
            </a:r>
            <a:r>
              <a:rPr lang="fr-FR" sz="2400" dirty="0">
                <a:latin typeface="Times New Roman" panose="02020603050405020304" pitchFamily="18" charset="0"/>
              </a:rPr>
              <a:t> ={C,F}</a:t>
            </a:r>
          </a:p>
          <a:p>
            <a:pPr marL="457200" indent="-457200">
              <a:buFont typeface="+mj-lt"/>
              <a:buAutoNum type="arabicPeriod"/>
            </a:pPr>
            <a:r>
              <a:rPr lang="fr-FR" sz="2400" dirty="0">
                <a:latin typeface="Script MT Bold" panose="03040602040607080904" pitchFamily="66" charset="0"/>
              </a:rPr>
              <a:t>F</a:t>
            </a:r>
            <a:r>
              <a:rPr lang="fr-FR" sz="2400" dirty="0">
                <a:latin typeface="Times New Roman" panose="02020603050405020304" pitchFamily="18" charset="0"/>
              </a:rPr>
              <a:t> ={A,B,D,C}	</a:t>
            </a:r>
            <a:r>
              <a:rPr lang="fr-FR" sz="2400" dirty="0">
                <a:latin typeface="Script MT Bold" panose="03040602040607080904" pitchFamily="66" charset="0"/>
              </a:rPr>
              <a:t>O</a:t>
            </a:r>
            <a:r>
              <a:rPr lang="fr-FR" sz="2400" dirty="0">
                <a:latin typeface="Times New Roman" panose="02020603050405020304" pitchFamily="18" charset="0"/>
              </a:rPr>
              <a:t> ={F,E}</a:t>
            </a:r>
          </a:p>
          <a:p>
            <a:pPr marL="457200" indent="-457200">
              <a:buFont typeface="+mj-lt"/>
              <a:buAutoNum type="arabicPeriod"/>
            </a:pPr>
            <a:r>
              <a:rPr lang="fr-FR" sz="2400" dirty="0">
                <a:latin typeface="Script MT Bold" panose="03040602040607080904" pitchFamily="66" charset="0"/>
              </a:rPr>
              <a:t>F</a:t>
            </a:r>
            <a:r>
              <a:rPr lang="fr-FR" sz="2400" dirty="0">
                <a:latin typeface="Times New Roman" panose="02020603050405020304" pitchFamily="18" charset="0"/>
              </a:rPr>
              <a:t> ={A,B,D,C,F}	</a:t>
            </a:r>
            <a:r>
              <a:rPr lang="fr-FR" sz="2400" dirty="0">
                <a:latin typeface="Script MT Bold" panose="03040602040607080904" pitchFamily="66" charset="0"/>
              </a:rPr>
              <a:t>O</a:t>
            </a:r>
            <a:r>
              <a:rPr lang="fr-FR" sz="2400" dirty="0">
                <a:latin typeface="Times New Roman" panose="02020603050405020304" pitchFamily="18" charset="0"/>
              </a:rPr>
              <a:t> ={E,G</a:t>
            </a:r>
            <a:r>
              <a:rPr lang="fr-FR" sz="2400" dirty="0" smtClean="0">
                <a:latin typeface="Times New Roman" panose="02020603050405020304" pitchFamily="18" charset="0"/>
              </a:rPr>
              <a:t>}</a:t>
            </a:r>
          </a:p>
          <a:p>
            <a:pPr marL="0" indent="0">
              <a:buNone/>
            </a:pPr>
            <a:r>
              <a:rPr lang="fr-FR" sz="2400" dirty="0" smtClean="0">
                <a:latin typeface="Times New Roman" panose="02020603050405020304" pitchFamily="18" charset="0"/>
              </a:rPr>
              <a:t>NB : nouveau chemin trouvé pour aller à E =&gt;</a:t>
            </a:r>
          </a:p>
          <a:p>
            <a:pPr marL="0" indent="0">
              <a:buNone/>
            </a:pPr>
            <a:r>
              <a:rPr lang="fr-FR" sz="2400" dirty="0" smtClean="0">
                <a:latin typeface="Times New Roman" panose="02020603050405020304" pitchFamily="18" charset="0"/>
              </a:rPr>
              <a:t>Mise à jour du coût de A à E et mise à jour de l’arbre</a:t>
            </a:r>
            <a:endParaRPr lang="fr-FR" sz="2400" dirty="0">
              <a:latin typeface="Times New Roman" panose="02020603050405020304" pitchFamily="18" charset="0"/>
            </a:endParaRPr>
          </a:p>
          <a:p>
            <a:pPr marL="457200" indent="-457200">
              <a:buFont typeface="+mj-lt"/>
              <a:buAutoNum type="arabicPeriod" startAt="7"/>
            </a:pPr>
            <a:r>
              <a:rPr lang="fr-FR" sz="2400" dirty="0">
                <a:latin typeface="Script MT Bold" panose="03040602040607080904" pitchFamily="66" charset="0"/>
              </a:rPr>
              <a:t>F</a:t>
            </a:r>
            <a:r>
              <a:rPr lang="fr-FR" sz="2400" dirty="0">
                <a:latin typeface="Times New Roman" panose="02020603050405020304" pitchFamily="18" charset="0"/>
              </a:rPr>
              <a:t> ={A,B,D,C,F,E}	 </a:t>
            </a:r>
            <a:r>
              <a:rPr lang="fr-FR" sz="2400" dirty="0" smtClean="0">
                <a:latin typeface="Times New Roman" panose="02020603050405020304" pitchFamily="18" charset="0"/>
              </a:rPr>
              <a:t>  fin</a:t>
            </a:r>
            <a:endParaRPr lang="fr-FR" sz="2400" dirty="0">
              <a:latin typeface="Times New Roman" panose="02020603050405020304" pitchFamily="18" charset="0"/>
            </a:endParaRPr>
          </a:p>
          <a:p>
            <a:pPr marL="0" indent="0">
              <a:buNone/>
            </a:pPr>
            <a:r>
              <a:rPr lang="fr-FR" sz="2400" dirty="0" smtClean="0"/>
              <a:t>=&gt; Chemin solution : ADFE</a:t>
            </a:r>
          </a:p>
          <a:p>
            <a:pPr marL="0" indent="0">
              <a:buNone/>
            </a:pPr>
            <a:endParaRPr lang="fr-FR" sz="2400" dirty="0" smtClean="0"/>
          </a:p>
          <a:p>
            <a:pPr marL="0" indent="0">
              <a:buNone/>
            </a:pPr>
            <a:r>
              <a:rPr lang="fr-FR" sz="2400" dirty="0" smtClean="0"/>
              <a:t>Propriété importante : quand l’état final passe dans les fermés, le plus court chemin est trouvé, on peut arrêter la recherche, car le coût des chemins associés aux nœuds placés dans </a:t>
            </a:r>
            <a:r>
              <a:rPr lang="fr-FR" sz="2400" dirty="0">
                <a:latin typeface="Script MT Bold" panose="03040602040607080904" pitchFamily="66" charset="0"/>
              </a:rPr>
              <a:t>F </a:t>
            </a:r>
            <a:r>
              <a:rPr lang="fr-FR" sz="2400" dirty="0" smtClean="0"/>
              <a:t>croît </a:t>
            </a:r>
            <a:r>
              <a:rPr lang="fr-FR" sz="2400" dirty="0" smtClean="0"/>
              <a:t>au fur et à mesure.</a:t>
            </a:r>
            <a:endParaRPr lang="fr-FR" sz="2400" dirty="0"/>
          </a:p>
        </p:txBody>
      </p:sp>
      <p:pic>
        <p:nvPicPr>
          <p:cNvPr id="2" name="Image 1"/>
          <p:cNvPicPr>
            <a:picLocks noChangeAspect="1"/>
          </p:cNvPicPr>
          <p:nvPr/>
        </p:nvPicPr>
        <p:blipFill>
          <a:blip r:embed="rId2"/>
          <a:stretch>
            <a:fillRect/>
          </a:stretch>
        </p:blipFill>
        <p:spPr>
          <a:xfrm>
            <a:off x="2195736" y="181255"/>
            <a:ext cx="4972643" cy="1461890"/>
          </a:xfrm>
          <a:prstGeom prst="rect">
            <a:avLst/>
          </a:prstGeom>
        </p:spPr>
      </p:pic>
      <p:pic>
        <p:nvPicPr>
          <p:cNvPr id="101" name="Image 100"/>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276872"/>
            <a:ext cx="2376264" cy="2376264"/>
          </a:xfrm>
          <a:prstGeom prst="rect">
            <a:avLst/>
          </a:prstGeom>
          <a:noFill/>
          <a:ln>
            <a:noFill/>
          </a:ln>
        </p:spPr>
      </p:pic>
      <p:cxnSp>
        <p:nvCxnSpPr>
          <p:cNvPr id="5" name="Connecteur droit avec flèche 4"/>
          <p:cNvCxnSpPr/>
          <p:nvPr/>
        </p:nvCxnSpPr>
        <p:spPr>
          <a:xfrm>
            <a:off x="7668344" y="3933056"/>
            <a:ext cx="504056" cy="35074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7973830" y="4291189"/>
            <a:ext cx="720080" cy="369332"/>
          </a:xfrm>
          <a:prstGeom prst="rect">
            <a:avLst/>
          </a:prstGeom>
          <a:noFill/>
        </p:spPr>
        <p:txBody>
          <a:bodyPr wrap="square" rtlCol="0">
            <a:spAutoFit/>
          </a:bodyPr>
          <a:lstStyle/>
          <a:p>
            <a:r>
              <a:rPr lang="fr-FR" dirty="0" smtClean="0"/>
              <a:t>G:14</a:t>
            </a:r>
            <a:endParaRPr lang="fr-FR" dirty="0"/>
          </a:p>
        </p:txBody>
      </p:sp>
    </p:spTree>
    <p:extLst>
      <p:ext uri="{BB962C8B-B14F-4D97-AF65-F5344CB8AC3E}">
        <p14:creationId xmlns:p14="http://schemas.microsoft.com/office/powerpoint/2010/main" val="303864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4584" y="4727"/>
            <a:ext cx="9972600" cy="6986528"/>
          </a:xfrm>
          <a:prstGeom prst="rect">
            <a:avLst/>
          </a:prstGeom>
        </p:spPr>
        <p:txBody>
          <a:bodyPr wrap="square">
            <a:spAutoFit/>
          </a:bodyPr>
          <a:lstStyle/>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smtClean="0">
                <a:solidFill>
                  <a:srgbClr val="0000FF"/>
                </a:solidFill>
                <a:latin typeface="Consolas" panose="020B0609020204030204" pitchFamily="49" charset="0"/>
              </a:rPr>
              <a:t>public</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List&lt;</a:t>
            </a:r>
            <a:r>
              <a:rPr lang="fr-FR" sz="1600" dirty="0" err="1">
                <a:solidFill>
                  <a:srgbClr val="000000"/>
                </a:solidFill>
                <a:latin typeface="Consolas" panose="020B0609020204030204" pitchFamily="49" charset="0"/>
              </a:rPr>
              <a:t>GenericNode</a:t>
            </a:r>
            <a:r>
              <a:rPr lang="fr-FR" sz="1600" dirty="0">
                <a:solidFill>
                  <a:srgbClr val="000000"/>
                </a:solidFill>
                <a:latin typeface="Consolas" panose="020B0609020204030204" pitchFamily="49" charset="0"/>
              </a:rPr>
              <a:t>&gt; </a:t>
            </a:r>
            <a:r>
              <a:rPr lang="fr-FR" sz="1600" dirty="0" err="1" smtClean="0">
                <a:solidFill>
                  <a:srgbClr val="000000"/>
                </a:solidFill>
                <a:latin typeface="Consolas" panose="020B0609020204030204" pitchFamily="49" charset="0"/>
              </a:rPr>
              <a:t>DijkstraDynamique</a:t>
            </a:r>
            <a:r>
              <a:rPr lang="fr-FR" sz="1600" dirty="0" smtClean="0">
                <a:solidFill>
                  <a:srgbClr val="000000"/>
                </a:solidFill>
                <a:latin typeface="Consolas" panose="020B0609020204030204" pitchFamily="49" charset="0"/>
              </a:rPr>
              <a:t>(</a:t>
            </a:r>
            <a:r>
              <a:rPr lang="fr-FR" sz="1600" dirty="0" err="1" smtClean="0">
                <a:solidFill>
                  <a:srgbClr val="000000"/>
                </a:solidFill>
                <a:latin typeface="Consolas" panose="020B0609020204030204" pitchFamily="49" charset="0"/>
              </a:rPr>
              <a:t>GenericNode</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N0)</a:t>
            </a:r>
          </a:p>
          <a:p>
            <a:r>
              <a:rPr lang="fr-FR" sz="1600" dirty="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L_Ouverts</a:t>
            </a:r>
            <a:r>
              <a:rPr lang="fr-FR" sz="1600" dirty="0">
                <a:solidFill>
                  <a:srgbClr val="000000"/>
                </a:solidFill>
                <a:latin typeface="Consolas" panose="020B0609020204030204" pitchFamily="49" charset="0"/>
              </a:rPr>
              <a:t> = </a:t>
            </a:r>
            <a:r>
              <a:rPr lang="fr-FR" sz="1600" dirty="0">
                <a:solidFill>
                  <a:srgbClr val="0000FF"/>
                </a:solidFill>
                <a:latin typeface="Consolas" panose="020B0609020204030204" pitchFamily="49" charset="0"/>
              </a:rPr>
              <a:t>new</a:t>
            </a:r>
            <a:r>
              <a:rPr lang="fr-FR" sz="1600" dirty="0">
                <a:solidFill>
                  <a:srgbClr val="000000"/>
                </a:solidFill>
                <a:latin typeface="Consolas" panose="020B0609020204030204" pitchFamily="49" charset="0"/>
              </a:rPr>
              <a:t> List&lt;</a:t>
            </a:r>
            <a:r>
              <a:rPr lang="fr-FR" sz="1600" dirty="0" err="1">
                <a:solidFill>
                  <a:srgbClr val="000000"/>
                </a:solidFill>
                <a:latin typeface="Consolas" panose="020B0609020204030204" pitchFamily="49" charset="0"/>
              </a:rPr>
              <a:t>GenericNode</a:t>
            </a:r>
            <a:r>
              <a:rPr lang="fr-FR" sz="1600" dirty="0">
                <a:solidFill>
                  <a:srgbClr val="000000"/>
                </a:solidFill>
                <a:latin typeface="Consolas" panose="020B0609020204030204" pitchFamily="49" charset="0"/>
              </a:rPr>
              <a:t>&gt;();</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L_Fermes</a:t>
            </a:r>
            <a:r>
              <a:rPr lang="fr-FR" sz="1600" dirty="0">
                <a:solidFill>
                  <a:srgbClr val="000000"/>
                </a:solidFill>
                <a:latin typeface="Consolas" panose="020B0609020204030204" pitchFamily="49" charset="0"/>
              </a:rPr>
              <a:t> = </a:t>
            </a:r>
            <a:r>
              <a:rPr lang="fr-FR" sz="1600" dirty="0">
                <a:solidFill>
                  <a:srgbClr val="0000FF"/>
                </a:solidFill>
                <a:latin typeface="Consolas" panose="020B0609020204030204" pitchFamily="49" charset="0"/>
              </a:rPr>
              <a:t>new</a:t>
            </a:r>
            <a:r>
              <a:rPr lang="fr-FR" sz="1600" dirty="0">
                <a:solidFill>
                  <a:srgbClr val="000000"/>
                </a:solidFill>
                <a:latin typeface="Consolas" panose="020B0609020204030204" pitchFamily="49" charset="0"/>
              </a:rPr>
              <a:t> List&lt;</a:t>
            </a:r>
            <a:r>
              <a:rPr lang="fr-FR" sz="1600" dirty="0" err="1">
                <a:solidFill>
                  <a:srgbClr val="000000"/>
                </a:solidFill>
                <a:latin typeface="Consolas" panose="020B0609020204030204" pitchFamily="49" charset="0"/>
              </a:rPr>
              <a:t>GenericNode</a:t>
            </a:r>
            <a:r>
              <a:rPr lang="fr-FR" sz="1600" dirty="0">
                <a:solidFill>
                  <a:srgbClr val="000000"/>
                </a:solidFill>
                <a:latin typeface="Consolas" panose="020B0609020204030204" pitchFamily="49" charset="0"/>
              </a:rPr>
              <a:t>&gt;();</a:t>
            </a: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Le </a:t>
            </a:r>
            <a:r>
              <a:rPr lang="fr-FR" sz="1600" dirty="0" err="1">
                <a:solidFill>
                  <a:srgbClr val="008000"/>
                </a:solidFill>
                <a:latin typeface="Consolas" panose="020B0609020204030204" pitchFamily="49" charset="0"/>
              </a:rPr>
              <a:t>noeud</a:t>
            </a:r>
            <a:r>
              <a:rPr lang="fr-FR" sz="1600" dirty="0">
                <a:solidFill>
                  <a:srgbClr val="008000"/>
                </a:solidFill>
                <a:latin typeface="Consolas" panose="020B0609020204030204" pitchFamily="49" charset="0"/>
              </a:rPr>
              <a:t> passé en paramètre est supposé être le </a:t>
            </a:r>
            <a:r>
              <a:rPr lang="fr-FR" sz="1600" dirty="0" err="1">
                <a:solidFill>
                  <a:srgbClr val="008000"/>
                </a:solidFill>
                <a:latin typeface="Consolas" panose="020B0609020204030204" pitchFamily="49" charset="0"/>
              </a:rPr>
              <a:t>noeud</a:t>
            </a:r>
            <a:r>
              <a:rPr lang="fr-FR" sz="1600" dirty="0">
                <a:solidFill>
                  <a:srgbClr val="008000"/>
                </a:solidFill>
                <a:latin typeface="Consolas" panose="020B0609020204030204" pitchFamily="49" charset="0"/>
              </a:rPr>
              <a:t> initial</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GenericNode</a:t>
            </a:r>
            <a:r>
              <a:rPr lang="fr-FR" sz="1600" dirty="0">
                <a:solidFill>
                  <a:srgbClr val="000000"/>
                </a:solidFill>
                <a:latin typeface="Consolas" panose="020B0609020204030204" pitchFamily="49" charset="0"/>
              </a:rPr>
              <a:t> N = N0;</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L_Ouverts.Add</a:t>
            </a:r>
            <a:r>
              <a:rPr lang="fr-FR" sz="1600" dirty="0">
                <a:solidFill>
                  <a:srgbClr val="000000"/>
                </a:solidFill>
                <a:latin typeface="Consolas" panose="020B0609020204030204" pitchFamily="49" charset="0"/>
              </a:rPr>
              <a:t>(N0);</a:t>
            </a:r>
          </a:p>
          <a:p>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tant que le </a:t>
            </a:r>
            <a:r>
              <a:rPr lang="fr-FR" sz="1600" dirty="0" err="1">
                <a:solidFill>
                  <a:srgbClr val="008000"/>
                </a:solidFill>
                <a:latin typeface="Consolas" panose="020B0609020204030204" pitchFamily="49" charset="0"/>
              </a:rPr>
              <a:t>noeud</a:t>
            </a:r>
            <a:r>
              <a:rPr lang="fr-FR" sz="1600" dirty="0">
                <a:solidFill>
                  <a:srgbClr val="008000"/>
                </a:solidFill>
                <a:latin typeface="Consolas" panose="020B0609020204030204" pitchFamily="49" charset="0"/>
              </a:rPr>
              <a:t> n'est pas terminal et que ouverts n'est pas vide</a:t>
            </a:r>
            <a:endParaRPr lang="fr-FR"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L_Ouverts.Count</a:t>
            </a:r>
            <a:r>
              <a:rPr lang="en-US" sz="1600" dirty="0">
                <a:solidFill>
                  <a:srgbClr val="000000"/>
                </a:solidFill>
                <a:latin typeface="Consolas" panose="020B0609020204030204" pitchFamily="49" charset="0"/>
              </a:rPr>
              <a:t> != 0 &amp;&amp; </a:t>
            </a:r>
            <a:r>
              <a:rPr lang="en-US" sz="1600" dirty="0" err="1">
                <a:solidFill>
                  <a:srgbClr val="000000"/>
                </a:solidFill>
                <a:latin typeface="Consolas" panose="020B0609020204030204" pitchFamily="49" charset="0"/>
              </a:rPr>
              <a:t>N.EndState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Le meilleur </a:t>
            </a:r>
            <a:r>
              <a:rPr lang="fr-FR" sz="1600" dirty="0" err="1">
                <a:solidFill>
                  <a:srgbClr val="008000"/>
                </a:solidFill>
                <a:latin typeface="Consolas" panose="020B0609020204030204" pitchFamily="49" charset="0"/>
              </a:rPr>
              <a:t>noeud</a:t>
            </a:r>
            <a:r>
              <a:rPr lang="fr-FR" sz="1600" dirty="0">
                <a:solidFill>
                  <a:srgbClr val="008000"/>
                </a:solidFill>
                <a:latin typeface="Consolas" panose="020B0609020204030204" pitchFamily="49" charset="0"/>
              </a:rPr>
              <a:t> des ouverts est supposé placé en tête de liste</a:t>
            </a:r>
            <a:endParaRPr lang="fr-FR" sz="1600" dirty="0">
              <a:solidFill>
                <a:srgbClr val="000000"/>
              </a:solidFill>
              <a:latin typeface="Consolas" panose="020B0609020204030204" pitchFamily="49" charset="0"/>
            </a:endParaRPr>
          </a:p>
          <a:p>
            <a:r>
              <a:rPr lang="fr-FR" sz="1600" dirty="0" smtClean="0">
                <a:solidFill>
                  <a:srgbClr val="000000"/>
                </a:solidFill>
                <a:latin typeface="Consolas" panose="020B0609020204030204" pitchFamily="49" charset="0"/>
              </a:rPr>
              <a:t>		</a:t>
            </a:r>
            <a:r>
              <a:rPr lang="fr-FR" sz="1600" dirty="0" err="1" smtClean="0">
                <a:solidFill>
                  <a:srgbClr val="000000"/>
                </a:solidFill>
                <a:latin typeface="Consolas" panose="020B0609020204030204" pitchFamily="49" charset="0"/>
              </a:rPr>
              <a:t>L_Ouverts.Remove</a:t>
            </a:r>
            <a:r>
              <a:rPr lang="fr-FR" sz="1600" dirty="0" smtClean="0">
                <a:solidFill>
                  <a:srgbClr val="000000"/>
                </a:solidFill>
                <a:latin typeface="Consolas" panose="020B0609020204030204" pitchFamily="49" charset="0"/>
              </a:rPr>
              <a:t>(N</a:t>
            </a:r>
            <a:r>
              <a:rPr lang="fr-FR"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L_Fermes.Add</a:t>
            </a:r>
            <a:r>
              <a:rPr lang="fr-FR" sz="1600" dirty="0">
                <a:solidFill>
                  <a:srgbClr val="000000"/>
                </a:solidFill>
                <a:latin typeface="Consolas" panose="020B0609020204030204" pitchFamily="49" charset="0"/>
              </a:rPr>
              <a:t>(N</a:t>
            </a:r>
            <a:r>
              <a:rPr lang="fr-FR" sz="1600" dirty="0" smtClean="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On le place dans les </a:t>
            </a:r>
            <a:r>
              <a:rPr lang="fr-FR" sz="1600" dirty="0" smtClean="0">
                <a:solidFill>
                  <a:srgbClr val="008000"/>
                </a:solidFill>
                <a:latin typeface="Consolas" panose="020B0609020204030204" pitchFamily="49" charset="0"/>
              </a:rPr>
              <a:t>fermés</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Il faut trouver les </a:t>
            </a:r>
            <a:r>
              <a:rPr lang="fr-FR" sz="1600" dirty="0" err="1">
                <a:solidFill>
                  <a:srgbClr val="008000"/>
                </a:solidFill>
                <a:latin typeface="Consolas" panose="020B0609020204030204" pitchFamily="49" charset="0"/>
              </a:rPr>
              <a:t>noeuds</a:t>
            </a:r>
            <a:r>
              <a:rPr lang="fr-FR" sz="1600" dirty="0">
                <a:solidFill>
                  <a:srgbClr val="008000"/>
                </a:solidFill>
                <a:latin typeface="Consolas" panose="020B0609020204030204" pitchFamily="49" charset="0"/>
              </a:rPr>
              <a:t> successeurs de N</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this</a:t>
            </a:r>
            <a:r>
              <a:rPr lang="fr-FR" sz="1600" dirty="0" err="1">
                <a:solidFill>
                  <a:srgbClr val="000000"/>
                </a:solidFill>
                <a:latin typeface="Consolas" panose="020B0609020204030204" pitchFamily="49" charset="0"/>
              </a:rPr>
              <a:t>.MAJSuccesseurs</a:t>
            </a:r>
            <a:r>
              <a:rPr lang="fr-FR" sz="1600" dirty="0">
                <a:solidFill>
                  <a:srgbClr val="000000"/>
                </a:solidFill>
                <a:latin typeface="Consolas" panose="020B0609020204030204" pitchFamily="49" charset="0"/>
              </a:rPr>
              <a:t>(N</a:t>
            </a:r>
            <a:r>
              <a:rPr lang="fr-FR" sz="1600" dirty="0" smtClean="0">
                <a:solidFill>
                  <a:srgbClr val="000000"/>
                </a:solidFill>
                <a:latin typeface="Consolas" panose="020B0609020204030204" pitchFamily="49" charset="0"/>
              </a:rPr>
              <a:t>);   </a:t>
            </a:r>
            <a:r>
              <a:rPr lang="fr-FR" sz="1600" dirty="0" smtClean="0">
                <a:solidFill>
                  <a:srgbClr val="008000"/>
                </a:solidFill>
                <a:latin typeface="Consolas" panose="020B0609020204030204" pitchFamily="49" charset="0"/>
              </a:rPr>
              <a:t>// </a:t>
            </a:r>
            <a:r>
              <a:rPr lang="fr-FR" sz="1600" dirty="0">
                <a:solidFill>
                  <a:srgbClr val="008000"/>
                </a:solidFill>
                <a:latin typeface="Consolas" panose="020B0609020204030204" pitchFamily="49" charset="0"/>
              </a:rPr>
              <a:t>Inutile de retrier car les insertions </a:t>
            </a:r>
            <a:r>
              <a:rPr lang="fr-FR" sz="1600" dirty="0" smtClean="0">
                <a:solidFill>
                  <a:srgbClr val="008000"/>
                </a:solidFill>
                <a:latin typeface="Consolas" panose="020B0609020204030204" pitchFamily="49" charset="0"/>
              </a:rPr>
              <a:t>ont</a:t>
            </a:r>
          </a:p>
          <a:p>
            <a:r>
              <a:rPr lang="fr-FR" sz="1600" dirty="0">
                <a:solidFill>
                  <a:srgbClr val="008000"/>
                </a:solidFill>
                <a:latin typeface="Consolas" panose="020B0609020204030204" pitchFamily="49" charset="0"/>
              </a:rPr>
              <a:t>	</a:t>
            </a:r>
            <a:r>
              <a:rPr lang="fr-FR" sz="1600" dirty="0" smtClean="0">
                <a:solidFill>
                  <a:srgbClr val="008000"/>
                </a:solidFill>
                <a:latin typeface="Consolas" panose="020B0609020204030204" pitchFamily="49" charset="0"/>
              </a:rPr>
              <a:t>				// </a:t>
            </a:r>
            <a:r>
              <a:rPr lang="fr-FR" sz="1600" dirty="0">
                <a:solidFill>
                  <a:srgbClr val="008000"/>
                </a:solidFill>
                <a:latin typeface="Consolas" panose="020B0609020204030204" pitchFamily="49" charset="0"/>
              </a:rPr>
              <a:t>été faites en respectant </a:t>
            </a:r>
            <a:r>
              <a:rPr lang="fr-FR" sz="1600" dirty="0" smtClean="0">
                <a:solidFill>
                  <a:srgbClr val="008000"/>
                </a:solidFill>
                <a:latin typeface="Consolas" panose="020B0609020204030204" pitchFamily="49" charset="0"/>
              </a:rPr>
              <a:t>l'ordre</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On prend le meilleur, donc celui en position </a:t>
            </a:r>
            <a:r>
              <a:rPr lang="fr-FR" sz="1600" dirty="0" smtClean="0">
                <a:solidFill>
                  <a:srgbClr val="008000"/>
                </a:solidFill>
                <a:latin typeface="Consolas" panose="020B0609020204030204" pitchFamily="49" charset="0"/>
              </a:rPr>
              <a:t>0</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A condition qu'il existe bien sûr</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if</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L_Ouverts.Count</a:t>
            </a:r>
            <a:r>
              <a:rPr lang="fr-FR" sz="1600" dirty="0">
                <a:solidFill>
                  <a:srgbClr val="000000"/>
                </a:solidFill>
                <a:latin typeface="Consolas" panose="020B0609020204030204" pitchFamily="49" charset="0"/>
              </a:rPr>
              <a:t> &gt; 0)</a:t>
            </a: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 </a:t>
            </a:r>
            <a:r>
              <a:rPr lang="fr-FR" sz="1600" dirty="0">
                <a:solidFill>
                  <a:srgbClr val="000000"/>
                </a:solidFill>
                <a:latin typeface="Consolas" panose="020B0609020204030204" pitchFamily="49" charset="0"/>
              </a:rPr>
              <a:t>N = </a:t>
            </a:r>
            <a:r>
              <a:rPr lang="fr-FR" sz="1600" dirty="0" err="1">
                <a:solidFill>
                  <a:srgbClr val="000000"/>
                </a:solidFill>
                <a:latin typeface="Consolas" panose="020B0609020204030204" pitchFamily="49" charset="0"/>
              </a:rPr>
              <a:t>L_Ouverts</a:t>
            </a:r>
            <a:r>
              <a:rPr lang="fr-FR" sz="1600" dirty="0">
                <a:solidFill>
                  <a:srgbClr val="000000"/>
                </a:solidFill>
                <a:latin typeface="Consolas" panose="020B0609020204030204" pitchFamily="49" charset="0"/>
              </a:rPr>
              <a:t>[0</a:t>
            </a:r>
            <a:r>
              <a:rPr lang="fr-FR" sz="1600" dirty="0" smtClean="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err="1" smtClean="0">
                <a:solidFill>
                  <a:srgbClr val="0000FF"/>
                </a:solidFill>
                <a:latin typeface="Consolas" panose="020B0609020204030204" pitchFamily="49" charset="0"/>
              </a:rPr>
              <a:t>else</a:t>
            </a:r>
            <a:r>
              <a:rPr lang="fr-FR" sz="1600" dirty="0" smtClean="0">
                <a:solidFill>
                  <a:srgbClr val="000000"/>
                </a:solidFill>
                <a:latin typeface="Consolas" panose="020B0609020204030204" pitchFamily="49" charset="0"/>
              </a:rPr>
              <a:t> { </a:t>
            </a:r>
            <a:r>
              <a:rPr lang="fr-FR" sz="1600" dirty="0">
                <a:solidFill>
                  <a:srgbClr val="000000"/>
                </a:solidFill>
                <a:latin typeface="Consolas" panose="020B0609020204030204" pitchFamily="49" charset="0"/>
              </a:rPr>
              <a:t>N = </a:t>
            </a:r>
            <a:r>
              <a:rPr lang="fr-FR" sz="1600" dirty="0" err="1">
                <a:solidFill>
                  <a:srgbClr val="0000FF"/>
                </a:solidFill>
                <a:latin typeface="Consolas" panose="020B0609020204030204" pitchFamily="49" charset="0"/>
              </a:rPr>
              <a:t>null</a:t>
            </a:r>
            <a:r>
              <a:rPr lang="fr-FR" sz="1600" dirty="0" smtClean="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a:t>
            </a:r>
            <a:r>
              <a:rPr lang="fr-FR" sz="1600" dirty="0" smtClean="0">
                <a:solidFill>
                  <a:srgbClr val="008000"/>
                </a:solidFill>
                <a:latin typeface="Consolas" panose="020B0609020204030204" pitchFamily="49" charset="0"/>
              </a:rPr>
              <a:t>cas où il n’y a aucune solution au problème</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p>
          <a:p>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T</a:t>
            </a:r>
            <a:r>
              <a:rPr lang="fr-FR" sz="1600" dirty="0" smtClean="0">
                <a:solidFill>
                  <a:srgbClr val="008000"/>
                </a:solidFill>
                <a:latin typeface="Consolas" panose="020B0609020204030204" pitchFamily="49" charset="0"/>
              </a:rPr>
              <a:t>erminé</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On retourne le chemin qui va du </a:t>
            </a:r>
            <a:r>
              <a:rPr lang="fr-FR" sz="1600" dirty="0" err="1">
                <a:solidFill>
                  <a:srgbClr val="008000"/>
                </a:solidFill>
                <a:latin typeface="Consolas" panose="020B0609020204030204" pitchFamily="49" charset="0"/>
              </a:rPr>
              <a:t>noeud</a:t>
            </a:r>
            <a:r>
              <a:rPr lang="fr-FR" sz="1600" dirty="0">
                <a:solidFill>
                  <a:srgbClr val="008000"/>
                </a:solidFill>
                <a:latin typeface="Consolas" panose="020B0609020204030204" pitchFamily="49" charset="0"/>
              </a:rPr>
              <a:t> initial au </a:t>
            </a:r>
            <a:r>
              <a:rPr lang="fr-FR" sz="1600" dirty="0" err="1">
                <a:solidFill>
                  <a:srgbClr val="008000"/>
                </a:solidFill>
                <a:latin typeface="Consolas" panose="020B0609020204030204" pitchFamily="49" charset="0"/>
              </a:rPr>
              <a:t>noeud</a:t>
            </a:r>
            <a:r>
              <a:rPr lang="fr-FR" sz="1600" dirty="0">
                <a:solidFill>
                  <a:srgbClr val="008000"/>
                </a:solidFill>
                <a:latin typeface="Consolas" panose="020B0609020204030204" pitchFamily="49" charset="0"/>
              </a:rPr>
              <a:t> final </a:t>
            </a:r>
            <a:r>
              <a:rPr lang="fr-FR" sz="1600" dirty="0" smtClean="0">
                <a:solidFill>
                  <a:srgbClr val="008000"/>
                </a:solidFill>
                <a:latin typeface="Consolas" panose="020B0609020204030204" pitchFamily="49" charset="0"/>
              </a:rPr>
              <a:t>sous</a:t>
            </a:r>
          </a:p>
          <a:p>
            <a:r>
              <a:rPr lang="fr-FR" sz="1600" dirty="0">
                <a:solidFill>
                  <a:srgbClr val="008000"/>
                </a:solidFill>
                <a:latin typeface="Consolas" panose="020B0609020204030204" pitchFamily="49" charset="0"/>
              </a:rPr>
              <a:t>	 </a:t>
            </a:r>
            <a:r>
              <a:rPr lang="fr-FR" sz="1600" dirty="0" smtClean="0">
                <a:solidFill>
                  <a:srgbClr val="008000"/>
                </a:solidFill>
                <a:latin typeface="Consolas" panose="020B0609020204030204" pitchFamily="49" charset="0"/>
              </a:rPr>
              <a:t>   // </a:t>
            </a:r>
            <a:r>
              <a:rPr lang="fr-FR" sz="1600" dirty="0">
                <a:solidFill>
                  <a:srgbClr val="008000"/>
                </a:solidFill>
                <a:latin typeface="Consolas" panose="020B0609020204030204" pitchFamily="49" charset="0"/>
              </a:rPr>
              <a:t>forme de </a:t>
            </a:r>
            <a:r>
              <a:rPr lang="fr-FR" sz="1600" dirty="0" smtClean="0">
                <a:solidFill>
                  <a:srgbClr val="008000"/>
                </a:solidFill>
                <a:latin typeface="Consolas" panose="020B0609020204030204" pitchFamily="49" charset="0"/>
              </a:rPr>
              <a:t>liste</a:t>
            </a:r>
            <a:endParaRPr lang="fr-FR"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5298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4345"/>
            <a:ext cx="8568952" cy="5078313"/>
          </a:xfrm>
          <a:prstGeom prst="rect">
            <a:avLst/>
          </a:prstGeom>
        </p:spPr>
        <p:txBody>
          <a:bodyPr wrap="square">
            <a:spAutoFit/>
          </a:bodyPr>
          <a:lstStyle/>
          <a:p>
            <a:r>
              <a:rPr lang="fr-FR" dirty="0">
                <a:solidFill>
                  <a:srgbClr val="000000"/>
                </a:solidFill>
                <a:latin typeface="Consolas" panose="020B0609020204030204" pitchFamily="49" charset="0"/>
              </a:rPr>
              <a:t> </a:t>
            </a:r>
            <a:r>
              <a:rPr lang="fr-FR" dirty="0">
                <a:solidFill>
                  <a:srgbClr val="008000"/>
                </a:solidFill>
                <a:latin typeface="Consolas" panose="020B0609020204030204" pitchFamily="49" charset="0"/>
              </a:rPr>
              <a:t>// </a:t>
            </a:r>
            <a:r>
              <a:rPr lang="fr-FR" dirty="0" smtClean="0">
                <a:solidFill>
                  <a:srgbClr val="008000"/>
                </a:solidFill>
                <a:latin typeface="Consolas" panose="020B0609020204030204" pitchFamily="49" charset="0"/>
              </a:rPr>
              <a:t>Suite algorithme</a:t>
            </a:r>
          </a:p>
          <a:p>
            <a:r>
              <a:rPr lang="fr-FR" dirty="0" smtClean="0">
                <a:solidFill>
                  <a:srgbClr val="008000"/>
                </a:solidFill>
                <a:latin typeface="Consolas" panose="020B0609020204030204" pitchFamily="49" charset="0"/>
              </a:rPr>
              <a:t> // Le </a:t>
            </a:r>
            <a:r>
              <a:rPr lang="fr-FR" dirty="0">
                <a:solidFill>
                  <a:srgbClr val="008000"/>
                </a:solidFill>
                <a:latin typeface="Consolas" panose="020B0609020204030204" pitchFamily="49" charset="0"/>
              </a:rPr>
              <a:t>chemin est retrouvé en partant du </a:t>
            </a:r>
            <a:r>
              <a:rPr lang="fr-FR" dirty="0" err="1">
                <a:solidFill>
                  <a:srgbClr val="008000"/>
                </a:solidFill>
                <a:latin typeface="Consolas" panose="020B0609020204030204" pitchFamily="49" charset="0"/>
              </a:rPr>
              <a:t>noeud</a:t>
            </a:r>
            <a:r>
              <a:rPr lang="fr-FR" dirty="0">
                <a:solidFill>
                  <a:srgbClr val="008000"/>
                </a:solidFill>
                <a:latin typeface="Consolas" panose="020B0609020204030204" pitchFamily="49" charset="0"/>
              </a:rPr>
              <a:t> final et en </a:t>
            </a:r>
            <a:endParaRPr lang="fr-FR" dirty="0" smtClean="0">
              <a:solidFill>
                <a:srgbClr val="008000"/>
              </a:solidFill>
              <a:latin typeface="Consolas" panose="020B0609020204030204" pitchFamily="49" charset="0"/>
            </a:endParaRPr>
          </a:p>
          <a:p>
            <a:r>
              <a:rPr lang="fr-FR" dirty="0" smtClean="0">
                <a:solidFill>
                  <a:srgbClr val="008000"/>
                </a:solidFill>
                <a:latin typeface="Consolas" panose="020B0609020204030204" pitchFamily="49" charset="0"/>
              </a:rPr>
              <a:t> //  accédant </a:t>
            </a:r>
            <a:r>
              <a:rPr lang="fr-FR" dirty="0">
                <a:solidFill>
                  <a:srgbClr val="008000"/>
                </a:solidFill>
                <a:latin typeface="Consolas" panose="020B0609020204030204" pitchFamily="49" charset="0"/>
              </a:rPr>
              <a:t>aux parents de </a:t>
            </a:r>
            <a:r>
              <a:rPr lang="fr-FR" dirty="0" smtClean="0">
                <a:solidFill>
                  <a:srgbClr val="008000"/>
                </a:solidFill>
                <a:latin typeface="Consolas" panose="020B0609020204030204" pitchFamily="49" charset="0"/>
              </a:rPr>
              <a:t>manière </a:t>
            </a:r>
            <a:r>
              <a:rPr lang="fr-FR" dirty="0">
                <a:solidFill>
                  <a:srgbClr val="008000"/>
                </a:solidFill>
                <a:latin typeface="Consolas" panose="020B0609020204030204" pitchFamily="49" charset="0"/>
              </a:rPr>
              <a:t>itérative jusqu'à ce qu'on </a:t>
            </a:r>
            <a:endParaRPr lang="fr-FR" dirty="0" smtClean="0">
              <a:solidFill>
                <a:srgbClr val="008000"/>
              </a:solidFill>
              <a:latin typeface="Consolas" panose="020B0609020204030204" pitchFamily="49" charset="0"/>
            </a:endParaRPr>
          </a:p>
          <a:p>
            <a:r>
              <a:rPr lang="fr-FR" dirty="0" smtClean="0">
                <a:solidFill>
                  <a:srgbClr val="008000"/>
                </a:solidFill>
                <a:latin typeface="Consolas" panose="020B0609020204030204" pitchFamily="49" charset="0"/>
              </a:rPr>
              <a:t> //  tombe </a:t>
            </a:r>
            <a:r>
              <a:rPr lang="fr-FR" dirty="0">
                <a:solidFill>
                  <a:srgbClr val="008000"/>
                </a:solidFill>
                <a:latin typeface="Consolas" panose="020B0609020204030204" pitchFamily="49" charset="0"/>
              </a:rPr>
              <a:t>sur le </a:t>
            </a:r>
            <a:r>
              <a:rPr lang="fr-FR" dirty="0" err="1">
                <a:solidFill>
                  <a:srgbClr val="008000"/>
                </a:solidFill>
                <a:latin typeface="Consolas" panose="020B0609020204030204" pitchFamily="49" charset="0"/>
              </a:rPr>
              <a:t>noeud</a:t>
            </a:r>
            <a:r>
              <a:rPr lang="fr-FR" dirty="0">
                <a:solidFill>
                  <a:srgbClr val="008000"/>
                </a:solidFill>
                <a:latin typeface="Consolas" panose="020B0609020204030204" pitchFamily="49" charset="0"/>
              </a:rPr>
              <a:t> initial</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List&lt;</a:t>
            </a:r>
            <a:r>
              <a:rPr lang="fr-FR" dirty="0" err="1">
                <a:solidFill>
                  <a:srgbClr val="000000"/>
                </a:solidFill>
                <a:latin typeface="Consolas" panose="020B0609020204030204" pitchFamily="49" charset="0"/>
              </a:rPr>
              <a:t>GenericNode</a:t>
            </a:r>
            <a:r>
              <a:rPr lang="fr-FR" dirty="0">
                <a:solidFill>
                  <a:srgbClr val="000000"/>
                </a:solidFill>
                <a:latin typeface="Consolas" panose="020B0609020204030204" pitchFamily="49" charset="0"/>
              </a:rPr>
              <a:t>&gt; _LN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List&lt;</a:t>
            </a:r>
            <a:r>
              <a:rPr lang="fr-FR" dirty="0" err="1">
                <a:solidFill>
                  <a:srgbClr val="000000"/>
                </a:solidFill>
                <a:latin typeface="Consolas" panose="020B0609020204030204" pitchFamily="49" charset="0"/>
              </a:rPr>
              <a:t>GenericNode</a:t>
            </a:r>
            <a:r>
              <a:rPr lang="fr-FR" dirty="0">
                <a:solidFill>
                  <a:srgbClr val="000000"/>
                </a:solidFill>
                <a:latin typeface="Consolas" panose="020B0609020204030204" pitchFamily="49" charset="0"/>
              </a:rPr>
              <a:t>&gt;();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(N != </a:t>
            </a:r>
            <a:r>
              <a:rPr lang="fr-FR" dirty="0" err="1">
                <a:solidFill>
                  <a:srgbClr val="0000FF"/>
                </a:solidFill>
                <a:latin typeface="Consolas" panose="020B0609020204030204" pitchFamily="49" charset="0"/>
              </a:rPr>
              <a:t>null</a:t>
            </a:r>
            <a:r>
              <a:rPr lang="fr-FR" dirty="0" smtClean="0">
                <a:solidFill>
                  <a:srgbClr val="000000"/>
                </a:solidFill>
                <a:latin typeface="Consolas" panose="020B0609020204030204" pitchFamily="49" charset="0"/>
              </a:rPr>
              <a:t>) </a:t>
            </a:r>
            <a:r>
              <a:rPr lang="fr-FR" dirty="0" smtClean="0">
                <a:solidFill>
                  <a:srgbClr val="008000"/>
                </a:solidFill>
                <a:latin typeface="Consolas" panose="020B0609020204030204" pitchFamily="49" charset="0"/>
              </a:rPr>
              <a:t>//</a:t>
            </a:r>
            <a:r>
              <a:rPr lang="fr-FR" dirty="0">
                <a:solidFill>
                  <a:srgbClr val="008000"/>
                </a:solidFill>
                <a:latin typeface="Consolas" panose="020B0609020204030204" pitchFamily="49" charset="0"/>
              </a:rPr>
              <a:t> </a:t>
            </a:r>
            <a:r>
              <a:rPr lang="fr-FR" dirty="0" smtClean="0">
                <a:solidFill>
                  <a:srgbClr val="008000"/>
                </a:solidFill>
                <a:latin typeface="Consolas" panose="020B0609020204030204" pitchFamily="49" charset="0"/>
              </a:rPr>
              <a:t>N était le dernier nœud, donc l’état 				// final</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LN.Add</a:t>
            </a:r>
            <a:r>
              <a:rPr lang="fr-FR" dirty="0">
                <a:solidFill>
                  <a:srgbClr val="000000"/>
                </a:solidFill>
                <a:latin typeface="Consolas" panose="020B0609020204030204" pitchFamily="49" charset="0"/>
              </a:rPr>
              <a:t>(N</a:t>
            </a:r>
            <a:r>
              <a:rPr lang="fr-FR" dirty="0" smtClean="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while</a:t>
            </a:r>
            <a:r>
              <a:rPr lang="fr-FR" dirty="0">
                <a:solidFill>
                  <a:srgbClr val="000000"/>
                </a:solidFill>
                <a:latin typeface="Consolas" panose="020B0609020204030204" pitchFamily="49" charset="0"/>
              </a:rPr>
              <a:t> (N != N0)</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N = </a:t>
            </a:r>
            <a:r>
              <a:rPr lang="fr-FR" dirty="0" err="1">
                <a:solidFill>
                  <a:srgbClr val="000000"/>
                </a:solidFill>
                <a:latin typeface="Consolas" panose="020B0609020204030204" pitchFamily="49" charset="0"/>
              </a:rPr>
              <a:t>N.GetNoeud_Parent</a:t>
            </a:r>
            <a:r>
              <a:rPr lang="fr-FR" dirty="0" smtClean="0">
                <a:solidFill>
                  <a:srgbClr val="000000"/>
                </a:solidFill>
                <a:latin typeface="Consolas" panose="020B0609020204030204" pitchFamily="49" charset="0"/>
              </a:rPr>
              <a:t>(); </a:t>
            </a:r>
            <a:r>
              <a:rPr lang="fr-FR" dirty="0" smtClean="0">
                <a:solidFill>
                  <a:srgbClr val="008000"/>
                </a:solidFill>
                <a:latin typeface="Consolas" panose="020B0609020204030204" pitchFamily="49" charset="0"/>
              </a:rPr>
              <a:t>// Arbre mémorisé</a:t>
            </a:r>
            <a:r>
              <a:rPr lang="fr-FR" dirty="0" smtClean="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smtClean="0">
                <a:solidFill>
                  <a:srgbClr val="000000"/>
                </a:solidFill>
                <a:latin typeface="Consolas" panose="020B0609020204030204" pitchFamily="49" charset="0"/>
              </a:rPr>
              <a:t>		 </a:t>
            </a:r>
            <a:r>
              <a:rPr lang="fr-FR" dirty="0" smtClean="0">
                <a:solidFill>
                  <a:srgbClr val="008000"/>
                </a:solidFill>
                <a:latin typeface="Consolas" panose="020B0609020204030204" pitchFamily="49" charset="0"/>
              </a:rPr>
              <a:t>// au fur et à mesure dans </a:t>
            </a:r>
            <a:r>
              <a:rPr lang="fr-FR" dirty="0" err="1" smtClean="0">
                <a:solidFill>
                  <a:srgbClr val="008000"/>
                </a:solidFill>
                <a:latin typeface="Consolas" panose="020B0609020204030204" pitchFamily="49" charset="0"/>
              </a:rPr>
              <a:t>MAJsuccesseurs</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LN.Insert</a:t>
            </a:r>
            <a:r>
              <a:rPr lang="fr-FR" dirty="0">
                <a:solidFill>
                  <a:srgbClr val="000000"/>
                </a:solidFill>
                <a:latin typeface="Consolas" panose="020B0609020204030204" pitchFamily="49" charset="0"/>
              </a:rPr>
              <a:t>(0, N);  </a:t>
            </a:r>
            <a:r>
              <a:rPr lang="fr-FR" dirty="0">
                <a:solidFill>
                  <a:srgbClr val="008000"/>
                </a:solidFill>
                <a:latin typeface="Consolas" panose="020B0609020204030204" pitchFamily="49" charset="0"/>
              </a:rPr>
              <a:t>// On insère en position 1</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 _LN</a:t>
            </a:r>
            <a:r>
              <a:rPr lang="fr-FR" dirty="0" smtClean="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87644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Exercice 1 : </a:t>
            </a:r>
            <a:r>
              <a:rPr lang="fr-FR" sz="2200" dirty="0" smtClean="0"/>
              <a:t>Appliquer </a:t>
            </a:r>
            <a:r>
              <a:rPr lang="fr-FR" sz="2200" dirty="0" err="1" smtClean="0"/>
              <a:t>Dijkstra</a:t>
            </a:r>
            <a:r>
              <a:rPr lang="fr-FR" sz="2200" dirty="0" smtClean="0"/>
              <a:t> au graphe ci-dessous pour trouver le plus court chemin entre le nœud 0 et le nœud 4.</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r>
              <a:rPr lang="fr-FR" dirty="0" smtClean="0"/>
              <a:t>Exercice 2 :</a:t>
            </a:r>
            <a:endParaRPr lang="fr-FR" dirty="0" smtClean="0"/>
          </a:p>
          <a:p>
            <a:pPr marL="0" indent="0">
              <a:buNone/>
            </a:pPr>
            <a:r>
              <a:rPr lang="fr-FR" sz="2000" dirty="0" smtClean="0"/>
              <a:t>Le problème du voyageur de commerce est de se déplacer dans toutes les villes d’une région pour y exposer son produit, tout en minimisant la longueur totale de son parcours. </a:t>
            </a:r>
          </a:p>
          <a:p>
            <a:pPr marL="0" indent="0">
              <a:buNone/>
            </a:pPr>
            <a:r>
              <a:rPr lang="fr-FR" sz="2000" dirty="0" smtClean="0"/>
              <a:t>Modéliser le problème du voyageur de commerce pour le ramener à celui de la recherche du plus court chemin dans l’espace d’états</a:t>
            </a:r>
            <a:endParaRPr lang="fr-FR" sz="2000" dirty="0"/>
          </a:p>
        </p:txBody>
      </p:sp>
      <p:pic>
        <p:nvPicPr>
          <p:cNvPr id="4" name="Image 3"/>
          <p:cNvPicPr>
            <a:picLocks noChangeAspect="1"/>
          </p:cNvPicPr>
          <p:nvPr/>
        </p:nvPicPr>
        <p:blipFill>
          <a:blip r:embed="rId2"/>
          <a:stretch>
            <a:fillRect/>
          </a:stretch>
        </p:blipFill>
        <p:spPr>
          <a:xfrm>
            <a:off x="3131840" y="2564904"/>
            <a:ext cx="3807122" cy="1983993"/>
          </a:xfrm>
          <a:prstGeom prst="rect">
            <a:avLst/>
          </a:prstGeom>
        </p:spPr>
      </p:pic>
    </p:spTree>
    <p:extLst>
      <p:ext uri="{BB962C8B-B14F-4D97-AF65-F5344CB8AC3E}">
        <p14:creationId xmlns:p14="http://schemas.microsoft.com/office/powerpoint/2010/main" val="285941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31785"/>
            <a:ext cx="9036496" cy="7232749"/>
          </a:xfrm>
          <a:prstGeom prst="rect">
            <a:avLst/>
          </a:prstGeom>
        </p:spPr>
        <p:txBody>
          <a:bodyPr wrap="square">
            <a:spAutoFit/>
          </a:bodyPr>
          <a:lstStyle/>
          <a:p>
            <a:r>
              <a:rPr lang="fr-FR" sz="1600" dirty="0" err="1">
                <a:solidFill>
                  <a:srgbClr val="0000FF"/>
                </a:solidFill>
                <a:latin typeface="Consolas" panose="020B0609020204030204" pitchFamily="49" charset="0"/>
              </a:rPr>
              <a:t>private</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void</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MAJSuccesseurs</a:t>
            </a:r>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GenericNode</a:t>
            </a:r>
            <a:r>
              <a:rPr lang="fr-FR" sz="1600" dirty="0">
                <a:solidFill>
                  <a:srgbClr val="000000"/>
                </a:solidFill>
                <a:latin typeface="Consolas" panose="020B0609020204030204" pitchFamily="49" charset="0"/>
              </a:rPr>
              <a:t> N)</a:t>
            </a:r>
          </a:p>
          <a:p>
            <a:r>
              <a:rPr lang="fr-FR" sz="1600" dirty="0" smtClean="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8000"/>
                </a:solidFill>
                <a:latin typeface="Consolas" panose="020B0609020204030204" pitchFamily="49" charset="0"/>
              </a:rPr>
              <a:t>// </a:t>
            </a:r>
            <a:r>
              <a:rPr lang="fr-FR" sz="1600" dirty="0">
                <a:solidFill>
                  <a:srgbClr val="008000"/>
                </a:solidFill>
                <a:latin typeface="Consolas" panose="020B0609020204030204" pitchFamily="49" charset="0"/>
              </a:rPr>
              <a:t>On fait appel à </a:t>
            </a:r>
            <a:r>
              <a:rPr lang="fr-FR" sz="1600" dirty="0" err="1" smtClean="0">
                <a:solidFill>
                  <a:srgbClr val="008000"/>
                </a:solidFill>
                <a:latin typeface="Consolas" panose="020B0609020204030204" pitchFamily="49" charset="0"/>
              </a:rPr>
              <a:t>GetListSucc</a:t>
            </a:r>
            <a:r>
              <a:rPr lang="fr-FR" sz="1600" dirty="0">
                <a:solidFill>
                  <a:srgbClr val="008000"/>
                </a:solidFill>
                <a:latin typeface="Consolas" panose="020B0609020204030204" pitchFamily="49" charset="0"/>
              </a:rPr>
              <a:t> </a:t>
            </a:r>
            <a:r>
              <a:rPr lang="fr-FR" sz="1600" dirty="0" smtClean="0">
                <a:solidFill>
                  <a:srgbClr val="008000"/>
                </a:solidFill>
                <a:latin typeface="Consolas" panose="020B0609020204030204" pitchFamily="49" charset="0"/>
              </a:rPr>
              <a:t>qui doit </a:t>
            </a:r>
            <a:r>
              <a:rPr lang="fr-FR" sz="1600" dirty="0">
                <a:solidFill>
                  <a:srgbClr val="008000"/>
                </a:solidFill>
                <a:latin typeface="Consolas" panose="020B0609020204030204" pitchFamily="49" charset="0"/>
              </a:rPr>
              <a:t>retourner la liste </a:t>
            </a:r>
            <a:endParaRPr lang="fr-FR" sz="1600" dirty="0" smtClean="0">
              <a:solidFill>
                <a:srgbClr val="008000"/>
              </a:solidFill>
              <a:latin typeface="Consolas" panose="020B0609020204030204" pitchFamily="49" charset="0"/>
            </a:endParaRPr>
          </a:p>
          <a:p>
            <a:r>
              <a:rPr lang="fr-FR" sz="1600" dirty="0">
                <a:solidFill>
                  <a:srgbClr val="008000"/>
                </a:solidFill>
                <a:latin typeface="Consolas" panose="020B0609020204030204" pitchFamily="49" charset="0"/>
              </a:rPr>
              <a:t> </a:t>
            </a:r>
            <a:r>
              <a:rPr lang="fr-FR" sz="1600" dirty="0" smtClean="0">
                <a:solidFill>
                  <a:srgbClr val="008000"/>
                </a:solidFill>
                <a:latin typeface="Consolas" panose="020B0609020204030204" pitchFamily="49" charset="0"/>
              </a:rPr>
              <a:t> // complète </a:t>
            </a:r>
            <a:r>
              <a:rPr lang="fr-FR" sz="1600" dirty="0">
                <a:solidFill>
                  <a:srgbClr val="008000"/>
                </a:solidFill>
                <a:latin typeface="Consolas" panose="020B0609020204030204" pitchFamily="49" charset="0"/>
              </a:rPr>
              <a:t>des </a:t>
            </a:r>
            <a:r>
              <a:rPr lang="fr-FR" sz="1600" dirty="0" err="1">
                <a:solidFill>
                  <a:srgbClr val="008000"/>
                </a:solidFill>
                <a:latin typeface="Consolas" panose="020B0609020204030204" pitchFamily="49" charset="0"/>
              </a:rPr>
              <a:t>noeuds</a:t>
            </a:r>
            <a:r>
              <a:rPr lang="fr-FR" sz="1600" dirty="0">
                <a:solidFill>
                  <a:srgbClr val="008000"/>
                </a:solidFill>
                <a:latin typeface="Consolas" panose="020B0609020204030204" pitchFamily="49" charset="0"/>
              </a:rPr>
              <a:t> successeurs de </a:t>
            </a:r>
            <a:r>
              <a:rPr lang="fr-FR" sz="1600" dirty="0" smtClean="0">
                <a:solidFill>
                  <a:srgbClr val="008000"/>
                </a:solidFill>
                <a:latin typeface="Consolas" panose="020B0609020204030204" pitchFamily="49" charset="0"/>
              </a:rPr>
              <a:t>N, ce qui dépend du problème.</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List&lt;</a:t>
            </a:r>
            <a:r>
              <a:rPr lang="fr-FR" sz="1600" dirty="0" err="1" smtClean="0">
                <a:solidFill>
                  <a:srgbClr val="000000"/>
                </a:solidFill>
                <a:latin typeface="Consolas" panose="020B0609020204030204" pitchFamily="49" charset="0"/>
              </a:rPr>
              <a:t>GenericNode</a:t>
            </a:r>
            <a:r>
              <a:rPr lang="fr-FR" sz="1600" dirty="0">
                <a:solidFill>
                  <a:srgbClr val="000000"/>
                </a:solidFill>
                <a:latin typeface="Consolas" panose="020B0609020204030204" pitchFamily="49" charset="0"/>
              </a:rPr>
              <a:t>&gt; </a:t>
            </a:r>
            <a:r>
              <a:rPr lang="fr-FR" sz="1600" dirty="0" err="1">
                <a:solidFill>
                  <a:srgbClr val="000000"/>
                </a:solidFill>
                <a:latin typeface="Consolas" panose="020B0609020204030204" pitchFamily="49" charset="0"/>
              </a:rPr>
              <a:t>listsucc</a:t>
            </a:r>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N.GetListSucc</a:t>
            </a:r>
            <a:r>
              <a:rPr lang="fr-FR"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r>
              <a:rPr lang="fr-FR" sz="1600" dirty="0" err="1" smtClean="0">
                <a:solidFill>
                  <a:srgbClr val="0000FF"/>
                </a:solidFill>
                <a:latin typeface="Consolas" panose="020B0609020204030204" pitchFamily="49" charset="0"/>
              </a:rPr>
              <a:t>foreach</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GenericNode</a:t>
            </a:r>
            <a:r>
              <a:rPr lang="fr-FR" sz="1600" dirty="0">
                <a:solidFill>
                  <a:srgbClr val="000000"/>
                </a:solidFill>
                <a:latin typeface="Consolas" panose="020B0609020204030204" pitchFamily="49" charset="0"/>
              </a:rPr>
              <a:t> N2 </a:t>
            </a:r>
            <a:r>
              <a:rPr lang="fr-FR" sz="1600" dirty="0">
                <a:solidFill>
                  <a:srgbClr val="0000FF"/>
                </a:solidFill>
                <a:latin typeface="Consolas" panose="020B0609020204030204" pitchFamily="49" charset="0"/>
              </a:rPr>
              <a:t>in</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listsucc</a:t>
            </a:r>
            <a:r>
              <a:rPr lang="fr-FR"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smtClean="0">
                <a:solidFill>
                  <a:srgbClr val="008000"/>
                </a:solidFill>
                <a:latin typeface="Consolas" panose="020B0609020204030204" pitchFamily="49" charset="0"/>
              </a:rPr>
              <a:t>// </a:t>
            </a:r>
            <a:r>
              <a:rPr lang="fr-FR" sz="1600" dirty="0">
                <a:solidFill>
                  <a:srgbClr val="008000"/>
                </a:solidFill>
                <a:latin typeface="Consolas" panose="020B0609020204030204" pitchFamily="49" charset="0"/>
              </a:rPr>
              <a:t>N2 est-il une copie d'un nœud déjà vu et placé dans </a:t>
            </a:r>
            <a:r>
              <a:rPr lang="fr-FR" sz="1600" dirty="0" smtClean="0">
                <a:solidFill>
                  <a:srgbClr val="008000"/>
                </a:solidFill>
                <a:latin typeface="Consolas" panose="020B0609020204030204" pitchFamily="49" charset="0"/>
              </a:rPr>
              <a:t>les fermés</a:t>
            </a:r>
            <a:r>
              <a:rPr lang="fr-FR" sz="1600" dirty="0" smtClean="0">
                <a:solidFill>
                  <a:srgbClr val="000000"/>
                </a:solidFill>
                <a:latin typeface="Consolas" panose="020B0609020204030204" pitchFamily="49" charset="0"/>
              </a:rPr>
              <a:t>                  </a:t>
            </a:r>
          </a:p>
          <a:p>
            <a:r>
              <a:rPr lang="fr-FR" sz="1600" dirty="0">
                <a:solidFill>
                  <a:srgbClr val="000000"/>
                </a:solidFill>
                <a:latin typeface="Consolas" panose="020B0609020204030204" pitchFamily="49" charset="0"/>
              </a:rPr>
              <a:t>	</a:t>
            </a:r>
            <a:r>
              <a:rPr lang="fr-FR" sz="1600" dirty="0" err="1" smtClean="0">
                <a:solidFill>
                  <a:srgbClr val="000000"/>
                </a:solidFill>
                <a:latin typeface="Consolas" panose="020B0609020204030204" pitchFamily="49" charset="0"/>
              </a:rPr>
              <a:t>GenericNode</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N2bis = </a:t>
            </a:r>
            <a:r>
              <a:rPr lang="fr-FR" sz="1600" dirty="0" err="1">
                <a:solidFill>
                  <a:srgbClr val="000000"/>
                </a:solidFill>
                <a:latin typeface="Consolas" panose="020B0609020204030204" pitchFamily="49" charset="0"/>
              </a:rPr>
              <a:t>ChercheNodeDansFermes</a:t>
            </a:r>
            <a:r>
              <a:rPr lang="fr-FR" sz="1600" dirty="0">
                <a:solidFill>
                  <a:srgbClr val="000000"/>
                </a:solidFill>
                <a:latin typeface="Consolas" panose="020B0609020204030204" pitchFamily="49" charset="0"/>
              </a:rPr>
              <a:t>(N2);</a:t>
            </a:r>
          </a:p>
          <a:p>
            <a:r>
              <a:rPr lang="fr-FR" sz="1600" dirty="0">
                <a:solidFill>
                  <a:srgbClr val="000000"/>
                </a:solidFill>
                <a:latin typeface="Consolas" panose="020B0609020204030204" pitchFamily="49" charset="0"/>
              </a:rPr>
              <a:t>       </a:t>
            </a:r>
            <a:r>
              <a:rPr lang="fr-FR" sz="1600" dirty="0" smtClean="0">
                <a:solidFill>
                  <a:srgbClr val="0000FF"/>
                </a:solidFill>
                <a:latin typeface="Consolas" panose="020B0609020204030204" pitchFamily="49" charset="0"/>
              </a:rPr>
              <a:t>if</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(N2bis == </a:t>
            </a:r>
            <a:r>
              <a:rPr lang="fr-FR" sz="1600" dirty="0" err="1">
                <a:solidFill>
                  <a:srgbClr val="0000FF"/>
                </a:solidFill>
                <a:latin typeface="Consolas" panose="020B0609020204030204" pitchFamily="49" charset="0"/>
              </a:rPr>
              <a:t>null</a:t>
            </a:r>
            <a:r>
              <a:rPr lang="fr-FR"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Rien dans les fermés. Est-il dans les ouverts ?</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N2bis = </a:t>
            </a:r>
            <a:r>
              <a:rPr lang="fr-FR" sz="1600" dirty="0" err="1">
                <a:solidFill>
                  <a:srgbClr val="000000"/>
                </a:solidFill>
                <a:latin typeface="Consolas" panose="020B0609020204030204" pitchFamily="49" charset="0"/>
              </a:rPr>
              <a:t>ChercheNodeDansOuverts</a:t>
            </a:r>
            <a:r>
              <a:rPr lang="fr-FR" sz="1600" dirty="0">
                <a:solidFill>
                  <a:srgbClr val="000000"/>
                </a:solidFill>
                <a:latin typeface="Consolas" panose="020B0609020204030204" pitchFamily="49" charset="0"/>
              </a:rPr>
              <a:t>(N2);</a:t>
            </a: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if</a:t>
            </a:r>
            <a:r>
              <a:rPr lang="fr-FR" sz="1600" dirty="0">
                <a:solidFill>
                  <a:srgbClr val="000000"/>
                </a:solidFill>
                <a:latin typeface="Consolas" panose="020B0609020204030204" pitchFamily="49" charset="0"/>
              </a:rPr>
              <a:t> (N2bis != </a:t>
            </a:r>
            <a:r>
              <a:rPr lang="fr-FR" sz="1600" dirty="0" err="1">
                <a:solidFill>
                  <a:srgbClr val="0000FF"/>
                </a:solidFill>
                <a:latin typeface="Consolas" panose="020B0609020204030204" pitchFamily="49" charset="0"/>
              </a:rPr>
              <a:t>null</a:t>
            </a:r>
            <a:r>
              <a:rPr lang="fr-FR"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 </a:t>
            </a:r>
            <a:r>
              <a:rPr lang="fr-FR" sz="1600" dirty="0" smtClean="0">
                <a:solidFill>
                  <a:srgbClr val="008000"/>
                </a:solidFill>
                <a:latin typeface="Consolas" panose="020B0609020204030204" pitchFamily="49" charset="0"/>
              </a:rPr>
              <a:t>// </a:t>
            </a:r>
            <a:r>
              <a:rPr lang="fr-FR" sz="1600" dirty="0">
                <a:solidFill>
                  <a:srgbClr val="008000"/>
                </a:solidFill>
                <a:latin typeface="Consolas" panose="020B0609020204030204" pitchFamily="49" charset="0"/>
              </a:rPr>
              <a:t>Il existe, donc </a:t>
            </a:r>
            <a:r>
              <a:rPr lang="fr-FR" sz="1600" dirty="0" smtClean="0">
                <a:solidFill>
                  <a:srgbClr val="008000"/>
                </a:solidFill>
                <a:latin typeface="Consolas" panose="020B0609020204030204" pitchFamily="49" charset="0"/>
              </a:rPr>
              <a:t>déjà </a:t>
            </a:r>
            <a:r>
              <a:rPr lang="fr-FR" sz="1600" dirty="0">
                <a:solidFill>
                  <a:srgbClr val="008000"/>
                </a:solidFill>
                <a:latin typeface="Consolas" panose="020B0609020204030204" pitchFamily="49" charset="0"/>
              </a:rPr>
              <a:t>vu, N2 n'est qu'une copie de N2Bis</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8000"/>
                </a:solidFill>
                <a:latin typeface="Consolas" panose="020B0609020204030204" pitchFamily="49" charset="0"/>
              </a:rPr>
              <a:t>// </a:t>
            </a:r>
            <a:r>
              <a:rPr lang="fr-FR" sz="1600" dirty="0">
                <a:solidFill>
                  <a:srgbClr val="008000"/>
                </a:solidFill>
                <a:latin typeface="Consolas" panose="020B0609020204030204" pitchFamily="49" charset="0"/>
              </a:rPr>
              <a:t>Le nouveau chemin passant par N est-il meilleur ?</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FF"/>
                </a:solidFill>
                <a:latin typeface="Consolas" panose="020B0609020204030204" pitchFamily="49" charset="0"/>
              </a:rPr>
              <a:t>if</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N.GetGCost</a:t>
            </a:r>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N.GetArcCost</a:t>
            </a:r>
            <a:r>
              <a:rPr lang="fr-FR" sz="1600" dirty="0">
                <a:solidFill>
                  <a:srgbClr val="000000"/>
                </a:solidFill>
                <a:latin typeface="Consolas" panose="020B0609020204030204" pitchFamily="49" charset="0"/>
              </a:rPr>
              <a:t>(N2) &lt; N2bis.GetGCost())</a:t>
            </a: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smtClean="0">
                <a:solidFill>
                  <a:srgbClr val="000000"/>
                </a:solidFill>
                <a:latin typeface="Consolas" panose="020B0609020204030204" pitchFamily="49" charset="0"/>
              </a:rPr>
              <a:t>             </a:t>
            </a:r>
            <a:r>
              <a:rPr lang="fr-FR" sz="1600" dirty="0" smtClean="0">
                <a:solidFill>
                  <a:srgbClr val="008000"/>
                </a:solidFill>
                <a:latin typeface="Consolas" panose="020B0609020204030204" pitchFamily="49" charset="0"/>
              </a:rPr>
              <a:t>// Mise à jour de l’arbre, du coût total et du classement</a:t>
            </a:r>
          </a:p>
          <a:p>
            <a:r>
              <a:rPr lang="fr-FR" sz="1600" dirty="0">
                <a:solidFill>
                  <a:srgbClr val="008000"/>
                </a:solidFill>
                <a:latin typeface="Consolas" panose="020B0609020204030204" pitchFamily="49" charset="0"/>
              </a:rPr>
              <a:t>	</a:t>
            </a:r>
            <a:r>
              <a:rPr lang="fr-FR" sz="1600" dirty="0" smtClean="0">
                <a:solidFill>
                  <a:srgbClr val="008000"/>
                </a:solidFill>
                <a:latin typeface="Consolas" panose="020B0609020204030204" pitchFamily="49" charset="0"/>
              </a:rPr>
              <a:t>	// dans les ouverts; </a:t>
            </a:r>
            <a:r>
              <a:rPr lang="fr-FR" sz="1600" u="sng" dirty="0" smtClean="0">
                <a:solidFill>
                  <a:srgbClr val="008000"/>
                </a:solidFill>
                <a:latin typeface="Consolas" panose="020B0609020204030204" pitchFamily="49" charset="0"/>
              </a:rPr>
              <a:t>code non décrit ici</a:t>
            </a:r>
            <a:r>
              <a:rPr lang="fr-FR" sz="1600" dirty="0" smtClean="0">
                <a:solidFill>
                  <a:srgbClr val="000000"/>
                </a:solidFill>
                <a:latin typeface="Consolas" panose="020B0609020204030204" pitchFamily="49" charset="0"/>
              </a:rPr>
              <a:t>     </a:t>
            </a:r>
          </a:p>
          <a:p>
            <a:r>
              <a:rPr lang="fr-FR" sz="1600" dirty="0" smtClean="0">
                <a:solidFill>
                  <a:srgbClr val="000000"/>
                </a:solidFill>
                <a:latin typeface="Consolas" panose="020B0609020204030204" pitchFamily="49" charset="0"/>
              </a:rPr>
              <a:t>            }</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smtClean="0">
                <a:solidFill>
                  <a:srgbClr val="008000"/>
                </a:solidFill>
                <a:latin typeface="Consolas" panose="020B0609020204030204" pitchFamily="49" charset="0"/>
              </a:rPr>
              <a:t>// </a:t>
            </a:r>
            <a:r>
              <a:rPr lang="fr-FR" sz="1600" dirty="0" err="1">
                <a:solidFill>
                  <a:srgbClr val="008000"/>
                </a:solidFill>
                <a:latin typeface="Consolas" panose="020B0609020204030204" pitchFamily="49" charset="0"/>
              </a:rPr>
              <a:t>else</a:t>
            </a:r>
            <a:r>
              <a:rPr lang="fr-FR" sz="1600" dirty="0">
                <a:solidFill>
                  <a:srgbClr val="008000"/>
                </a:solidFill>
                <a:latin typeface="Consolas" panose="020B0609020204030204" pitchFamily="49" charset="0"/>
              </a:rPr>
              <a:t> </a:t>
            </a:r>
            <a:r>
              <a:rPr lang="fr-FR" sz="1600" dirty="0" smtClean="0">
                <a:solidFill>
                  <a:srgbClr val="008000"/>
                </a:solidFill>
                <a:latin typeface="Consolas" panose="020B0609020204030204" pitchFamily="49" charset="0"/>
              </a:rPr>
              <a:t>rien</a:t>
            </a:r>
            <a:r>
              <a:rPr lang="fr-FR" sz="1600" dirty="0">
                <a:solidFill>
                  <a:srgbClr val="008000"/>
                </a:solidFill>
                <a:latin typeface="Consolas" panose="020B0609020204030204" pitchFamily="49" charset="0"/>
              </a:rPr>
              <a:t>, car le nouveau chemin est moins bon</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else</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a:t>
            </a:r>
            <a:r>
              <a:rPr lang="fr-FR" sz="1600" dirty="0">
                <a:solidFill>
                  <a:srgbClr val="008000"/>
                </a:solidFill>
                <a:latin typeface="Consolas" panose="020B0609020204030204" pitchFamily="49" charset="0"/>
              </a:rPr>
              <a:t>// N2 est nouveau, MAJ et insertion dans les ouverts</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N2.SetGCost(</a:t>
            </a:r>
            <a:r>
              <a:rPr lang="fr-FR" sz="1600" dirty="0" err="1" smtClean="0">
                <a:solidFill>
                  <a:srgbClr val="000000"/>
                </a:solidFill>
                <a:latin typeface="Consolas" panose="020B0609020204030204" pitchFamily="49" charset="0"/>
              </a:rPr>
              <a:t>N.GetGCost</a:t>
            </a:r>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N.GetArcCost</a:t>
            </a:r>
            <a:r>
              <a:rPr lang="fr-FR" sz="1600" dirty="0">
                <a:solidFill>
                  <a:srgbClr val="000000"/>
                </a:solidFill>
                <a:latin typeface="Consolas" panose="020B0609020204030204" pitchFamily="49" charset="0"/>
              </a:rPr>
              <a:t>(N2));</a:t>
            </a:r>
          </a:p>
          <a:p>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 </a:t>
            </a:r>
            <a:r>
              <a:rPr lang="fr-FR" sz="1600" dirty="0" smtClean="0">
                <a:solidFill>
                  <a:srgbClr val="000000"/>
                </a:solidFill>
                <a:latin typeface="Consolas" panose="020B0609020204030204" pitchFamily="49" charset="0"/>
              </a:rPr>
              <a:t>      N2.SetNoeud_Parent(N);</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err="1" smtClean="0">
                <a:solidFill>
                  <a:srgbClr val="0000FF"/>
                </a:solidFill>
                <a:latin typeface="Consolas" panose="020B0609020204030204" pitchFamily="49" charset="0"/>
              </a:rPr>
              <a:t>this</a:t>
            </a:r>
            <a:r>
              <a:rPr lang="fr-FR" sz="1600" dirty="0" err="1" smtClean="0">
                <a:solidFill>
                  <a:srgbClr val="000000"/>
                </a:solidFill>
                <a:latin typeface="Consolas" panose="020B0609020204030204" pitchFamily="49" charset="0"/>
              </a:rPr>
              <a:t>.InsertNewNodeInOpenList</a:t>
            </a:r>
            <a:r>
              <a:rPr lang="fr-FR" sz="1600" dirty="0" smtClean="0">
                <a:solidFill>
                  <a:srgbClr val="000000"/>
                </a:solidFill>
                <a:latin typeface="Consolas" panose="020B0609020204030204" pitchFamily="49" charset="0"/>
              </a:rPr>
              <a:t>(N2</a:t>
            </a:r>
            <a:r>
              <a:rPr lang="fr-FR" sz="1600" dirty="0">
                <a:solidFill>
                  <a:srgbClr val="000000"/>
                </a:solidFill>
                <a:latin typeface="Consolas" panose="020B0609020204030204" pitchFamily="49" charset="0"/>
              </a:rPr>
              <a:t>);</a:t>
            </a:r>
          </a:p>
          <a:p>
            <a:r>
              <a:rPr lang="fr-FR" sz="1600" dirty="0" smtClean="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endParaRPr lang="fr-FR" sz="1600" dirty="0"/>
          </a:p>
        </p:txBody>
      </p:sp>
    </p:spTree>
    <p:extLst>
      <p:ext uri="{BB962C8B-B14F-4D97-AF65-F5344CB8AC3E}">
        <p14:creationId xmlns:p14="http://schemas.microsoft.com/office/powerpoint/2010/main" val="356320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229600" cy="4968552"/>
          </a:xfrm>
        </p:spPr>
        <p:txBody>
          <a:bodyPr>
            <a:normAutofit fontScale="92500"/>
          </a:bodyPr>
          <a:lstStyle/>
          <a:p>
            <a:pPr marL="0" indent="0">
              <a:buNone/>
            </a:pPr>
            <a:r>
              <a:rPr lang="fr-FR" sz="2400" dirty="0" smtClean="0"/>
              <a:t>Méthodes spécifiques au problème associées à la classe des </a:t>
            </a:r>
            <a:r>
              <a:rPr lang="fr-FR" sz="2400" dirty="0" err="1" smtClean="0"/>
              <a:t>GenericNode</a:t>
            </a:r>
            <a:r>
              <a:rPr lang="fr-FR" sz="2400" dirty="0" smtClean="0"/>
              <a:t> :</a:t>
            </a:r>
          </a:p>
          <a:p>
            <a:pPr>
              <a:buFontTx/>
              <a:buChar char="-"/>
            </a:pPr>
            <a:r>
              <a:rPr lang="fr-FR" sz="2400" dirty="0" smtClean="0"/>
              <a:t>List&lt;</a:t>
            </a:r>
            <a:r>
              <a:rPr lang="fr-FR" sz="2400" dirty="0" err="1" smtClean="0"/>
              <a:t>GenericNode</a:t>
            </a:r>
            <a:r>
              <a:rPr lang="fr-FR" sz="2400" dirty="0" smtClean="0"/>
              <a:t>&gt; </a:t>
            </a:r>
            <a:r>
              <a:rPr lang="fr-FR" sz="2400" dirty="0" err="1" smtClean="0"/>
              <a:t>GetListSucc</a:t>
            </a:r>
            <a:r>
              <a:rPr lang="fr-FR" sz="2400" dirty="0" smtClean="0"/>
              <a:t> () : détermine les nœuds/états successeurs du nœud/état courant</a:t>
            </a:r>
          </a:p>
          <a:p>
            <a:pPr>
              <a:buFontTx/>
              <a:buChar char="-"/>
            </a:pPr>
            <a:r>
              <a:rPr lang="fr-FR" sz="2400" dirty="0" err="1" smtClean="0"/>
              <a:t>GetArcCost</a:t>
            </a:r>
            <a:r>
              <a:rPr lang="fr-FR" sz="2400" dirty="0" smtClean="0"/>
              <a:t> (</a:t>
            </a:r>
            <a:r>
              <a:rPr lang="fr-FR" sz="2400" dirty="0" err="1" smtClean="0"/>
              <a:t>GenericNode</a:t>
            </a:r>
            <a:r>
              <a:rPr lang="fr-FR" sz="2400" dirty="0" smtClean="0"/>
              <a:t> N2) : coût entre le nœud courant et le nœud N2</a:t>
            </a:r>
          </a:p>
          <a:p>
            <a:pPr>
              <a:buFontTx/>
              <a:buChar char="-"/>
            </a:pPr>
            <a:r>
              <a:rPr lang="fr-FR" sz="2400" dirty="0" err="1"/>
              <a:t>b</a:t>
            </a:r>
            <a:r>
              <a:rPr lang="fr-FR" sz="2400" dirty="0" err="1" smtClean="0"/>
              <a:t>ool</a:t>
            </a:r>
            <a:r>
              <a:rPr lang="fr-FR" sz="2400" dirty="0" smtClean="0"/>
              <a:t> </a:t>
            </a:r>
            <a:r>
              <a:rPr lang="fr-FR" sz="2400" dirty="0" err="1" smtClean="0"/>
              <a:t>EndState</a:t>
            </a:r>
            <a:r>
              <a:rPr lang="fr-FR" sz="2400" dirty="0" smtClean="0"/>
              <a:t> () : détermine si le nœud est un état final</a:t>
            </a:r>
          </a:p>
          <a:p>
            <a:pPr>
              <a:buFontTx/>
              <a:buChar char="-"/>
            </a:pPr>
            <a:r>
              <a:rPr lang="fr-FR" sz="2400" dirty="0" err="1" smtClean="0"/>
              <a:t>IsEqual</a:t>
            </a:r>
            <a:r>
              <a:rPr lang="fr-FR" sz="2400" dirty="0" smtClean="0"/>
              <a:t> (</a:t>
            </a:r>
            <a:r>
              <a:rPr lang="fr-FR" sz="2400" dirty="0" err="1" smtClean="0"/>
              <a:t>GenericNode</a:t>
            </a:r>
            <a:r>
              <a:rPr lang="fr-FR" sz="2400" dirty="0" smtClean="0"/>
              <a:t> N2) : détermine si le nœud est identique à un autre nœud  N2 (pour éviter d’explorer 2 fois les mêmes états)</a:t>
            </a:r>
          </a:p>
          <a:p>
            <a:pPr marL="0" indent="0">
              <a:buNone/>
            </a:pPr>
            <a:endParaRPr lang="fr-FR" sz="2400" dirty="0" smtClean="0"/>
          </a:p>
          <a:p>
            <a:pPr marL="0" indent="0">
              <a:buNone/>
            </a:pPr>
            <a:r>
              <a:rPr lang="fr-FR" sz="2400" dirty="0" smtClean="0"/>
              <a:t>Le reste de l’algorithme étant générique, il est possible d’implémenter </a:t>
            </a:r>
            <a:r>
              <a:rPr lang="fr-FR" sz="2400" dirty="0" err="1" smtClean="0"/>
              <a:t>Dijkstra</a:t>
            </a:r>
            <a:r>
              <a:rPr lang="fr-FR" sz="2400" dirty="0" smtClean="0"/>
              <a:t> en exploitant des méthodes surchargées de la classe </a:t>
            </a:r>
            <a:r>
              <a:rPr lang="fr-FR" sz="2400" dirty="0" err="1" smtClean="0"/>
              <a:t>GenericNode</a:t>
            </a:r>
            <a:r>
              <a:rPr lang="fr-FR" sz="2400" dirty="0" smtClean="0"/>
              <a:t>.</a:t>
            </a:r>
          </a:p>
          <a:p>
            <a:pPr>
              <a:buFontTx/>
              <a:buChar char="-"/>
            </a:pPr>
            <a:endParaRPr lang="fr-FR" dirty="0"/>
          </a:p>
        </p:txBody>
      </p:sp>
    </p:spTree>
    <p:extLst>
      <p:ext uri="{BB962C8B-B14F-4D97-AF65-F5344CB8AC3E}">
        <p14:creationId xmlns:p14="http://schemas.microsoft.com/office/powerpoint/2010/main" val="11418489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687</Words>
  <Application>Microsoft Office PowerPoint</Application>
  <PresentationFormat>Affichage à l'écran (4:3)</PresentationFormat>
  <Paragraphs>122</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Consolas</vt:lpstr>
      <vt:lpstr>Script MT Bold</vt:lpstr>
      <vt:lpstr>Times New Roman</vt:lpstr>
      <vt:lpstr>Thème Office</vt:lpstr>
      <vt:lpstr>Résolution générale de problèmes  Algorithme de Dijkstra</vt:lpstr>
      <vt:lpstr>Dijkstra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Jean-Marc Salotti</dc:creator>
  <cp:lastModifiedBy>Jean-Marc Salotti</cp:lastModifiedBy>
  <cp:revision>68</cp:revision>
  <dcterms:created xsi:type="dcterms:W3CDTF">2012-01-17T18:30:31Z</dcterms:created>
  <dcterms:modified xsi:type="dcterms:W3CDTF">2019-10-11T09:08:13Z</dcterms:modified>
</cp:coreProperties>
</file>