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5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6E6F-1A91-4DA9-9256-6A3DF9A5F07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Résolution générale de problèmes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ENSC 2</a:t>
            </a:r>
            <a:r>
              <a:rPr lang="fr-FR" baseline="30000" dirty="0" smtClean="0">
                <a:solidFill>
                  <a:schemeClr val="tx1"/>
                </a:solidFill>
              </a:rPr>
              <a:t>ème</a:t>
            </a:r>
            <a:r>
              <a:rPr lang="fr-FR" dirty="0" smtClean="0">
                <a:solidFill>
                  <a:schemeClr val="tx1"/>
                </a:solidFill>
              </a:rPr>
              <a:t> année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Jean-Marc </a:t>
            </a:r>
            <a:r>
              <a:rPr lang="fr-FR" dirty="0" err="1" smtClean="0">
                <a:solidFill>
                  <a:schemeClr val="tx1"/>
                </a:solidFill>
              </a:rPr>
              <a:t>Salotti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en </a:t>
            </a:r>
            <a:r>
              <a:rPr lang="fr-FR" dirty="0" smtClean="0"/>
              <a:t>profondeur </a:t>
            </a:r>
            <a:r>
              <a:rPr lang="fr-FR" dirty="0"/>
              <a:t>d’abord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1</a:t>
            </a:r>
            <a:r>
              <a:rPr lang="fr-FR" dirty="0"/>
              <a:t>) F={}         O={SSA} </a:t>
            </a:r>
          </a:p>
          <a:p>
            <a:pPr marL="0" indent="0">
              <a:buNone/>
            </a:pPr>
            <a:r>
              <a:rPr lang="fr-FR" dirty="0"/>
              <a:t>2) F={SSA]       O={PSA, SSB}</a:t>
            </a:r>
          </a:p>
          <a:p>
            <a:pPr marL="0" indent="0">
              <a:buNone/>
            </a:pPr>
            <a:r>
              <a:rPr lang="fr-FR" dirty="0"/>
              <a:t>3) F={SSA, PSA}     O</a:t>
            </a:r>
            <a:r>
              <a:rPr lang="fr-FR" dirty="0" smtClean="0"/>
              <a:t>={PSB, SSB}	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4) F={SSA, PSA, </a:t>
            </a:r>
            <a:r>
              <a:rPr lang="fr-FR" dirty="0" smtClean="0"/>
              <a:t>PSB</a:t>
            </a:r>
            <a:r>
              <a:rPr lang="fr-FR" dirty="0"/>
              <a:t>}     O</a:t>
            </a:r>
            <a:r>
              <a:rPr lang="fr-FR" dirty="0" smtClean="0"/>
              <a:t>={PPB, SSB</a:t>
            </a: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dirty="0"/>
              <a:t>5) F={SSA, PSA, </a:t>
            </a:r>
            <a:r>
              <a:rPr lang="fr-FR" dirty="0" smtClean="0"/>
              <a:t>PSB</a:t>
            </a:r>
            <a:r>
              <a:rPr lang="fr-FR" dirty="0"/>
              <a:t>, </a:t>
            </a:r>
            <a:r>
              <a:rPr lang="fr-FR" dirty="0" smtClean="0"/>
              <a:t>PPB}    Fin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Arbre de recherche :</a:t>
            </a:r>
          </a:p>
          <a:p>
            <a:pPr marL="0" indent="0">
              <a:buNone/>
            </a:pPr>
            <a:r>
              <a:rPr lang="fr-FR" dirty="0"/>
              <a:t>				SSA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	PSA                                  SSB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               </a:t>
            </a:r>
            <a:r>
              <a:rPr lang="fr-FR" strike="sngStrike" dirty="0">
                <a:sym typeface="Wingdings" panose="05000000000000000000" pitchFamily="2" charset="2"/>
              </a:rPr>
              <a:t>P</a:t>
            </a:r>
            <a:r>
              <a:rPr lang="fr-FR" strike="sngStrike" dirty="0" smtClean="0">
                <a:sym typeface="Wingdings" panose="05000000000000000000" pitchFamily="2" charset="2"/>
              </a:rPr>
              <a:t>SA</a:t>
            </a:r>
            <a:r>
              <a:rPr lang="fr-FR" dirty="0" smtClean="0">
                <a:sym typeface="Wingdings" panose="05000000000000000000" pitchFamily="2" charset="2"/>
              </a:rPr>
              <a:t>          PSB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                          </a:t>
            </a:r>
            <a:r>
              <a:rPr lang="fr-FR" strike="sngStrike" dirty="0" smtClean="0">
                <a:sym typeface="Wingdings" panose="05000000000000000000" pitchFamily="2" charset="2"/>
              </a:rPr>
              <a:t>PSB</a:t>
            </a:r>
            <a:r>
              <a:rPr lang="fr-FR" dirty="0" smtClean="0">
                <a:sym typeface="Wingdings" panose="05000000000000000000" pitchFamily="2" charset="2"/>
              </a:rPr>
              <a:t>    PPB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987824" y="4509120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995174"/>
            <a:ext cx="43204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99992" y="4581128"/>
            <a:ext cx="72008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043240" y="5317800"/>
            <a:ext cx="21602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611560" y="5877272"/>
            <a:ext cx="80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Stratégie LIFO=Last </a:t>
            </a:r>
            <a:r>
              <a:rPr lang="fr-FR" dirty="0"/>
              <a:t>In First Out</a:t>
            </a:r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051720" y="4977172"/>
            <a:ext cx="593545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2861340" y="5318740"/>
            <a:ext cx="163428" cy="11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Exercice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381" y="1417638"/>
            <a:ext cx="2095238" cy="20952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43608" y="3645024"/>
            <a:ext cx="6768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1) Appliquez la recherche d’une solution avec un parcours en largeur. Développez les 2 premiers niveaux.</a:t>
            </a:r>
          </a:p>
          <a:p>
            <a:endParaRPr lang="fr-FR" dirty="0"/>
          </a:p>
          <a:p>
            <a:r>
              <a:rPr lang="fr-FR" dirty="0" smtClean="0"/>
              <a:t>2) Appliquez </a:t>
            </a:r>
            <a:r>
              <a:rPr lang="fr-FR" dirty="0"/>
              <a:t>la recherche d’une solution avec un parcours en </a:t>
            </a:r>
            <a:r>
              <a:rPr lang="fr-FR" dirty="0" smtClean="0"/>
              <a:t>profondeur</a:t>
            </a:r>
            <a:r>
              <a:rPr lang="fr-FR" dirty="0"/>
              <a:t>. Développez </a:t>
            </a:r>
            <a:r>
              <a:rPr lang="fr-FR" dirty="0" smtClean="0"/>
              <a:t>l’arbre pour atteindre la profondeur 4.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Remarque : peu importe l’ordre d’insertion des nouveaux états.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9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FR" dirty="0" smtClean="0"/>
              <a:t>Exemples de résolutions de problèmes</a:t>
            </a:r>
          </a:p>
          <a:p>
            <a:pPr marL="514350" indent="-514350">
              <a:buAutoNum type="arabicPeriod"/>
            </a:pPr>
            <a:r>
              <a:rPr lang="fr-FR" smtClean="0"/>
              <a:t>Exemple détaillé</a:t>
            </a:r>
            <a:endParaRPr lang="fr-FR" dirty="0" smtClean="0"/>
          </a:p>
          <a:p>
            <a:pPr marL="514350" indent="-514350">
              <a:buAutoNum type="arabicPeriod"/>
            </a:pPr>
            <a:endParaRPr lang="fr-FR" dirty="0" smtClean="0"/>
          </a:p>
          <a:p>
            <a:pPr marL="514350" indent="-514350">
              <a:buAutoNum type="arabicPeriod"/>
            </a:pPr>
            <a:endParaRPr lang="fr-FR" dirty="0" smtClean="0"/>
          </a:p>
          <a:p>
            <a:pPr marL="514350" indent="-514350">
              <a:buAutoNum type="arabicPeriod"/>
            </a:pPr>
            <a:endParaRPr lang="fr-FR" dirty="0" smtClean="0"/>
          </a:p>
          <a:p>
            <a:pPr marL="514350" indent="-51435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6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Exemples de résolution de 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1.1 Jeu du Taquin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000" dirty="0" smtClean="0"/>
              <a:t>Etat initial</a:t>
            </a:r>
          </a:p>
          <a:p>
            <a:pPr marL="0" indent="0">
              <a:buNone/>
            </a:pPr>
            <a:r>
              <a:rPr lang="fr-FR" sz="2000" dirty="0"/>
              <a:t>Etat </a:t>
            </a:r>
            <a:r>
              <a:rPr lang="fr-FR" sz="2000" dirty="0" smtClean="0"/>
              <a:t>final</a:t>
            </a:r>
          </a:p>
          <a:p>
            <a:pPr marL="0" indent="0">
              <a:buNone/>
            </a:pPr>
            <a:r>
              <a:rPr lang="fr-FR" sz="2000" dirty="0" smtClean="0"/>
              <a:t>Action pour changer d’état : bouger un élément dans la case vide =&gt; Liste d’actions possibles déterminée par les éléments adjacents à la case vide =&gt; Règles de changement d’état </a:t>
            </a:r>
          </a:p>
          <a:p>
            <a:pPr marL="0" indent="0">
              <a:buNone/>
            </a:pPr>
            <a:r>
              <a:rPr lang="fr-FR" sz="2000" dirty="0" smtClean="0"/>
              <a:t>Pb : trouver un chemin pour aller de l’état initial à l’état final en explorant « l’espace d’états » (l’espace des possibles)</a:t>
            </a:r>
          </a:p>
          <a:p>
            <a:pPr marL="0" indent="0">
              <a:buNone/>
            </a:pPr>
            <a:r>
              <a:rPr lang="fr-FR" sz="2000" dirty="0" smtClean="0"/>
              <a:t>Peut être décrit par un graphe :</a:t>
            </a:r>
          </a:p>
          <a:p>
            <a:pPr marL="0" indent="0">
              <a:buNone/>
            </a:pPr>
            <a:r>
              <a:rPr lang="fr-FR" sz="2000" dirty="0" smtClean="0"/>
              <a:t>Sommets : états ; Relations : transitions possibles entre états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DAS IHS, Agen, 11/09/2018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569509"/>
            <a:ext cx="1979648" cy="19796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9" y="1600201"/>
            <a:ext cx="1948956" cy="194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1.2. Robot aspirateur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142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Pb : nettoyer toutes les pièces de la maison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Etat initial : position du robot et certaines 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pièces non nettoyées</a:t>
            </a:r>
          </a:p>
          <a:p>
            <a:pPr marL="0" indent="0">
              <a:buNone/>
            </a:pPr>
            <a:r>
              <a:rPr lang="fr-FR" sz="2000" dirty="0" smtClean="0"/>
              <a:t>Etat final : position du robot quelconque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   mais toutes les pièces nettoyées</a:t>
            </a:r>
          </a:p>
          <a:p>
            <a:pPr marL="0" indent="0">
              <a:buNone/>
            </a:pPr>
            <a:r>
              <a:rPr lang="fr-FR" sz="2000" dirty="0" smtClean="0"/>
              <a:t>« Pièce nettoyée » : vraie </a:t>
            </a:r>
            <a:r>
              <a:rPr lang="fr-FR" sz="2000" dirty="0" err="1" smtClean="0"/>
              <a:t>Ssi</a:t>
            </a:r>
            <a:r>
              <a:rPr lang="fr-FR" sz="2000" dirty="0" smtClean="0"/>
              <a:t> le robot est </a:t>
            </a:r>
          </a:p>
          <a:p>
            <a:pPr marL="0" indent="0">
              <a:buNone/>
            </a:pPr>
            <a:r>
              <a:rPr lang="fr-FR" sz="2000" dirty="0" smtClean="0"/>
              <a:t>	passé par une liste de positions en mode aspiration.</a:t>
            </a:r>
          </a:p>
          <a:p>
            <a:pPr marL="0" indent="0">
              <a:buNone/>
            </a:pPr>
            <a:r>
              <a:rPr lang="fr-FR" sz="2000" dirty="0" smtClean="0"/>
              <a:t>Actions possibles : avancer, tourner, aspirer / ne pas aspirer</a:t>
            </a:r>
          </a:p>
          <a:p>
            <a:pPr marL="0" indent="0">
              <a:buNone/>
            </a:pPr>
            <a:r>
              <a:rPr lang="fr-FR" sz="2000" dirty="0" smtClean="0"/>
              <a:t>Définition d’un état : position du robot et liste des positions déjà aspirées.</a:t>
            </a:r>
          </a:p>
          <a:p>
            <a:pPr marL="0" indent="0">
              <a:buNone/>
            </a:pPr>
            <a:r>
              <a:rPr lang="fr-FR" sz="2000" dirty="0" smtClean="0"/>
              <a:t>Pb : recherche d’un chemin dans l’espace d’états pour passer de l’état initial à l’état final.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88840"/>
            <a:ext cx="3491880" cy="23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196752"/>
            <a:ext cx="4572000" cy="22733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1.3 Mots croisés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800" dirty="0" smtClean="0"/>
              <a:t>Etat initial : grille vide	</a:t>
            </a:r>
          </a:p>
          <a:p>
            <a:pPr marL="0" indent="0">
              <a:buNone/>
            </a:pPr>
            <a:r>
              <a:rPr lang="fr-FR" sz="2800" dirty="0" smtClean="0"/>
              <a:t>Etat final : grille pleine</a:t>
            </a:r>
          </a:p>
          <a:p>
            <a:pPr marL="0" indent="0">
              <a:buNone/>
            </a:pPr>
            <a:r>
              <a:rPr lang="fr-FR" sz="2800" dirty="0" smtClean="0"/>
              <a:t>Liste d’actions possibles : ajouter un mot autorisé répondant à une définition en tenant compte de lettres déjà placées / supprimer un mot</a:t>
            </a:r>
          </a:p>
          <a:p>
            <a:pPr marL="0" indent="0">
              <a:buNone/>
            </a:pPr>
            <a:r>
              <a:rPr lang="fr-FR" sz="2800" dirty="0" smtClean="0"/>
              <a:t>Pb : naviguer dans l’espace d’états jusqu’à ce qu’un état final soit trouvé.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47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1.4 Résoudre un </a:t>
            </a:r>
            <a:r>
              <a:rPr lang="fr-FR" sz="3600" dirty="0" err="1" smtClean="0"/>
              <a:t>pb</a:t>
            </a:r>
            <a:r>
              <a:rPr lang="fr-FR" sz="3600" dirty="0" smtClean="0"/>
              <a:t> de maths ou de physique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827584" y="1628800"/>
            <a:ext cx="70567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Si on monte sur une montagne d’altitude h située face à la mer, </a:t>
            </a:r>
            <a:r>
              <a:rPr lang="fr-FR" sz="2000" dirty="0" smtClean="0"/>
              <a:t>à quelle distance se trouve l’horizon ?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Etat initial : l’énoncé</a:t>
            </a:r>
          </a:p>
          <a:p>
            <a:r>
              <a:rPr lang="fr-FR" sz="2000" dirty="0" smtClean="0"/>
              <a:t>Etat final : une formule mathématique qui détermine la distance demandée en fonction de h</a:t>
            </a:r>
            <a:r>
              <a:rPr lang="fr-F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Action 1 : je fais un schéma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Action 2 : je modélise </a:t>
            </a:r>
            <a:r>
              <a:rPr lang="fr-FR" sz="2000" dirty="0" smtClean="0"/>
              <a:t>: formalisation </a:t>
            </a:r>
            <a:r>
              <a:rPr lang="fr-FR" sz="2000" dirty="0" smtClean="0"/>
              <a:t>plus ou moins explicite du problème (définition d’un cercle, de segments ….)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Action 3 : je mobilise mes connaissances en géométrie (théorèmes).</a:t>
            </a:r>
            <a:endParaRPr lang="fr-FR" sz="2000" dirty="0" smtClean="0"/>
          </a:p>
          <a:p>
            <a:pPr marL="285750" indent="-285750">
              <a:buFontTx/>
              <a:buChar char="-"/>
            </a:pPr>
            <a:r>
              <a:rPr lang="fr-FR" sz="2000" dirty="0" smtClean="0"/>
              <a:t>Action 4, 5 … application </a:t>
            </a:r>
            <a:r>
              <a:rPr lang="fr-FR" sz="2000" dirty="0" smtClean="0"/>
              <a:t>de règles inductives ou déductives permettant </a:t>
            </a:r>
            <a:r>
              <a:rPr lang="fr-FR" sz="2000" dirty="0" smtClean="0"/>
              <a:t>de trouver des informations importantes (angles, longueurs de segments …) et in fine de trouver le résultat.</a:t>
            </a:r>
            <a:endParaRPr lang="fr-FR" sz="2000" dirty="0" smtClean="0"/>
          </a:p>
          <a:p>
            <a:r>
              <a:rPr lang="fr-FR" sz="2000" dirty="0" smtClean="0"/>
              <a:t>=&gt; Pb compliqué en I.A. mais approche similaire : </a:t>
            </a:r>
            <a:r>
              <a:rPr lang="fr-FR" sz="2000" b="1" dirty="0"/>
              <a:t>recherche dans l’espace des </a:t>
            </a:r>
            <a:r>
              <a:rPr lang="fr-FR" sz="2000" b="1" dirty="0" smtClean="0"/>
              <a:t>possibles d’une suite d’actions menant à la solution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9663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Exemple détaillé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502" y="1633538"/>
            <a:ext cx="847097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Pb : 2 pièces A et B, toutes les 2 à nettoyer par un aspirateur.</a:t>
            </a:r>
          </a:p>
          <a:p>
            <a:pPr marL="0" indent="0">
              <a:buNone/>
            </a:pPr>
            <a:r>
              <a:rPr lang="fr-FR" sz="2400" dirty="0" smtClean="0"/>
              <a:t>Etat du système : propreté de chaque pièce et position aspirateur </a:t>
            </a:r>
          </a:p>
          <a:p>
            <a:pPr marL="0" indent="0">
              <a:buNone/>
            </a:pPr>
            <a:r>
              <a:rPr lang="fr-FR" sz="2400" dirty="0" smtClean="0"/>
              <a:t>Etat initial : A sale, B sale, aspi en A = SSA</a:t>
            </a:r>
          </a:p>
          <a:p>
            <a:pPr marL="0" indent="0">
              <a:buNone/>
            </a:pPr>
            <a:r>
              <a:rPr lang="fr-FR" sz="2400" dirty="0" smtClean="0"/>
              <a:t>Etat final : PPA ou PPB</a:t>
            </a:r>
          </a:p>
          <a:p>
            <a:pPr marL="0" indent="0">
              <a:buNone/>
            </a:pPr>
            <a:r>
              <a:rPr lang="fr-FR" sz="2400" dirty="0" smtClean="0"/>
              <a:t>Actions possibles : nettoyage ou changement de pièce</a:t>
            </a:r>
          </a:p>
          <a:p>
            <a:pPr marL="0" indent="0">
              <a:buNone/>
            </a:pPr>
            <a:r>
              <a:rPr lang="fr-FR" sz="2400" dirty="0" smtClean="0"/>
              <a:t>Nettoyage : si sale =&gt; propre, si propre =&gt; propre</a:t>
            </a:r>
          </a:p>
          <a:p>
            <a:pPr marL="0" indent="0">
              <a:buNone/>
            </a:pPr>
            <a:r>
              <a:rPr lang="fr-FR" sz="2400" dirty="0" smtClean="0"/>
              <a:t>Changement de pièce : si A=&gt; B , si B =&gt;A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7638"/>
            <a:ext cx="3240360" cy="18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0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Algorithme développant l’</a:t>
            </a:r>
            <a:r>
              <a:rPr lang="fr-FR" u="sng" dirty="0" smtClean="0"/>
              <a:t>arbre</a:t>
            </a:r>
            <a:r>
              <a:rPr lang="fr-FR" dirty="0" smtClean="0"/>
              <a:t> de recherche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600" dirty="0" smtClean="0"/>
              <a:t>Initialisation </a:t>
            </a:r>
            <a:r>
              <a:rPr lang="fr-FR" sz="2600" dirty="0"/>
              <a:t>de la recherche avec l'état initial</a:t>
            </a:r>
          </a:p>
          <a:p>
            <a:pPr marL="0" indent="0">
              <a:buNone/>
            </a:pPr>
            <a:r>
              <a:rPr lang="fr-FR" sz="2600" dirty="0" smtClean="0"/>
              <a:t>Boucle </a:t>
            </a:r>
            <a:r>
              <a:rPr lang="fr-FR" sz="2600" dirty="0"/>
              <a:t>: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 smtClean="0"/>
              <a:t>SI </a:t>
            </a:r>
            <a:r>
              <a:rPr lang="fr-FR" sz="2600" dirty="0"/>
              <a:t>il n'y a plus de feuille candidate pour le développement de l'arbre de recherche, alors échec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 smtClean="0"/>
              <a:t>SINON </a:t>
            </a:r>
            <a:r>
              <a:rPr lang="fr-FR" sz="2600" dirty="0"/>
              <a:t>choisir une feuille pour l'expansion de l'arbre en fonction de la </a:t>
            </a:r>
            <a:r>
              <a:rPr lang="fr-FR" sz="2600" i="1" dirty="0"/>
              <a:t>stratégie</a:t>
            </a:r>
            <a:endParaRPr lang="fr-FR" sz="2600" dirty="0"/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 smtClean="0"/>
              <a:t>SI </a:t>
            </a:r>
            <a:r>
              <a:rPr lang="fr-FR" sz="2600" dirty="0"/>
              <a:t>celle-ci correspond à un état final, retourner la solution trouvée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 smtClean="0"/>
              <a:t>SINON </a:t>
            </a:r>
            <a:r>
              <a:rPr lang="fr-FR" sz="2600" dirty="0"/>
              <a:t>développer les </a:t>
            </a:r>
            <a:r>
              <a:rPr lang="fr-FR" sz="2600" dirty="0" err="1"/>
              <a:t>noeuds</a:t>
            </a:r>
            <a:r>
              <a:rPr lang="fr-FR" sz="2600" dirty="0"/>
              <a:t> successeurs et les ajouter à l'arbre de </a:t>
            </a:r>
            <a:r>
              <a:rPr lang="fr-FR" sz="2600" dirty="0" smtClean="0"/>
              <a:t>recherche, sauf si déjà traités</a:t>
            </a:r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smtClean="0"/>
              <a:t>Structures de données : </a:t>
            </a:r>
          </a:p>
          <a:p>
            <a:pPr marL="0" indent="0">
              <a:buNone/>
            </a:pPr>
            <a:r>
              <a:rPr lang="fr-FR" sz="2600" dirty="0" smtClean="0"/>
              <a:t>F : Liste des nœuds déjà traités (« fermés »)</a:t>
            </a:r>
          </a:p>
          <a:p>
            <a:pPr marL="0" indent="0">
              <a:buNone/>
            </a:pPr>
            <a:r>
              <a:rPr lang="fr-FR" sz="2600" dirty="0" smtClean="0"/>
              <a:t>O : Liste des nœuds qui restent à explorer (chemins Ouverts)</a:t>
            </a:r>
          </a:p>
          <a:p>
            <a:pPr marL="0" indent="0">
              <a:buNone/>
            </a:pPr>
            <a:r>
              <a:rPr lang="fr-FR" sz="2600" dirty="0" smtClean="0"/>
              <a:t>Arbre des chemins explorés</a:t>
            </a:r>
            <a:endParaRPr lang="fr-FR" sz="26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9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en largeur d’abord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smtClean="0"/>
              <a:t>1) F={}         O={SSA} </a:t>
            </a:r>
          </a:p>
          <a:p>
            <a:pPr marL="0" indent="0">
              <a:buNone/>
            </a:pPr>
            <a:r>
              <a:rPr lang="fr-FR" sz="2800" dirty="0" smtClean="0"/>
              <a:t>2) F={SSA]       O={PSA, SSB}			</a:t>
            </a:r>
          </a:p>
          <a:p>
            <a:pPr marL="0" indent="0">
              <a:buNone/>
            </a:pPr>
            <a:r>
              <a:rPr lang="fr-FR" sz="2800" dirty="0" smtClean="0"/>
              <a:t>3) F={SSA, PSA}     O={SSB, PSB}			</a:t>
            </a:r>
          </a:p>
          <a:p>
            <a:pPr marL="0" indent="0">
              <a:buNone/>
            </a:pPr>
            <a:r>
              <a:rPr lang="fr-FR" sz="2800" dirty="0" smtClean="0"/>
              <a:t>4) F={SSA, PSA, SSB}     O={PSB, SPB}</a:t>
            </a:r>
          </a:p>
          <a:p>
            <a:pPr marL="0" indent="0">
              <a:buNone/>
            </a:pPr>
            <a:r>
              <a:rPr lang="fr-FR" sz="2800" dirty="0" smtClean="0"/>
              <a:t>5) F={</a:t>
            </a:r>
            <a:r>
              <a:rPr lang="fr-FR" sz="2800" dirty="0"/>
              <a:t>SSA, PSA, </a:t>
            </a:r>
            <a:r>
              <a:rPr lang="fr-FR" sz="2800" dirty="0" smtClean="0"/>
              <a:t>SSB, PSB}      etc.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Arbre de recherche :</a:t>
            </a:r>
          </a:p>
          <a:p>
            <a:pPr marL="0" indent="0">
              <a:buNone/>
            </a:pPr>
            <a:r>
              <a:rPr lang="fr-FR" sz="2800" dirty="0" smtClean="0"/>
              <a:t>				SSA</a:t>
            </a:r>
          </a:p>
          <a:p>
            <a:pPr marL="0" indent="0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		PSA                                  SSB</a:t>
            </a:r>
          </a:p>
          <a:p>
            <a:pPr marL="0" indent="0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                </a:t>
            </a:r>
            <a:r>
              <a:rPr lang="fr-FR" sz="2800" strike="sngStrike" dirty="0" smtClean="0">
                <a:sym typeface="Wingdings" panose="05000000000000000000" pitchFamily="2" charset="2"/>
              </a:rPr>
              <a:t>PSA</a:t>
            </a:r>
            <a:r>
              <a:rPr lang="fr-FR" sz="2800" dirty="0" smtClean="0">
                <a:sym typeface="Wingdings" panose="05000000000000000000" pitchFamily="2" charset="2"/>
              </a:rPr>
              <a:t>          PSB                  SPB         </a:t>
            </a:r>
            <a:r>
              <a:rPr lang="fr-FR" sz="2800" strike="sngStrike" dirty="0" smtClean="0">
                <a:sym typeface="Wingdings" panose="05000000000000000000" pitchFamily="2" charset="2"/>
              </a:rPr>
              <a:t>SSA</a:t>
            </a:r>
            <a:endParaRPr lang="fr-FR" sz="2800" strike="sngStrike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3203848" y="4653136"/>
            <a:ext cx="86409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644008" y="4653136"/>
            <a:ext cx="72008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99792" y="5085184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5076056" y="5085184"/>
            <a:ext cx="36004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611560" y="573325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Stratégie FIFO =First In First Out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7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482</Words>
  <Application>Microsoft Office PowerPoint</Application>
  <PresentationFormat>Affichage à l'écran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Thème Office</vt:lpstr>
      <vt:lpstr>Résolution générale de problèmes</vt:lpstr>
      <vt:lpstr>Sommaire</vt:lpstr>
      <vt:lpstr>1. Exemples de résolution de problèmes</vt:lpstr>
      <vt:lpstr>1.2. Robot aspirateur</vt:lpstr>
      <vt:lpstr>1.3 Mots croisés</vt:lpstr>
      <vt:lpstr>1.4 Résoudre un pb de maths ou de physique</vt:lpstr>
      <vt:lpstr>2. Exemple détaillé</vt:lpstr>
      <vt:lpstr>Algorithme développant l’arbre de recherche</vt:lpstr>
      <vt:lpstr>Parcours en largeur d’abord</vt:lpstr>
      <vt:lpstr>Parcours en profondeur d’abord</vt:lpstr>
      <vt:lpstr>3. 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</dc:title>
  <dc:creator>Jean-Marc Salotti</dc:creator>
  <cp:lastModifiedBy>Jean-Marc Salotti</cp:lastModifiedBy>
  <cp:revision>46</cp:revision>
  <dcterms:created xsi:type="dcterms:W3CDTF">2012-01-17T18:30:31Z</dcterms:created>
  <dcterms:modified xsi:type="dcterms:W3CDTF">2019-10-08T12:56:32Z</dcterms:modified>
</cp:coreProperties>
</file>