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81" r:id="rId5"/>
    <p:sldId id="282" r:id="rId6"/>
    <p:sldId id="283" r:id="rId7"/>
    <p:sldId id="287" r:id="rId8"/>
    <p:sldId id="273" r:id="rId9"/>
    <p:sldId id="288" r:id="rId10"/>
    <p:sldId id="289" r:id="rId11"/>
    <p:sldId id="290" r:id="rId12"/>
    <p:sldId id="274" r:id="rId13"/>
    <p:sldId id="284" r:id="rId14"/>
    <p:sldId id="285" r:id="rId15"/>
    <p:sldId id="291"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DA346E6F-1A91-4DA9-9256-6A3DF9A5F070}" type="datetimeFigureOut">
              <a:rPr lang="en-US" smtClean="0"/>
              <a:t>11/2/2020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426765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A346E6F-1A91-4DA9-9256-6A3DF9A5F070}" type="datetimeFigureOut">
              <a:rPr lang="en-US" smtClean="0"/>
              <a:t>11/2/2020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57756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A346E6F-1A91-4DA9-9256-6A3DF9A5F070}" type="datetimeFigureOut">
              <a:rPr lang="en-US" smtClean="0"/>
              <a:t>11/2/2020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67857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A346E6F-1A91-4DA9-9256-6A3DF9A5F070}" type="datetimeFigureOut">
              <a:rPr lang="en-US" smtClean="0"/>
              <a:t>11/2/2020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73329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A346E6F-1A91-4DA9-9256-6A3DF9A5F070}" type="datetimeFigureOut">
              <a:rPr lang="en-US" smtClean="0"/>
              <a:t>11/2/2020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165041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DA346E6F-1A91-4DA9-9256-6A3DF9A5F070}" type="datetimeFigureOut">
              <a:rPr lang="en-US" smtClean="0"/>
              <a:t>11/2/2020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07636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DA346E6F-1A91-4DA9-9256-6A3DF9A5F070}" type="datetimeFigureOut">
              <a:rPr lang="en-US" smtClean="0"/>
              <a:t>11/2/2020</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121648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DA346E6F-1A91-4DA9-9256-6A3DF9A5F070}" type="datetimeFigureOut">
              <a:rPr lang="en-US" smtClean="0"/>
              <a:t>11/2/2020</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222351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A346E6F-1A91-4DA9-9256-6A3DF9A5F070}" type="datetimeFigureOut">
              <a:rPr lang="en-US" smtClean="0"/>
              <a:t>11/2/2020</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87263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A346E6F-1A91-4DA9-9256-6A3DF9A5F070}" type="datetimeFigureOut">
              <a:rPr lang="en-US" smtClean="0"/>
              <a:t>11/2/2020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51167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A346E6F-1A91-4DA9-9256-6A3DF9A5F070}" type="datetimeFigureOut">
              <a:rPr lang="en-US" smtClean="0"/>
              <a:t>11/2/2020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3CDAB41-9292-4501-B4C5-28F536B9D830}" type="slidenum">
              <a:rPr lang="en-US" smtClean="0"/>
              <a:t>‹N°›</a:t>
            </a:fld>
            <a:endParaRPr lang="en-US"/>
          </a:p>
        </p:txBody>
      </p:sp>
    </p:spTree>
    <p:extLst>
      <p:ext uri="{BB962C8B-B14F-4D97-AF65-F5344CB8AC3E}">
        <p14:creationId xmlns:p14="http://schemas.microsoft.com/office/powerpoint/2010/main" val="365110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46E6F-1A91-4DA9-9256-6A3DF9A5F070}" type="datetimeFigureOut">
              <a:rPr lang="en-US" smtClean="0"/>
              <a:t>11/2/2020</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DAB41-9292-4501-B4C5-28F536B9D830}" type="slidenum">
              <a:rPr lang="en-US" smtClean="0"/>
              <a:t>‹N°›</a:t>
            </a:fld>
            <a:endParaRPr lang="en-US"/>
          </a:p>
        </p:txBody>
      </p:sp>
    </p:spTree>
    <p:extLst>
      <p:ext uri="{BB962C8B-B14F-4D97-AF65-F5344CB8AC3E}">
        <p14:creationId xmlns:p14="http://schemas.microsoft.com/office/powerpoint/2010/main" val="953971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8134672" cy="1470025"/>
          </a:xfrm>
        </p:spPr>
        <p:txBody>
          <a:bodyPr>
            <a:normAutofit/>
          </a:bodyPr>
          <a:lstStyle/>
          <a:p>
            <a:r>
              <a:rPr lang="fr-FR" dirty="0" smtClean="0"/>
              <a:t>Problèmes de satisfaction de contraintes</a:t>
            </a:r>
            <a:endParaRPr lang="en-US" dirty="0"/>
          </a:p>
        </p:txBody>
      </p:sp>
      <p:sp>
        <p:nvSpPr>
          <p:cNvPr id="3" name="Sous-titre 2"/>
          <p:cNvSpPr>
            <a:spLocks noGrp="1"/>
          </p:cNvSpPr>
          <p:nvPr>
            <p:ph type="subTitle" idx="1"/>
          </p:nvPr>
        </p:nvSpPr>
        <p:spPr/>
        <p:txBody>
          <a:bodyPr/>
          <a:lstStyle/>
          <a:p>
            <a:r>
              <a:rPr lang="fr-FR" dirty="0" smtClean="0">
                <a:solidFill>
                  <a:schemeClr val="tx1"/>
                </a:solidFill>
              </a:rPr>
              <a:t>ENSC 2</a:t>
            </a:r>
            <a:r>
              <a:rPr lang="fr-FR" baseline="30000" dirty="0" smtClean="0">
                <a:solidFill>
                  <a:schemeClr val="tx1"/>
                </a:solidFill>
              </a:rPr>
              <a:t>ème</a:t>
            </a:r>
            <a:r>
              <a:rPr lang="fr-FR" dirty="0" smtClean="0">
                <a:solidFill>
                  <a:schemeClr val="tx1"/>
                </a:solidFill>
              </a:rPr>
              <a:t> année</a:t>
            </a:r>
          </a:p>
          <a:p>
            <a:endParaRPr lang="fr-FR" dirty="0">
              <a:solidFill>
                <a:schemeClr val="tx1"/>
              </a:solidFill>
            </a:endParaRPr>
          </a:p>
          <a:p>
            <a:r>
              <a:rPr lang="fr-FR" dirty="0" smtClean="0">
                <a:solidFill>
                  <a:schemeClr val="tx1"/>
                </a:solidFill>
              </a:rPr>
              <a:t>Jean-Marc </a:t>
            </a:r>
            <a:r>
              <a:rPr lang="fr-FR" dirty="0" err="1" smtClean="0">
                <a:solidFill>
                  <a:schemeClr val="tx1"/>
                </a:solidFill>
              </a:rPr>
              <a:t>Salotti</a:t>
            </a:r>
            <a:endParaRPr lang="en-US" dirty="0">
              <a:solidFill>
                <a:schemeClr val="tx1"/>
              </a:solidFill>
            </a:endParaRPr>
          </a:p>
        </p:txBody>
      </p:sp>
      <p:pic>
        <p:nvPicPr>
          <p:cNvPr id="4" name="Google Shape;57;p13"/>
          <p:cNvPicPr preferRelativeResize="0"/>
          <p:nvPr/>
        </p:nvPicPr>
        <p:blipFill>
          <a:blip r:embed="rId2">
            <a:alphaModFix/>
          </a:blip>
          <a:stretch>
            <a:fillRect/>
          </a:stretch>
        </p:blipFill>
        <p:spPr>
          <a:xfrm>
            <a:off x="7772400" y="188640"/>
            <a:ext cx="1128662" cy="792600"/>
          </a:xfrm>
          <a:prstGeom prst="rect">
            <a:avLst/>
          </a:prstGeom>
          <a:noFill/>
          <a:ln>
            <a:noFill/>
          </a:ln>
        </p:spPr>
      </p:pic>
    </p:spTree>
    <p:extLst>
      <p:ext uri="{BB962C8B-B14F-4D97-AF65-F5344CB8AC3E}">
        <p14:creationId xmlns:p14="http://schemas.microsoft.com/office/powerpoint/2010/main" val="25896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pPr marL="0" indent="0">
              <a:buNone/>
            </a:pPr>
            <a:r>
              <a:rPr lang="fr-FR" b="1" dirty="0"/>
              <a:t>Modélisation du problème :</a:t>
            </a:r>
          </a:p>
          <a:p>
            <a:pPr marL="0" indent="0">
              <a:buNone/>
            </a:pPr>
            <a:r>
              <a:rPr lang="fr-FR" dirty="0"/>
              <a:t>Il y a 7 variables.</a:t>
            </a:r>
          </a:p>
          <a:p>
            <a:pPr marL="0" indent="0">
              <a:buNone/>
            </a:pPr>
            <a:r>
              <a:rPr lang="fr-FR" dirty="0"/>
              <a:t>Le domaine de définition de chaque variable est {</a:t>
            </a:r>
            <a:r>
              <a:rPr lang="fr-FR" dirty="0" err="1"/>
              <a:t>rouge,vert,bleu</a:t>
            </a:r>
            <a:r>
              <a:rPr lang="fr-FR" dirty="0"/>
              <a:t>}</a:t>
            </a:r>
          </a:p>
          <a:p>
            <a:pPr marL="0" indent="0">
              <a:buNone/>
            </a:pPr>
            <a:r>
              <a:rPr lang="fr-FR" dirty="0"/>
              <a:t>Les contraintes peuvent être définies par la proposition suivante, toujours vraie :</a:t>
            </a:r>
          </a:p>
          <a:p>
            <a:pPr marL="0" indent="0">
              <a:buNone/>
            </a:pPr>
            <a:r>
              <a:rPr lang="fr-FR" dirty="0"/>
              <a:t>ꓯ X et Y 2 régions, voisins(X,Y) =&gt; not (couleur(X)=couleur(Y))</a:t>
            </a:r>
          </a:p>
          <a:p>
            <a:pPr marL="0" indent="0">
              <a:buNone/>
            </a:pPr>
            <a:r>
              <a:rPr lang="fr-FR" dirty="0"/>
              <a:t>avec voisins(X,Y) fonction booléenne qui renvoie vrai </a:t>
            </a:r>
            <a:r>
              <a:rPr lang="fr-FR" dirty="0" err="1"/>
              <a:t>Ssi</a:t>
            </a:r>
            <a:r>
              <a:rPr lang="fr-FR" dirty="0"/>
              <a:t> X et Y ont une frontière commune et couleur(X) qui renvoie la couleur attribuée à la région X.</a:t>
            </a:r>
          </a:p>
          <a:p>
            <a:endParaRPr lang="fr-FR" dirty="0"/>
          </a:p>
        </p:txBody>
      </p:sp>
    </p:spTree>
    <p:extLst>
      <p:ext uri="{BB962C8B-B14F-4D97-AF65-F5344CB8AC3E}">
        <p14:creationId xmlns:p14="http://schemas.microsoft.com/office/powerpoint/2010/main" val="110662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ext uri="{D42A27DB-BD31-4B8C-83A1-F6EECF244321}">
                <p14:modId xmlns:p14="http://schemas.microsoft.com/office/powerpoint/2010/main" val="850255011"/>
              </p:ext>
            </p:extLst>
          </p:nvPr>
        </p:nvGraphicFramePr>
        <p:xfrm>
          <a:off x="2714323" y="404664"/>
          <a:ext cx="2664294" cy="731520"/>
        </p:xfrm>
        <a:graphic>
          <a:graphicData uri="http://schemas.openxmlformats.org/drawingml/2006/table">
            <a:tbl>
              <a:tblPr firstRow="1" bandRow="1">
                <a:tableStyleId>{5C22544A-7EE6-4342-B048-85BDC9FD1C3A}</a:tableStyleId>
              </a:tblPr>
              <a:tblGrid>
                <a:gridCol w="444049">
                  <a:extLst>
                    <a:ext uri="{9D8B030D-6E8A-4147-A177-3AD203B41FA5}">
                      <a16:colId xmlns:a16="http://schemas.microsoft.com/office/drawing/2014/main" val="3900792617"/>
                    </a:ext>
                  </a:extLst>
                </a:gridCol>
                <a:gridCol w="444049">
                  <a:extLst>
                    <a:ext uri="{9D8B030D-6E8A-4147-A177-3AD203B41FA5}">
                      <a16:colId xmlns:a16="http://schemas.microsoft.com/office/drawing/2014/main" val="152129892"/>
                    </a:ext>
                  </a:extLst>
                </a:gridCol>
                <a:gridCol w="444049">
                  <a:extLst>
                    <a:ext uri="{9D8B030D-6E8A-4147-A177-3AD203B41FA5}">
                      <a16:colId xmlns:a16="http://schemas.microsoft.com/office/drawing/2014/main" val="3536766141"/>
                    </a:ext>
                  </a:extLst>
                </a:gridCol>
                <a:gridCol w="444049">
                  <a:extLst>
                    <a:ext uri="{9D8B030D-6E8A-4147-A177-3AD203B41FA5}">
                      <a16:colId xmlns:a16="http://schemas.microsoft.com/office/drawing/2014/main" val="3053691256"/>
                    </a:ext>
                  </a:extLst>
                </a:gridCol>
                <a:gridCol w="444049">
                  <a:extLst>
                    <a:ext uri="{9D8B030D-6E8A-4147-A177-3AD203B41FA5}">
                      <a16:colId xmlns:a16="http://schemas.microsoft.com/office/drawing/2014/main" val="435626418"/>
                    </a:ext>
                  </a:extLst>
                </a:gridCol>
                <a:gridCol w="444049">
                  <a:extLst>
                    <a:ext uri="{9D8B030D-6E8A-4147-A177-3AD203B41FA5}">
                      <a16:colId xmlns:a16="http://schemas.microsoft.com/office/drawing/2014/main" val="2313368053"/>
                    </a:ext>
                  </a:extLst>
                </a:gridCol>
              </a:tblGrid>
              <a:tr h="356540">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extLst>
                  <a:ext uri="{0D108BD9-81ED-4DB2-BD59-A6C34878D82A}">
                    <a16:rowId xmlns:a16="http://schemas.microsoft.com/office/drawing/2014/main" val="1535243482"/>
                  </a:ext>
                </a:extLst>
              </a:tr>
              <a:tr h="356540">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937539661"/>
                  </a:ext>
                </a:extLst>
              </a:tr>
            </a:tbl>
          </a:graphicData>
        </a:graphic>
      </p:graphicFrame>
      <p:cxnSp>
        <p:nvCxnSpPr>
          <p:cNvPr id="7" name="Connecteur droit avec flèche 6"/>
          <p:cNvCxnSpPr/>
          <p:nvPr/>
        </p:nvCxnSpPr>
        <p:spPr>
          <a:xfrm flipH="1">
            <a:off x="1691680" y="1268760"/>
            <a:ext cx="1728192"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Espace réservé du contenu 4"/>
          <p:cNvGraphicFramePr>
            <a:graphicFrameLocks/>
          </p:cNvGraphicFramePr>
          <p:nvPr>
            <p:extLst>
              <p:ext uri="{D42A27DB-BD31-4B8C-83A1-F6EECF244321}">
                <p14:modId xmlns:p14="http://schemas.microsoft.com/office/powerpoint/2010/main" val="201437189"/>
              </p:ext>
            </p:extLst>
          </p:nvPr>
        </p:nvGraphicFramePr>
        <p:xfrm>
          <a:off x="179512" y="2119644"/>
          <a:ext cx="2304258" cy="733292"/>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3900792617"/>
                    </a:ext>
                  </a:extLst>
                </a:gridCol>
                <a:gridCol w="384043">
                  <a:extLst>
                    <a:ext uri="{9D8B030D-6E8A-4147-A177-3AD203B41FA5}">
                      <a16:colId xmlns:a16="http://schemas.microsoft.com/office/drawing/2014/main" val="152129892"/>
                    </a:ext>
                  </a:extLst>
                </a:gridCol>
                <a:gridCol w="384043">
                  <a:extLst>
                    <a:ext uri="{9D8B030D-6E8A-4147-A177-3AD203B41FA5}">
                      <a16:colId xmlns:a16="http://schemas.microsoft.com/office/drawing/2014/main" val="3536766141"/>
                    </a:ext>
                  </a:extLst>
                </a:gridCol>
                <a:gridCol w="384043">
                  <a:extLst>
                    <a:ext uri="{9D8B030D-6E8A-4147-A177-3AD203B41FA5}">
                      <a16:colId xmlns:a16="http://schemas.microsoft.com/office/drawing/2014/main" val="3053691256"/>
                    </a:ext>
                  </a:extLst>
                </a:gridCol>
                <a:gridCol w="384043">
                  <a:extLst>
                    <a:ext uri="{9D8B030D-6E8A-4147-A177-3AD203B41FA5}">
                      <a16:colId xmlns:a16="http://schemas.microsoft.com/office/drawing/2014/main" val="435626418"/>
                    </a:ext>
                  </a:extLst>
                </a:gridCol>
                <a:gridCol w="384043">
                  <a:extLst>
                    <a:ext uri="{9D8B030D-6E8A-4147-A177-3AD203B41FA5}">
                      <a16:colId xmlns:a16="http://schemas.microsoft.com/office/drawing/2014/main" val="2313368053"/>
                    </a:ext>
                  </a:extLst>
                </a:gridCol>
              </a:tblGrid>
              <a:tr h="366646">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extLst>
                  <a:ext uri="{0D108BD9-81ED-4DB2-BD59-A6C34878D82A}">
                    <a16:rowId xmlns:a16="http://schemas.microsoft.com/office/drawing/2014/main" val="1535243482"/>
                  </a:ext>
                </a:extLst>
              </a:tr>
              <a:tr h="366646">
                <a:tc>
                  <a:txBody>
                    <a:bodyPr/>
                    <a:lstStyle/>
                    <a:p>
                      <a:endParaRPr lang="fr-FR"/>
                    </a:p>
                  </a:txBody>
                  <a:tcPr/>
                </a:tc>
                <a:tc>
                  <a:txBody>
                    <a:bodyPr/>
                    <a:lstStyle/>
                    <a:p>
                      <a:endParaRPr lang="fr-FR"/>
                    </a:p>
                  </a:txBody>
                  <a:tcPr/>
                </a:tc>
                <a:tc>
                  <a:txBody>
                    <a:bodyPr/>
                    <a:lstStyle/>
                    <a:p>
                      <a:endParaRPr lang="fr-FR" dirty="0"/>
                    </a:p>
                  </a:txBody>
                  <a:tcPr/>
                </a:tc>
                <a:tc>
                  <a:txBody>
                    <a:bodyPr/>
                    <a:lstStyle/>
                    <a:p>
                      <a:r>
                        <a:rPr lang="fr-FR" dirty="0" smtClean="0"/>
                        <a:t>R</a:t>
                      </a:r>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937539661"/>
                  </a:ext>
                </a:extLst>
              </a:tr>
            </a:tbl>
          </a:graphicData>
        </a:graphic>
      </p:graphicFrame>
      <p:graphicFrame>
        <p:nvGraphicFramePr>
          <p:cNvPr id="11" name="Espace réservé du contenu 4"/>
          <p:cNvGraphicFramePr>
            <a:graphicFrameLocks/>
          </p:cNvGraphicFramePr>
          <p:nvPr>
            <p:extLst>
              <p:ext uri="{D42A27DB-BD31-4B8C-83A1-F6EECF244321}">
                <p14:modId xmlns:p14="http://schemas.microsoft.com/office/powerpoint/2010/main" val="708657817"/>
              </p:ext>
            </p:extLst>
          </p:nvPr>
        </p:nvGraphicFramePr>
        <p:xfrm>
          <a:off x="2894341" y="2119644"/>
          <a:ext cx="2304258" cy="733292"/>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3900792617"/>
                    </a:ext>
                  </a:extLst>
                </a:gridCol>
                <a:gridCol w="384043">
                  <a:extLst>
                    <a:ext uri="{9D8B030D-6E8A-4147-A177-3AD203B41FA5}">
                      <a16:colId xmlns:a16="http://schemas.microsoft.com/office/drawing/2014/main" val="152129892"/>
                    </a:ext>
                  </a:extLst>
                </a:gridCol>
                <a:gridCol w="384043">
                  <a:extLst>
                    <a:ext uri="{9D8B030D-6E8A-4147-A177-3AD203B41FA5}">
                      <a16:colId xmlns:a16="http://schemas.microsoft.com/office/drawing/2014/main" val="3536766141"/>
                    </a:ext>
                  </a:extLst>
                </a:gridCol>
                <a:gridCol w="384043">
                  <a:extLst>
                    <a:ext uri="{9D8B030D-6E8A-4147-A177-3AD203B41FA5}">
                      <a16:colId xmlns:a16="http://schemas.microsoft.com/office/drawing/2014/main" val="3053691256"/>
                    </a:ext>
                  </a:extLst>
                </a:gridCol>
                <a:gridCol w="384043">
                  <a:extLst>
                    <a:ext uri="{9D8B030D-6E8A-4147-A177-3AD203B41FA5}">
                      <a16:colId xmlns:a16="http://schemas.microsoft.com/office/drawing/2014/main" val="435626418"/>
                    </a:ext>
                  </a:extLst>
                </a:gridCol>
                <a:gridCol w="384043">
                  <a:extLst>
                    <a:ext uri="{9D8B030D-6E8A-4147-A177-3AD203B41FA5}">
                      <a16:colId xmlns:a16="http://schemas.microsoft.com/office/drawing/2014/main" val="2313368053"/>
                    </a:ext>
                  </a:extLst>
                </a:gridCol>
              </a:tblGrid>
              <a:tr h="366646">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extLst>
                  <a:ext uri="{0D108BD9-81ED-4DB2-BD59-A6C34878D82A}">
                    <a16:rowId xmlns:a16="http://schemas.microsoft.com/office/drawing/2014/main" val="1535243482"/>
                  </a:ext>
                </a:extLst>
              </a:tr>
              <a:tr h="366646">
                <a:tc>
                  <a:txBody>
                    <a:bodyPr/>
                    <a:lstStyle/>
                    <a:p>
                      <a:endParaRPr lang="fr-FR"/>
                    </a:p>
                  </a:txBody>
                  <a:tcPr/>
                </a:tc>
                <a:tc>
                  <a:txBody>
                    <a:bodyPr/>
                    <a:lstStyle/>
                    <a:p>
                      <a:endParaRPr lang="fr-FR"/>
                    </a:p>
                  </a:txBody>
                  <a:tcPr/>
                </a:tc>
                <a:tc>
                  <a:txBody>
                    <a:bodyPr/>
                    <a:lstStyle/>
                    <a:p>
                      <a:endParaRPr lang="fr-FR" dirty="0"/>
                    </a:p>
                  </a:txBody>
                  <a:tcPr/>
                </a:tc>
                <a:tc>
                  <a:txBody>
                    <a:bodyPr/>
                    <a:lstStyle/>
                    <a:p>
                      <a:r>
                        <a:rPr lang="fr-FR" dirty="0" smtClean="0"/>
                        <a:t>V</a:t>
                      </a:r>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937539661"/>
                  </a:ext>
                </a:extLst>
              </a:tr>
            </a:tbl>
          </a:graphicData>
        </a:graphic>
      </p:graphicFrame>
      <p:graphicFrame>
        <p:nvGraphicFramePr>
          <p:cNvPr id="12" name="Espace réservé du contenu 4"/>
          <p:cNvGraphicFramePr>
            <a:graphicFrameLocks/>
          </p:cNvGraphicFramePr>
          <p:nvPr>
            <p:extLst>
              <p:ext uri="{D42A27DB-BD31-4B8C-83A1-F6EECF244321}">
                <p14:modId xmlns:p14="http://schemas.microsoft.com/office/powerpoint/2010/main" val="2592268452"/>
              </p:ext>
            </p:extLst>
          </p:nvPr>
        </p:nvGraphicFramePr>
        <p:xfrm>
          <a:off x="6084168" y="2119644"/>
          <a:ext cx="2304258" cy="733292"/>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3900792617"/>
                    </a:ext>
                  </a:extLst>
                </a:gridCol>
                <a:gridCol w="384043">
                  <a:extLst>
                    <a:ext uri="{9D8B030D-6E8A-4147-A177-3AD203B41FA5}">
                      <a16:colId xmlns:a16="http://schemas.microsoft.com/office/drawing/2014/main" val="152129892"/>
                    </a:ext>
                  </a:extLst>
                </a:gridCol>
                <a:gridCol w="384043">
                  <a:extLst>
                    <a:ext uri="{9D8B030D-6E8A-4147-A177-3AD203B41FA5}">
                      <a16:colId xmlns:a16="http://schemas.microsoft.com/office/drawing/2014/main" val="3536766141"/>
                    </a:ext>
                  </a:extLst>
                </a:gridCol>
                <a:gridCol w="384043">
                  <a:extLst>
                    <a:ext uri="{9D8B030D-6E8A-4147-A177-3AD203B41FA5}">
                      <a16:colId xmlns:a16="http://schemas.microsoft.com/office/drawing/2014/main" val="3053691256"/>
                    </a:ext>
                  </a:extLst>
                </a:gridCol>
                <a:gridCol w="384043">
                  <a:extLst>
                    <a:ext uri="{9D8B030D-6E8A-4147-A177-3AD203B41FA5}">
                      <a16:colId xmlns:a16="http://schemas.microsoft.com/office/drawing/2014/main" val="435626418"/>
                    </a:ext>
                  </a:extLst>
                </a:gridCol>
                <a:gridCol w="384043">
                  <a:extLst>
                    <a:ext uri="{9D8B030D-6E8A-4147-A177-3AD203B41FA5}">
                      <a16:colId xmlns:a16="http://schemas.microsoft.com/office/drawing/2014/main" val="2313368053"/>
                    </a:ext>
                  </a:extLst>
                </a:gridCol>
              </a:tblGrid>
              <a:tr h="366646">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extLst>
                  <a:ext uri="{0D108BD9-81ED-4DB2-BD59-A6C34878D82A}">
                    <a16:rowId xmlns:a16="http://schemas.microsoft.com/office/drawing/2014/main" val="1535243482"/>
                  </a:ext>
                </a:extLst>
              </a:tr>
              <a:tr h="366646">
                <a:tc>
                  <a:txBody>
                    <a:bodyPr/>
                    <a:lstStyle/>
                    <a:p>
                      <a:endParaRPr lang="fr-FR"/>
                    </a:p>
                  </a:txBody>
                  <a:tcPr/>
                </a:tc>
                <a:tc>
                  <a:txBody>
                    <a:bodyPr/>
                    <a:lstStyle/>
                    <a:p>
                      <a:endParaRPr lang="fr-FR"/>
                    </a:p>
                  </a:txBody>
                  <a:tcPr/>
                </a:tc>
                <a:tc>
                  <a:txBody>
                    <a:bodyPr/>
                    <a:lstStyle/>
                    <a:p>
                      <a:endParaRPr lang="fr-FR" dirty="0"/>
                    </a:p>
                  </a:txBody>
                  <a:tcPr/>
                </a:tc>
                <a:tc>
                  <a:txBody>
                    <a:bodyPr/>
                    <a:lstStyle/>
                    <a:p>
                      <a:r>
                        <a:rPr lang="fr-FR" dirty="0" smtClean="0"/>
                        <a:t>B</a:t>
                      </a:r>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937539661"/>
                  </a:ext>
                </a:extLst>
              </a:tr>
            </a:tbl>
          </a:graphicData>
        </a:graphic>
      </p:graphicFrame>
      <p:cxnSp>
        <p:nvCxnSpPr>
          <p:cNvPr id="13" name="Connecteur droit avec flèche 12"/>
          <p:cNvCxnSpPr/>
          <p:nvPr/>
        </p:nvCxnSpPr>
        <p:spPr>
          <a:xfrm>
            <a:off x="4046470" y="1344074"/>
            <a:ext cx="93482" cy="64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4910566" y="1298158"/>
            <a:ext cx="2109706" cy="690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467544" y="2996952"/>
            <a:ext cx="720081"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1547664" y="2996952"/>
            <a:ext cx="1584176"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2051723" y="2996952"/>
            <a:ext cx="4176461"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Espace réservé du contenu 4"/>
          <p:cNvGraphicFramePr>
            <a:graphicFrameLocks/>
          </p:cNvGraphicFramePr>
          <p:nvPr>
            <p:extLst>
              <p:ext uri="{D42A27DB-BD31-4B8C-83A1-F6EECF244321}">
                <p14:modId xmlns:p14="http://schemas.microsoft.com/office/powerpoint/2010/main" val="2081093460"/>
              </p:ext>
            </p:extLst>
          </p:nvPr>
        </p:nvGraphicFramePr>
        <p:xfrm>
          <a:off x="179512" y="3861048"/>
          <a:ext cx="2304258" cy="733292"/>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3900792617"/>
                    </a:ext>
                  </a:extLst>
                </a:gridCol>
                <a:gridCol w="384043">
                  <a:extLst>
                    <a:ext uri="{9D8B030D-6E8A-4147-A177-3AD203B41FA5}">
                      <a16:colId xmlns:a16="http://schemas.microsoft.com/office/drawing/2014/main" val="152129892"/>
                    </a:ext>
                  </a:extLst>
                </a:gridCol>
                <a:gridCol w="384043">
                  <a:extLst>
                    <a:ext uri="{9D8B030D-6E8A-4147-A177-3AD203B41FA5}">
                      <a16:colId xmlns:a16="http://schemas.microsoft.com/office/drawing/2014/main" val="3536766141"/>
                    </a:ext>
                  </a:extLst>
                </a:gridCol>
                <a:gridCol w="384043">
                  <a:extLst>
                    <a:ext uri="{9D8B030D-6E8A-4147-A177-3AD203B41FA5}">
                      <a16:colId xmlns:a16="http://schemas.microsoft.com/office/drawing/2014/main" val="3053691256"/>
                    </a:ext>
                  </a:extLst>
                </a:gridCol>
                <a:gridCol w="384043">
                  <a:extLst>
                    <a:ext uri="{9D8B030D-6E8A-4147-A177-3AD203B41FA5}">
                      <a16:colId xmlns:a16="http://schemas.microsoft.com/office/drawing/2014/main" val="435626418"/>
                    </a:ext>
                  </a:extLst>
                </a:gridCol>
                <a:gridCol w="384043">
                  <a:extLst>
                    <a:ext uri="{9D8B030D-6E8A-4147-A177-3AD203B41FA5}">
                      <a16:colId xmlns:a16="http://schemas.microsoft.com/office/drawing/2014/main" val="2313368053"/>
                    </a:ext>
                  </a:extLst>
                </a:gridCol>
              </a:tblGrid>
              <a:tr h="366646">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extLst>
                  <a:ext uri="{0D108BD9-81ED-4DB2-BD59-A6C34878D82A}">
                    <a16:rowId xmlns:a16="http://schemas.microsoft.com/office/drawing/2014/main" val="1535243482"/>
                  </a:ext>
                </a:extLst>
              </a:tr>
              <a:tr h="366646">
                <a:tc>
                  <a:txBody>
                    <a:bodyPr/>
                    <a:lstStyle/>
                    <a:p>
                      <a:endParaRPr lang="fr-FR"/>
                    </a:p>
                  </a:txBody>
                  <a:tcPr/>
                </a:tc>
                <a:tc>
                  <a:txBody>
                    <a:bodyPr/>
                    <a:lstStyle/>
                    <a:p>
                      <a:r>
                        <a:rPr lang="fr-FR" dirty="0" smtClean="0"/>
                        <a:t>V</a:t>
                      </a:r>
                      <a:endParaRPr lang="fr-FR" dirty="0"/>
                    </a:p>
                  </a:txBody>
                  <a:tcPr/>
                </a:tc>
                <a:tc>
                  <a:txBody>
                    <a:bodyPr/>
                    <a:lstStyle/>
                    <a:p>
                      <a:endParaRPr lang="fr-FR" dirty="0"/>
                    </a:p>
                  </a:txBody>
                  <a:tcPr/>
                </a:tc>
                <a:tc>
                  <a:txBody>
                    <a:bodyPr/>
                    <a:lstStyle/>
                    <a:p>
                      <a:r>
                        <a:rPr lang="fr-FR" dirty="0" smtClean="0"/>
                        <a:t>R</a:t>
                      </a:r>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937539661"/>
                  </a:ext>
                </a:extLst>
              </a:tr>
            </a:tbl>
          </a:graphicData>
        </a:graphic>
      </p:graphicFrame>
      <p:graphicFrame>
        <p:nvGraphicFramePr>
          <p:cNvPr id="27" name="Espace réservé du contenu 4"/>
          <p:cNvGraphicFramePr>
            <a:graphicFrameLocks/>
          </p:cNvGraphicFramePr>
          <p:nvPr>
            <p:extLst>
              <p:ext uri="{D42A27DB-BD31-4B8C-83A1-F6EECF244321}">
                <p14:modId xmlns:p14="http://schemas.microsoft.com/office/powerpoint/2010/main" val="3804120882"/>
              </p:ext>
            </p:extLst>
          </p:nvPr>
        </p:nvGraphicFramePr>
        <p:xfrm>
          <a:off x="3024311" y="3796041"/>
          <a:ext cx="2304258" cy="733292"/>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3900792617"/>
                    </a:ext>
                  </a:extLst>
                </a:gridCol>
                <a:gridCol w="384043">
                  <a:extLst>
                    <a:ext uri="{9D8B030D-6E8A-4147-A177-3AD203B41FA5}">
                      <a16:colId xmlns:a16="http://schemas.microsoft.com/office/drawing/2014/main" val="152129892"/>
                    </a:ext>
                  </a:extLst>
                </a:gridCol>
                <a:gridCol w="384043">
                  <a:extLst>
                    <a:ext uri="{9D8B030D-6E8A-4147-A177-3AD203B41FA5}">
                      <a16:colId xmlns:a16="http://schemas.microsoft.com/office/drawing/2014/main" val="3536766141"/>
                    </a:ext>
                  </a:extLst>
                </a:gridCol>
                <a:gridCol w="384043">
                  <a:extLst>
                    <a:ext uri="{9D8B030D-6E8A-4147-A177-3AD203B41FA5}">
                      <a16:colId xmlns:a16="http://schemas.microsoft.com/office/drawing/2014/main" val="3053691256"/>
                    </a:ext>
                  </a:extLst>
                </a:gridCol>
                <a:gridCol w="384043">
                  <a:extLst>
                    <a:ext uri="{9D8B030D-6E8A-4147-A177-3AD203B41FA5}">
                      <a16:colId xmlns:a16="http://schemas.microsoft.com/office/drawing/2014/main" val="435626418"/>
                    </a:ext>
                  </a:extLst>
                </a:gridCol>
                <a:gridCol w="384043">
                  <a:extLst>
                    <a:ext uri="{9D8B030D-6E8A-4147-A177-3AD203B41FA5}">
                      <a16:colId xmlns:a16="http://schemas.microsoft.com/office/drawing/2014/main" val="2313368053"/>
                    </a:ext>
                  </a:extLst>
                </a:gridCol>
              </a:tblGrid>
              <a:tr h="366646">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extLst>
                  <a:ext uri="{0D108BD9-81ED-4DB2-BD59-A6C34878D82A}">
                    <a16:rowId xmlns:a16="http://schemas.microsoft.com/office/drawing/2014/main" val="1535243482"/>
                  </a:ext>
                </a:extLst>
              </a:tr>
              <a:tr h="366646">
                <a:tc>
                  <a:txBody>
                    <a:bodyPr/>
                    <a:lstStyle/>
                    <a:p>
                      <a:endParaRPr lang="fr-FR"/>
                    </a:p>
                  </a:txBody>
                  <a:tcPr/>
                </a:tc>
                <a:tc>
                  <a:txBody>
                    <a:bodyPr/>
                    <a:lstStyle/>
                    <a:p>
                      <a:r>
                        <a:rPr lang="fr-FR" dirty="0" smtClean="0"/>
                        <a:t>B</a:t>
                      </a:r>
                      <a:endParaRPr lang="fr-FR" dirty="0"/>
                    </a:p>
                  </a:txBody>
                  <a:tcPr/>
                </a:tc>
                <a:tc>
                  <a:txBody>
                    <a:bodyPr/>
                    <a:lstStyle/>
                    <a:p>
                      <a:endParaRPr lang="fr-FR" dirty="0"/>
                    </a:p>
                  </a:txBody>
                  <a:tcPr/>
                </a:tc>
                <a:tc>
                  <a:txBody>
                    <a:bodyPr/>
                    <a:lstStyle/>
                    <a:p>
                      <a:r>
                        <a:rPr lang="fr-FR" dirty="0" smtClean="0"/>
                        <a:t>R</a:t>
                      </a:r>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937539661"/>
                  </a:ext>
                </a:extLst>
              </a:tr>
            </a:tbl>
          </a:graphicData>
        </a:graphic>
      </p:graphicFrame>
      <p:graphicFrame>
        <p:nvGraphicFramePr>
          <p:cNvPr id="28" name="Espace réservé du contenu 4"/>
          <p:cNvGraphicFramePr>
            <a:graphicFrameLocks/>
          </p:cNvGraphicFramePr>
          <p:nvPr>
            <p:extLst>
              <p:ext uri="{D42A27DB-BD31-4B8C-83A1-F6EECF244321}">
                <p14:modId xmlns:p14="http://schemas.microsoft.com/office/powerpoint/2010/main" val="2040662046"/>
              </p:ext>
            </p:extLst>
          </p:nvPr>
        </p:nvGraphicFramePr>
        <p:xfrm>
          <a:off x="5724128" y="3765701"/>
          <a:ext cx="2304258" cy="733292"/>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3900792617"/>
                    </a:ext>
                  </a:extLst>
                </a:gridCol>
                <a:gridCol w="384043">
                  <a:extLst>
                    <a:ext uri="{9D8B030D-6E8A-4147-A177-3AD203B41FA5}">
                      <a16:colId xmlns:a16="http://schemas.microsoft.com/office/drawing/2014/main" val="152129892"/>
                    </a:ext>
                  </a:extLst>
                </a:gridCol>
                <a:gridCol w="384043">
                  <a:extLst>
                    <a:ext uri="{9D8B030D-6E8A-4147-A177-3AD203B41FA5}">
                      <a16:colId xmlns:a16="http://schemas.microsoft.com/office/drawing/2014/main" val="3536766141"/>
                    </a:ext>
                  </a:extLst>
                </a:gridCol>
                <a:gridCol w="384043">
                  <a:extLst>
                    <a:ext uri="{9D8B030D-6E8A-4147-A177-3AD203B41FA5}">
                      <a16:colId xmlns:a16="http://schemas.microsoft.com/office/drawing/2014/main" val="3053691256"/>
                    </a:ext>
                  </a:extLst>
                </a:gridCol>
                <a:gridCol w="384043">
                  <a:extLst>
                    <a:ext uri="{9D8B030D-6E8A-4147-A177-3AD203B41FA5}">
                      <a16:colId xmlns:a16="http://schemas.microsoft.com/office/drawing/2014/main" val="435626418"/>
                    </a:ext>
                  </a:extLst>
                </a:gridCol>
                <a:gridCol w="384043">
                  <a:extLst>
                    <a:ext uri="{9D8B030D-6E8A-4147-A177-3AD203B41FA5}">
                      <a16:colId xmlns:a16="http://schemas.microsoft.com/office/drawing/2014/main" val="2313368053"/>
                    </a:ext>
                  </a:extLst>
                </a:gridCol>
              </a:tblGrid>
              <a:tr h="366646">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extLst>
                  <a:ext uri="{0D108BD9-81ED-4DB2-BD59-A6C34878D82A}">
                    <a16:rowId xmlns:a16="http://schemas.microsoft.com/office/drawing/2014/main" val="1535243482"/>
                  </a:ext>
                </a:extLst>
              </a:tr>
              <a:tr h="366646">
                <a:tc>
                  <a:txBody>
                    <a:bodyPr/>
                    <a:lstStyle/>
                    <a:p>
                      <a:endParaRPr lang="fr-FR"/>
                    </a:p>
                  </a:txBody>
                  <a:tcPr/>
                </a:tc>
                <a:tc>
                  <a:txBody>
                    <a:bodyPr/>
                    <a:lstStyle/>
                    <a:p>
                      <a:r>
                        <a:rPr lang="fr-FR" dirty="0" smtClean="0"/>
                        <a:t>R</a:t>
                      </a:r>
                      <a:endParaRPr lang="fr-FR" dirty="0"/>
                    </a:p>
                  </a:txBody>
                  <a:tcPr/>
                </a:tc>
                <a:tc>
                  <a:txBody>
                    <a:bodyPr/>
                    <a:lstStyle/>
                    <a:p>
                      <a:endParaRPr lang="fr-FR" dirty="0"/>
                    </a:p>
                  </a:txBody>
                  <a:tcPr/>
                </a:tc>
                <a:tc>
                  <a:txBody>
                    <a:bodyPr/>
                    <a:lstStyle/>
                    <a:p>
                      <a:r>
                        <a:rPr lang="fr-FR" dirty="0" smtClean="0"/>
                        <a:t>R</a:t>
                      </a:r>
                      <a:endParaRPr lang="fr-FR" dirty="0"/>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937539661"/>
                  </a:ext>
                </a:extLst>
              </a:tr>
            </a:tbl>
          </a:graphicData>
        </a:graphic>
      </p:graphicFrame>
      <p:cxnSp>
        <p:nvCxnSpPr>
          <p:cNvPr id="31" name="Connecteur droit 30"/>
          <p:cNvCxnSpPr/>
          <p:nvPr/>
        </p:nvCxnSpPr>
        <p:spPr>
          <a:xfrm>
            <a:off x="6516216" y="3501008"/>
            <a:ext cx="1224136"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V="1">
            <a:off x="6299949" y="3501009"/>
            <a:ext cx="1152371" cy="1296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3563888" y="4941168"/>
            <a:ext cx="0" cy="86409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Espace réservé du contenu 4"/>
          <p:cNvGraphicFramePr>
            <a:graphicFrameLocks/>
          </p:cNvGraphicFramePr>
          <p:nvPr>
            <p:extLst>
              <p:ext uri="{D42A27DB-BD31-4B8C-83A1-F6EECF244321}">
                <p14:modId xmlns:p14="http://schemas.microsoft.com/office/powerpoint/2010/main" val="3497367923"/>
              </p:ext>
            </p:extLst>
          </p:nvPr>
        </p:nvGraphicFramePr>
        <p:xfrm>
          <a:off x="2555776" y="5929067"/>
          <a:ext cx="2304258" cy="733292"/>
        </p:xfrm>
        <a:graphic>
          <a:graphicData uri="http://schemas.openxmlformats.org/drawingml/2006/table">
            <a:tbl>
              <a:tblPr firstRow="1" bandRow="1">
                <a:tableStyleId>{5C22544A-7EE6-4342-B048-85BDC9FD1C3A}</a:tableStyleId>
              </a:tblPr>
              <a:tblGrid>
                <a:gridCol w="384043">
                  <a:extLst>
                    <a:ext uri="{9D8B030D-6E8A-4147-A177-3AD203B41FA5}">
                      <a16:colId xmlns:a16="http://schemas.microsoft.com/office/drawing/2014/main" val="3900792617"/>
                    </a:ext>
                  </a:extLst>
                </a:gridCol>
                <a:gridCol w="384043">
                  <a:extLst>
                    <a:ext uri="{9D8B030D-6E8A-4147-A177-3AD203B41FA5}">
                      <a16:colId xmlns:a16="http://schemas.microsoft.com/office/drawing/2014/main" val="152129892"/>
                    </a:ext>
                  </a:extLst>
                </a:gridCol>
                <a:gridCol w="384043">
                  <a:extLst>
                    <a:ext uri="{9D8B030D-6E8A-4147-A177-3AD203B41FA5}">
                      <a16:colId xmlns:a16="http://schemas.microsoft.com/office/drawing/2014/main" val="3536766141"/>
                    </a:ext>
                  </a:extLst>
                </a:gridCol>
                <a:gridCol w="384043">
                  <a:extLst>
                    <a:ext uri="{9D8B030D-6E8A-4147-A177-3AD203B41FA5}">
                      <a16:colId xmlns:a16="http://schemas.microsoft.com/office/drawing/2014/main" val="3053691256"/>
                    </a:ext>
                  </a:extLst>
                </a:gridCol>
                <a:gridCol w="384043">
                  <a:extLst>
                    <a:ext uri="{9D8B030D-6E8A-4147-A177-3AD203B41FA5}">
                      <a16:colId xmlns:a16="http://schemas.microsoft.com/office/drawing/2014/main" val="435626418"/>
                    </a:ext>
                  </a:extLst>
                </a:gridCol>
                <a:gridCol w="384043">
                  <a:extLst>
                    <a:ext uri="{9D8B030D-6E8A-4147-A177-3AD203B41FA5}">
                      <a16:colId xmlns:a16="http://schemas.microsoft.com/office/drawing/2014/main" val="2313368053"/>
                    </a:ext>
                  </a:extLst>
                </a:gridCol>
              </a:tblGrid>
              <a:tr h="366646">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extLst>
                  <a:ext uri="{0D108BD9-81ED-4DB2-BD59-A6C34878D82A}">
                    <a16:rowId xmlns:a16="http://schemas.microsoft.com/office/drawing/2014/main" val="1535243482"/>
                  </a:ext>
                </a:extLst>
              </a:tr>
              <a:tr h="366646">
                <a:tc>
                  <a:txBody>
                    <a:bodyPr/>
                    <a:lstStyle/>
                    <a:p>
                      <a:r>
                        <a:rPr lang="fr-FR" dirty="0" smtClean="0"/>
                        <a:t>B</a:t>
                      </a:r>
                      <a:endParaRPr lang="fr-FR" dirty="0"/>
                    </a:p>
                  </a:txBody>
                  <a:tcPr/>
                </a:tc>
                <a:tc>
                  <a:txBody>
                    <a:bodyPr/>
                    <a:lstStyle/>
                    <a:p>
                      <a:r>
                        <a:rPr lang="fr-FR" dirty="0" smtClean="0"/>
                        <a:t>V</a:t>
                      </a:r>
                      <a:endParaRPr lang="fr-FR" dirty="0"/>
                    </a:p>
                  </a:txBody>
                  <a:tcPr/>
                </a:tc>
                <a:tc>
                  <a:txBody>
                    <a:bodyPr/>
                    <a:lstStyle/>
                    <a:p>
                      <a:r>
                        <a:rPr lang="fr-FR" dirty="0" smtClean="0"/>
                        <a:t>B</a:t>
                      </a:r>
                      <a:endParaRPr lang="fr-FR" dirty="0"/>
                    </a:p>
                  </a:txBody>
                  <a:tcPr/>
                </a:tc>
                <a:tc>
                  <a:txBody>
                    <a:bodyPr/>
                    <a:lstStyle/>
                    <a:p>
                      <a:r>
                        <a:rPr lang="fr-FR" dirty="0" smtClean="0"/>
                        <a:t>R</a:t>
                      </a:r>
                      <a:endParaRPr lang="fr-FR" dirty="0"/>
                    </a:p>
                  </a:txBody>
                  <a:tcPr/>
                </a:tc>
                <a:tc>
                  <a:txBody>
                    <a:bodyPr/>
                    <a:lstStyle/>
                    <a:p>
                      <a:r>
                        <a:rPr lang="fr-FR" dirty="0" smtClean="0"/>
                        <a:t>V</a:t>
                      </a:r>
                      <a:endParaRPr lang="fr-FR" dirty="0"/>
                    </a:p>
                  </a:txBody>
                  <a:tcPr/>
                </a:tc>
                <a:tc>
                  <a:txBody>
                    <a:bodyPr/>
                    <a:lstStyle/>
                    <a:p>
                      <a:r>
                        <a:rPr lang="fr-FR" dirty="0" smtClean="0"/>
                        <a:t>B</a:t>
                      </a:r>
                      <a:endParaRPr lang="fr-FR" dirty="0"/>
                    </a:p>
                  </a:txBody>
                  <a:tcPr/>
                </a:tc>
                <a:extLst>
                  <a:ext uri="{0D108BD9-81ED-4DB2-BD59-A6C34878D82A}">
                    <a16:rowId xmlns:a16="http://schemas.microsoft.com/office/drawing/2014/main" val="937539661"/>
                  </a:ext>
                </a:extLst>
              </a:tr>
            </a:tbl>
          </a:graphicData>
        </a:graphic>
      </p:graphicFrame>
    </p:spTree>
    <p:extLst>
      <p:ext uri="{BB962C8B-B14F-4D97-AF65-F5344CB8AC3E}">
        <p14:creationId xmlns:p14="http://schemas.microsoft.com/office/powerpoint/2010/main" val="265414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268760"/>
            <a:ext cx="3827144" cy="1902941"/>
          </a:xfrm>
          <a:prstGeom prst="rect">
            <a:avLst/>
          </a:prstGeom>
        </p:spPr>
      </p:pic>
      <p:sp>
        <p:nvSpPr>
          <p:cNvPr id="2" name="Titre 1"/>
          <p:cNvSpPr>
            <a:spLocks noGrp="1"/>
          </p:cNvSpPr>
          <p:nvPr>
            <p:ph type="title"/>
          </p:nvPr>
        </p:nvSpPr>
        <p:spPr/>
        <p:txBody>
          <a:bodyPr>
            <a:normAutofit/>
          </a:bodyPr>
          <a:lstStyle/>
          <a:p>
            <a:r>
              <a:rPr lang="fr-FR" sz="3600" dirty="0" smtClean="0"/>
              <a:t>4. Exercices</a:t>
            </a:r>
            <a:endParaRPr lang="fr-FR" sz="3600" dirty="0"/>
          </a:p>
        </p:txBody>
      </p:sp>
      <p:sp>
        <p:nvSpPr>
          <p:cNvPr id="3" name="Espace réservé du contenu 2"/>
          <p:cNvSpPr>
            <a:spLocks noGrp="1"/>
          </p:cNvSpPr>
          <p:nvPr>
            <p:ph idx="1"/>
          </p:nvPr>
        </p:nvSpPr>
        <p:spPr>
          <a:xfrm>
            <a:off x="486335" y="1988840"/>
            <a:ext cx="8229600" cy="3456384"/>
          </a:xfrm>
        </p:spPr>
        <p:txBody>
          <a:bodyPr>
            <a:normAutofit fontScale="92500"/>
          </a:bodyPr>
          <a:lstStyle/>
          <a:p>
            <a:pPr marL="0" indent="0">
              <a:buNone/>
            </a:pPr>
            <a:endParaRPr lang="fr-FR" dirty="0" smtClean="0"/>
          </a:p>
          <a:p>
            <a:pPr marL="0" indent="0">
              <a:buNone/>
            </a:pPr>
            <a:r>
              <a:rPr lang="fr-FR" sz="2200" b="1" dirty="0"/>
              <a:t>Mots </a:t>
            </a:r>
            <a:r>
              <a:rPr lang="fr-FR" sz="2200" b="1" dirty="0" smtClean="0"/>
              <a:t>croisés :</a:t>
            </a:r>
          </a:p>
          <a:p>
            <a:pPr marL="0" indent="0">
              <a:buNone/>
            </a:pPr>
            <a:r>
              <a:rPr lang="fr-FR" sz="2200" dirty="0" smtClean="0"/>
              <a:t>Variables : les mots de la grille</a:t>
            </a:r>
          </a:p>
          <a:p>
            <a:pPr marL="0" indent="0">
              <a:buNone/>
            </a:pPr>
            <a:r>
              <a:rPr lang="fr-FR" sz="2200" dirty="0" smtClean="0"/>
              <a:t>Contraintes : les mots doivent correspondre aux définitions, avoir le bon nombre de lettres et partager des lettres avec les autres mots.</a:t>
            </a:r>
          </a:p>
          <a:p>
            <a:pPr marL="0" indent="0">
              <a:buNone/>
            </a:pPr>
            <a:r>
              <a:rPr lang="fr-FR" sz="2200" dirty="0"/>
              <a:t>Etat initial : grille vide	</a:t>
            </a:r>
          </a:p>
          <a:p>
            <a:pPr marL="0" indent="0">
              <a:buNone/>
            </a:pPr>
            <a:r>
              <a:rPr lang="fr-FR" sz="2200" dirty="0"/>
              <a:t>Etat final : grille </a:t>
            </a:r>
            <a:r>
              <a:rPr lang="fr-FR" sz="2200" dirty="0" smtClean="0"/>
              <a:t>pleine</a:t>
            </a:r>
          </a:p>
          <a:p>
            <a:pPr marL="0" indent="0">
              <a:buNone/>
            </a:pPr>
            <a:r>
              <a:rPr lang="fr-FR" sz="2200" dirty="0" smtClean="0"/>
              <a:t>Algorithme classique CSP.</a:t>
            </a:r>
          </a:p>
          <a:p>
            <a:pPr marL="0" indent="0">
              <a:buNone/>
            </a:pPr>
            <a:r>
              <a:rPr lang="fr-FR" sz="2200" dirty="0" smtClean="0"/>
              <a:t>Quelle stratégie pour sélectionner la variable à affecter à chaque étape ?</a:t>
            </a:r>
          </a:p>
        </p:txBody>
      </p:sp>
      <p:sp>
        <p:nvSpPr>
          <p:cNvPr id="5" name="ZoneTexte 4"/>
          <p:cNvSpPr txBox="1"/>
          <p:nvPr/>
        </p:nvSpPr>
        <p:spPr>
          <a:xfrm>
            <a:off x="476742" y="5589241"/>
            <a:ext cx="8568952" cy="1200329"/>
          </a:xfrm>
          <a:prstGeom prst="rect">
            <a:avLst/>
          </a:prstGeom>
          <a:noFill/>
        </p:spPr>
        <p:txBody>
          <a:bodyPr wrap="square" rtlCol="0">
            <a:spAutoFit/>
          </a:bodyPr>
          <a:lstStyle/>
          <a:p>
            <a:r>
              <a:rPr lang="fr-FR" dirty="0"/>
              <a:t>=&gt; le mot le plus contraint (définition la plus simple, ou mot avec le plus de lettres déjà posées) </a:t>
            </a:r>
          </a:p>
          <a:p>
            <a:r>
              <a:rPr lang="fr-FR" dirty="0"/>
              <a:t>= stratégie humaine !</a:t>
            </a:r>
          </a:p>
          <a:p>
            <a:endParaRPr lang="fr-FR" dirty="0"/>
          </a:p>
        </p:txBody>
      </p:sp>
    </p:spTree>
    <p:extLst>
      <p:ext uri="{BB962C8B-B14F-4D97-AF65-F5344CB8AC3E}">
        <p14:creationId xmlns:p14="http://schemas.microsoft.com/office/powerpoint/2010/main" val="33247668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5013176"/>
            <a:ext cx="8229600" cy="1143000"/>
          </a:xfrm>
        </p:spPr>
        <p:txBody>
          <a:bodyPr>
            <a:noAutofit/>
          </a:bodyPr>
          <a:lstStyle/>
          <a:p>
            <a:pPr algn="just"/>
            <a:r>
              <a:rPr lang="fr-FR" sz="2400" dirty="0" smtClean="0"/>
              <a:t>Proposez une méthode de résolution de ce problème par ordinateur.</a:t>
            </a:r>
            <a:endParaRPr lang="fr-FR" sz="24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768" y="0"/>
            <a:ext cx="4392488" cy="4632079"/>
          </a:xfrm>
        </p:spPr>
      </p:pic>
    </p:spTree>
    <p:extLst>
      <p:ext uri="{BB962C8B-B14F-4D97-AF65-F5344CB8AC3E}">
        <p14:creationId xmlns:p14="http://schemas.microsoft.com/office/powerpoint/2010/main" val="4126792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620689"/>
            <a:ext cx="6552728" cy="4093428"/>
          </a:xfrm>
          <a:prstGeom prst="rect">
            <a:avLst/>
          </a:prstGeom>
        </p:spPr>
        <p:txBody>
          <a:bodyPr wrap="square">
            <a:spAutoFit/>
          </a:bodyPr>
          <a:lstStyle/>
          <a:p>
            <a:pPr algn="just">
              <a:spcAft>
                <a:spcPts val="0"/>
              </a:spcAft>
            </a:pPr>
            <a:r>
              <a:rPr lang="fr-FR" sz="2000" b="1" dirty="0" smtClean="0">
                <a:solidFill>
                  <a:srgbClr val="000000"/>
                </a:solidFill>
                <a:latin typeface="Times New Roman" panose="02020603050405020304" pitchFamily="18" charset="0"/>
                <a:ea typeface="Times New Roman" panose="02020603050405020304" pitchFamily="18" charset="0"/>
              </a:rPr>
              <a:t>Réponses à apporter : </a:t>
            </a:r>
          </a:p>
          <a:p>
            <a:pPr algn="just">
              <a:spcAft>
                <a:spcPts val="0"/>
              </a:spcAft>
            </a:pPr>
            <a:endParaRPr lang="fr-FR" sz="2000" dirty="0">
              <a:solidFill>
                <a:srgbClr val="000000"/>
              </a:solidFill>
              <a:latin typeface="Times New Roman" panose="02020603050405020304" pitchFamily="18" charset="0"/>
              <a:ea typeface="Times New Roman" panose="02020603050405020304" pitchFamily="18" charset="0"/>
            </a:endParaRPr>
          </a:p>
          <a:p>
            <a:pPr algn="just">
              <a:spcAft>
                <a:spcPts val="0"/>
              </a:spcAft>
            </a:pPr>
            <a:r>
              <a:rPr lang="fr-FR" sz="2000" dirty="0" smtClean="0">
                <a:solidFill>
                  <a:srgbClr val="000000"/>
                </a:solidFill>
                <a:latin typeface="Times New Roman" panose="02020603050405020304" pitchFamily="18" charset="0"/>
                <a:ea typeface="Times New Roman" panose="02020603050405020304" pitchFamily="18" charset="0"/>
              </a:rPr>
              <a:t>- </a:t>
            </a:r>
            <a:r>
              <a:rPr lang="fr-FR" sz="2000" dirty="0">
                <a:solidFill>
                  <a:srgbClr val="000000"/>
                </a:solidFill>
                <a:latin typeface="Times New Roman" panose="02020603050405020304" pitchFamily="18" charset="0"/>
                <a:ea typeface="Times New Roman" panose="02020603050405020304" pitchFamily="18" charset="0"/>
              </a:rPr>
              <a:t>Quelle structure de données proposez-vous pour modéliser un état du problème ?</a:t>
            </a:r>
            <a:endParaRPr lang="fr-FR" sz="2000" dirty="0">
              <a:latin typeface="Times New Roman" panose="02020603050405020304" pitchFamily="18" charset="0"/>
              <a:ea typeface="Times New Roman" panose="02020603050405020304" pitchFamily="18" charset="0"/>
            </a:endParaRPr>
          </a:p>
          <a:p>
            <a:pPr algn="just">
              <a:spcAft>
                <a:spcPts val="0"/>
              </a:spcAft>
            </a:pPr>
            <a:r>
              <a:rPr lang="fr-FR" sz="2000" dirty="0">
                <a:solidFill>
                  <a:srgbClr val="000000"/>
                </a:solidFill>
                <a:latin typeface="Times New Roman" panose="02020603050405020304" pitchFamily="18" charset="0"/>
                <a:ea typeface="Times New Roman" panose="02020603050405020304" pitchFamily="18" charset="0"/>
              </a:rPr>
              <a:t>- Quel est l'état initial ?</a:t>
            </a:r>
            <a:endParaRPr lang="fr-FR" sz="2000" dirty="0">
              <a:latin typeface="Times New Roman" panose="02020603050405020304" pitchFamily="18" charset="0"/>
              <a:ea typeface="Times New Roman" panose="02020603050405020304" pitchFamily="18" charset="0"/>
            </a:endParaRPr>
          </a:p>
          <a:p>
            <a:pPr algn="just">
              <a:spcAft>
                <a:spcPts val="0"/>
              </a:spcAft>
            </a:pPr>
            <a:r>
              <a:rPr lang="fr-FR" sz="2000" dirty="0">
                <a:solidFill>
                  <a:srgbClr val="000000"/>
                </a:solidFill>
                <a:latin typeface="Times New Roman" panose="02020603050405020304" pitchFamily="18" charset="0"/>
                <a:ea typeface="Times New Roman" panose="02020603050405020304" pitchFamily="18" charset="0"/>
              </a:rPr>
              <a:t>- Comment est caractérisé l'état final ?</a:t>
            </a:r>
            <a:endParaRPr lang="fr-FR" sz="2000" dirty="0">
              <a:latin typeface="Times New Roman" panose="02020603050405020304" pitchFamily="18" charset="0"/>
              <a:ea typeface="Times New Roman" panose="02020603050405020304" pitchFamily="18" charset="0"/>
            </a:endParaRPr>
          </a:p>
          <a:p>
            <a:pPr algn="just">
              <a:spcAft>
                <a:spcPts val="0"/>
              </a:spcAft>
            </a:pPr>
            <a:r>
              <a:rPr lang="fr-FR" sz="2000" dirty="0">
                <a:solidFill>
                  <a:srgbClr val="000000"/>
                </a:solidFill>
                <a:latin typeface="Times New Roman" panose="02020603050405020304" pitchFamily="18" charset="0"/>
                <a:ea typeface="Times New Roman" panose="02020603050405020304" pitchFamily="18" charset="0"/>
              </a:rPr>
              <a:t>- Donnez les grandes lignes de la fonction "successeur" permettant de trouver les états suivants d'un état donné.</a:t>
            </a:r>
            <a:endParaRPr lang="fr-FR" sz="2000" dirty="0">
              <a:latin typeface="Times New Roman" panose="02020603050405020304" pitchFamily="18" charset="0"/>
              <a:ea typeface="Times New Roman" panose="02020603050405020304" pitchFamily="18" charset="0"/>
            </a:endParaRPr>
          </a:p>
          <a:p>
            <a:pPr algn="just">
              <a:spcAft>
                <a:spcPts val="0"/>
              </a:spcAft>
            </a:pPr>
            <a:r>
              <a:rPr lang="fr-FR" sz="2000" dirty="0">
                <a:solidFill>
                  <a:srgbClr val="000000"/>
                </a:solidFill>
                <a:latin typeface="Times New Roman" panose="02020603050405020304" pitchFamily="18" charset="0"/>
                <a:ea typeface="Times New Roman" panose="02020603050405020304" pitchFamily="18" charset="0"/>
              </a:rPr>
              <a:t>- Quelles sont les grandes lignes de la fonction permettant de vérifier qu'un état est consistant par rapport aux contraintes du problème ?</a:t>
            </a:r>
            <a:endParaRPr lang="fr-FR" sz="2000" dirty="0">
              <a:latin typeface="Times New Roman" panose="02020603050405020304" pitchFamily="18" charset="0"/>
              <a:ea typeface="Times New Roman" panose="02020603050405020304" pitchFamily="18" charset="0"/>
            </a:endParaRPr>
          </a:p>
          <a:p>
            <a:pPr algn="just">
              <a:spcAft>
                <a:spcPts val="0"/>
              </a:spcAft>
            </a:pPr>
            <a:r>
              <a:rPr lang="fr-FR" sz="2000" dirty="0">
                <a:solidFill>
                  <a:srgbClr val="000000"/>
                </a:solidFill>
                <a:latin typeface="Times New Roman" panose="02020603050405020304" pitchFamily="18" charset="0"/>
                <a:ea typeface="Times New Roman" panose="02020603050405020304" pitchFamily="18" charset="0"/>
              </a:rPr>
              <a:t>- Au niveau de la fonction successeur, quelle stratégie proposez-vous pour déterminer le choix de la lettre à placer ?</a:t>
            </a:r>
            <a:endParaRPr lang="fr-FR"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7093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 de l’adition</a:t>
            </a:r>
            <a:endParaRPr lang="fr-FR" dirty="0"/>
          </a:p>
        </p:txBody>
      </p:sp>
      <p:sp>
        <p:nvSpPr>
          <p:cNvPr id="4" name="Rectangle 3"/>
          <p:cNvSpPr/>
          <p:nvPr/>
        </p:nvSpPr>
        <p:spPr>
          <a:xfrm>
            <a:off x="452900" y="1772816"/>
            <a:ext cx="8075240" cy="2585323"/>
          </a:xfrm>
          <a:prstGeom prst="rect">
            <a:avLst/>
          </a:prstGeom>
        </p:spPr>
        <p:txBody>
          <a:bodyPr wrap="square">
            <a:spAutoFit/>
          </a:bodyPr>
          <a:lstStyle/>
          <a:p>
            <a:pPr algn="just">
              <a:spcAft>
                <a:spcPts val="0"/>
              </a:spcAft>
            </a:pPr>
            <a:r>
              <a:rPr lang="fr-FR" dirty="0">
                <a:latin typeface="Times New Roman" panose="02020603050405020304" pitchFamily="18" charset="0"/>
                <a:ea typeface="Times New Roman" panose="02020603050405020304" pitchFamily="18" charset="0"/>
              </a:rPr>
              <a:t>On considère le problème de l'affectation d'un chiffre entre 0 et 9 aux variables D,E,U,X,S,P,T,N et F, pour que le résultat de l'opération suivante soit exact </a:t>
            </a:r>
            <a:r>
              <a:rPr lang="fr-FR" dirty="0" smtClean="0">
                <a:latin typeface="Times New Roman" panose="02020603050405020304" pitchFamily="18" charset="0"/>
                <a:ea typeface="Times New Roman" panose="02020603050405020304" pitchFamily="18" charset="0"/>
              </a:rPr>
              <a:t>:</a:t>
            </a:r>
          </a:p>
          <a:p>
            <a:pPr algn="just">
              <a:spcAft>
                <a:spcPts val="0"/>
              </a:spcAft>
            </a:pPr>
            <a:endParaRPr lang="fr-FR" dirty="0" smtClean="0">
              <a:latin typeface="Times New Roman" panose="02020603050405020304" pitchFamily="18" charset="0"/>
              <a:ea typeface="Times New Roman" panose="02020603050405020304" pitchFamily="18" charset="0"/>
            </a:endParaRPr>
          </a:p>
          <a:p>
            <a:pPr algn="just">
              <a:spcAft>
                <a:spcPts val="0"/>
              </a:spcAft>
            </a:pPr>
            <a:r>
              <a:rPr lang="fr-FR" dirty="0" smtClean="0">
                <a:latin typeface="Times New Roman" panose="02020603050405020304" pitchFamily="18" charset="0"/>
                <a:ea typeface="Times New Roman" panose="02020603050405020304" pitchFamily="18" charset="0"/>
              </a:rPr>
              <a:t>		 </a:t>
            </a:r>
            <a:r>
              <a:rPr lang="fr-FR" dirty="0">
                <a:latin typeface="Times New Roman" panose="02020603050405020304" pitchFamily="18" charset="0"/>
                <a:ea typeface="Times New Roman" panose="02020603050405020304" pitchFamily="18" charset="0"/>
              </a:rPr>
              <a:t>DEUX + SEPT = </a:t>
            </a:r>
            <a:r>
              <a:rPr lang="fr-FR" dirty="0" smtClean="0">
                <a:latin typeface="Times New Roman" panose="02020603050405020304" pitchFamily="18" charset="0"/>
                <a:ea typeface="Times New Roman" panose="02020603050405020304" pitchFamily="18" charset="0"/>
              </a:rPr>
              <a:t>NEUF</a:t>
            </a:r>
          </a:p>
          <a:p>
            <a:pPr algn="just">
              <a:spcAft>
                <a:spcPts val="0"/>
              </a:spcAft>
            </a:pPr>
            <a:endParaRPr lang="fr-FR" dirty="0" smtClean="0">
              <a:latin typeface="Times New Roman" panose="02020603050405020304" pitchFamily="18" charset="0"/>
              <a:ea typeface="Times New Roman" panose="02020603050405020304" pitchFamily="18" charset="0"/>
            </a:endParaRPr>
          </a:p>
          <a:p>
            <a:pPr algn="just">
              <a:spcAft>
                <a:spcPts val="0"/>
              </a:spcAft>
            </a:pPr>
            <a:r>
              <a:rPr lang="fr-FR" dirty="0" smtClean="0">
                <a:latin typeface="Times New Roman" panose="02020603050405020304" pitchFamily="18" charset="0"/>
                <a:ea typeface="Times New Roman" panose="02020603050405020304" pitchFamily="18" charset="0"/>
              </a:rPr>
              <a:t>avec </a:t>
            </a:r>
            <a:r>
              <a:rPr lang="fr-FR" dirty="0">
                <a:latin typeface="Times New Roman" panose="02020603050405020304" pitchFamily="18" charset="0"/>
                <a:ea typeface="Times New Roman" panose="02020603050405020304" pitchFamily="18" charset="0"/>
              </a:rPr>
              <a:t>comme contrainte que chaque variable ait une valeur différente des autres.</a:t>
            </a:r>
          </a:p>
          <a:p>
            <a:pPr algn="just">
              <a:spcAft>
                <a:spcPts val="0"/>
              </a:spcAft>
            </a:pPr>
            <a:r>
              <a:rPr lang="fr-FR" dirty="0">
                <a:latin typeface="Times New Roman" panose="02020603050405020304" pitchFamily="18" charset="0"/>
                <a:ea typeface="Times New Roman" panose="02020603050405020304" pitchFamily="18" charset="0"/>
              </a:rPr>
              <a:t>Donnez les grandes lignes d'une méthode de résolution de ce problème par un programme informatique en vous inspirant de techniques connues pour résoudre des problèmes similaires.</a:t>
            </a:r>
          </a:p>
        </p:txBody>
      </p:sp>
    </p:spTree>
    <p:extLst>
      <p:ext uri="{BB962C8B-B14F-4D97-AF65-F5344CB8AC3E}">
        <p14:creationId xmlns:p14="http://schemas.microsoft.com/office/powerpoint/2010/main" val="1455036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404664"/>
            <a:ext cx="8229600" cy="4525963"/>
          </a:xfrm>
        </p:spPr>
        <p:txBody>
          <a:bodyPr/>
          <a:lstStyle/>
          <a:p>
            <a:pPr marL="0" indent="0">
              <a:buNone/>
            </a:pPr>
            <a:r>
              <a:rPr lang="fr-FR" sz="2400" b="1" dirty="0" smtClean="0"/>
              <a:t>Problème des 4 couleurs</a:t>
            </a:r>
          </a:p>
          <a:p>
            <a:pPr marL="0" indent="0">
              <a:buNone/>
            </a:pPr>
            <a:r>
              <a:rPr lang="fr-FR" sz="2400" dirty="0" smtClean="0"/>
              <a:t>On peut colorier les régions françaises avec 4 couleurs en évitant que deux régions voisines soient de la même couleur.</a:t>
            </a:r>
          </a:p>
          <a:p>
            <a:pPr marL="0" indent="0">
              <a:buNone/>
            </a:pPr>
            <a:r>
              <a:rPr lang="fr-FR" sz="2400" dirty="0" smtClean="0"/>
              <a:t>Proposez une méthode pour colorier les Etats Américains en rouge, vert, bleu, jaune, en </a:t>
            </a:r>
            <a:r>
              <a:rPr lang="fr-FR" sz="2400" smtClean="0"/>
              <a:t>respectant cette contrainte</a:t>
            </a:r>
            <a:r>
              <a:rPr lang="fr-FR" sz="2400" dirty="0" smtClean="0"/>
              <a:t>.</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064482"/>
            <a:ext cx="1620180" cy="1592626"/>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156" y="2507989"/>
            <a:ext cx="6444208" cy="4298237"/>
          </a:xfrm>
          <a:prstGeom prst="rect">
            <a:avLst/>
          </a:prstGeom>
        </p:spPr>
      </p:pic>
    </p:spTree>
    <p:extLst>
      <p:ext uri="{BB962C8B-B14F-4D97-AF65-F5344CB8AC3E}">
        <p14:creationId xmlns:p14="http://schemas.microsoft.com/office/powerpoint/2010/main" val="352937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rmAutofit/>
          </a:bodyPr>
          <a:lstStyle/>
          <a:p>
            <a:pPr marL="514350" indent="-514350">
              <a:buAutoNum type="arabicPeriod"/>
            </a:pPr>
            <a:r>
              <a:rPr lang="fr-FR" dirty="0" smtClean="0"/>
              <a:t>Problème de satisfaction de contraintes</a:t>
            </a:r>
          </a:p>
          <a:p>
            <a:pPr marL="514350" indent="-514350">
              <a:buAutoNum type="arabicPeriod"/>
            </a:pPr>
            <a:r>
              <a:rPr lang="fr-FR" dirty="0" smtClean="0"/>
              <a:t>Exemples de problèmes </a:t>
            </a:r>
          </a:p>
          <a:p>
            <a:pPr marL="514350" indent="-514350">
              <a:buAutoNum type="arabicPeriod"/>
            </a:pPr>
            <a:r>
              <a:rPr lang="fr-FR" dirty="0" smtClean="0"/>
              <a:t>Méthode de résolution</a:t>
            </a:r>
          </a:p>
          <a:p>
            <a:pPr marL="514350" indent="-514350">
              <a:buAutoNum type="arabicPeriod"/>
            </a:pPr>
            <a:r>
              <a:rPr lang="fr-FR" dirty="0" smtClean="0"/>
              <a:t>Exercices</a:t>
            </a:r>
          </a:p>
          <a:p>
            <a:pPr marL="514350" indent="-514350">
              <a:buAutoNum type="arabicPeriod"/>
            </a:pPr>
            <a:endParaRPr lang="fr-FR" dirty="0" smtClean="0"/>
          </a:p>
          <a:p>
            <a:pPr marL="514350" indent="-514350">
              <a:buAutoNum type="arabicPeriod"/>
            </a:pPr>
            <a:endParaRPr lang="fr-FR" dirty="0" smtClean="0"/>
          </a:p>
          <a:p>
            <a:pPr marL="514350" indent="-514350">
              <a:buAutoNum type="arabicPeriod"/>
            </a:pPr>
            <a:endParaRPr lang="fr-FR" dirty="0" smtClean="0"/>
          </a:p>
          <a:p>
            <a:pPr marL="514350" indent="-514350">
              <a:buAutoNum type="arabicPeriod"/>
            </a:pPr>
            <a:endParaRPr lang="fr-FR" dirty="0"/>
          </a:p>
        </p:txBody>
      </p:sp>
    </p:spTree>
    <p:extLst>
      <p:ext uri="{BB962C8B-B14F-4D97-AF65-F5344CB8AC3E}">
        <p14:creationId xmlns:p14="http://schemas.microsoft.com/office/powerpoint/2010/main" val="1366673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1. Problème de satisfaction de contraintes</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smtClean="0"/>
              <a:t>CSP = </a:t>
            </a:r>
            <a:r>
              <a:rPr lang="fr-FR" sz="2000" dirty="0" err="1" smtClean="0"/>
              <a:t>Constraints</a:t>
            </a:r>
            <a:r>
              <a:rPr lang="fr-FR" sz="2000" dirty="0" smtClean="0"/>
              <a:t> Satisfaction </a:t>
            </a:r>
            <a:r>
              <a:rPr lang="fr-FR" sz="2000" dirty="0" err="1" smtClean="0"/>
              <a:t>Problems</a:t>
            </a:r>
            <a:endParaRPr lang="fr-FR" sz="2000" dirty="0" smtClean="0"/>
          </a:p>
          <a:p>
            <a:pPr marL="0" indent="0">
              <a:buNone/>
            </a:pPr>
            <a:endParaRPr lang="fr-FR" sz="2000" dirty="0" smtClean="0"/>
          </a:p>
          <a:p>
            <a:pPr marL="0" indent="0">
              <a:buNone/>
            </a:pPr>
            <a:r>
              <a:rPr lang="fr-FR" sz="2000" dirty="0" smtClean="0"/>
              <a:t>Problème défini par :</a:t>
            </a:r>
            <a:endParaRPr lang="fr-FR" sz="2000" dirty="0"/>
          </a:p>
          <a:p>
            <a:pPr>
              <a:buFontTx/>
              <a:buChar char="-"/>
            </a:pPr>
            <a:r>
              <a:rPr lang="fr-FR" sz="2000" dirty="0" smtClean="0"/>
              <a:t>Un ensemble V de </a:t>
            </a:r>
            <a:r>
              <a:rPr lang="fr-FR" sz="2000" dirty="0"/>
              <a:t>variables X1..</a:t>
            </a:r>
            <a:r>
              <a:rPr lang="fr-FR" sz="2000" dirty="0" smtClean="0"/>
              <a:t>Xn dont on cherche les valeurs dans des ensembles généralement </a:t>
            </a:r>
            <a:r>
              <a:rPr lang="fr-FR" sz="2000" b="1" dirty="0" smtClean="0"/>
              <a:t>finis</a:t>
            </a:r>
            <a:r>
              <a:rPr lang="fr-FR" sz="2000" dirty="0" smtClean="0"/>
              <a:t>.</a:t>
            </a:r>
          </a:p>
          <a:p>
            <a:pPr>
              <a:buFontTx/>
              <a:buChar char="-"/>
            </a:pPr>
            <a:r>
              <a:rPr lang="fr-FR" sz="2000" dirty="0" smtClean="0"/>
              <a:t>Un ensemble C de contraintes associées à ces variables.</a:t>
            </a:r>
          </a:p>
          <a:p>
            <a:pPr marL="0" indent="0">
              <a:buNone/>
            </a:pPr>
            <a:endParaRPr lang="fr-FR" sz="2000" dirty="0"/>
          </a:p>
          <a:p>
            <a:pPr marL="0" indent="0">
              <a:buNone/>
            </a:pPr>
            <a:r>
              <a:rPr lang="fr-FR" sz="2000" dirty="0" smtClean="0"/>
              <a:t>Problème dit « consistant » s’il existe une affectation de ces variables qui vérifie toutes les contraintes.</a:t>
            </a:r>
          </a:p>
          <a:p>
            <a:pPr marL="0" indent="0">
              <a:buNone/>
            </a:pPr>
            <a:endParaRPr lang="fr-FR" sz="2000" dirty="0" smtClean="0"/>
          </a:p>
        </p:txBody>
      </p:sp>
      <p:sp>
        <p:nvSpPr>
          <p:cNvPr id="4" name="Espace réservé du pied de page 3"/>
          <p:cNvSpPr>
            <a:spLocks noGrp="1"/>
          </p:cNvSpPr>
          <p:nvPr>
            <p:ph type="ftr" sz="quarter" idx="11"/>
          </p:nvPr>
        </p:nvSpPr>
        <p:spPr/>
        <p:txBody>
          <a:bodyPr/>
          <a:lstStyle/>
          <a:p>
            <a:r>
              <a:rPr lang="fr-FR" smtClean="0"/>
              <a:t>DAS IHS, Agen, 11/09/2018</a:t>
            </a:r>
            <a:endParaRPr lang="fr-FR" dirty="0"/>
          </a:p>
        </p:txBody>
      </p:sp>
    </p:spTree>
    <p:extLst>
      <p:ext uri="{BB962C8B-B14F-4D97-AF65-F5344CB8AC3E}">
        <p14:creationId xmlns:p14="http://schemas.microsoft.com/office/powerpoint/2010/main" val="3243410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Exemples de CSP</a:t>
            </a:r>
            <a:endParaRPr lang="fr-FR" dirty="0"/>
          </a:p>
        </p:txBody>
      </p:sp>
      <p:sp>
        <p:nvSpPr>
          <p:cNvPr id="3" name="Espace réservé du contenu 2"/>
          <p:cNvSpPr>
            <a:spLocks noGrp="1"/>
          </p:cNvSpPr>
          <p:nvPr>
            <p:ph idx="1"/>
          </p:nvPr>
        </p:nvSpPr>
        <p:spPr>
          <a:xfrm>
            <a:off x="457200" y="1600201"/>
            <a:ext cx="8229600" cy="2404864"/>
          </a:xfrm>
        </p:spPr>
        <p:txBody>
          <a:bodyPr>
            <a:normAutofit/>
          </a:bodyPr>
          <a:lstStyle/>
          <a:p>
            <a:pPr marL="0" indent="0">
              <a:buNone/>
            </a:pPr>
            <a:r>
              <a:rPr lang="fr-FR" sz="2400" b="1" dirty="0" smtClean="0"/>
              <a:t>Problème des 8 reines :</a:t>
            </a:r>
          </a:p>
          <a:p>
            <a:pPr marL="0" indent="0">
              <a:buNone/>
            </a:pPr>
            <a:r>
              <a:rPr lang="fr-FR" sz="2400" dirty="0" smtClean="0"/>
              <a:t>Comment placer 8 reines sur un échiquier 8x8 sans qu’aucune ne soit en prise avec une autre ?</a:t>
            </a:r>
          </a:p>
          <a:p>
            <a:pPr marL="0" indent="0">
              <a:buNone/>
            </a:pPr>
            <a:r>
              <a:rPr lang="fr-FR" sz="2400" dirty="0" smtClean="0"/>
              <a:t>8 variables avec 8 valeurs possibles de 1 à 8</a:t>
            </a:r>
          </a:p>
          <a:p>
            <a:pPr marL="0" indent="0">
              <a:buNone/>
            </a:pPr>
            <a:r>
              <a:rPr lang="fr-FR" sz="2400" dirty="0" smtClean="0"/>
              <a:t>Contrainte :</a:t>
            </a:r>
            <a:endParaRPr lang="fr-FR" sz="2400" dirty="0"/>
          </a:p>
        </p:txBody>
      </p:sp>
      <p:sp>
        <p:nvSpPr>
          <p:cNvPr id="4" name="ZoneTexte 3"/>
          <p:cNvSpPr txBox="1"/>
          <p:nvPr/>
        </p:nvSpPr>
        <p:spPr>
          <a:xfrm>
            <a:off x="539552" y="3789040"/>
            <a:ext cx="7632848" cy="1477328"/>
          </a:xfrm>
          <a:prstGeom prst="rect">
            <a:avLst/>
          </a:prstGeom>
          <a:noFill/>
        </p:spPr>
        <p:txBody>
          <a:bodyPr wrap="square" rtlCol="0">
            <a:spAutoFit/>
          </a:bodyPr>
          <a:lstStyle/>
          <a:p>
            <a:r>
              <a:rPr lang="fr-FR" sz="2400" dirty="0" smtClean="0"/>
              <a:t>Quelles </a:t>
            </a:r>
            <a:r>
              <a:rPr lang="fr-FR" sz="2400" dirty="0"/>
              <a:t>que soient 2 reines </a:t>
            </a:r>
            <a:r>
              <a:rPr lang="fr-FR" sz="2400" dirty="0" err="1"/>
              <a:t>a,b</a:t>
            </a:r>
            <a:r>
              <a:rPr lang="fr-FR" sz="2400" dirty="0"/>
              <a:t> de l’échiquier placées en (</a:t>
            </a:r>
            <a:r>
              <a:rPr lang="fr-FR" sz="2400" dirty="0" err="1"/>
              <a:t>a,i</a:t>
            </a:r>
            <a:r>
              <a:rPr lang="fr-FR" sz="2400" dirty="0"/>
              <a:t>) et (</a:t>
            </a:r>
            <a:r>
              <a:rPr lang="fr-FR" sz="2400" dirty="0" err="1"/>
              <a:t>b,j</a:t>
            </a:r>
            <a:r>
              <a:rPr lang="fr-FR" sz="2400" dirty="0"/>
              <a:t>) avec </a:t>
            </a:r>
            <a:r>
              <a:rPr lang="fr-FR" sz="2400" dirty="0" smtClean="0"/>
              <a:t>a&lt;&gt;b</a:t>
            </a:r>
            <a:r>
              <a:rPr lang="fr-FR" sz="2400" dirty="0"/>
              <a:t>, alors </a:t>
            </a:r>
            <a:r>
              <a:rPr lang="fr-FR" sz="2400" dirty="0" smtClean="0"/>
              <a:t>i&lt;&gt;j </a:t>
            </a:r>
            <a:r>
              <a:rPr lang="fr-FR" sz="2400" dirty="0"/>
              <a:t>(pas la même ligne), (a-i) </a:t>
            </a:r>
            <a:r>
              <a:rPr lang="fr-FR" sz="2400" dirty="0" smtClean="0"/>
              <a:t>&lt;&gt; </a:t>
            </a:r>
            <a:r>
              <a:rPr lang="fr-FR" sz="2400" dirty="0"/>
              <a:t>(b-j) et (</a:t>
            </a:r>
            <a:r>
              <a:rPr lang="fr-FR" sz="2400" dirty="0" err="1"/>
              <a:t>a+i</a:t>
            </a:r>
            <a:r>
              <a:rPr lang="fr-FR" sz="2400" dirty="0" smtClean="0"/>
              <a:t>)&lt;&gt;(</a:t>
            </a:r>
            <a:r>
              <a:rPr lang="fr-FR" sz="2400" dirty="0" err="1"/>
              <a:t>b+j</a:t>
            </a:r>
            <a:r>
              <a:rPr lang="fr-FR" sz="2400" dirty="0"/>
              <a:t>) (pas les mêmes diagonales).</a:t>
            </a:r>
          </a:p>
          <a:p>
            <a:endParaRPr lang="fr-FR" dirty="0"/>
          </a:p>
        </p:txBody>
      </p:sp>
    </p:spTree>
    <p:extLst>
      <p:ext uri="{BB962C8B-B14F-4D97-AF65-F5344CB8AC3E}">
        <p14:creationId xmlns:p14="http://schemas.microsoft.com/office/powerpoint/2010/main" val="425966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4"/>
            <a:ext cx="8229600" cy="5904656"/>
          </a:xfrm>
        </p:spPr>
        <p:txBody>
          <a:bodyPr>
            <a:normAutofit fontScale="70000" lnSpcReduction="20000"/>
          </a:bodyPr>
          <a:lstStyle/>
          <a:p>
            <a:pPr marL="0" indent="0">
              <a:buNone/>
            </a:pPr>
            <a:r>
              <a:rPr lang="fr-FR" b="1" dirty="0" smtClean="0"/>
              <a:t>Problème d’emploi du temps</a:t>
            </a:r>
          </a:p>
          <a:p>
            <a:pPr marL="0" indent="0">
              <a:buNone/>
            </a:pPr>
            <a:r>
              <a:rPr lang="fr-FR" dirty="0" smtClean="0"/>
              <a:t>Soient X1 modules d’un programme de formation définis par un nombre d’heures à effectuer et un domaine de compétence, X2 enseignants ayant des compétences prédéfinies, des dates et horaires X3 et X4 salles. Comment établir l’emploi du temps, c’est-à-dire affecter à chaque date et heure un cours, une durée, un enseignant et une salle.</a:t>
            </a:r>
          </a:p>
          <a:p>
            <a:pPr marL="0" indent="0">
              <a:buNone/>
            </a:pPr>
            <a:r>
              <a:rPr lang="fr-FR" dirty="0" smtClean="0"/>
              <a:t>Contraintes : </a:t>
            </a:r>
          </a:p>
          <a:p>
            <a:pPr marL="0" indent="0">
              <a:buNone/>
            </a:pPr>
            <a:r>
              <a:rPr lang="fr-FR" dirty="0" smtClean="0"/>
              <a:t>Les cours ne peuvent être programmés que pendant les jours ouvrables entre 8h et 18h entre le 15 septembre et le 20 décembre.</a:t>
            </a:r>
          </a:p>
          <a:p>
            <a:pPr marL="0" indent="0">
              <a:buNone/>
            </a:pPr>
            <a:r>
              <a:rPr lang="fr-FR" dirty="0" smtClean="0"/>
              <a:t>1 créneau de 1h et 1 créneau de 3h de chaque cours par semaine (CM et TP). </a:t>
            </a:r>
          </a:p>
          <a:p>
            <a:pPr marL="0" indent="0">
              <a:buNone/>
            </a:pPr>
            <a:r>
              <a:rPr lang="fr-FR" dirty="0" smtClean="0"/>
              <a:t>1 enseignant ne peut donner 2 cours en même temps.</a:t>
            </a:r>
          </a:p>
          <a:p>
            <a:pPr marL="0" indent="0">
              <a:buNone/>
            </a:pPr>
            <a:r>
              <a:rPr lang="fr-FR" dirty="0" smtClean="0"/>
              <a:t>1 salle ne peut servir à 2 cours en même temps.</a:t>
            </a:r>
          </a:p>
          <a:p>
            <a:pPr marL="0" indent="0">
              <a:buNone/>
            </a:pPr>
            <a:r>
              <a:rPr lang="fr-FR" dirty="0" smtClean="0"/>
              <a:t>L’enseignant Dupont n’est pas disponible le lundi.</a:t>
            </a:r>
          </a:p>
          <a:p>
            <a:pPr marL="0" indent="0">
              <a:buNone/>
            </a:pPr>
            <a:r>
              <a:rPr lang="fr-FR" dirty="0" smtClean="0"/>
              <a:t>La salle S1 ne peut être utilisée que pour les CM.</a:t>
            </a:r>
          </a:p>
          <a:p>
            <a:pPr marL="0" indent="0">
              <a:buNone/>
            </a:pPr>
            <a:r>
              <a:rPr lang="fr-FR" dirty="0" smtClean="0"/>
              <a:t>La salle S2 ne peut être utilisée que pour les TP. </a:t>
            </a:r>
          </a:p>
          <a:p>
            <a:pPr marL="0" indent="0">
              <a:buNone/>
            </a:pPr>
            <a:r>
              <a:rPr lang="fr-FR" dirty="0" smtClean="0"/>
              <a:t>…</a:t>
            </a:r>
            <a:endParaRPr lang="fr-FR" dirty="0"/>
          </a:p>
        </p:txBody>
      </p:sp>
    </p:spTree>
    <p:extLst>
      <p:ext uri="{BB962C8B-B14F-4D97-AF65-F5344CB8AC3E}">
        <p14:creationId xmlns:p14="http://schemas.microsoft.com/office/powerpoint/2010/main" val="1761654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620688"/>
            <a:ext cx="8229600" cy="5760640"/>
          </a:xfrm>
        </p:spPr>
        <p:txBody>
          <a:bodyPr/>
          <a:lstStyle/>
          <a:p>
            <a:pPr marL="0" indent="0">
              <a:buNone/>
            </a:pPr>
            <a:r>
              <a:rPr lang="fr-FR" sz="2400" b="1" dirty="0" smtClean="0"/>
              <a:t>Problème d’affectation de tâches</a:t>
            </a:r>
          </a:p>
          <a:p>
            <a:pPr marL="0" indent="0">
              <a:buNone/>
            </a:pPr>
            <a:r>
              <a:rPr lang="fr-FR" sz="2400" dirty="0" smtClean="0"/>
              <a:t>Soient un ensemble de tâches de durée connue nécessitant chacune des outils différents et un ensemble de travailleurs disponibles, comment attribuer les tâches de façon optimale pour minimiser la durée totale de la production ?</a:t>
            </a:r>
          </a:p>
          <a:p>
            <a:pPr marL="0" indent="0">
              <a:buNone/>
            </a:pPr>
            <a:r>
              <a:rPr lang="fr-FR" sz="2400" dirty="0" smtClean="0"/>
              <a:t>Contraintes :</a:t>
            </a:r>
          </a:p>
          <a:p>
            <a:pPr marL="0" indent="0">
              <a:buNone/>
            </a:pPr>
            <a:r>
              <a:rPr lang="fr-FR" sz="2400" dirty="0" smtClean="0"/>
              <a:t>Ordonnancement des tâches définies par un graphe (=&gt; chemin critique), </a:t>
            </a:r>
            <a:r>
              <a:rPr lang="fr-FR" sz="2400" dirty="0"/>
              <a:t>n</a:t>
            </a:r>
            <a:r>
              <a:rPr lang="fr-FR" sz="2400" dirty="0" smtClean="0"/>
              <a:t>ombre limité d’outils, pauses règlementaires toutes les deux heures, etc.</a:t>
            </a:r>
          </a:p>
          <a:p>
            <a:pPr marL="0" indent="0">
              <a:buNone/>
            </a:pPr>
            <a:endParaRPr lang="fr-FR" sz="2400" dirty="0"/>
          </a:p>
          <a:p>
            <a:pPr marL="0" indent="0">
              <a:buNone/>
            </a:pPr>
            <a:endParaRPr lang="fr-FR" sz="2400" dirty="0" smtClean="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4437112"/>
            <a:ext cx="6162675" cy="2181225"/>
          </a:xfrm>
          <a:prstGeom prst="rect">
            <a:avLst/>
          </a:prstGeom>
        </p:spPr>
      </p:pic>
    </p:spTree>
    <p:extLst>
      <p:ext uri="{BB962C8B-B14F-4D97-AF65-F5344CB8AC3E}">
        <p14:creationId xmlns:p14="http://schemas.microsoft.com/office/powerpoint/2010/main" val="1588363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5" name="Image 4"/>
          <p:cNvPicPr>
            <a:picLocks noChangeAspect="1"/>
          </p:cNvPicPr>
          <p:nvPr/>
        </p:nvPicPr>
        <p:blipFill>
          <a:blip r:embed="rId2"/>
          <a:stretch>
            <a:fillRect/>
          </a:stretch>
        </p:blipFill>
        <p:spPr>
          <a:xfrm>
            <a:off x="1403648" y="147022"/>
            <a:ext cx="5966224" cy="6710978"/>
          </a:xfrm>
          <a:prstGeom prst="rect">
            <a:avLst/>
          </a:prstGeom>
        </p:spPr>
      </p:pic>
    </p:spTree>
    <p:extLst>
      <p:ext uri="{BB962C8B-B14F-4D97-AF65-F5344CB8AC3E}">
        <p14:creationId xmlns:p14="http://schemas.microsoft.com/office/powerpoint/2010/main" val="56151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3. Méthode de résolution</a:t>
            </a:r>
            <a:endParaRPr lang="fr-FR" sz="3600" dirty="0"/>
          </a:p>
        </p:txBody>
      </p:sp>
      <p:sp>
        <p:nvSpPr>
          <p:cNvPr id="3" name="Espace réservé du contenu 2"/>
          <p:cNvSpPr>
            <a:spLocks noGrp="1"/>
          </p:cNvSpPr>
          <p:nvPr>
            <p:ph idx="1"/>
          </p:nvPr>
        </p:nvSpPr>
        <p:spPr>
          <a:xfrm>
            <a:off x="448142" y="1628800"/>
            <a:ext cx="8229600" cy="4525963"/>
          </a:xfrm>
        </p:spPr>
        <p:txBody>
          <a:bodyPr>
            <a:normAutofit fontScale="92500" lnSpcReduction="10000"/>
          </a:bodyPr>
          <a:lstStyle/>
          <a:p>
            <a:pPr marL="0" indent="0">
              <a:buNone/>
            </a:pPr>
            <a:r>
              <a:rPr lang="fr-FR" sz="2000" b="1" dirty="0" smtClean="0"/>
              <a:t>3.1 Approche </a:t>
            </a:r>
            <a:r>
              <a:rPr lang="fr-FR" sz="2000" b="1" dirty="0" smtClean="0"/>
              <a:t>classique GPS :</a:t>
            </a:r>
          </a:p>
          <a:p>
            <a:pPr marL="0" indent="0">
              <a:buNone/>
            </a:pPr>
            <a:r>
              <a:rPr lang="fr-FR" sz="2000" dirty="0"/>
              <a:t>Définition d’un état : un vecteur </a:t>
            </a:r>
            <a:r>
              <a:rPr lang="fr-FR" sz="2000" dirty="0" smtClean="0"/>
              <a:t>composé des n variables à affecter</a:t>
            </a:r>
          </a:p>
          <a:p>
            <a:pPr marL="0" indent="0">
              <a:buNone/>
            </a:pPr>
            <a:r>
              <a:rPr lang="fr-FR" sz="2000" dirty="0" smtClean="0"/>
              <a:t>Etat initial : aucune variable affectée</a:t>
            </a:r>
          </a:p>
          <a:p>
            <a:pPr marL="0" indent="0">
              <a:buNone/>
            </a:pPr>
            <a:r>
              <a:rPr lang="fr-FR" sz="2000" dirty="0" smtClean="0"/>
              <a:t>Etat final : affectation de toutes les variables</a:t>
            </a:r>
          </a:p>
          <a:p>
            <a:pPr marL="0" indent="0">
              <a:buNone/>
            </a:pPr>
            <a:r>
              <a:rPr lang="fr-FR" sz="2000" dirty="0" smtClean="0"/>
              <a:t>Actions possibles : choisir une variable et l’affecter à une valeur</a:t>
            </a:r>
          </a:p>
          <a:p>
            <a:pPr>
              <a:buFont typeface="Symbol" panose="05050102010706020507" pitchFamily="18" charset="2"/>
              <a:buChar char="Þ"/>
            </a:pPr>
            <a:r>
              <a:rPr lang="fr-FR" sz="2000" dirty="0" smtClean="0"/>
              <a:t>recherche d’un chemin dans l’espace d’états pour passer de l’état initial à l’état final.</a:t>
            </a:r>
          </a:p>
          <a:p>
            <a:pPr marL="0" indent="0">
              <a:buNone/>
            </a:pPr>
            <a:endParaRPr lang="fr-FR" sz="2000" dirty="0"/>
          </a:p>
          <a:p>
            <a:pPr marL="0" indent="0">
              <a:buNone/>
            </a:pPr>
            <a:r>
              <a:rPr lang="fr-FR" sz="2000" dirty="0" smtClean="0"/>
              <a:t>Spécificités des problèmes CSP :</a:t>
            </a:r>
          </a:p>
          <a:p>
            <a:pPr>
              <a:buFontTx/>
              <a:buChar char="-"/>
            </a:pPr>
            <a:r>
              <a:rPr lang="fr-FR" sz="2000" dirty="0" smtClean="0"/>
              <a:t>1 seule variable à affecter pour obtenir les successeurs d’un état (l’espace d’états est toujours entièrement accessible).</a:t>
            </a:r>
          </a:p>
          <a:p>
            <a:pPr>
              <a:buFontTx/>
              <a:buChar char="-"/>
            </a:pPr>
            <a:r>
              <a:rPr lang="fr-FR" sz="2000" dirty="0"/>
              <a:t>S</a:t>
            </a:r>
            <a:r>
              <a:rPr lang="fr-FR" sz="2000" dirty="0" smtClean="0"/>
              <a:t>tratégie de sélection de la variable à affecter : </a:t>
            </a:r>
            <a:r>
              <a:rPr lang="fr-FR" sz="2000" b="1" dirty="0" smtClean="0"/>
              <a:t>la plus contrainte d’abord.</a:t>
            </a:r>
          </a:p>
          <a:p>
            <a:pPr>
              <a:buFontTx/>
              <a:buChar char="-"/>
            </a:pPr>
            <a:r>
              <a:rPr lang="fr-FR" sz="2000" dirty="0" smtClean="0"/>
              <a:t>Solution à profondeur fixe égale au nombre de variables à affecter.</a:t>
            </a:r>
          </a:p>
          <a:p>
            <a:pPr>
              <a:buFont typeface="Symbol" panose="05050102010706020507" pitchFamily="18" charset="2"/>
              <a:buChar char="Þ"/>
            </a:pPr>
            <a:r>
              <a:rPr lang="fr-FR" sz="2000" b="1" u="sng" dirty="0" smtClean="0"/>
              <a:t>Exploration en profondeur d’abord.</a:t>
            </a:r>
          </a:p>
          <a:p>
            <a:pPr marL="0" indent="0">
              <a:buNone/>
            </a:pPr>
            <a:endParaRPr lang="fr-FR" sz="2000" dirty="0" smtClean="0"/>
          </a:p>
          <a:p>
            <a:pPr>
              <a:buFontTx/>
              <a:buChar char="-"/>
            </a:pPr>
            <a:endParaRPr lang="fr-FR" sz="2000" dirty="0" smtClean="0"/>
          </a:p>
        </p:txBody>
      </p:sp>
    </p:spTree>
    <p:extLst>
      <p:ext uri="{BB962C8B-B14F-4D97-AF65-F5344CB8AC3E}">
        <p14:creationId xmlns:p14="http://schemas.microsoft.com/office/powerpoint/2010/main" val="385150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04664"/>
            <a:ext cx="8229600" cy="5760640"/>
          </a:xfrm>
        </p:spPr>
        <p:txBody>
          <a:bodyPr>
            <a:normAutofit/>
          </a:bodyPr>
          <a:lstStyle/>
          <a:p>
            <a:pPr marL="0" indent="0">
              <a:buNone/>
            </a:pPr>
            <a:r>
              <a:rPr lang="fr-FR" dirty="0" smtClean="0"/>
              <a:t>3.2 Exemple applicatif</a:t>
            </a:r>
          </a:p>
          <a:p>
            <a:pPr marL="0" indent="0">
              <a:buNone/>
            </a:pPr>
            <a:r>
              <a:rPr lang="fr-FR" sz="2000" dirty="0" smtClean="0"/>
              <a:t>Exemple </a:t>
            </a:r>
            <a:r>
              <a:rPr lang="fr-FR" sz="2000" dirty="0"/>
              <a:t>de problème de satisfaction de contraintes :</a:t>
            </a:r>
          </a:p>
          <a:p>
            <a:pPr marL="0" indent="0">
              <a:buNone/>
            </a:pPr>
            <a:r>
              <a:rPr lang="fr-FR" sz="2000" dirty="0"/>
              <a:t>Soit 7 régions A, B, C, D, E, F et G représentées sur une carte, dont certaines ont une frontière commune (AB,AD,BC,BD,CD,CE,DE,DF,EF). Soient 3 couleurs rouge, vert et bleu. Si cela est possible, proposez une couleur pour chaque région de sorte qu'il n'y ait jamais 2 régions voisines qui soient de la même couleur</a:t>
            </a:r>
            <a:r>
              <a:rPr lang="fr-FR" sz="2000" dirty="0" smtClean="0"/>
              <a:t>.</a:t>
            </a:r>
          </a:p>
          <a:p>
            <a:pPr marL="0" indent="0">
              <a:buNone/>
            </a:pPr>
            <a:endParaRPr lang="fr-FR" sz="2000" dirty="0"/>
          </a:p>
          <a:p>
            <a:pPr marL="0" indent="0">
              <a:buNone/>
            </a:pPr>
            <a:endParaRPr lang="fr-FR" sz="2000" dirty="0" smtClean="0"/>
          </a:p>
          <a:p>
            <a:pPr marL="0" indent="0">
              <a:buNone/>
            </a:pPr>
            <a:endParaRPr lang="fr-FR" sz="2000" dirty="0"/>
          </a:p>
        </p:txBody>
      </p:sp>
      <p:pic>
        <p:nvPicPr>
          <p:cNvPr id="4" name="Image 3"/>
          <p:cNvPicPr>
            <a:picLocks noChangeAspect="1"/>
          </p:cNvPicPr>
          <p:nvPr/>
        </p:nvPicPr>
        <p:blipFill>
          <a:blip r:embed="rId2"/>
          <a:stretch>
            <a:fillRect/>
          </a:stretch>
        </p:blipFill>
        <p:spPr>
          <a:xfrm>
            <a:off x="2699792" y="2996952"/>
            <a:ext cx="3194720" cy="3098878"/>
          </a:xfrm>
          <a:prstGeom prst="rect">
            <a:avLst/>
          </a:prstGeom>
        </p:spPr>
      </p:pic>
    </p:spTree>
    <p:extLst>
      <p:ext uri="{BB962C8B-B14F-4D97-AF65-F5344CB8AC3E}">
        <p14:creationId xmlns:p14="http://schemas.microsoft.com/office/powerpoint/2010/main" val="41809873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2563</TotalTime>
  <Words>988</Words>
  <Application>Microsoft Office PowerPoint</Application>
  <PresentationFormat>Affichage à l'écran (4:3)</PresentationFormat>
  <Paragraphs>159</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Symbol</vt:lpstr>
      <vt:lpstr>Times New Roman</vt:lpstr>
      <vt:lpstr>Thème Office</vt:lpstr>
      <vt:lpstr>Problèmes de satisfaction de contraintes</vt:lpstr>
      <vt:lpstr>Sommaire</vt:lpstr>
      <vt:lpstr>1. Problème de satisfaction de contraintes</vt:lpstr>
      <vt:lpstr>2. Exemples de CSP</vt:lpstr>
      <vt:lpstr>Présentation PowerPoint</vt:lpstr>
      <vt:lpstr>Présentation PowerPoint</vt:lpstr>
      <vt:lpstr>Présentation PowerPoint</vt:lpstr>
      <vt:lpstr>3. Méthode de résolution</vt:lpstr>
      <vt:lpstr>Présentation PowerPoint</vt:lpstr>
      <vt:lpstr>Présentation PowerPoint</vt:lpstr>
      <vt:lpstr>Présentation PowerPoint</vt:lpstr>
      <vt:lpstr>4. Exercices</vt:lpstr>
      <vt:lpstr>Proposez une méthode de résolution de ce problème par ordinateur.</vt:lpstr>
      <vt:lpstr>Présentation PowerPoint</vt:lpstr>
      <vt:lpstr>Problème de l’adition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Jean-Marc Salotti</dc:creator>
  <cp:lastModifiedBy>Jean-Marc Salotti</cp:lastModifiedBy>
  <cp:revision>75</cp:revision>
  <dcterms:created xsi:type="dcterms:W3CDTF">2012-01-17T18:30:31Z</dcterms:created>
  <dcterms:modified xsi:type="dcterms:W3CDTF">2020-11-02T09:43:27Z</dcterms:modified>
</cp:coreProperties>
</file>