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6" r:id="rId4"/>
    <p:sldId id="268" r:id="rId5"/>
    <p:sldId id="277" r:id="rId6"/>
    <p:sldId id="278" r:id="rId7"/>
    <p:sldId id="267" r:id="rId8"/>
    <p:sldId id="257" r:id="rId9"/>
    <p:sldId id="260" r:id="rId10"/>
    <p:sldId id="271" r:id="rId11"/>
    <p:sldId id="262" r:id="rId12"/>
    <p:sldId id="270" r:id="rId13"/>
    <p:sldId id="272" r:id="rId14"/>
    <p:sldId id="261" r:id="rId15"/>
    <p:sldId id="258" r:id="rId16"/>
    <p:sldId id="259" r:id="rId17"/>
    <p:sldId id="263" r:id="rId18"/>
    <p:sldId id="264" r:id="rId19"/>
    <p:sldId id="265" r:id="rId20"/>
    <p:sldId id="274" r:id="rId21"/>
    <p:sldId id="275" r:id="rId22"/>
    <p:sldId id="276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E6F-1A91-4DA9-9256-6A3DF9A5F070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AB41-9292-4501-B4C5-28F536B9D8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5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E6F-1A91-4DA9-9256-6A3DF9A5F070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AB41-9292-4501-B4C5-28F536B9D8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6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E6F-1A91-4DA9-9256-6A3DF9A5F070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AB41-9292-4501-B4C5-28F536B9D8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7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E6F-1A91-4DA9-9256-6A3DF9A5F070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AB41-9292-4501-B4C5-28F536B9D8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9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E6F-1A91-4DA9-9256-6A3DF9A5F070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AB41-9292-4501-B4C5-28F536B9D8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1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E6F-1A91-4DA9-9256-6A3DF9A5F070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AB41-9292-4501-B4C5-28F536B9D8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6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E6F-1A91-4DA9-9256-6A3DF9A5F070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AB41-9292-4501-B4C5-28F536B9D8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8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E6F-1A91-4DA9-9256-6A3DF9A5F070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AB41-9292-4501-B4C5-28F536B9D8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1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E6F-1A91-4DA9-9256-6A3DF9A5F070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AB41-9292-4501-B4C5-28F536B9D8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3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E6F-1A91-4DA9-9256-6A3DF9A5F070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AB41-9292-4501-B4C5-28F536B9D8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7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E6F-1A91-4DA9-9256-6A3DF9A5F070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AB41-9292-4501-B4C5-28F536B9D8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0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46E6F-1A91-4DA9-9256-6A3DF9A5F070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DAB41-9292-4501-B4C5-28F536B9D8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7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Intelligence artificielle</a:t>
            </a:r>
            <a:br>
              <a:rPr lang="fr-FR" dirty="0" smtClean="0"/>
            </a:br>
            <a:r>
              <a:rPr lang="fr-FR" dirty="0" smtClean="0"/>
              <a:t>et représentation des connaissances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ENSC 2</a:t>
            </a:r>
            <a:r>
              <a:rPr lang="fr-FR" baseline="30000" dirty="0" smtClean="0">
                <a:solidFill>
                  <a:schemeClr val="tx1"/>
                </a:solidFill>
              </a:rPr>
              <a:t>ème</a:t>
            </a:r>
            <a:r>
              <a:rPr lang="fr-FR" dirty="0" smtClean="0">
                <a:solidFill>
                  <a:schemeClr val="tx1"/>
                </a:solidFill>
              </a:rPr>
              <a:t> année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Jean-Marc </a:t>
            </a:r>
            <a:r>
              <a:rPr lang="fr-FR" dirty="0" err="1" smtClean="0">
                <a:solidFill>
                  <a:schemeClr val="tx1"/>
                </a:solidFill>
              </a:rPr>
              <a:t>Salotti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6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Ontologie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24527"/>
            <a:ext cx="8249179" cy="5120540"/>
          </a:xfrm>
        </p:spPr>
      </p:pic>
    </p:spTree>
    <p:extLst>
      <p:ext uri="{BB962C8B-B14F-4D97-AF65-F5344CB8AC3E}">
        <p14:creationId xmlns:p14="http://schemas.microsoft.com/office/powerpoint/2010/main" val="2325040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1023" y="274638"/>
            <a:ext cx="2386608" cy="6583362"/>
          </a:xfrm>
        </p:spPr>
        <p:txBody>
          <a:bodyPr/>
          <a:lstStyle/>
          <a:p>
            <a:r>
              <a:rPr lang="fr-FR" dirty="0" smtClean="0"/>
              <a:t>Réseau bayésien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	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48680"/>
            <a:ext cx="6227944" cy="6027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363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Graphe pour décrire une forme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628800"/>
            <a:ext cx="5472608" cy="5051638"/>
          </a:xfrm>
        </p:spPr>
      </p:pic>
    </p:spTree>
    <p:extLst>
      <p:ext uri="{BB962C8B-B14F-4D97-AF65-F5344CB8AC3E}">
        <p14:creationId xmlns:p14="http://schemas.microsoft.com/office/powerpoint/2010/main" val="1022258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Réseaux de neurones multicouches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723" y="1988840"/>
            <a:ext cx="5372554" cy="4157598"/>
          </a:xfrm>
        </p:spPr>
      </p:pic>
    </p:spTree>
    <p:extLst>
      <p:ext uri="{BB962C8B-B14F-4D97-AF65-F5344CB8AC3E}">
        <p14:creationId xmlns:p14="http://schemas.microsoft.com/office/powerpoint/2010/main" val="990104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Arbre de décision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1" y="1533525"/>
            <a:ext cx="860107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271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5</a:t>
            </a:r>
            <a:r>
              <a:rPr lang="fr-FR" dirty="0" smtClean="0"/>
              <a:t>. Modélisation des graphes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txBody>
          <a:bodyPr/>
          <a:lstStyle/>
          <a:p>
            <a:r>
              <a:rPr lang="fr-FR" sz="2400" dirty="0" smtClean="0"/>
              <a:t>Nœud ou sommet</a:t>
            </a:r>
          </a:p>
          <a:p>
            <a:r>
              <a:rPr lang="fr-FR" sz="2400" dirty="0" smtClean="0"/>
              <a:t>Arête =&gt; graphe non orienté</a:t>
            </a:r>
          </a:p>
          <a:p>
            <a:r>
              <a:rPr lang="fr-FR" sz="2400" dirty="0" smtClean="0"/>
              <a:t>Arc =&gt; graphe orienté</a:t>
            </a:r>
          </a:p>
          <a:p>
            <a:r>
              <a:rPr lang="fr-FR" sz="2400" dirty="0" smtClean="0"/>
              <a:t>G = { S, R }</a:t>
            </a:r>
          </a:p>
          <a:p>
            <a:pPr lvl="1"/>
            <a:r>
              <a:rPr lang="fr-FR" sz="2000" dirty="0"/>
              <a:t>S</a:t>
            </a:r>
            <a:r>
              <a:rPr lang="fr-FR" sz="2000" dirty="0" smtClean="0"/>
              <a:t> : liste des sommets</a:t>
            </a:r>
          </a:p>
          <a:p>
            <a:pPr lvl="1"/>
            <a:r>
              <a:rPr lang="fr-FR" sz="2000" dirty="0" smtClean="0"/>
              <a:t>R : liste des relations (couples de sommets de S)</a:t>
            </a:r>
          </a:p>
          <a:p>
            <a:r>
              <a:rPr lang="fr-FR" sz="2400" dirty="0" smtClean="0"/>
              <a:t>Graphe </a:t>
            </a:r>
            <a:r>
              <a:rPr lang="fr-FR" sz="2400" dirty="0" err="1" smtClean="0"/>
              <a:t>valué</a:t>
            </a:r>
            <a:r>
              <a:rPr lang="fr-FR" sz="2400" dirty="0" smtClean="0"/>
              <a:t> : on associe une valeur à chaque relation</a:t>
            </a:r>
          </a:p>
          <a:p>
            <a:pPr marL="0" indent="0">
              <a:buNone/>
            </a:pPr>
            <a:r>
              <a:rPr lang="fr-FR" sz="2400" dirty="0" smtClean="0"/>
              <a:t>Exemple : S={A,B,C,D}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R = { (A,B,1);(A,C,3); (B,C,2); (C,D,2) }</a:t>
            </a:r>
          </a:p>
          <a:p>
            <a:endParaRPr lang="fr-FR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500149"/>
            <a:ext cx="207645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363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6</a:t>
            </a:r>
            <a:r>
              <a:rPr lang="fr-FR" dirty="0" smtClean="0"/>
              <a:t>. Matrice d’adjacence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Représentation simple d’un graphe : matrice d’adjacence</a:t>
            </a:r>
          </a:p>
          <a:p>
            <a:r>
              <a:rPr lang="fr-FR" sz="2400" dirty="0" smtClean="0"/>
              <a:t>Si graphe non orienté =&gt; matrice symétrique</a:t>
            </a:r>
          </a:p>
          <a:p>
            <a:r>
              <a:rPr lang="fr-FR" sz="2400" dirty="0" smtClean="0"/>
              <a:t>Pas d’arête =&gt; valeur par convention, exemple « -1 »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014756"/>
            <a:ext cx="207645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492228"/>
              </p:ext>
            </p:extLst>
          </p:nvPr>
        </p:nvGraphicFramePr>
        <p:xfrm>
          <a:off x="827584" y="3127127"/>
          <a:ext cx="5087890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7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B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C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B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C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81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7</a:t>
            </a:r>
            <a:r>
              <a:rPr lang="fr-FR" dirty="0" smtClean="0"/>
              <a:t>. Modélisation plus complexe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dirty="0" smtClean="0"/>
              <a:t>Nœud :</a:t>
            </a:r>
          </a:p>
          <a:p>
            <a:pPr>
              <a:buFontTx/>
              <a:buChar char="-"/>
            </a:pPr>
            <a:r>
              <a:rPr lang="fr-FR" sz="2400" dirty="0" smtClean="0"/>
              <a:t>Nom</a:t>
            </a:r>
          </a:p>
          <a:p>
            <a:pPr>
              <a:buFontTx/>
              <a:buChar char="-"/>
            </a:pPr>
            <a:r>
              <a:rPr lang="fr-FR" sz="2400" dirty="0" smtClean="0"/>
              <a:t>Attributs</a:t>
            </a:r>
          </a:p>
          <a:p>
            <a:pPr>
              <a:buFontTx/>
              <a:buChar char="-"/>
            </a:pPr>
            <a:r>
              <a:rPr lang="fr-FR" sz="2400" dirty="0" smtClean="0"/>
              <a:t>Liste des relations</a:t>
            </a: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>	Relation :</a:t>
            </a:r>
          </a:p>
          <a:p>
            <a:pPr lvl="2">
              <a:buFontTx/>
              <a:buChar char="-"/>
            </a:pPr>
            <a:r>
              <a:rPr lang="fr-FR" dirty="0" smtClean="0"/>
              <a:t>Premier nœud </a:t>
            </a:r>
          </a:p>
          <a:p>
            <a:pPr lvl="2">
              <a:buFontTx/>
              <a:buChar char="-"/>
            </a:pPr>
            <a:r>
              <a:rPr lang="fr-FR" dirty="0" smtClean="0"/>
              <a:t>Deuxième nœud </a:t>
            </a:r>
          </a:p>
          <a:p>
            <a:pPr lvl="2">
              <a:buFontTx/>
              <a:buChar char="-"/>
            </a:pPr>
            <a:r>
              <a:rPr lang="fr-FR" dirty="0" smtClean="0"/>
              <a:t>Valeur associée</a:t>
            </a:r>
            <a:endParaRPr lang="fr-FR" dirty="0"/>
          </a:p>
          <a:p>
            <a:pPr marL="0" indent="0">
              <a:buNone/>
            </a:pPr>
            <a:r>
              <a:rPr lang="fr-FR" sz="2400" dirty="0" smtClean="0"/>
              <a:t>Graphe : liste de nœuds, liste des relations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Intérêt : optimisation mémoire, pas de case vide, important pour manipuler les grands graphes</a:t>
            </a:r>
          </a:p>
        </p:txBody>
      </p:sp>
    </p:spTree>
    <p:extLst>
      <p:ext uri="{BB962C8B-B14F-4D97-AF65-F5344CB8AC3E}">
        <p14:creationId xmlns:p14="http://schemas.microsoft.com/office/powerpoint/2010/main" val="36984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8</a:t>
            </a:r>
            <a:r>
              <a:rPr lang="fr-FR" dirty="0" smtClean="0"/>
              <a:t>. Théorie des jeux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5100" b="1" dirty="0" smtClean="0"/>
              <a:t>Algorithme </a:t>
            </a:r>
            <a:r>
              <a:rPr lang="fr-FR" sz="5100" b="1" dirty="0" err="1" smtClean="0"/>
              <a:t>MinMax</a:t>
            </a:r>
            <a:endParaRPr lang="fr-FR" sz="5100" b="1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Contexte : jeu à 2</a:t>
            </a:r>
          </a:p>
          <a:p>
            <a:pPr lvl="1"/>
            <a:r>
              <a:rPr lang="fr-FR" dirty="0" smtClean="0"/>
              <a:t>Échecs</a:t>
            </a:r>
          </a:p>
          <a:p>
            <a:pPr lvl="1"/>
            <a:r>
              <a:rPr lang="fr-FR" dirty="0" smtClean="0"/>
              <a:t>Dames</a:t>
            </a:r>
          </a:p>
          <a:p>
            <a:pPr lvl="1"/>
            <a:r>
              <a:rPr lang="fr-FR" dirty="0" smtClean="0"/>
              <a:t>Othello</a:t>
            </a:r>
          </a:p>
          <a:p>
            <a:pPr lvl="1"/>
            <a:r>
              <a:rPr lang="fr-FR" dirty="0" smtClean="0"/>
              <a:t>Etc.</a:t>
            </a:r>
          </a:p>
          <a:p>
            <a:r>
              <a:rPr lang="fr-FR" dirty="0" smtClean="0"/>
              <a:t>Besoins :</a:t>
            </a:r>
          </a:p>
          <a:p>
            <a:pPr lvl="1"/>
            <a:r>
              <a:rPr lang="fr-FR" dirty="0" smtClean="0"/>
              <a:t>Avoir une fonction d’évaluation pertinente pour noter un état du jeu.</a:t>
            </a:r>
          </a:p>
          <a:p>
            <a:pPr lvl="1"/>
            <a:r>
              <a:rPr lang="fr-FR" dirty="0" smtClean="0"/>
              <a:t>Déterminer la liste des coups possibles à partir d’un état donné.</a:t>
            </a:r>
          </a:p>
          <a:p>
            <a:r>
              <a:rPr lang="fr-FR" dirty="0" smtClean="0"/>
              <a:t>Idée générale :</a:t>
            </a:r>
          </a:p>
          <a:p>
            <a:pPr lvl="1"/>
            <a:r>
              <a:rPr lang="fr-FR" dirty="0" smtClean="0"/>
              <a:t>Etablir la liste des états atteignables au bout de n coups et les évaluer.</a:t>
            </a:r>
          </a:p>
          <a:p>
            <a:pPr lvl="1"/>
            <a:r>
              <a:rPr lang="fr-FR" dirty="0" smtClean="0"/>
              <a:t>Remonter progressivement l’espérance de gain dans l’arborescence des coups possibles.</a:t>
            </a:r>
          </a:p>
          <a:p>
            <a:pPr lvl="1"/>
            <a:r>
              <a:rPr lang="fr-FR" dirty="0" smtClean="0"/>
              <a:t>En déduire le meilleur coup en supposant que l’adversaire joue de manière optimale.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Algo</a:t>
            </a:r>
            <a:r>
              <a:rPr lang="fr-FR" dirty="0" smtClean="0"/>
              <a:t> </a:t>
            </a:r>
            <a:r>
              <a:rPr lang="fr-FR" dirty="0" err="1" smtClean="0"/>
              <a:t>MinMax</a:t>
            </a:r>
            <a:r>
              <a:rPr lang="fr-FR" dirty="0" smtClean="0"/>
              <a:t>, exemple</a:t>
            </a:r>
            <a:endParaRPr lang="en-US" dirty="0"/>
          </a:p>
        </p:txBody>
      </p:sp>
      <p:sp>
        <p:nvSpPr>
          <p:cNvPr id="4" name="Rectangle 7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570411" y="1988840"/>
            <a:ext cx="8866429" cy="4392488"/>
            <a:chOff x="1340" y="9224"/>
            <a:chExt cx="9149" cy="3762"/>
          </a:xfrm>
        </p:grpSpPr>
        <p:sp>
          <p:nvSpPr>
            <p:cNvPr id="6" name="AutoShape 78"/>
            <p:cNvSpPr>
              <a:spLocks noChangeAspect="1" noChangeArrowheads="1" noTextEdit="1"/>
            </p:cNvSpPr>
            <p:nvPr/>
          </p:nvSpPr>
          <p:spPr bwMode="auto">
            <a:xfrm>
              <a:off x="1417" y="9224"/>
              <a:ext cx="9072" cy="3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77"/>
            <p:cNvSpPr>
              <a:spLocks noChangeArrowheads="1"/>
            </p:cNvSpPr>
            <p:nvPr/>
          </p:nvSpPr>
          <p:spPr bwMode="auto">
            <a:xfrm>
              <a:off x="3050" y="10027"/>
              <a:ext cx="147" cy="74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76"/>
            <p:cNvSpPr>
              <a:spLocks noChangeArrowheads="1"/>
            </p:cNvSpPr>
            <p:nvPr/>
          </p:nvSpPr>
          <p:spPr bwMode="auto">
            <a:xfrm>
              <a:off x="5647" y="9954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75"/>
            <p:cNvSpPr>
              <a:spLocks noChangeArrowheads="1"/>
            </p:cNvSpPr>
            <p:nvPr/>
          </p:nvSpPr>
          <p:spPr bwMode="auto">
            <a:xfrm>
              <a:off x="8096" y="9932"/>
              <a:ext cx="147" cy="74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74"/>
            <p:cNvSpPr>
              <a:spLocks noChangeArrowheads="1"/>
            </p:cNvSpPr>
            <p:nvPr/>
          </p:nvSpPr>
          <p:spPr bwMode="auto">
            <a:xfrm>
              <a:off x="2212" y="10843"/>
              <a:ext cx="147" cy="74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73"/>
            <p:cNvSpPr>
              <a:spLocks noChangeArrowheads="1"/>
            </p:cNvSpPr>
            <p:nvPr/>
          </p:nvSpPr>
          <p:spPr bwMode="auto">
            <a:xfrm>
              <a:off x="2976" y="10843"/>
              <a:ext cx="147" cy="74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72"/>
            <p:cNvSpPr>
              <a:spLocks noChangeArrowheads="1"/>
            </p:cNvSpPr>
            <p:nvPr/>
          </p:nvSpPr>
          <p:spPr bwMode="auto">
            <a:xfrm>
              <a:off x="3771" y="10843"/>
              <a:ext cx="147" cy="74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71"/>
            <p:cNvSpPr>
              <a:spLocks noChangeArrowheads="1"/>
            </p:cNvSpPr>
            <p:nvPr/>
          </p:nvSpPr>
          <p:spPr bwMode="auto">
            <a:xfrm>
              <a:off x="1532" y="11735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70"/>
            <p:cNvSpPr>
              <a:spLocks noChangeArrowheads="1"/>
            </p:cNvSpPr>
            <p:nvPr/>
          </p:nvSpPr>
          <p:spPr bwMode="auto">
            <a:xfrm>
              <a:off x="1864" y="11735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69"/>
            <p:cNvSpPr>
              <a:spLocks noChangeArrowheads="1"/>
            </p:cNvSpPr>
            <p:nvPr/>
          </p:nvSpPr>
          <p:spPr bwMode="auto">
            <a:xfrm>
              <a:off x="2199" y="11735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68"/>
            <p:cNvSpPr>
              <a:spLocks noChangeArrowheads="1"/>
            </p:cNvSpPr>
            <p:nvPr/>
          </p:nvSpPr>
          <p:spPr bwMode="auto">
            <a:xfrm>
              <a:off x="4883" y="10843"/>
              <a:ext cx="147" cy="74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67"/>
            <p:cNvSpPr>
              <a:spLocks noChangeArrowheads="1"/>
            </p:cNvSpPr>
            <p:nvPr/>
          </p:nvSpPr>
          <p:spPr bwMode="auto">
            <a:xfrm>
              <a:off x="5647" y="10843"/>
              <a:ext cx="147" cy="74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66"/>
            <p:cNvSpPr>
              <a:spLocks noChangeArrowheads="1"/>
            </p:cNvSpPr>
            <p:nvPr/>
          </p:nvSpPr>
          <p:spPr bwMode="auto">
            <a:xfrm>
              <a:off x="6442" y="10843"/>
              <a:ext cx="147" cy="74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65"/>
            <p:cNvSpPr>
              <a:spLocks noChangeArrowheads="1"/>
            </p:cNvSpPr>
            <p:nvPr/>
          </p:nvSpPr>
          <p:spPr bwMode="auto">
            <a:xfrm>
              <a:off x="7332" y="10843"/>
              <a:ext cx="147" cy="74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64"/>
            <p:cNvSpPr>
              <a:spLocks noChangeArrowheads="1"/>
            </p:cNvSpPr>
            <p:nvPr/>
          </p:nvSpPr>
          <p:spPr bwMode="auto">
            <a:xfrm>
              <a:off x="8096" y="10843"/>
              <a:ext cx="147" cy="74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63"/>
            <p:cNvSpPr>
              <a:spLocks noChangeArrowheads="1"/>
            </p:cNvSpPr>
            <p:nvPr/>
          </p:nvSpPr>
          <p:spPr bwMode="auto">
            <a:xfrm>
              <a:off x="8891" y="10843"/>
              <a:ext cx="147" cy="74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62"/>
            <p:cNvSpPr>
              <a:spLocks noChangeArrowheads="1"/>
            </p:cNvSpPr>
            <p:nvPr/>
          </p:nvSpPr>
          <p:spPr bwMode="auto">
            <a:xfrm>
              <a:off x="4499" y="11735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Oval 61"/>
            <p:cNvSpPr>
              <a:spLocks noChangeArrowheads="1"/>
            </p:cNvSpPr>
            <p:nvPr/>
          </p:nvSpPr>
          <p:spPr bwMode="auto">
            <a:xfrm>
              <a:off x="4831" y="11735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60"/>
            <p:cNvSpPr>
              <a:spLocks noChangeArrowheads="1"/>
            </p:cNvSpPr>
            <p:nvPr/>
          </p:nvSpPr>
          <p:spPr bwMode="auto">
            <a:xfrm>
              <a:off x="5166" y="11735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59"/>
            <p:cNvSpPr>
              <a:spLocks noChangeArrowheads="1"/>
            </p:cNvSpPr>
            <p:nvPr/>
          </p:nvSpPr>
          <p:spPr bwMode="auto">
            <a:xfrm>
              <a:off x="5611" y="11735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58"/>
            <p:cNvSpPr>
              <a:spLocks noChangeArrowheads="1"/>
            </p:cNvSpPr>
            <p:nvPr/>
          </p:nvSpPr>
          <p:spPr bwMode="auto">
            <a:xfrm>
              <a:off x="5943" y="11735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57"/>
            <p:cNvSpPr>
              <a:spLocks noChangeArrowheads="1"/>
            </p:cNvSpPr>
            <p:nvPr/>
          </p:nvSpPr>
          <p:spPr bwMode="auto">
            <a:xfrm>
              <a:off x="6279" y="11735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56"/>
            <p:cNvSpPr>
              <a:spLocks noChangeArrowheads="1"/>
            </p:cNvSpPr>
            <p:nvPr/>
          </p:nvSpPr>
          <p:spPr bwMode="auto">
            <a:xfrm>
              <a:off x="6647" y="11735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55"/>
            <p:cNvSpPr>
              <a:spLocks noChangeArrowheads="1"/>
            </p:cNvSpPr>
            <p:nvPr/>
          </p:nvSpPr>
          <p:spPr bwMode="auto">
            <a:xfrm>
              <a:off x="7057" y="11735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54"/>
            <p:cNvSpPr>
              <a:spLocks noChangeArrowheads="1"/>
            </p:cNvSpPr>
            <p:nvPr/>
          </p:nvSpPr>
          <p:spPr bwMode="auto">
            <a:xfrm>
              <a:off x="7392" y="11735"/>
              <a:ext cx="148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53"/>
            <p:cNvSpPr>
              <a:spLocks noChangeArrowheads="1"/>
            </p:cNvSpPr>
            <p:nvPr/>
          </p:nvSpPr>
          <p:spPr bwMode="auto">
            <a:xfrm>
              <a:off x="7837" y="11735"/>
              <a:ext cx="148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52"/>
            <p:cNvSpPr>
              <a:spLocks noChangeArrowheads="1"/>
            </p:cNvSpPr>
            <p:nvPr/>
          </p:nvSpPr>
          <p:spPr bwMode="auto">
            <a:xfrm>
              <a:off x="8169" y="11735"/>
              <a:ext cx="148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51"/>
            <p:cNvSpPr>
              <a:spLocks noChangeArrowheads="1"/>
            </p:cNvSpPr>
            <p:nvPr/>
          </p:nvSpPr>
          <p:spPr bwMode="auto">
            <a:xfrm>
              <a:off x="8505" y="11735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50"/>
            <p:cNvSpPr>
              <a:spLocks noChangeArrowheads="1"/>
            </p:cNvSpPr>
            <p:nvPr/>
          </p:nvSpPr>
          <p:spPr bwMode="auto">
            <a:xfrm>
              <a:off x="8951" y="11735"/>
              <a:ext cx="148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49"/>
            <p:cNvSpPr>
              <a:spLocks noChangeArrowheads="1"/>
            </p:cNvSpPr>
            <p:nvPr/>
          </p:nvSpPr>
          <p:spPr bwMode="auto">
            <a:xfrm>
              <a:off x="9283" y="11735"/>
              <a:ext cx="148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48"/>
            <p:cNvSpPr>
              <a:spLocks noChangeArrowheads="1"/>
            </p:cNvSpPr>
            <p:nvPr/>
          </p:nvSpPr>
          <p:spPr bwMode="auto">
            <a:xfrm>
              <a:off x="9619" y="11735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47"/>
            <p:cNvSpPr>
              <a:spLocks noChangeArrowheads="1"/>
            </p:cNvSpPr>
            <p:nvPr/>
          </p:nvSpPr>
          <p:spPr bwMode="auto">
            <a:xfrm>
              <a:off x="3386" y="11735"/>
              <a:ext cx="148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46"/>
            <p:cNvSpPr>
              <a:spLocks noChangeArrowheads="1"/>
            </p:cNvSpPr>
            <p:nvPr/>
          </p:nvSpPr>
          <p:spPr bwMode="auto">
            <a:xfrm>
              <a:off x="3719" y="11735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45"/>
            <p:cNvSpPr>
              <a:spLocks noChangeArrowheads="1"/>
            </p:cNvSpPr>
            <p:nvPr/>
          </p:nvSpPr>
          <p:spPr bwMode="auto">
            <a:xfrm>
              <a:off x="4054" y="11735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44"/>
            <p:cNvSpPr>
              <a:spLocks noChangeArrowheads="1"/>
            </p:cNvSpPr>
            <p:nvPr/>
          </p:nvSpPr>
          <p:spPr bwMode="auto">
            <a:xfrm>
              <a:off x="2662" y="11735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43"/>
            <p:cNvSpPr>
              <a:spLocks noChangeArrowheads="1"/>
            </p:cNvSpPr>
            <p:nvPr/>
          </p:nvSpPr>
          <p:spPr bwMode="auto">
            <a:xfrm>
              <a:off x="2997" y="11735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H="1">
              <a:off x="1641" y="10919"/>
              <a:ext cx="592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 flipH="1">
              <a:off x="1937" y="10919"/>
              <a:ext cx="319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40"/>
            <p:cNvSpPr>
              <a:spLocks noChangeShapeType="1"/>
            </p:cNvSpPr>
            <p:nvPr/>
          </p:nvSpPr>
          <p:spPr bwMode="auto">
            <a:xfrm>
              <a:off x="2308" y="10919"/>
              <a:ext cx="0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H="1">
              <a:off x="2753" y="10919"/>
              <a:ext cx="223" cy="7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38"/>
            <p:cNvSpPr>
              <a:spLocks noChangeShapeType="1"/>
            </p:cNvSpPr>
            <p:nvPr/>
          </p:nvSpPr>
          <p:spPr bwMode="auto">
            <a:xfrm>
              <a:off x="3050" y="10919"/>
              <a:ext cx="0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H="1">
              <a:off x="3496" y="10919"/>
              <a:ext cx="296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36"/>
            <p:cNvSpPr>
              <a:spLocks noChangeShapeType="1"/>
            </p:cNvSpPr>
            <p:nvPr/>
          </p:nvSpPr>
          <p:spPr bwMode="auto">
            <a:xfrm>
              <a:off x="3792" y="10919"/>
              <a:ext cx="0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35"/>
            <p:cNvSpPr>
              <a:spLocks noChangeShapeType="1"/>
            </p:cNvSpPr>
            <p:nvPr/>
          </p:nvSpPr>
          <p:spPr bwMode="auto">
            <a:xfrm>
              <a:off x="3792" y="10919"/>
              <a:ext cx="296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34"/>
            <p:cNvSpPr>
              <a:spLocks noChangeShapeType="1"/>
            </p:cNvSpPr>
            <p:nvPr/>
          </p:nvSpPr>
          <p:spPr bwMode="auto">
            <a:xfrm flipH="1">
              <a:off x="4608" y="10919"/>
              <a:ext cx="296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33"/>
            <p:cNvSpPr>
              <a:spLocks noChangeShapeType="1"/>
            </p:cNvSpPr>
            <p:nvPr/>
          </p:nvSpPr>
          <p:spPr bwMode="auto">
            <a:xfrm>
              <a:off x="4904" y="10919"/>
              <a:ext cx="0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32"/>
            <p:cNvSpPr>
              <a:spLocks noChangeShapeType="1"/>
            </p:cNvSpPr>
            <p:nvPr/>
          </p:nvSpPr>
          <p:spPr bwMode="auto">
            <a:xfrm>
              <a:off x="4904" y="10919"/>
              <a:ext cx="372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31"/>
            <p:cNvSpPr>
              <a:spLocks noChangeShapeType="1"/>
            </p:cNvSpPr>
            <p:nvPr/>
          </p:nvSpPr>
          <p:spPr bwMode="auto">
            <a:xfrm>
              <a:off x="5721" y="10919"/>
              <a:ext cx="0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30"/>
            <p:cNvSpPr>
              <a:spLocks noChangeShapeType="1"/>
            </p:cNvSpPr>
            <p:nvPr/>
          </p:nvSpPr>
          <p:spPr bwMode="auto">
            <a:xfrm>
              <a:off x="5721" y="10919"/>
              <a:ext cx="297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29"/>
            <p:cNvSpPr>
              <a:spLocks noChangeShapeType="1"/>
            </p:cNvSpPr>
            <p:nvPr/>
          </p:nvSpPr>
          <p:spPr bwMode="auto">
            <a:xfrm flipH="1">
              <a:off x="6390" y="10919"/>
              <a:ext cx="73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28"/>
            <p:cNvSpPr>
              <a:spLocks noChangeShapeType="1"/>
            </p:cNvSpPr>
            <p:nvPr/>
          </p:nvSpPr>
          <p:spPr bwMode="auto">
            <a:xfrm>
              <a:off x="6537" y="10919"/>
              <a:ext cx="222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27"/>
            <p:cNvSpPr>
              <a:spLocks noChangeShapeType="1"/>
            </p:cNvSpPr>
            <p:nvPr/>
          </p:nvSpPr>
          <p:spPr bwMode="auto">
            <a:xfrm flipH="1">
              <a:off x="7131" y="10919"/>
              <a:ext cx="222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26"/>
            <p:cNvSpPr>
              <a:spLocks noChangeShapeType="1"/>
            </p:cNvSpPr>
            <p:nvPr/>
          </p:nvSpPr>
          <p:spPr bwMode="auto">
            <a:xfrm>
              <a:off x="7428" y="10919"/>
              <a:ext cx="0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25"/>
            <p:cNvSpPr>
              <a:spLocks noChangeShapeType="1"/>
            </p:cNvSpPr>
            <p:nvPr/>
          </p:nvSpPr>
          <p:spPr bwMode="auto">
            <a:xfrm flipH="1">
              <a:off x="7873" y="10919"/>
              <a:ext cx="296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24"/>
            <p:cNvSpPr>
              <a:spLocks noChangeShapeType="1"/>
            </p:cNvSpPr>
            <p:nvPr/>
          </p:nvSpPr>
          <p:spPr bwMode="auto">
            <a:xfrm>
              <a:off x="8169" y="10919"/>
              <a:ext cx="76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23"/>
            <p:cNvSpPr>
              <a:spLocks noChangeShapeType="1"/>
            </p:cNvSpPr>
            <p:nvPr/>
          </p:nvSpPr>
          <p:spPr bwMode="auto">
            <a:xfrm>
              <a:off x="8169" y="10919"/>
              <a:ext cx="372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22"/>
            <p:cNvSpPr>
              <a:spLocks noChangeShapeType="1"/>
            </p:cNvSpPr>
            <p:nvPr/>
          </p:nvSpPr>
          <p:spPr bwMode="auto">
            <a:xfrm>
              <a:off x="8986" y="10919"/>
              <a:ext cx="0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21"/>
            <p:cNvSpPr>
              <a:spLocks noChangeShapeType="1"/>
            </p:cNvSpPr>
            <p:nvPr/>
          </p:nvSpPr>
          <p:spPr bwMode="auto">
            <a:xfrm>
              <a:off x="8986" y="10919"/>
              <a:ext cx="371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20"/>
            <p:cNvSpPr>
              <a:spLocks noChangeShapeType="1"/>
            </p:cNvSpPr>
            <p:nvPr/>
          </p:nvSpPr>
          <p:spPr bwMode="auto">
            <a:xfrm>
              <a:off x="8986" y="10919"/>
              <a:ext cx="742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19"/>
            <p:cNvSpPr>
              <a:spLocks noChangeShapeType="1"/>
            </p:cNvSpPr>
            <p:nvPr/>
          </p:nvSpPr>
          <p:spPr bwMode="auto">
            <a:xfrm flipH="1">
              <a:off x="2382" y="10102"/>
              <a:ext cx="668" cy="6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18"/>
            <p:cNvSpPr>
              <a:spLocks noChangeShapeType="1"/>
            </p:cNvSpPr>
            <p:nvPr/>
          </p:nvSpPr>
          <p:spPr bwMode="auto">
            <a:xfrm>
              <a:off x="3050" y="10102"/>
              <a:ext cx="0" cy="6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17"/>
            <p:cNvSpPr>
              <a:spLocks noChangeShapeType="1"/>
            </p:cNvSpPr>
            <p:nvPr/>
          </p:nvSpPr>
          <p:spPr bwMode="auto">
            <a:xfrm>
              <a:off x="3151" y="10115"/>
              <a:ext cx="667" cy="6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16"/>
            <p:cNvSpPr>
              <a:spLocks noChangeShapeType="1"/>
            </p:cNvSpPr>
            <p:nvPr/>
          </p:nvSpPr>
          <p:spPr bwMode="auto">
            <a:xfrm flipH="1">
              <a:off x="5032" y="10027"/>
              <a:ext cx="594" cy="7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15"/>
            <p:cNvSpPr>
              <a:spLocks noChangeShapeType="1"/>
            </p:cNvSpPr>
            <p:nvPr/>
          </p:nvSpPr>
          <p:spPr bwMode="auto">
            <a:xfrm>
              <a:off x="5721" y="10050"/>
              <a:ext cx="0" cy="6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5721" y="10027"/>
              <a:ext cx="742" cy="7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H="1">
              <a:off x="7428" y="10045"/>
              <a:ext cx="668" cy="7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12"/>
            <p:cNvSpPr>
              <a:spLocks noChangeShapeType="1"/>
            </p:cNvSpPr>
            <p:nvPr/>
          </p:nvSpPr>
          <p:spPr bwMode="auto">
            <a:xfrm>
              <a:off x="8169" y="10045"/>
              <a:ext cx="0" cy="7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11"/>
            <p:cNvSpPr>
              <a:spLocks noChangeShapeType="1"/>
            </p:cNvSpPr>
            <p:nvPr/>
          </p:nvSpPr>
          <p:spPr bwMode="auto">
            <a:xfrm>
              <a:off x="8245" y="10045"/>
              <a:ext cx="667" cy="7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Text Box 10"/>
            <p:cNvSpPr txBox="1">
              <a:spLocks noChangeArrowheads="1"/>
            </p:cNvSpPr>
            <p:nvPr/>
          </p:nvSpPr>
          <p:spPr bwMode="auto">
            <a:xfrm>
              <a:off x="1340" y="11817"/>
              <a:ext cx="8979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9436" tIns="29718" rIns="59436" bIns="29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-2   -2   -2         4    6      9     9      9      1     5    5       5    6     8     7     4     4       6     4     6      3     6    2</a:t>
              </a:r>
              <a:endPara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Text Box 9"/>
            <p:cNvSpPr txBox="1">
              <a:spLocks noChangeArrowheads="1"/>
            </p:cNvSpPr>
            <p:nvPr/>
          </p:nvSpPr>
          <p:spPr bwMode="auto">
            <a:xfrm>
              <a:off x="2053" y="10621"/>
              <a:ext cx="8238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9436" tIns="29718" rIns="59436" bIns="29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-2             6            9                   5              6             8              4              6             6   </a:t>
              </a:r>
              <a:endPara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Line 8"/>
            <p:cNvSpPr>
              <a:spLocks noChangeShapeType="1"/>
            </p:cNvSpPr>
            <p:nvPr/>
          </p:nvSpPr>
          <p:spPr bwMode="auto">
            <a:xfrm flipV="1">
              <a:off x="9802" y="10194"/>
              <a:ext cx="0" cy="11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Text Box 7"/>
            <p:cNvSpPr txBox="1">
              <a:spLocks noChangeArrowheads="1"/>
            </p:cNvSpPr>
            <p:nvPr/>
          </p:nvSpPr>
          <p:spPr bwMode="auto">
            <a:xfrm>
              <a:off x="2605" y="9823"/>
              <a:ext cx="445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9436" tIns="29718" rIns="59436" bIns="29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-2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5194" y="9823"/>
              <a:ext cx="445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9436" tIns="29718" rIns="59436" bIns="29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5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Text Box 5"/>
            <p:cNvSpPr txBox="1">
              <a:spLocks noChangeArrowheads="1"/>
            </p:cNvSpPr>
            <p:nvPr/>
          </p:nvSpPr>
          <p:spPr bwMode="auto">
            <a:xfrm>
              <a:off x="7725" y="9752"/>
              <a:ext cx="444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9436" tIns="29718" rIns="59436" bIns="29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4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Text Box 4"/>
            <p:cNvSpPr txBox="1">
              <a:spLocks noChangeArrowheads="1"/>
            </p:cNvSpPr>
            <p:nvPr/>
          </p:nvSpPr>
          <p:spPr bwMode="auto">
            <a:xfrm>
              <a:off x="4656" y="9493"/>
              <a:ext cx="3116" cy="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9436" tIns="29718" rIns="59436" bIns="29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Meilleur coup car évaluation</a:t>
              </a:r>
              <a:endParaRPr kumimoji="0" 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    à 5 assurée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Oval 3"/>
            <p:cNvSpPr>
              <a:spLocks noChangeArrowheads="1"/>
            </p:cNvSpPr>
            <p:nvPr/>
          </p:nvSpPr>
          <p:spPr bwMode="auto">
            <a:xfrm>
              <a:off x="4330" y="9349"/>
              <a:ext cx="2671" cy="345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Text Box 2"/>
            <p:cNvSpPr txBox="1">
              <a:spLocks noChangeArrowheads="1"/>
            </p:cNvSpPr>
            <p:nvPr/>
          </p:nvSpPr>
          <p:spPr bwMode="auto">
            <a:xfrm>
              <a:off x="8617" y="9417"/>
              <a:ext cx="1521" cy="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9436" tIns="29718" rIns="59436" bIns="29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remontée des valeurs max, puis min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3" name="ZoneTexte 82"/>
          <p:cNvSpPr txBox="1"/>
          <p:nvPr/>
        </p:nvSpPr>
        <p:spPr>
          <a:xfrm>
            <a:off x="100148" y="2577466"/>
            <a:ext cx="10467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Moi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Adv.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Moi :</a:t>
            </a:r>
          </a:p>
        </p:txBody>
      </p:sp>
    </p:spTree>
    <p:extLst>
      <p:ext uri="{BB962C8B-B14F-4D97-AF65-F5344CB8AC3E}">
        <p14:creationId xmlns:p14="http://schemas.microsoft.com/office/powerpoint/2010/main" val="312253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fr-FR" dirty="0" smtClean="0"/>
              <a:t>Définition de l’I.A.</a:t>
            </a:r>
          </a:p>
          <a:p>
            <a:pPr marL="514350" indent="-514350">
              <a:buAutoNum type="arabicPeriod"/>
            </a:pPr>
            <a:r>
              <a:rPr lang="fr-FR" dirty="0" smtClean="0"/>
              <a:t>I.A. faible et I.A. forte</a:t>
            </a:r>
          </a:p>
          <a:p>
            <a:pPr marL="514350" indent="-514350">
              <a:buAutoNum type="arabicPeriod"/>
            </a:pPr>
            <a:r>
              <a:rPr lang="fr-FR" dirty="0" smtClean="0"/>
              <a:t>Sous-domaines de l’I.A.</a:t>
            </a:r>
          </a:p>
          <a:p>
            <a:pPr marL="514350" indent="-514350">
              <a:buAutoNum type="arabicPeriod"/>
            </a:pPr>
            <a:r>
              <a:rPr lang="fr-FR" dirty="0" smtClean="0"/>
              <a:t>Représentation à l’aide de graphes</a:t>
            </a:r>
          </a:p>
          <a:p>
            <a:pPr marL="514350" indent="-514350">
              <a:buAutoNum type="arabicPeriod"/>
            </a:pPr>
            <a:r>
              <a:rPr lang="fr-FR" dirty="0" smtClean="0"/>
              <a:t>Modélisation des graphes</a:t>
            </a:r>
          </a:p>
          <a:p>
            <a:pPr marL="514350" indent="-514350">
              <a:buAutoNum type="arabicPeriod"/>
            </a:pPr>
            <a:r>
              <a:rPr lang="fr-FR" dirty="0" smtClean="0"/>
              <a:t>Matrice d’adjacence</a:t>
            </a:r>
          </a:p>
          <a:p>
            <a:pPr marL="514350" indent="-514350">
              <a:buAutoNum type="arabicPeriod"/>
            </a:pPr>
            <a:r>
              <a:rPr lang="fr-FR" dirty="0" smtClean="0"/>
              <a:t>Modélisation plus complexe</a:t>
            </a:r>
          </a:p>
          <a:p>
            <a:pPr marL="514350" indent="-514350">
              <a:buAutoNum type="arabicPeriod"/>
            </a:pPr>
            <a:r>
              <a:rPr lang="fr-FR" dirty="0" smtClean="0"/>
              <a:t>Algorithme Min-Max, théorie des jeux</a:t>
            </a:r>
          </a:p>
          <a:p>
            <a:pPr marL="514350" indent="-514350">
              <a:buAutoNum type="arabicPeriod"/>
            </a:pPr>
            <a:endParaRPr lang="fr-FR" dirty="0" smtClean="0"/>
          </a:p>
          <a:p>
            <a:pPr marL="514350" indent="-514350">
              <a:buAutoNum type="arabicPeriod"/>
            </a:pPr>
            <a:endParaRPr lang="fr-FR" dirty="0" smtClean="0"/>
          </a:p>
          <a:p>
            <a:pPr marL="514350" indent="-514350">
              <a:buAutoNum type="arabicPeriod"/>
            </a:pPr>
            <a:endParaRPr lang="fr-FR" dirty="0" smtClean="0"/>
          </a:p>
          <a:p>
            <a:pPr marL="514350" indent="-514350"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6673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alpha-beta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smtClean="0"/>
              <a:t>Idée : comme </a:t>
            </a:r>
            <a:r>
              <a:rPr lang="fr-FR" sz="2000" dirty="0" err="1" smtClean="0"/>
              <a:t>MinMax</a:t>
            </a:r>
            <a:r>
              <a:rPr lang="fr-FR" sz="2000" dirty="0" smtClean="0"/>
              <a:t>, mais en évitant le développement de branches inutiles</a:t>
            </a:r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88840"/>
            <a:ext cx="73342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0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Alpha Beta, exemple</a:t>
            </a:r>
            <a:endParaRPr lang="en-US" dirty="0"/>
          </a:p>
        </p:txBody>
      </p:sp>
      <p:sp>
        <p:nvSpPr>
          <p:cNvPr id="4" name="Rectangle 7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570411" y="1286887"/>
            <a:ext cx="8866429" cy="4392488"/>
            <a:chOff x="1340" y="9224"/>
            <a:chExt cx="9149" cy="3762"/>
          </a:xfrm>
        </p:grpSpPr>
        <p:sp>
          <p:nvSpPr>
            <p:cNvPr id="6" name="AutoShape 78"/>
            <p:cNvSpPr>
              <a:spLocks noChangeAspect="1" noChangeArrowheads="1" noTextEdit="1"/>
            </p:cNvSpPr>
            <p:nvPr/>
          </p:nvSpPr>
          <p:spPr bwMode="auto">
            <a:xfrm>
              <a:off x="1417" y="9224"/>
              <a:ext cx="9072" cy="3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77"/>
            <p:cNvSpPr>
              <a:spLocks noChangeArrowheads="1"/>
            </p:cNvSpPr>
            <p:nvPr/>
          </p:nvSpPr>
          <p:spPr bwMode="auto">
            <a:xfrm>
              <a:off x="3050" y="10027"/>
              <a:ext cx="147" cy="74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76"/>
            <p:cNvSpPr>
              <a:spLocks noChangeArrowheads="1"/>
            </p:cNvSpPr>
            <p:nvPr/>
          </p:nvSpPr>
          <p:spPr bwMode="auto">
            <a:xfrm>
              <a:off x="5647" y="9954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75"/>
            <p:cNvSpPr>
              <a:spLocks noChangeArrowheads="1"/>
            </p:cNvSpPr>
            <p:nvPr/>
          </p:nvSpPr>
          <p:spPr bwMode="auto">
            <a:xfrm>
              <a:off x="8096" y="9932"/>
              <a:ext cx="147" cy="74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74"/>
            <p:cNvSpPr>
              <a:spLocks noChangeArrowheads="1"/>
            </p:cNvSpPr>
            <p:nvPr/>
          </p:nvSpPr>
          <p:spPr bwMode="auto">
            <a:xfrm>
              <a:off x="2212" y="10843"/>
              <a:ext cx="147" cy="74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73"/>
            <p:cNvSpPr>
              <a:spLocks noChangeArrowheads="1"/>
            </p:cNvSpPr>
            <p:nvPr/>
          </p:nvSpPr>
          <p:spPr bwMode="auto">
            <a:xfrm>
              <a:off x="2976" y="10843"/>
              <a:ext cx="147" cy="74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72"/>
            <p:cNvSpPr>
              <a:spLocks noChangeArrowheads="1"/>
            </p:cNvSpPr>
            <p:nvPr/>
          </p:nvSpPr>
          <p:spPr bwMode="auto">
            <a:xfrm>
              <a:off x="3771" y="10843"/>
              <a:ext cx="147" cy="74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71"/>
            <p:cNvSpPr>
              <a:spLocks noChangeArrowheads="1"/>
            </p:cNvSpPr>
            <p:nvPr/>
          </p:nvSpPr>
          <p:spPr bwMode="auto">
            <a:xfrm>
              <a:off x="1532" y="11735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70"/>
            <p:cNvSpPr>
              <a:spLocks noChangeArrowheads="1"/>
            </p:cNvSpPr>
            <p:nvPr/>
          </p:nvSpPr>
          <p:spPr bwMode="auto">
            <a:xfrm>
              <a:off x="1864" y="11735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69"/>
            <p:cNvSpPr>
              <a:spLocks noChangeArrowheads="1"/>
            </p:cNvSpPr>
            <p:nvPr/>
          </p:nvSpPr>
          <p:spPr bwMode="auto">
            <a:xfrm>
              <a:off x="2199" y="11735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68"/>
            <p:cNvSpPr>
              <a:spLocks noChangeArrowheads="1"/>
            </p:cNvSpPr>
            <p:nvPr/>
          </p:nvSpPr>
          <p:spPr bwMode="auto">
            <a:xfrm>
              <a:off x="4883" y="10843"/>
              <a:ext cx="147" cy="74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67"/>
            <p:cNvSpPr>
              <a:spLocks noChangeArrowheads="1"/>
            </p:cNvSpPr>
            <p:nvPr/>
          </p:nvSpPr>
          <p:spPr bwMode="auto">
            <a:xfrm>
              <a:off x="5647" y="10843"/>
              <a:ext cx="147" cy="74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66"/>
            <p:cNvSpPr>
              <a:spLocks noChangeArrowheads="1"/>
            </p:cNvSpPr>
            <p:nvPr/>
          </p:nvSpPr>
          <p:spPr bwMode="auto">
            <a:xfrm>
              <a:off x="6442" y="10843"/>
              <a:ext cx="147" cy="74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65"/>
            <p:cNvSpPr>
              <a:spLocks noChangeArrowheads="1"/>
            </p:cNvSpPr>
            <p:nvPr/>
          </p:nvSpPr>
          <p:spPr bwMode="auto">
            <a:xfrm>
              <a:off x="7332" y="10843"/>
              <a:ext cx="147" cy="74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64"/>
            <p:cNvSpPr>
              <a:spLocks noChangeArrowheads="1"/>
            </p:cNvSpPr>
            <p:nvPr/>
          </p:nvSpPr>
          <p:spPr bwMode="auto">
            <a:xfrm>
              <a:off x="8096" y="10843"/>
              <a:ext cx="147" cy="74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63"/>
            <p:cNvSpPr>
              <a:spLocks noChangeArrowheads="1"/>
            </p:cNvSpPr>
            <p:nvPr/>
          </p:nvSpPr>
          <p:spPr bwMode="auto">
            <a:xfrm>
              <a:off x="8891" y="10843"/>
              <a:ext cx="147" cy="74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62"/>
            <p:cNvSpPr>
              <a:spLocks noChangeArrowheads="1"/>
            </p:cNvSpPr>
            <p:nvPr/>
          </p:nvSpPr>
          <p:spPr bwMode="auto">
            <a:xfrm>
              <a:off x="4499" y="11735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Oval 61"/>
            <p:cNvSpPr>
              <a:spLocks noChangeArrowheads="1"/>
            </p:cNvSpPr>
            <p:nvPr/>
          </p:nvSpPr>
          <p:spPr bwMode="auto">
            <a:xfrm>
              <a:off x="4831" y="11735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60"/>
            <p:cNvSpPr>
              <a:spLocks noChangeArrowheads="1"/>
            </p:cNvSpPr>
            <p:nvPr/>
          </p:nvSpPr>
          <p:spPr bwMode="auto">
            <a:xfrm>
              <a:off x="5166" y="11735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59"/>
            <p:cNvSpPr>
              <a:spLocks noChangeArrowheads="1"/>
            </p:cNvSpPr>
            <p:nvPr/>
          </p:nvSpPr>
          <p:spPr bwMode="auto">
            <a:xfrm>
              <a:off x="5611" y="11735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58"/>
            <p:cNvSpPr>
              <a:spLocks noChangeArrowheads="1"/>
            </p:cNvSpPr>
            <p:nvPr/>
          </p:nvSpPr>
          <p:spPr bwMode="auto">
            <a:xfrm>
              <a:off x="5943" y="11735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57"/>
            <p:cNvSpPr>
              <a:spLocks noChangeArrowheads="1"/>
            </p:cNvSpPr>
            <p:nvPr/>
          </p:nvSpPr>
          <p:spPr bwMode="auto">
            <a:xfrm>
              <a:off x="6279" y="11735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56"/>
            <p:cNvSpPr>
              <a:spLocks noChangeArrowheads="1"/>
            </p:cNvSpPr>
            <p:nvPr/>
          </p:nvSpPr>
          <p:spPr bwMode="auto">
            <a:xfrm>
              <a:off x="6647" y="11735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55"/>
            <p:cNvSpPr>
              <a:spLocks noChangeArrowheads="1"/>
            </p:cNvSpPr>
            <p:nvPr/>
          </p:nvSpPr>
          <p:spPr bwMode="auto">
            <a:xfrm>
              <a:off x="7057" y="11735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54"/>
            <p:cNvSpPr>
              <a:spLocks noChangeArrowheads="1"/>
            </p:cNvSpPr>
            <p:nvPr/>
          </p:nvSpPr>
          <p:spPr bwMode="auto">
            <a:xfrm>
              <a:off x="7392" y="11735"/>
              <a:ext cx="148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53"/>
            <p:cNvSpPr>
              <a:spLocks noChangeArrowheads="1"/>
            </p:cNvSpPr>
            <p:nvPr/>
          </p:nvSpPr>
          <p:spPr bwMode="auto">
            <a:xfrm>
              <a:off x="7837" y="11735"/>
              <a:ext cx="148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52"/>
            <p:cNvSpPr>
              <a:spLocks noChangeArrowheads="1"/>
            </p:cNvSpPr>
            <p:nvPr/>
          </p:nvSpPr>
          <p:spPr bwMode="auto">
            <a:xfrm>
              <a:off x="8169" y="11735"/>
              <a:ext cx="148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51"/>
            <p:cNvSpPr>
              <a:spLocks noChangeArrowheads="1"/>
            </p:cNvSpPr>
            <p:nvPr/>
          </p:nvSpPr>
          <p:spPr bwMode="auto">
            <a:xfrm>
              <a:off x="8505" y="11735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50"/>
            <p:cNvSpPr>
              <a:spLocks noChangeArrowheads="1"/>
            </p:cNvSpPr>
            <p:nvPr/>
          </p:nvSpPr>
          <p:spPr bwMode="auto">
            <a:xfrm>
              <a:off x="8951" y="11735"/>
              <a:ext cx="148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49"/>
            <p:cNvSpPr>
              <a:spLocks noChangeArrowheads="1"/>
            </p:cNvSpPr>
            <p:nvPr/>
          </p:nvSpPr>
          <p:spPr bwMode="auto">
            <a:xfrm>
              <a:off x="9283" y="11735"/>
              <a:ext cx="148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48"/>
            <p:cNvSpPr>
              <a:spLocks noChangeArrowheads="1"/>
            </p:cNvSpPr>
            <p:nvPr/>
          </p:nvSpPr>
          <p:spPr bwMode="auto">
            <a:xfrm>
              <a:off x="9619" y="11735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47"/>
            <p:cNvSpPr>
              <a:spLocks noChangeArrowheads="1"/>
            </p:cNvSpPr>
            <p:nvPr/>
          </p:nvSpPr>
          <p:spPr bwMode="auto">
            <a:xfrm>
              <a:off x="3386" y="11735"/>
              <a:ext cx="148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46"/>
            <p:cNvSpPr>
              <a:spLocks noChangeArrowheads="1"/>
            </p:cNvSpPr>
            <p:nvPr/>
          </p:nvSpPr>
          <p:spPr bwMode="auto">
            <a:xfrm>
              <a:off x="3719" y="11735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45"/>
            <p:cNvSpPr>
              <a:spLocks noChangeArrowheads="1"/>
            </p:cNvSpPr>
            <p:nvPr/>
          </p:nvSpPr>
          <p:spPr bwMode="auto">
            <a:xfrm>
              <a:off x="4054" y="11735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44"/>
            <p:cNvSpPr>
              <a:spLocks noChangeArrowheads="1"/>
            </p:cNvSpPr>
            <p:nvPr/>
          </p:nvSpPr>
          <p:spPr bwMode="auto">
            <a:xfrm>
              <a:off x="2662" y="11735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43"/>
            <p:cNvSpPr>
              <a:spLocks noChangeArrowheads="1"/>
            </p:cNvSpPr>
            <p:nvPr/>
          </p:nvSpPr>
          <p:spPr bwMode="auto">
            <a:xfrm>
              <a:off x="2997" y="11735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H="1">
              <a:off x="1641" y="10919"/>
              <a:ext cx="592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 flipH="1">
              <a:off x="1937" y="10919"/>
              <a:ext cx="319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40"/>
            <p:cNvSpPr>
              <a:spLocks noChangeShapeType="1"/>
            </p:cNvSpPr>
            <p:nvPr/>
          </p:nvSpPr>
          <p:spPr bwMode="auto">
            <a:xfrm>
              <a:off x="2308" y="10919"/>
              <a:ext cx="0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H="1">
              <a:off x="2753" y="10919"/>
              <a:ext cx="223" cy="7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38"/>
            <p:cNvSpPr>
              <a:spLocks noChangeShapeType="1"/>
            </p:cNvSpPr>
            <p:nvPr/>
          </p:nvSpPr>
          <p:spPr bwMode="auto">
            <a:xfrm>
              <a:off x="3050" y="10919"/>
              <a:ext cx="0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H="1">
              <a:off x="3496" y="10919"/>
              <a:ext cx="296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36"/>
            <p:cNvSpPr>
              <a:spLocks noChangeShapeType="1"/>
            </p:cNvSpPr>
            <p:nvPr/>
          </p:nvSpPr>
          <p:spPr bwMode="auto">
            <a:xfrm>
              <a:off x="3792" y="10919"/>
              <a:ext cx="0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35"/>
            <p:cNvSpPr>
              <a:spLocks noChangeShapeType="1"/>
            </p:cNvSpPr>
            <p:nvPr/>
          </p:nvSpPr>
          <p:spPr bwMode="auto">
            <a:xfrm>
              <a:off x="3792" y="10919"/>
              <a:ext cx="296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34"/>
            <p:cNvSpPr>
              <a:spLocks noChangeShapeType="1"/>
            </p:cNvSpPr>
            <p:nvPr/>
          </p:nvSpPr>
          <p:spPr bwMode="auto">
            <a:xfrm flipH="1">
              <a:off x="4608" y="10919"/>
              <a:ext cx="296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33"/>
            <p:cNvSpPr>
              <a:spLocks noChangeShapeType="1"/>
            </p:cNvSpPr>
            <p:nvPr/>
          </p:nvSpPr>
          <p:spPr bwMode="auto">
            <a:xfrm>
              <a:off x="4904" y="10919"/>
              <a:ext cx="0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32"/>
            <p:cNvSpPr>
              <a:spLocks noChangeShapeType="1"/>
            </p:cNvSpPr>
            <p:nvPr/>
          </p:nvSpPr>
          <p:spPr bwMode="auto">
            <a:xfrm>
              <a:off x="4904" y="10919"/>
              <a:ext cx="372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31"/>
            <p:cNvSpPr>
              <a:spLocks noChangeShapeType="1"/>
            </p:cNvSpPr>
            <p:nvPr/>
          </p:nvSpPr>
          <p:spPr bwMode="auto">
            <a:xfrm>
              <a:off x="5721" y="10919"/>
              <a:ext cx="0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30"/>
            <p:cNvSpPr>
              <a:spLocks noChangeShapeType="1"/>
            </p:cNvSpPr>
            <p:nvPr/>
          </p:nvSpPr>
          <p:spPr bwMode="auto">
            <a:xfrm>
              <a:off x="5721" y="10919"/>
              <a:ext cx="297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29"/>
            <p:cNvSpPr>
              <a:spLocks noChangeShapeType="1"/>
            </p:cNvSpPr>
            <p:nvPr/>
          </p:nvSpPr>
          <p:spPr bwMode="auto">
            <a:xfrm flipH="1">
              <a:off x="6390" y="10919"/>
              <a:ext cx="73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28"/>
            <p:cNvSpPr>
              <a:spLocks noChangeShapeType="1"/>
            </p:cNvSpPr>
            <p:nvPr/>
          </p:nvSpPr>
          <p:spPr bwMode="auto">
            <a:xfrm>
              <a:off x="6537" y="10919"/>
              <a:ext cx="222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27"/>
            <p:cNvSpPr>
              <a:spLocks noChangeShapeType="1"/>
            </p:cNvSpPr>
            <p:nvPr/>
          </p:nvSpPr>
          <p:spPr bwMode="auto">
            <a:xfrm flipH="1">
              <a:off x="7131" y="10919"/>
              <a:ext cx="222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26"/>
            <p:cNvSpPr>
              <a:spLocks noChangeShapeType="1"/>
            </p:cNvSpPr>
            <p:nvPr/>
          </p:nvSpPr>
          <p:spPr bwMode="auto">
            <a:xfrm>
              <a:off x="7428" y="10919"/>
              <a:ext cx="0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25"/>
            <p:cNvSpPr>
              <a:spLocks noChangeShapeType="1"/>
            </p:cNvSpPr>
            <p:nvPr/>
          </p:nvSpPr>
          <p:spPr bwMode="auto">
            <a:xfrm flipH="1">
              <a:off x="7873" y="10919"/>
              <a:ext cx="296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24"/>
            <p:cNvSpPr>
              <a:spLocks noChangeShapeType="1"/>
            </p:cNvSpPr>
            <p:nvPr/>
          </p:nvSpPr>
          <p:spPr bwMode="auto">
            <a:xfrm>
              <a:off x="8169" y="10919"/>
              <a:ext cx="76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23"/>
            <p:cNvSpPr>
              <a:spLocks noChangeShapeType="1"/>
            </p:cNvSpPr>
            <p:nvPr/>
          </p:nvSpPr>
          <p:spPr bwMode="auto">
            <a:xfrm>
              <a:off x="8169" y="10919"/>
              <a:ext cx="372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22"/>
            <p:cNvSpPr>
              <a:spLocks noChangeShapeType="1"/>
            </p:cNvSpPr>
            <p:nvPr/>
          </p:nvSpPr>
          <p:spPr bwMode="auto">
            <a:xfrm>
              <a:off x="8986" y="10919"/>
              <a:ext cx="0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21"/>
            <p:cNvSpPr>
              <a:spLocks noChangeShapeType="1"/>
            </p:cNvSpPr>
            <p:nvPr/>
          </p:nvSpPr>
          <p:spPr bwMode="auto">
            <a:xfrm>
              <a:off x="8986" y="10919"/>
              <a:ext cx="371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20"/>
            <p:cNvSpPr>
              <a:spLocks noChangeShapeType="1"/>
            </p:cNvSpPr>
            <p:nvPr/>
          </p:nvSpPr>
          <p:spPr bwMode="auto">
            <a:xfrm>
              <a:off x="8986" y="10919"/>
              <a:ext cx="742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19"/>
            <p:cNvSpPr>
              <a:spLocks noChangeShapeType="1"/>
            </p:cNvSpPr>
            <p:nvPr/>
          </p:nvSpPr>
          <p:spPr bwMode="auto">
            <a:xfrm flipH="1">
              <a:off x="2382" y="10102"/>
              <a:ext cx="668" cy="6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18"/>
            <p:cNvSpPr>
              <a:spLocks noChangeShapeType="1"/>
            </p:cNvSpPr>
            <p:nvPr/>
          </p:nvSpPr>
          <p:spPr bwMode="auto">
            <a:xfrm>
              <a:off x="3050" y="10102"/>
              <a:ext cx="0" cy="6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17"/>
            <p:cNvSpPr>
              <a:spLocks noChangeShapeType="1"/>
            </p:cNvSpPr>
            <p:nvPr/>
          </p:nvSpPr>
          <p:spPr bwMode="auto">
            <a:xfrm>
              <a:off x="3151" y="10115"/>
              <a:ext cx="667" cy="6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16"/>
            <p:cNvSpPr>
              <a:spLocks noChangeShapeType="1"/>
            </p:cNvSpPr>
            <p:nvPr/>
          </p:nvSpPr>
          <p:spPr bwMode="auto">
            <a:xfrm flipH="1">
              <a:off x="5032" y="10027"/>
              <a:ext cx="594" cy="7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15"/>
            <p:cNvSpPr>
              <a:spLocks noChangeShapeType="1"/>
            </p:cNvSpPr>
            <p:nvPr/>
          </p:nvSpPr>
          <p:spPr bwMode="auto">
            <a:xfrm>
              <a:off x="5721" y="10050"/>
              <a:ext cx="0" cy="6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5721" y="10027"/>
              <a:ext cx="742" cy="7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H="1">
              <a:off x="7428" y="10045"/>
              <a:ext cx="668" cy="7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12"/>
            <p:cNvSpPr>
              <a:spLocks noChangeShapeType="1"/>
            </p:cNvSpPr>
            <p:nvPr/>
          </p:nvSpPr>
          <p:spPr bwMode="auto">
            <a:xfrm>
              <a:off x="8169" y="10045"/>
              <a:ext cx="0" cy="7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11"/>
            <p:cNvSpPr>
              <a:spLocks noChangeShapeType="1"/>
            </p:cNvSpPr>
            <p:nvPr/>
          </p:nvSpPr>
          <p:spPr bwMode="auto">
            <a:xfrm>
              <a:off x="8245" y="10045"/>
              <a:ext cx="667" cy="7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Text Box 10"/>
            <p:cNvSpPr txBox="1">
              <a:spLocks noChangeArrowheads="1"/>
            </p:cNvSpPr>
            <p:nvPr/>
          </p:nvSpPr>
          <p:spPr bwMode="auto">
            <a:xfrm>
              <a:off x="1340" y="11817"/>
              <a:ext cx="8979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9436" tIns="29718" rIns="59436" bIns="29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-2   -2   -2         4     X</a:t>
              </a:r>
              <a:endPara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Text Box 9"/>
            <p:cNvSpPr txBox="1">
              <a:spLocks noChangeArrowheads="1"/>
            </p:cNvSpPr>
            <p:nvPr/>
          </p:nvSpPr>
          <p:spPr bwMode="auto">
            <a:xfrm>
              <a:off x="2053" y="10621"/>
              <a:ext cx="8238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9436" tIns="29718" rIns="59436" bIns="29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-2             4                               5              6             8              4              6             6   </a:t>
              </a:r>
              <a:endPara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Line 8"/>
            <p:cNvSpPr>
              <a:spLocks noChangeShapeType="1"/>
            </p:cNvSpPr>
            <p:nvPr/>
          </p:nvSpPr>
          <p:spPr bwMode="auto">
            <a:xfrm flipV="1">
              <a:off x="9802" y="10194"/>
              <a:ext cx="0" cy="11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Text Box 7"/>
            <p:cNvSpPr txBox="1">
              <a:spLocks noChangeArrowheads="1"/>
            </p:cNvSpPr>
            <p:nvPr/>
          </p:nvSpPr>
          <p:spPr bwMode="auto">
            <a:xfrm>
              <a:off x="2605" y="9823"/>
              <a:ext cx="445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9436" tIns="29718" rIns="59436" bIns="29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-2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5194" y="9823"/>
              <a:ext cx="445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9436" tIns="29718" rIns="59436" bIns="29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5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Text Box 5"/>
            <p:cNvSpPr txBox="1">
              <a:spLocks noChangeArrowheads="1"/>
            </p:cNvSpPr>
            <p:nvPr/>
          </p:nvSpPr>
          <p:spPr bwMode="auto">
            <a:xfrm>
              <a:off x="7725" y="9752"/>
              <a:ext cx="444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9436" tIns="29718" rIns="59436" bIns="29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4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Text Box 4"/>
            <p:cNvSpPr txBox="1">
              <a:spLocks noChangeArrowheads="1"/>
            </p:cNvSpPr>
            <p:nvPr/>
          </p:nvSpPr>
          <p:spPr bwMode="auto">
            <a:xfrm>
              <a:off x="4656" y="9493"/>
              <a:ext cx="3116" cy="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9436" tIns="29718" rIns="59436" bIns="29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Meilleur coup car évaluation</a:t>
              </a:r>
              <a:endParaRPr kumimoji="0" 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    à 5 assurée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Text Box 2"/>
            <p:cNvSpPr txBox="1">
              <a:spLocks noChangeArrowheads="1"/>
            </p:cNvSpPr>
            <p:nvPr/>
          </p:nvSpPr>
          <p:spPr bwMode="auto">
            <a:xfrm>
              <a:off x="8617" y="9417"/>
              <a:ext cx="1521" cy="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9436" tIns="29718" rIns="59436" bIns="29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remontée des valeurs max, puis min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3" name="ZoneTexte 82"/>
          <p:cNvSpPr txBox="1"/>
          <p:nvPr/>
        </p:nvSpPr>
        <p:spPr>
          <a:xfrm>
            <a:off x="100148" y="1875513"/>
            <a:ext cx="10467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Moi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Adv.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Moi :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90799" y="5084331"/>
            <a:ext cx="8666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Parcours « main gauche » de l’arbre (on part du haut, puis on descend à gauche et on suit le contour gauche de l’arbre).</a:t>
            </a:r>
          </a:p>
          <a:p>
            <a:r>
              <a:rPr lang="fr-FR" dirty="0" smtClean="0"/>
              <a:t>Quand on arrive au « 4 » en bas, on a au niveau juste au-dessus : Beta = -2 ; Alpha =  4 ; 4&gt;=-2 =&gt; on coupe, inutile d’aller voir le X. Effectivement, quelle que soit la valeur de X, on retiendra au moins 4 au niveau max et donc on retiendra -2 au niveau Min au-dessus.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685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Alpha Beta, suite</a:t>
            </a:r>
            <a:endParaRPr lang="en-US" dirty="0"/>
          </a:p>
        </p:txBody>
      </p:sp>
      <p:sp>
        <p:nvSpPr>
          <p:cNvPr id="4" name="Rectangle 7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570411" y="1988840"/>
            <a:ext cx="8866429" cy="4392488"/>
            <a:chOff x="1340" y="9224"/>
            <a:chExt cx="9149" cy="3762"/>
          </a:xfrm>
        </p:grpSpPr>
        <p:sp>
          <p:nvSpPr>
            <p:cNvPr id="6" name="AutoShape 78"/>
            <p:cNvSpPr>
              <a:spLocks noChangeAspect="1" noChangeArrowheads="1" noTextEdit="1"/>
            </p:cNvSpPr>
            <p:nvPr/>
          </p:nvSpPr>
          <p:spPr bwMode="auto">
            <a:xfrm>
              <a:off x="1417" y="9224"/>
              <a:ext cx="9072" cy="3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77"/>
            <p:cNvSpPr>
              <a:spLocks noChangeArrowheads="1"/>
            </p:cNvSpPr>
            <p:nvPr/>
          </p:nvSpPr>
          <p:spPr bwMode="auto">
            <a:xfrm>
              <a:off x="3050" y="10027"/>
              <a:ext cx="147" cy="74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76"/>
            <p:cNvSpPr>
              <a:spLocks noChangeArrowheads="1"/>
            </p:cNvSpPr>
            <p:nvPr/>
          </p:nvSpPr>
          <p:spPr bwMode="auto">
            <a:xfrm>
              <a:off x="5647" y="9954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75"/>
            <p:cNvSpPr>
              <a:spLocks noChangeArrowheads="1"/>
            </p:cNvSpPr>
            <p:nvPr/>
          </p:nvSpPr>
          <p:spPr bwMode="auto">
            <a:xfrm>
              <a:off x="8096" y="9932"/>
              <a:ext cx="147" cy="74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74"/>
            <p:cNvSpPr>
              <a:spLocks noChangeArrowheads="1"/>
            </p:cNvSpPr>
            <p:nvPr/>
          </p:nvSpPr>
          <p:spPr bwMode="auto">
            <a:xfrm>
              <a:off x="2212" y="10843"/>
              <a:ext cx="147" cy="74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73"/>
            <p:cNvSpPr>
              <a:spLocks noChangeArrowheads="1"/>
            </p:cNvSpPr>
            <p:nvPr/>
          </p:nvSpPr>
          <p:spPr bwMode="auto">
            <a:xfrm>
              <a:off x="2976" y="10843"/>
              <a:ext cx="147" cy="74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72"/>
            <p:cNvSpPr>
              <a:spLocks noChangeArrowheads="1"/>
            </p:cNvSpPr>
            <p:nvPr/>
          </p:nvSpPr>
          <p:spPr bwMode="auto">
            <a:xfrm>
              <a:off x="3771" y="10843"/>
              <a:ext cx="147" cy="74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71"/>
            <p:cNvSpPr>
              <a:spLocks noChangeArrowheads="1"/>
            </p:cNvSpPr>
            <p:nvPr/>
          </p:nvSpPr>
          <p:spPr bwMode="auto">
            <a:xfrm>
              <a:off x="1532" y="11735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70"/>
            <p:cNvSpPr>
              <a:spLocks noChangeArrowheads="1"/>
            </p:cNvSpPr>
            <p:nvPr/>
          </p:nvSpPr>
          <p:spPr bwMode="auto">
            <a:xfrm>
              <a:off x="1864" y="11735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69"/>
            <p:cNvSpPr>
              <a:spLocks noChangeArrowheads="1"/>
            </p:cNvSpPr>
            <p:nvPr/>
          </p:nvSpPr>
          <p:spPr bwMode="auto">
            <a:xfrm>
              <a:off x="2199" y="11735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68"/>
            <p:cNvSpPr>
              <a:spLocks noChangeArrowheads="1"/>
            </p:cNvSpPr>
            <p:nvPr/>
          </p:nvSpPr>
          <p:spPr bwMode="auto">
            <a:xfrm>
              <a:off x="4883" y="10843"/>
              <a:ext cx="147" cy="74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67"/>
            <p:cNvSpPr>
              <a:spLocks noChangeArrowheads="1"/>
            </p:cNvSpPr>
            <p:nvPr/>
          </p:nvSpPr>
          <p:spPr bwMode="auto">
            <a:xfrm>
              <a:off x="5647" y="10843"/>
              <a:ext cx="147" cy="74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66"/>
            <p:cNvSpPr>
              <a:spLocks noChangeArrowheads="1"/>
            </p:cNvSpPr>
            <p:nvPr/>
          </p:nvSpPr>
          <p:spPr bwMode="auto">
            <a:xfrm>
              <a:off x="6442" y="10843"/>
              <a:ext cx="147" cy="74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65"/>
            <p:cNvSpPr>
              <a:spLocks noChangeArrowheads="1"/>
            </p:cNvSpPr>
            <p:nvPr/>
          </p:nvSpPr>
          <p:spPr bwMode="auto">
            <a:xfrm>
              <a:off x="7332" y="10843"/>
              <a:ext cx="147" cy="74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64"/>
            <p:cNvSpPr>
              <a:spLocks noChangeArrowheads="1"/>
            </p:cNvSpPr>
            <p:nvPr/>
          </p:nvSpPr>
          <p:spPr bwMode="auto">
            <a:xfrm>
              <a:off x="8096" y="10843"/>
              <a:ext cx="147" cy="74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63"/>
            <p:cNvSpPr>
              <a:spLocks noChangeArrowheads="1"/>
            </p:cNvSpPr>
            <p:nvPr/>
          </p:nvSpPr>
          <p:spPr bwMode="auto">
            <a:xfrm>
              <a:off x="8891" y="10843"/>
              <a:ext cx="147" cy="74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62"/>
            <p:cNvSpPr>
              <a:spLocks noChangeArrowheads="1"/>
            </p:cNvSpPr>
            <p:nvPr/>
          </p:nvSpPr>
          <p:spPr bwMode="auto">
            <a:xfrm>
              <a:off x="4499" y="11735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Oval 61"/>
            <p:cNvSpPr>
              <a:spLocks noChangeArrowheads="1"/>
            </p:cNvSpPr>
            <p:nvPr/>
          </p:nvSpPr>
          <p:spPr bwMode="auto">
            <a:xfrm>
              <a:off x="4831" y="11735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60"/>
            <p:cNvSpPr>
              <a:spLocks noChangeArrowheads="1"/>
            </p:cNvSpPr>
            <p:nvPr/>
          </p:nvSpPr>
          <p:spPr bwMode="auto">
            <a:xfrm>
              <a:off x="5166" y="11735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59"/>
            <p:cNvSpPr>
              <a:spLocks noChangeArrowheads="1"/>
            </p:cNvSpPr>
            <p:nvPr/>
          </p:nvSpPr>
          <p:spPr bwMode="auto">
            <a:xfrm>
              <a:off x="5611" y="11735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58"/>
            <p:cNvSpPr>
              <a:spLocks noChangeArrowheads="1"/>
            </p:cNvSpPr>
            <p:nvPr/>
          </p:nvSpPr>
          <p:spPr bwMode="auto">
            <a:xfrm>
              <a:off x="5943" y="11735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57"/>
            <p:cNvSpPr>
              <a:spLocks noChangeArrowheads="1"/>
            </p:cNvSpPr>
            <p:nvPr/>
          </p:nvSpPr>
          <p:spPr bwMode="auto">
            <a:xfrm>
              <a:off x="6279" y="11735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56"/>
            <p:cNvSpPr>
              <a:spLocks noChangeArrowheads="1"/>
            </p:cNvSpPr>
            <p:nvPr/>
          </p:nvSpPr>
          <p:spPr bwMode="auto">
            <a:xfrm>
              <a:off x="6647" y="11735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55"/>
            <p:cNvSpPr>
              <a:spLocks noChangeArrowheads="1"/>
            </p:cNvSpPr>
            <p:nvPr/>
          </p:nvSpPr>
          <p:spPr bwMode="auto">
            <a:xfrm>
              <a:off x="7057" y="11735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54"/>
            <p:cNvSpPr>
              <a:spLocks noChangeArrowheads="1"/>
            </p:cNvSpPr>
            <p:nvPr/>
          </p:nvSpPr>
          <p:spPr bwMode="auto">
            <a:xfrm>
              <a:off x="7392" y="11735"/>
              <a:ext cx="148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53"/>
            <p:cNvSpPr>
              <a:spLocks noChangeArrowheads="1"/>
            </p:cNvSpPr>
            <p:nvPr/>
          </p:nvSpPr>
          <p:spPr bwMode="auto">
            <a:xfrm>
              <a:off x="7837" y="11735"/>
              <a:ext cx="148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52"/>
            <p:cNvSpPr>
              <a:spLocks noChangeArrowheads="1"/>
            </p:cNvSpPr>
            <p:nvPr/>
          </p:nvSpPr>
          <p:spPr bwMode="auto">
            <a:xfrm>
              <a:off x="8169" y="11735"/>
              <a:ext cx="148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51"/>
            <p:cNvSpPr>
              <a:spLocks noChangeArrowheads="1"/>
            </p:cNvSpPr>
            <p:nvPr/>
          </p:nvSpPr>
          <p:spPr bwMode="auto">
            <a:xfrm>
              <a:off x="8505" y="11735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50"/>
            <p:cNvSpPr>
              <a:spLocks noChangeArrowheads="1"/>
            </p:cNvSpPr>
            <p:nvPr/>
          </p:nvSpPr>
          <p:spPr bwMode="auto">
            <a:xfrm>
              <a:off x="8951" y="11735"/>
              <a:ext cx="148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49"/>
            <p:cNvSpPr>
              <a:spLocks noChangeArrowheads="1"/>
            </p:cNvSpPr>
            <p:nvPr/>
          </p:nvSpPr>
          <p:spPr bwMode="auto">
            <a:xfrm>
              <a:off x="9283" y="11735"/>
              <a:ext cx="148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48"/>
            <p:cNvSpPr>
              <a:spLocks noChangeArrowheads="1"/>
            </p:cNvSpPr>
            <p:nvPr/>
          </p:nvSpPr>
          <p:spPr bwMode="auto">
            <a:xfrm>
              <a:off x="9619" y="11735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47"/>
            <p:cNvSpPr>
              <a:spLocks noChangeArrowheads="1"/>
            </p:cNvSpPr>
            <p:nvPr/>
          </p:nvSpPr>
          <p:spPr bwMode="auto">
            <a:xfrm>
              <a:off x="3386" y="11735"/>
              <a:ext cx="148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46"/>
            <p:cNvSpPr>
              <a:spLocks noChangeArrowheads="1"/>
            </p:cNvSpPr>
            <p:nvPr/>
          </p:nvSpPr>
          <p:spPr bwMode="auto">
            <a:xfrm>
              <a:off x="3719" y="11735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45"/>
            <p:cNvSpPr>
              <a:spLocks noChangeArrowheads="1"/>
            </p:cNvSpPr>
            <p:nvPr/>
          </p:nvSpPr>
          <p:spPr bwMode="auto">
            <a:xfrm>
              <a:off x="4054" y="11735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44"/>
            <p:cNvSpPr>
              <a:spLocks noChangeArrowheads="1"/>
            </p:cNvSpPr>
            <p:nvPr/>
          </p:nvSpPr>
          <p:spPr bwMode="auto">
            <a:xfrm>
              <a:off x="2662" y="11735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43"/>
            <p:cNvSpPr>
              <a:spLocks noChangeArrowheads="1"/>
            </p:cNvSpPr>
            <p:nvPr/>
          </p:nvSpPr>
          <p:spPr bwMode="auto">
            <a:xfrm>
              <a:off x="2997" y="11735"/>
              <a:ext cx="147" cy="73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H="1">
              <a:off x="1641" y="10919"/>
              <a:ext cx="592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 flipH="1">
              <a:off x="1937" y="10919"/>
              <a:ext cx="319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40"/>
            <p:cNvSpPr>
              <a:spLocks noChangeShapeType="1"/>
            </p:cNvSpPr>
            <p:nvPr/>
          </p:nvSpPr>
          <p:spPr bwMode="auto">
            <a:xfrm>
              <a:off x="2308" y="10919"/>
              <a:ext cx="0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H="1">
              <a:off x="2753" y="10919"/>
              <a:ext cx="223" cy="7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38"/>
            <p:cNvSpPr>
              <a:spLocks noChangeShapeType="1"/>
            </p:cNvSpPr>
            <p:nvPr/>
          </p:nvSpPr>
          <p:spPr bwMode="auto">
            <a:xfrm>
              <a:off x="3050" y="10919"/>
              <a:ext cx="0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H="1">
              <a:off x="3496" y="10919"/>
              <a:ext cx="296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36"/>
            <p:cNvSpPr>
              <a:spLocks noChangeShapeType="1"/>
            </p:cNvSpPr>
            <p:nvPr/>
          </p:nvSpPr>
          <p:spPr bwMode="auto">
            <a:xfrm>
              <a:off x="3792" y="10919"/>
              <a:ext cx="0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35"/>
            <p:cNvSpPr>
              <a:spLocks noChangeShapeType="1"/>
            </p:cNvSpPr>
            <p:nvPr/>
          </p:nvSpPr>
          <p:spPr bwMode="auto">
            <a:xfrm>
              <a:off x="3792" y="10919"/>
              <a:ext cx="296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34"/>
            <p:cNvSpPr>
              <a:spLocks noChangeShapeType="1"/>
            </p:cNvSpPr>
            <p:nvPr/>
          </p:nvSpPr>
          <p:spPr bwMode="auto">
            <a:xfrm flipH="1">
              <a:off x="4608" y="10919"/>
              <a:ext cx="296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33"/>
            <p:cNvSpPr>
              <a:spLocks noChangeShapeType="1"/>
            </p:cNvSpPr>
            <p:nvPr/>
          </p:nvSpPr>
          <p:spPr bwMode="auto">
            <a:xfrm>
              <a:off x="4904" y="10919"/>
              <a:ext cx="0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32"/>
            <p:cNvSpPr>
              <a:spLocks noChangeShapeType="1"/>
            </p:cNvSpPr>
            <p:nvPr/>
          </p:nvSpPr>
          <p:spPr bwMode="auto">
            <a:xfrm>
              <a:off x="4904" y="10919"/>
              <a:ext cx="372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31"/>
            <p:cNvSpPr>
              <a:spLocks noChangeShapeType="1"/>
            </p:cNvSpPr>
            <p:nvPr/>
          </p:nvSpPr>
          <p:spPr bwMode="auto">
            <a:xfrm>
              <a:off x="5721" y="10919"/>
              <a:ext cx="0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30"/>
            <p:cNvSpPr>
              <a:spLocks noChangeShapeType="1"/>
            </p:cNvSpPr>
            <p:nvPr/>
          </p:nvSpPr>
          <p:spPr bwMode="auto">
            <a:xfrm>
              <a:off x="5721" y="10919"/>
              <a:ext cx="297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29"/>
            <p:cNvSpPr>
              <a:spLocks noChangeShapeType="1"/>
            </p:cNvSpPr>
            <p:nvPr/>
          </p:nvSpPr>
          <p:spPr bwMode="auto">
            <a:xfrm flipH="1">
              <a:off x="6390" y="10919"/>
              <a:ext cx="73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28"/>
            <p:cNvSpPr>
              <a:spLocks noChangeShapeType="1"/>
            </p:cNvSpPr>
            <p:nvPr/>
          </p:nvSpPr>
          <p:spPr bwMode="auto">
            <a:xfrm>
              <a:off x="6537" y="10919"/>
              <a:ext cx="222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27"/>
            <p:cNvSpPr>
              <a:spLocks noChangeShapeType="1"/>
            </p:cNvSpPr>
            <p:nvPr/>
          </p:nvSpPr>
          <p:spPr bwMode="auto">
            <a:xfrm flipH="1">
              <a:off x="7131" y="10919"/>
              <a:ext cx="222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26"/>
            <p:cNvSpPr>
              <a:spLocks noChangeShapeType="1"/>
            </p:cNvSpPr>
            <p:nvPr/>
          </p:nvSpPr>
          <p:spPr bwMode="auto">
            <a:xfrm>
              <a:off x="7428" y="10919"/>
              <a:ext cx="0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25"/>
            <p:cNvSpPr>
              <a:spLocks noChangeShapeType="1"/>
            </p:cNvSpPr>
            <p:nvPr/>
          </p:nvSpPr>
          <p:spPr bwMode="auto">
            <a:xfrm flipH="1">
              <a:off x="7873" y="10919"/>
              <a:ext cx="296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24"/>
            <p:cNvSpPr>
              <a:spLocks noChangeShapeType="1"/>
            </p:cNvSpPr>
            <p:nvPr/>
          </p:nvSpPr>
          <p:spPr bwMode="auto">
            <a:xfrm>
              <a:off x="8169" y="10919"/>
              <a:ext cx="76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23"/>
            <p:cNvSpPr>
              <a:spLocks noChangeShapeType="1"/>
            </p:cNvSpPr>
            <p:nvPr/>
          </p:nvSpPr>
          <p:spPr bwMode="auto">
            <a:xfrm>
              <a:off x="8169" y="10919"/>
              <a:ext cx="372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22"/>
            <p:cNvSpPr>
              <a:spLocks noChangeShapeType="1"/>
            </p:cNvSpPr>
            <p:nvPr/>
          </p:nvSpPr>
          <p:spPr bwMode="auto">
            <a:xfrm>
              <a:off x="8986" y="10919"/>
              <a:ext cx="0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21"/>
            <p:cNvSpPr>
              <a:spLocks noChangeShapeType="1"/>
            </p:cNvSpPr>
            <p:nvPr/>
          </p:nvSpPr>
          <p:spPr bwMode="auto">
            <a:xfrm>
              <a:off x="8986" y="10919"/>
              <a:ext cx="371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20"/>
            <p:cNvSpPr>
              <a:spLocks noChangeShapeType="1"/>
            </p:cNvSpPr>
            <p:nvPr/>
          </p:nvSpPr>
          <p:spPr bwMode="auto">
            <a:xfrm>
              <a:off x="8986" y="10919"/>
              <a:ext cx="742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19"/>
            <p:cNvSpPr>
              <a:spLocks noChangeShapeType="1"/>
            </p:cNvSpPr>
            <p:nvPr/>
          </p:nvSpPr>
          <p:spPr bwMode="auto">
            <a:xfrm flipH="1">
              <a:off x="2382" y="10102"/>
              <a:ext cx="668" cy="6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18"/>
            <p:cNvSpPr>
              <a:spLocks noChangeShapeType="1"/>
            </p:cNvSpPr>
            <p:nvPr/>
          </p:nvSpPr>
          <p:spPr bwMode="auto">
            <a:xfrm>
              <a:off x="3050" y="10102"/>
              <a:ext cx="0" cy="6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17"/>
            <p:cNvSpPr>
              <a:spLocks noChangeShapeType="1"/>
            </p:cNvSpPr>
            <p:nvPr/>
          </p:nvSpPr>
          <p:spPr bwMode="auto">
            <a:xfrm>
              <a:off x="3151" y="10115"/>
              <a:ext cx="667" cy="6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16"/>
            <p:cNvSpPr>
              <a:spLocks noChangeShapeType="1"/>
            </p:cNvSpPr>
            <p:nvPr/>
          </p:nvSpPr>
          <p:spPr bwMode="auto">
            <a:xfrm flipH="1">
              <a:off x="5032" y="10027"/>
              <a:ext cx="594" cy="7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15"/>
            <p:cNvSpPr>
              <a:spLocks noChangeShapeType="1"/>
            </p:cNvSpPr>
            <p:nvPr/>
          </p:nvSpPr>
          <p:spPr bwMode="auto">
            <a:xfrm>
              <a:off x="5721" y="10050"/>
              <a:ext cx="0" cy="6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5721" y="10027"/>
              <a:ext cx="742" cy="7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H="1">
              <a:off x="7428" y="10045"/>
              <a:ext cx="668" cy="7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12"/>
            <p:cNvSpPr>
              <a:spLocks noChangeShapeType="1"/>
            </p:cNvSpPr>
            <p:nvPr/>
          </p:nvSpPr>
          <p:spPr bwMode="auto">
            <a:xfrm>
              <a:off x="8169" y="10045"/>
              <a:ext cx="0" cy="7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11"/>
            <p:cNvSpPr>
              <a:spLocks noChangeShapeType="1"/>
            </p:cNvSpPr>
            <p:nvPr/>
          </p:nvSpPr>
          <p:spPr bwMode="auto">
            <a:xfrm>
              <a:off x="8245" y="10045"/>
              <a:ext cx="667" cy="7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Text Box 10"/>
            <p:cNvSpPr txBox="1">
              <a:spLocks noChangeArrowheads="1"/>
            </p:cNvSpPr>
            <p:nvPr/>
          </p:nvSpPr>
          <p:spPr bwMode="auto">
            <a:xfrm>
              <a:off x="1340" y="11817"/>
              <a:ext cx="8979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9436" tIns="29718" rIns="59436" bIns="29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-2   -2   -2         4    6      9     9      9      1     5    5       5    6     8     7     4     4                 </a:t>
              </a:r>
              <a:endPara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Text Box 9"/>
            <p:cNvSpPr txBox="1">
              <a:spLocks noChangeArrowheads="1"/>
            </p:cNvSpPr>
            <p:nvPr/>
          </p:nvSpPr>
          <p:spPr bwMode="auto">
            <a:xfrm>
              <a:off x="2053" y="10621"/>
              <a:ext cx="8238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9436" tIns="29718" rIns="59436" bIns="29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-2             6            9                   5              6             8              4                           </a:t>
              </a:r>
              <a:r>
                <a:rPr lang="fr-FR" sz="1400" dirty="0">
                  <a:solidFill>
                    <a:srgbClr val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lang="fr-FR" sz="1400" dirty="0" smtClean="0">
                  <a:solidFill>
                    <a:srgbClr val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fr-FR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</a:t>
              </a:r>
              <a:endPara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Text Box 7"/>
            <p:cNvSpPr txBox="1">
              <a:spLocks noChangeArrowheads="1"/>
            </p:cNvSpPr>
            <p:nvPr/>
          </p:nvSpPr>
          <p:spPr bwMode="auto">
            <a:xfrm>
              <a:off x="2605" y="9823"/>
              <a:ext cx="445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9436" tIns="29718" rIns="59436" bIns="29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-2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5194" y="9823"/>
              <a:ext cx="445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9436" tIns="29718" rIns="59436" bIns="29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5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Text Box 5"/>
            <p:cNvSpPr txBox="1">
              <a:spLocks noChangeArrowheads="1"/>
            </p:cNvSpPr>
            <p:nvPr/>
          </p:nvSpPr>
          <p:spPr bwMode="auto">
            <a:xfrm>
              <a:off x="7725" y="9752"/>
              <a:ext cx="444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9436" tIns="29718" rIns="59436" bIns="29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4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3" name="ZoneTexte 82"/>
          <p:cNvSpPr txBox="1"/>
          <p:nvPr/>
        </p:nvSpPr>
        <p:spPr>
          <a:xfrm>
            <a:off x="100148" y="2577466"/>
            <a:ext cx="10467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Moi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Adv.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Moi :</a:t>
            </a:r>
          </a:p>
        </p:txBody>
      </p:sp>
      <p:cxnSp>
        <p:nvCxnSpPr>
          <p:cNvPr id="84" name="Connecteur droit 83"/>
          <p:cNvCxnSpPr/>
          <p:nvPr/>
        </p:nvCxnSpPr>
        <p:spPr>
          <a:xfrm flipV="1">
            <a:off x="2483768" y="1772816"/>
            <a:ext cx="2225731" cy="1174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5220072" y="1772816"/>
            <a:ext cx="1944216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 flipV="1">
            <a:off x="4816102" y="1916832"/>
            <a:ext cx="35857" cy="77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ZoneTexte 88"/>
          <p:cNvSpPr txBox="1"/>
          <p:nvPr/>
        </p:nvSpPr>
        <p:spPr>
          <a:xfrm>
            <a:off x="4813679" y="1535628"/>
            <a:ext cx="21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90" name="ZoneTexte 89"/>
          <p:cNvSpPr txBox="1"/>
          <p:nvPr/>
        </p:nvSpPr>
        <p:spPr>
          <a:xfrm>
            <a:off x="457200" y="5661248"/>
            <a:ext cx="8207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Quand on remonte le 4 à droite de l’arbre, au-dessus on a : Alpha = 5 ; Beta = 4 ; 5&gt;=4  =&gt; Inutile d’aller voir les autres nœuds. Effectivement, ce sera inférieur ou égal à 4, donc moins bon que 5 et on ne retiendra pas cette branche.</a:t>
            </a:r>
            <a:endParaRPr lang="fr-FR" dirty="0"/>
          </a:p>
        </p:txBody>
      </p:sp>
      <p:sp>
        <p:nvSpPr>
          <p:cNvPr id="91" name="Ellipse 90"/>
          <p:cNvSpPr/>
          <p:nvPr/>
        </p:nvSpPr>
        <p:spPr>
          <a:xfrm>
            <a:off x="6652823" y="3423925"/>
            <a:ext cx="2335400" cy="2013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7809859" y="2562720"/>
            <a:ext cx="1167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Coups non explorés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864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Puissance 4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 smtClean="0"/>
              <a:t>Rouge contre jaune</a:t>
            </a:r>
          </a:p>
          <a:p>
            <a:pPr marL="0" indent="0">
              <a:buNone/>
            </a:pPr>
            <a:r>
              <a:rPr lang="fr-FR" sz="2000" dirty="0" smtClean="0"/>
              <a:t>Chacun son tour, un joueur pose un pion dans sa colonne</a:t>
            </a:r>
          </a:p>
          <a:p>
            <a:pPr marL="0" indent="0">
              <a:buNone/>
            </a:pPr>
            <a:r>
              <a:rPr lang="fr-FR" sz="2000" dirty="0" smtClean="0"/>
              <a:t>But du jeu : aligner 4 pions de sa couleur</a:t>
            </a:r>
          </a:p>
          <a:p>
            <a:pPr marL="0" indent="0">
              <a:buNone/>
            </a:pPr>
            <a:r>
              <a:rPr lang="fr-FR" sz="2000" dirty="0" smtClean="0"/>
              <a:t>C’est aux rouges de jouer. Il ne reste plus que des cases libres dans les colonnes 5, 6 et 7.</a:t>
            </a:r>
          </a:p>
          <a:p>
            <a:pPr marL="0" indent="0">
              <a:buNone/>
            </a:pPr>
            <a:r>
              <a:rPr lang="fr-FR" sz="2000" dirty="0" smtClean="0"/>
              <a:t>Proposez une méthode d’évaluation et appliquez à la main l’algorithme </a:t>
            </a:r>
            <a:r>
              <a:rPr lang="fr-FR" sz="2000" dirty="0" err="1" smtClean="0"/>
              <a:t>MinMax</a:t>
            </a:r>
            <a:r>
              <a:rPr lang="fr-FR" sz="2000" dirty="0" smtClean="0"/>
              <a:t> pour déterminer le meilleur coup en profondeur 2 pour les rouges (coup rouge, coup jaune).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268760"/>
            <a:ext cx="28479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Définition de l’I.A.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 smtClean="0"/>
              <a:t>« intelligence » mal définie, pas de consensus.</a:t>
            </a:r>
          </a:p>
          <a:p>
            <a:pPr marL="0" indent="0">
              <a:buNone/>
            </a:pPr>
            <a:r>
              <a:rPr lang="fr-FR" dirty="0" smtClean="0"/>
              <a:t>Définition standard de l’I.A. : ensemble des techniques et algorithmes permettant de résoudre des problèmes (complexes) à l’aide d’un ordinateur.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u="sng" dirty="0" smtClean="0"/>
              <a:t>Pas de simulation de l’intelligence </a:t>
            </a:r>
            <a:r>
              <a:rPr lang="fr-FR" dirty="0" smtClean="0"/>
              <a:t>:</a:t>
            </a:r>
          </a:p>
          <a:p>
            <a:pPr>
              <a:buFontTx/>
              <a:buChar char="-"/>
            </a:pPr>
            <a:r>
              <a:rPr lang="fr-FR" dirty="0" smtClean="0"/>
              <a:t>Un programme qui joue aux échecs trouve effectivement de bons coups.</a:t>
            </a:r>
          </a:p>
          <a:p>
            <a:pPr>
              <a:buFontTx/>
              <a:buChar char="-"/>
            </a:pPr>
            <a:r>
              <a:rPr lang="fr-FR" dirty="0" smtClean="0"/>
              <a:t>Un programme qui planifie les actions d’un robot permet effectivement au robot de trouver son chemin en évitant les obstacles.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DAS IHS, Agen, 11/09/2018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341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I.A. faible et I.A. forte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b="1" dirty="0" smtClean="0"/>
              <a:t>I.A. faible </a:t>
            </a:r>
            <a:r>
              <a:rPr lang="fr-FR" dirty="0" smtClean="0"/>
              <a:t>: on peut concevoir des programmes partiellement intelligents, mais il n’est pas possible de concevoir des programmes vraiment intelligents, on ne peut pas obtenir la conscience et la pensée de façon algorithmique.</a:t>
            </a:r>
          </a:p>
          <a:p>
            <a:pPr marL="0" indent="0">
              <a:buNone/>
            </a:pPr>
            <a:r>
              <a:rPr lang="fr-FR" b="1" dirty="0" smtClean="0"/>
              <a:t>I.A. forte </a:t>
            </a:r>
            <a:r>
              <a:rPr lang="fr-FR" dirty="0" smtClean="0"/>
              <a:t>: on peut concevoir des programmes qui auront autant de conscience et de personnalité que des humains. 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Hypothèses :</a:t>
            </a:r>
          </a:p>
          <a:p>
            <a:pPr>
              <a:buFontTx/>
              <a:buChar char="-"/>
            </a:pPr>
            <a:r>
              <a:rPr lang="fr-FR" dirty="0" smtClean="0"/>
              <a:t>Le fonctionnement du cerveau, c’est-à-dire l’état interne et les signaux d’entrées sorties, peut être décrit par un algorithme prenant en compte ses éléments, son organisation et les règles physico-chimiques.</a:t>
            </a:r>
          </a:p>
          <a:p>
            <a:pPr>
              <a:buFontTx/>
              <a:buChar char="-"/>
            </a:pPr>
            <a:r>
              <a:rPr lang="fr-FR" dirty="0" smtClean="0"/>
              <a:t>L’algorithmique intègre tous les mécanismes de calculabilité mathématique =&gt; Tout </a:t>
            </a:r>
            <a:r>
              <a:rPr lang="fr-FR" dirty="0"/>
              <a:t>ce qui est calculable est calculable par un ordinateur (thèse de Church-Turing</a:t>
            </a:r>
            <a:r>
              <a:rPr lang="fr-FR" dirty="0" smtClean="0"/>
              <a:t>). </a:t>
            </a:r>
            <a:endParaRPr lang="fr-FR" dirty="0"/>
          </a:p>
          <a:p>
            <a:pPr>
              <a:buFontTx/>
              <a:buChar char="-"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18854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Expérience de la chambre chinoise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dirty="0" smtClean="0"/>
              <a:t>Expérience de pensée de John Searle, 1980: </a:t>
            </a:r>
          </a:p>
          <a:p>
            <a:pPr marL="0" indent="0">
              <a:buNone/>
            </a:pPr>
            <a:r>
              <a:rPr lang="fr-FR" sz="2400" dirty="0" smtClean="0"/>
              <a:t>Une personne isolée, ne comprenant pas le Chinois, exploite un catalogue de règles (un algorithme) pour répondre à une question écrite en Chinois. La personne ne comprenant pas le Chinois et le catalogue ne pouvant prétendre à une conscience, cela invaliderait la thèse de l’I.A. forte.</a:t>
            </a:r>
          </a:p>
          <a:p>
            <a:pPr marL="0" indent="0">
              <a:buNone/>
            </a:pPr>
            <a:r>
              <a:rPr lang="fr-FR" sz="2400" dirty="0" smtClean="0"/>
              <a:t>La conclusion de Searle a été abondamment critiquée. Principales critiques :</a:t>
            </a:r>
          </a:p>
          <a:p>
            <a:pPr>
              <a:buFontTx/>
              <a:buChar char="-"/>
            </a:pPr>
            <a:r>
              <a:rPr lang="fr-FR" sz="2400" dirty="0" smtClean="0"/>
              <a:t>Il faudrait des milliards de règles pour y parvenir, y compris des règles permettant l’apprentissage de nouvelles règles.</a:t>
            </a:r>
          </a:p>
          <a:p>
            <a:pPr>
              <a:buFontTx/>
              <a:buChar char="-"/>
            </a:pPr>
            <a:r>
              <a:rPr lang="fr-FR" sz="2400" dirty="0" smtClean="0"/>
              <a:t>Le fonctionnement du cerveau peut également être décrit par un catalogue de règles.</a:t>
            </a:r>
          </a:p>
          <a:p>
            <a:pPr>
              <a:buFontTx/>
              <a:buChar char="-"/>
            </a:pPr>
            <a:endParaRPr lang="fr-FR" sz="2400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0784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Problèmes difficiles en I.A.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7971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2400" b="1" dirty="0"/>
              <a:t>Exemple </a:t>
            </a:r>
            <a:r>
              <a:rPr lang="fr-FR" sz="2400" b="1" dirty="0" smtClean="0"/>
              <a:t>1 </a:t>
            </a:r>
            <a:r>
              <a:rPr lang="fr-FR" sz="2400" b="1" dirty="0"/>
              <a:t>: </a:t>
            </a:r>
            <a:r>
              <a:rPr lang="fr-FR" sz="2400" dirty="0"/>
              <a:t>Demain, j’ai rendez-vous pour déjeuner avec Napoléon Bonaparte, vrai ou faux et pourquoi ?</a:t>
            </a:r>
          </a:p>
          <a:p>
            <a:pPr marL="0" indent="0">
              <a:buNone/>
            </a:pPr>
            <a:r>
              <a:rPr lang="fr-FR" sz="2400" dirty="0"/>
              <a:t>=&gt; Capacité de projection et de raisonnement complexe en mobilisant des connaissances générales non indiquées dans l’énoncé.</a:t>
            </a:r>
          </a:p>
          <a:p>
            <a:pPr marL="0" indent="0">
              <a:buNone/>
            </a:pPr>
            <a:r>
              <a:rPr lang="fr-FR" sz="2400" b="1" dirty="0" smtClean="0"/>
              <a:t>Exemple 2 : </a:t>
            </a:r>
            <a:r>
              <a:rPr lang="fr-FR" sz="2400" dirty="0" smtClean="0"/>
              <a:t>soient 3 objets appelés « </a:t>
            </a:r>
            <a:r>
              <a:rPr lang="fr-FR" sz="2400" dirty="0" err="1" smtClean="0"/>
              <a:t>aba</a:t>
            </a:r>
            <a:r>
              <a:rPr lang="fr-FR" sz="2400" dirty="0" smtClean="0"/>
              <a:t> », « </a:t>
            </a:r>
            <a:r>
              <a:rPr lang="fr-FR" sz="2400" dirty="0" err="1" smtClean="0"/>
              <a:t>baa</a:t>
            </a:r>
            <a:r>
              <a:rPr lang="fr-FR" sz="2400" dirty="0" smtClean="0"/>
              <a:t> » et « cab ». Un objet est dit « </a:t>
            </a:r>
            <a:r>
              <a:rPr lang="fr-FR" sz="2400" dirty="0" err="1" smtClean="0"/>
              <a:t>zorglub</a:t>
            </a:r>
            <a:r>
              <a:rPr lang="fr-FR" sz="2400" dirty="0" smtClean="0"/>
              <a:t> » d’un autre objet si son nom </a:t>
            </a:r>
            <a:r>
              <a:rPr lang="fr-FR" sz="2400" smtClean="0"/>
              <a:t>est </a:t>
            </a:r>
            <a:r>
              <a:rPr lang="fr-FR" sz="2400" smtClean="0"/>
              <a:t>une </a:t>
            </a:r>
            <a:r>
              <a:rPr lang="fr-FR" sz="2400" dirty="0" smtClean="0"/>
              <a:t>anagramme du nom de cet autre objet.  Un </a:t>
            </a:r>
            <a:r>
              <a:rPr lang="fr-FR" sz="2400" dirty="0" err="1" smtClean="0"/>
              <a:t>baa</a:t>
            </a:r>
            <a:r>
              <a:rPr lang="fr-FR" sz="2400" dirty="0" smtClean="0"/>
              <a:t> est-il le </a:t>
            </a:r>
            <a:r>
              <a:rPr lang="fr-FR" sz="2400" dirty="0" err="1" smtClean="0"/>
              <a:t>zorglub</a:t>
            </a:r>
            <a:r>
              <a:rPr lang="fr-FR" sz="2400" dirty="0" smtClean="0"/>
              <a:t> d’un </a:t>
            </a:r>
            <a:r>
              <a:rPr lang="fr-FR" sz="2400" dirty="0" err="1" smtClean="0"/>
              <a:t>aba</a:t>
            </a:r>
            <a:r>
              <a:rPr lang="fr-FR" sz="2400" dirty="0" smtClean="0"/>
              <a:t> ?</a:t>
            </a:r>
          </a:p>
          <a:p>
            <a:pPr marL="0" indent="0">
              <a:buNone/>
            </a:pPr>
            <a:r>
              <a:rPr lang="fr-FR" sz="2400" dirty="0" smtClean="0"/>
              <a:t>=&gt; Nouvelles données et nouvelle règle à acquérir =&gt; capacité d’apprentissage nécessaire, règles sur catalogue figé insuffisante.</a:t>
            </a:r>
          </a:p>
          <a:p>
            <a:pPr marL="0" indent="0">
              <a:buNone/>
            </a:pPr>
            <a:r>
              <a:rPr lang="fr-FR" sz="2400" b="1" dirty="0" smtClean="0"/>
              <a:t>Exemple 3 : </a:t>
            </a:r>
            <a:r>
              <a:rPr lang="fr-FR" sz="2400" dirty="0" smtClean="0"/>
              <a:t>Donnez-moi une description du visage de Einstein pour pouvoir l’identifier dans une base de données d’images.</a:t>
            </a:r>
          </a:p>
          <a:p>
            <a:pPr marL="0" indent="0">
              <a:buNone/>
            </a:pPr>
            <a:r>
              <a:rPr lang="fr-FR" sz="2400" dirty="0" smtClean="0"/>
              <a:t>=&gt; Certaines connaissances sont codées dans le cerveau de manière non consciente et sont très difficiles à expliciter =&gt; </a:t>
            </a:r>
            <a:r>
              <a:rPr lang="fr-FR" sz="2400" u="sng" dirty="0" smtClean="0"/>
              <a:t>I.A. symbolique insuffisante</a:t>
            </a:r>
          </a:p>
          <a:p>
            <a:pPr marL="0" indent="0">
              <a:buNone/>
            </a:pPr>
            <a:r>
              <a:rPr lang="fr-FR" sz="2400" b="1" dirty="0" smtClean="0"/>
              <a:t>2 et 3 =&gt; approche </a:t>
            </a:r>
            <a:r>
              <a:rPr lang="fr-FR" sz="2400" b="1" u="sng" dirty="0" smtClean="0"/>
              <a:t>connexionniste</a:t>
            </a:r>
            <a:r>
              <a:rPr lang="fr-FR" sz="2400" b="1" dirty="0" smtClean="0"/>
              <a:t> nécessaire pour I.A. forte ?</a:t>
            </a:r>
          </a:p>
          <a:p>
            <a:pPr marL="0" indent="0">
              <a:buNone/>
            </a:pPr>
            <a:endParaRPr lang="fr-FR" sz="2400" b="1" dirty="0" smtClean="0"/>
          </a:p>
          <a:p>
            <a:pPr marL="0" indent="0">
              <a:buNone/>
            </a:pPr>
            <a:r>
              <a:rPr lang="fr-FR" sz="2400" b="1" dirty="0" smtClean="0"/>
              <a:t>Position </a:t>
            </a:r>
            <a:r>
              <a:rPr lang="fr-FR" sz="2400" b="1" dirty="0"/>
              <a:t>intermédiaire </a:t>
            </a:r>
            <a:r>
              <a:rPr lang="fr-FR" sz="2400" b="1" dirty="0" smtClean="0"/>
              <a:t>entre I.A. faible et I.A. forte </a:t>
            </a:r>
            <a:r>
              <a:rPr lang="fr-FR" sz="2400" dirty="0" smtClean="0"/>
              <a:t>:  </a:t>
            </a:r>
            <a:r>
              <a:rPr lang="fr-FR" sz="2400" dirty="0"/>
              <a:t>il existe théoriquement des algorithmes capables de générer l’intelligence </a:t>
            </a:r>
            <a:r>
              <a:rPr lang="fr-FR" sz="2400" dirty="0" smtClean="0"/>
              <a:t>alliée à une intention et une </a:t>
            </a:r>
            <a:r>
              <a:rPr lang="fr-FR" sz="2400" dirty="0"/>
              <a:t>conscience mais il est peut-être impossible de les concevoir en pratique tant le problème est complexe</a:t>
            </a:r>
            <a:r>
              <a:rPr lang="fr-FR" sz="2400" dirty="0" smtClean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6151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</a:t>
            </a:r>
            <a:r>
              <a:rPr lang="fr-FR" dirty="0" smtClean="0"/>
              <a:t>. Sous-domaines de l’I.A.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454324"/>
            <a:ext cx="7886700" cy="43749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2200" dirty="0" smtClean="0"/>
              <a:t>Perception :</a:t>
            </a:r>
          </a:p>
          <a:p>
            <a:pPr lvl="1">
              <a:buFontTx/>
              <a:buChar char="-"/>
            </a:pPr>
            <a:r>
              <a:rPr lang="fr-FR" sz="1700" dirty="0" smtClean="0"/>
              <a:t>Reconnaissance visuelle, vision par ordinateur</a:t>
            </a:r>
          </a:p>
          <a:p>
            <a:pPr lvl="1">
              <a:buFontTx/>
              <a:buChar char="-"/>
            </a:pPr>
            <a:r>
              <a:rPr lang="fr-FR" sz="1700" dirty="0" smtClean="0"/>
              <a:t>Reconnaissance vocale</a:t>
            </a:r>
          </a:p>
          <a:p>
            <a:pPr marL="0" indent="0">
              <a:buNone/>
            </a:pPr>
            <a:r>
              <a:rPr lang="fr-FR" sz="2200" dirty="0" smtClean="0"/>
              <a:t>Outils de structuration et de résolution de problèmes</a:t>
            </a:r>
          </a:p>
          <a:p>
            <a:pPr lvl="1">
              <a:buFontTx/>
              <a:buChar char="-"/>
            </a:pPr>
            <a:r>
              <a:rPr lang="fr-FR" sz="1700" dirty="0" smtClean="0"/>
              <a:t>Graphes sémantiques, représentation des connaissances</a:t>
            </a:r>
          </a:p>
          <a:p>
            <a:pPr lvl="1">
              <a:buFontTx/>
              <a:buChar char="-"/>
            </a:pPr>
            <a:r>
              <a:rPr lang="fr-FR" sz="1700" dirty="0"/>
              <a:t>O</a:t>
            </a:r>
            <a:r>
              <a:rPr lang="fr-FR" sz="1700" dirty="0" smtClean="0"/>
              <a:t>ntologies, web sémantique</a:t>
            </a:r>
          </a:p>
          <a:p>
            <a:pPr lvl="1">
              <a:buFontTx/>
              <a:buChar char="-"/>
            </a:pPr>
            <a:r>
              <a:rPr lang="fr-FR" sz="1700" dirty="0" smtClean="0"/>
              <a:t>Traitement Automatique du Langage Naturel</a:t>
            </a:r>
          </a:p>
          <a:p>
            <a:pPr lvl="1">
              <a:buFontTx/>
              <a:buChar char="-"/>
            </a:pPr>
            <a:r>
              <a:rPr lang="fr-FR" sz="1700" dirty="0" smtClean="0"/>
              <a:t>Résolution générale de problèmes (exploration dans l’espace des possibles)</a:t>
            </a:r>
          </a:p>
          <a:p>
            <a:pPr lvl="1">
              <a:buFontTx/>
              <a:buChar char="-"/>
            </a:pPr>
            <a:r>
              <a:rPr lang="fr-FR" sz="1700" dirty="0" smtClean="0"/>
              <a:t>Théorie des jeux</a:t>
            </a:r>
          </a:p>
          <a:p>
            <a:pPr lvl="1">
              <a:buFontTx/>
              <a:buChar char="-"/>
            </a:pPr>
            <a:r>
              <a:rPr lang="fr-FR" sz="1700" dirty="0" smtClean="0"/>
              <a:t>Arbres de décision</a:t>
            </a:r>
          </a:p>
          <a:p>
            <a:pPr lvl="1">
              <a:buFontTx/>
              <a:buChar char="-"/>
            </a:pPr>
            <a:r>
              <a:rPr lang="fr-FR" sz="1700" dirty="0" smtClean="0"/>
              <a:t>Algorithmes génétiques</a:t>
            </a:r>
          </a:p>
          <a:p>
            <a:pPr marL="0" indent="0">
              <a:buNone/>
            </a:pPr>
            <a:r>
              <a:rPr lang="fr-FR" sz="2200" dirty="0" smtClean="0"/>
              <a:t>Logique</a:t>
            </a:r>
          </a:p>
          <a:p>
            <a:pPr lvl="1">
              <a:buFontTx/>
              <a:buChar char="-"/>
            </a:pPr>
            <a:r>
              <a:rPr lang="fr-FR" sz="1700" dirty="0" smtClean="0"/>
              <a:t>Déduction et induction symbolique</a:t>
            </a:r>
          </a:p>
          <a:p>
            <a:pPr lvl="1">
              <a:buFontTx/>
              <a:buChar char="-"/>
            </a:pPr>
            <a:r>
              <a:rPr lang="fr-FR" sz="1700" dirty="0" smtClean="0"/>
              <a:t>Systèmes experts</a:t>
            </a:r>
          </a:p>
          <a:p>
            <a:pPr marL="0" indent="0">
              <a:buNone/>
            </a:pPr>
            <a:r>
              <a:rPr lang="fr-FR" sz="2200" dirty="0" smtClean="0"/>
              <a:t>Systèmes multi-agents</a:t>
            </a:r>
          </a:p>
          <a:p>
            <a:pPr marL="0" indent="0">
              <a:buNone/>
            </a:pPr>
            <a:r>
              <a:rPr lang="fr-FR" sz="2200" dirty="0" smtClean="0"/>
              <a:t>Robotique</a:t>
            </a:r>
          </a:p>
          <a:p>
            <a:pPr lvl="1">
              <a:buFontTx/>
              <a:buChar char="-"/>
            </a:pPr>
            <a:r>
              <a:rPr lang="fr-FR" sz="1700" dirty="0" smtClean="0"/>
              <a:t>Architecture de contrôle</a:t>
            </a:r>
          </a:p>
          <a:p>
            <a:pPr lvl="1">
              <a:buFontTx/>
              <a:buChar char="-"/>
            </a:pPr>
            <a:r>
              <a:rPr lang="fr-FR" sz="1700" dirty="0" smtClean="0"/>
              <a:t>Planification d’actions</a:t>
            </a:r>
            <a:endParaRPr lang="fr-FR" sz="1700" dirty="0"/>
          </a:p>
          <a:p>
            <a:pPr marL="0" indent="0">
              <a:buNone/>
            </a:pPr>
            <a:r>
              <a:rPr lang="fr-FR" sz="2200" dirty="0" smtClean="0"/>
              <a:t>Modélisation du comportement humain (sciences cognitives)</a:t>
            </a:r>
            <a:endParaRPr lang="fr-FR" sz="2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DAS IHS, Agen, 11/09/2018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616996" y="1340768"/>
            <a:ext cx="6320518" cy="44885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28650" y="5886994"/>
            <a:ext cx="6320518" cy="469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23578" y="1603601"/>
            <a:ext cx="15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55814" y="5987019"/>
            <a:ext cx="22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628650" y="5937006"/>
            <a:ext cx="30717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Apprentissage automatique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097486" y="2595154"/>
            <a:ext cx="1088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Model </a:t>
            </a:r>
            <a:r>
              <a:rPr lang="fr-FR" dirty="0" err="1" smtClean="0"/>
              <a:t>based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7123612" y="5848519"/>
            <a:ext cx="1088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Data </a:t>
            </a:r>
            <a:r>
              <a:rPr lang="fr-FR" dirty="0" err="1" smtClean="0"/>
              <a:t>based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270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Liste de concepts et thèmes de l’I.A.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772816"/>
            <a:ext cx="339472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800" dirty="0"/>
              <a:t>- Vision par ordinateur</a:t>
            </a:r>
            <a:endParaRPr lang="en-US" sz="1800" dirty="0"/>
          </a:p>
          <a:p>
            <a:pPr marL="0" indent="0">
              <a:buNone/>
            </a:pPr>
            <a:r>
              <a:rPr lang="fr-FR" sz="1800" dirty="0" smtClean="0"/>
              <a:t>- Reconnaissance </a:t>
            </a:r>
            <a:r>
              <a:rPr lang="fr-FR" sz="1800" dirty="0"/>
              <a:t>des </a:t>
            </a:r>
            <a:r>
              <a:rPr lang="fr-FR" sz="1800" dirty="0" smtClean="0"/>
              <a:t>formes</a:t>
            </a:r>
          </a:p>
          <a:p>
            <a:pPr marL="0" indent="0">
              <a:buNone/>
            </a:pPr>
            <a:r>
              <a:rPr lang="fr-FR" sz="1800" dirty="0" smtClean="0"/>
              <a:t>- Reconnaissance de la parole</a:t>
            </a:r>
            <a:endParaRPr lang="en-US" sz="1800" dirty="0"/>
          </a:p>
          <a:p>
            <a:pPr marL="0" indent="0">
              <a:buNone/>
            </a:pPr>
            <a:r>
              <a:rPr lang="fr-FR" sz="1800" dirty="0"/>
              <a:t>- Perception</a:t>
            </a:r>
            <a:endParaRPr lang="en-US" sz="1800" dirty="0"/>
          </a:p>
          <a:p>
            <a:pPr marL="0" indent="0">
              <a:buNone/>
            </a:pPr>
            <a:r>
              <a:rPr lang="fr-FR" sz="1800" dirty="0"/>
              <a:t>- Raisonnement automatique</a:t>
            </a:r>
            <a:endParaRPr lang="en-US" sz="1800" dirty="0"/>
          </a:p>
          <a:p>
            <a:pPr marL="0" indent="0">
              <a:buNone/>
            </a:pPr>
            <a:r>
              <a:rPr lang="fr-FR" sz="1800" dirty="0"/>
              <a:t>- Logique</a:t>
            </a:r>
            <a:endParaRPr lang="en-US" sz="1800" dirty="0"/>
          </a:p>
          <a:p>
            <a:pPr marL="0" indent="0">
              <a:buNone/>
            </a:pPr>
            <a:r>
              <a:rPr lang="fr-FR" sz="1800" dirty="0"/>
              <a:t>- Systèmes experts</a:t>
            </a:r>
            <a:endParaRPr lang="en-US" sz="1800" dirty="0"/>
          </a:p>
          <a:p>
            <a:pPr marL="0" indent="0">
              <a:buNone/>
            </a:pPr>
            <a:r>
              <a:rPr lang="fr-FR" sz="1800" dirty="0"/>
              <a:t>- Prise de décision</a:t>
            </a:r>
            <a:endParaRPr lang="en-US" sz="1800" dirty="0"/>
          </a:p>
          <a:p>
            <a:pPr marL="0" indent="0">
              <a:buNone/>
            </a:pPr>
            <a:r>
              <a:rPr lang="fr-FR" sz="1800" dirty="0"/>
              <a:t>- Arbres de décision</a:t>
            </a:r>
            <a:endParaRPr lang="en-US" sz="1800" dirty="0"/>
          </a:p>
          <a:p>
            <a:pPr marL="0" indent="0">
              <a:buNone/>
            </a:pPr>
            <a:r>
              <a:rPr lang="fr-FR" sz="1800" dirty="0"/>
              <a:t>- Fouilles de </a:t>
            </a:r>
            <a:r>
              <a:rPr lang="fr-FR" sz="1800" dirty="0" smtClean="0"/>
              <a:t>données, data </a:t>
            </a:r>
            <a:r>
              <a:rPr lang="fr-FR" sz="1800" dirty="0" err="1" smtClean="0"/>
              <a:t>mining</a:t>
            </a:r>
            <a:endParaRPr lang="en-US" sz="1800" dirty="0"/>
          </a:p>
          <a:p>
            <a:pPr marL="0" indent="0">
              <a:buNone/>
            </a:pPr>
            <a:r>
              <a:rPr lang="fr-FR" sz="1800" dirty="0"/>
              <a:t>- Traitement automatique du langage</a:t>
            </a:r>
            <a:endParaRPr lang="en-US" sz="1800" dirty="0"/>
          </a:p>
          <a:p>
            <a:pPr marL="0" indent="0">
              <a:buNone/>
            </a:pPr>
            <a:r>
              <a:rPr lang="fr-FR" sz="1800" dirty="0"/>
              <a:t>- Attention, motivations, </a:t>
            </a:r>
            <a:r>
              <a:rPr lang="fr-FR" sz="1800" dirty="0" smtClean="0"/>
              <a:t>émotions</a:t>
            </a:r>
            <a:endParaRPr lang="en-US" sz="1800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860032" y="1628800"/>
            <a:ext cx="339472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 sz="1800" dirty="0" smtClean="0"/>
              <a:t>- Apprentissage symbolique</a:t>
            </a:r>
            <a:endParaRPr lang="en-US" sz="1800" dirty="0" smtClean="0"/>
          </a:p>
          <a:p>
            <a:pPr marL="0" indent="0">
              <a:buFont typeface="Arial" pitchFamily="34" charset="0"/>
              <a:buNone/>
            </a:pPr>
            <a:r>
              <a:rPr lang="fr-FR" sz="1800" dirty="0" smtClean="0"/>
              <a:t>- Apprentissage par réseaux de neurones</a:t>
            </a:r>
            <a:endParaRPr lang="en-US" sz="1800" dirty="0" smtClean="0"/>
          </a:p>
          <a:p>
            <a:pPr marL="0" indent="0">
              <a:buFont typeface="Arial" pitchFamily="34" charset="0"/>
              <a:buNone/>
            </a:pPr>
            <a:r>
              <a:rPr lang="fr-FR" sz="1800" dirty="0" smtClean="0"/>
              <a:t>- Classification automatique</a:t>
            </a:r>
            <a:endParaRPr lang="en-US" sz="1800" dirty="0" smtClean="0"/>
          </a:p>
          <a:p>
            <a:pPr marL="0" indent="0">
              <a:buFont typeface="Arial" pitchFamily="34" charset="0"/>
              <a:buNone/>
            </a:pPr>
            <a:r>
              <a:rPr lang="fr-FR" sz="1800" dirty="0" smtClean="0"/>
              <a:t>- Connexionnisme</a:t>
            </a:r>
            <a:endParaRPr lang="en-US" sz="1800" dirty="0" smtClean="0"/>
          </a:p>
          <a:p>
            <a:pPr marL="0" indent="0">
              <a:buFont typeface="Arial" pitchFamily="34" charset="0"/>
              <a:buNone/>
            </a:pPr>
            <a:r>
              <a:rPr lang="fr-FR" sz="1800" dirty="0" smtClean="0"/>
              <a:t>- Architectures de contrôle en robotique</a:t>
            </a:r>
            <a:endParaRPr lang="en-US" sz="1800" dirty="0" smtClean="0"/>
          </a:p>
          <a:p>
            <a:pPr marL="0" indent="0">
              <a:buNone/>
            </a:pPr>
            <a:r>
              <a:rPr lang="fr-FR" sz="1800" dirty="0" smtClean="0"/>
              <a:t>- Robotique développementale</a:t>
            </a:r>
            <a:endParaRPr lang="en-US" sz="1800" dirty="0" smtClean="0"/>
          </a:p>
          <a:p>
            <a:pPr marL="0" indent="0">
              <a:buFont typeface="Arial" pitchFamily="34" charset="0"/>
              <a:buNone/>
            </a:pPr>
            <a:r>
              <a:rPr lang="fr-FR" sz="1800" dirty="0" smtClean="0"/>
              <a:t>- Résolution générale de problèmes</a:t>
            </a:r>
            <a:endParaRPr lang="en-US" sz="1800" dirty="0" smtClean="0"/>
          </a:p>
          <a:p>
            <a:pPr marL="0" indent="0">
              <a:buFont typeface="Arial" pitchFamily="34" charset="0"/>
              <a:buNone/>
            </a:pPr>
            <a:r>
              <a:rPr lang="fr-FR" sz="1800" dirty="0" smtClean="0"/>
              <a:t>- Planification</a:t>
            </a:r>
            <a:endParaRPr lang="en-US" sz="1800" dirty="0" smtClean="0"/>
          </a:p>
          <a:p>
            <a:pPr marL="0" indent="0">
              <a:buFont typeface="Arial" pitchFamily="34" charset="0"/>
              <a:buNone/>
            </a:pPr>
            <a:r>
              <a:rPr lang="fr-FR" sz="1800" dirty="0" smtClean="0"/>
              <a:t>- Théorie des graphes</a:t>
            </a:r>
            <a:endParaRPr lang="en-US" sz="1800" dirty="0" smtClean="0"/>
          </a:p>
          <a:p>
            <a:pPr marL="0" indent="0">
              <a:buFont typeface="Arial" pitchFamily="34" charset="0"/>
              <a:buNone/>
            </a:pPr>
            <a:r>
              <a:rPr lang="fr-FR" sz="1800" dirty="0" smtClean="0"/>
              <a:t>- Théorie des jeux</a:t>
            </a:r>
            <a:endParaRPr lang="en-US" sz="1800" dirty="0" smtClean="0"/>
          </a:p>
          <a:p>
            <a:pPr marL="0" indent="0">
              <a:buFont typeface="Arial" pitchFamily="34" charset="0"/>
              <a:buNone/>
            </a:pPr>
            <a:r>
              <a:rPr lang="fr-FR" sz="1800" dirty="0" smtClean="0"/>
              <a:t>- Soft </a:t>
            </a:r>
            <a:r>
              <a:rPr lang="fr-FR" sz="1800" dirty="0" err="1" smtClean="0"/>
              <a:t>Computing</a:t>
            </a:r>
            <a:endParaRPr lang="en-US" sz="1800" dirty="0" smtClean="0"/>
          </a:p>
          <a:p>
            <a:pPr marL="0" indent="0">
              <a:buFont typeface="Arial" pitchFamily="34" charset="0"/>
              <a:buNone/>
            </a:pPr>
            <a:r>
              <a:rPr lang="fr-FR" sz="1800" dirty="0" smtClean="0"/>
              <a:t>- Algorithmes génétiques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8461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4</a:t>
            </a:r>
            <a:r>
              <a:rPr lang="fr-FR" dirty="0" smtClean="0"/>
              <a:t>. Représentation à l’aide de graphes</a:t>
            </a:r>
            <a:br>
              <a:rPr lang="fr-FR" dirty="0" smtClean="0"/>
            </a:br>
            <a:r>
              <a:rPr lang="fr-FR" dirty="0" smtClean="0"/>
              <a:t>Graphe conceptuel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72" y="1806178"/>
            <a:ext cx="8152228" cy="4114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412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1049</Words>
  <Application>Microsoft Office PowerPoint</Application>
  <PresentationFormat>Affichage à l'écran (4:3)</PresentationFormat>
  <Paragraphs>239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Times New Roman</vt:lpstr>
      <vt:lpstr>Thème Office</vt:lpstr>
      <vt:lpstr>Intelligence artificielle et représentation des connaissances</vt:lpstr>
      <vt:lpstr>Sommaire</vt:lpstr>
      <vt:lpstr>1. Définition de l’I.A.</vt:lpstr>
      <vt:lpstr>2. I.A. faible et I.A. forte</vt:lpstr>
      <vt:lpstr>Expérience de la chambre chinoise</vt:lpstr>
      <vt:lpstr>Problèmes difficiles en I.A.</vt:lpstr>
      <vt:lpstr>3. Sous-domaines de l’I.A.</vt:lpstr>
      <vt:lpstr>Liste de concepts et thèmes de l’I.A.</vt:lpstr>
      <vt:lpstr>4. Représentation à l’aide de graphes Graphe conceptuel</vt:lpstr>
      <vt:lpstr>Ontologie</vt:lpstr>
      <vt:lpstr>Réseau bayésien</vt:lpstr>
      <vt:lpstr>Graphe pour décrire une forme</vt:lpstr>
      <vt:lpstr>Réseaux de neurones multicouches</vt:lpstr>
      <vt:lpstr>Arbre de décision</vt:lpstr>
      <vt:lpstr>5. Modélisation des graphes</vt:lpstr>
      <vt:lpstr>6. Matrice d’adjacence</vt:lpstr>
      <vt:lpstr>7. Modélisation plus complexe</vt:lpstr>
      <vt:lpstr>8. Théorie des jeux</vt:lpstr>
      <vt:lpstr>Algo MinMax, exemple</vt:lpstr>
      <vt:lpstr>Algorithme alpha-beta</vt:lpstr>
      <vt:lpstr>Alpha Beta, exemple</vt:lpstr>
      <vt:lpstr>Alpha Beta, suite</vt:lpstr>
      <vt:lpstr>Exercice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artificielle</dc:title>
  <dc:creator>Jean-Marc Salotti</dc:creator>
  <cp:lastModifiedBy>Jean-Marc Salotti</cp:lastModifiedBy>
  <cp:revision>42</cp:revision>
  <dcterms:created xsi:type="dcterms:W3CDTF">2012-01-17T18:30:31Z</dcterms:created>
  <dcterms:modified xsi:type="dcterms:W3CDTF">2019-09-06T09:48:03Z</dcterms:modified>
</cp:coreProperties>
</file>