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9" r:id="rId3"/>
    <p:sldId id="266" r:id="rId4"/>
    <p:sldId id="285" r:id="rId5"/>
    <p:sldId id="286" r:id="rId6"/>
    <p:sldId id="291" r:id="rId7"/>
    <p:sldId id="296" r:id="rId8"/>
    <p:sldId id="281" r:id="rId9"/>
    <p:sldId id="287" r:id="rId10"/>
    <p:sldId id="288" r:id="rId11"/>
    <p:sldId id="289" r:id="rId12"/>
    <p:sldId id="290" r:id="rId13"/>
    <p:sldId id="292" r:id="rId14"/>
    <p:sldId id="293" r:id="rId15"/>
    <p:sldId id="295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E6F-1A91-4DA9-9256-6A3DF9A5F070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B41-9292-4501-B4C5-28F536B9D83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allennlp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://wordnetweb.princeton.edu/perl/webwn?o2=&amp;o0=1&amp;o8=1&amp;o1=1&amp;o7=&amp;o5=&amp;o9=&amp;o6=&amp;o3=&amp;o4=1&amp;s=wolf&amp;i=4&amp;h=110000010112223122312231222231222231223122222312222312231223123123022222222200000#c" TargetMode="External"/><Relationship Id="rId18" Type="http://schemas.openxmlformats.org/officeDocument/2006/relationships/hyperlink" Target="http://wordnetweb.princeton.edu/perl/webwn?o2=&amp;o0=1&amp;o8=1&amp;o1=1&amp;o7=&amp;o5=&amp;o9=&amp;o6=&amp;o3=&amp;o4=1&amp;s=red+wolf" TargetMode="External"/><Relationship Id="rId26" Type="http://schemas.openxmlformats.org/officeDocument/2006/relationships/hyperlink" Target="http://wordnetweb.princeton.edu/perl/webwn?o2=&amp;o0=1&amp;o8=1&amp;o1=1&amp;o7=&amp;o5=&amp;o9=&amp;o6=&amp;o3=&amp;o4=1&amp;s=Canis+latrans" TargetMode="External"/><Relationship Id="rId39" Type="http://schemas.openxmlformats.org/officeDocument/2006/relationships/hyperlink" Target="http://wordnetweb.princeton.edu/perl/webwn?o2=&amp;o0=1&amp;o8=1&amp;o1=1&amp;o7=&amp;o5=&amp;o9=&amp;o6=&amp;o3=&amp;o4=1&amp;s=wolf&amp;i=19&amp;h=110000010112223122312231222231222231223122222312222312231223123123022222222200000#c" TargetMode="External"/><Relationship Id="rId21" Type="http://schemas.openxmlformats.org/officeDocument/2006/relationships/hyperlink" Target="http://wordnetweb.princeton.edu/perl/webwn?o2=&amp;o0=1&amp;o8=1&amp;o1=1&amp;o7=&amp;o5=&amp;o9=&amp;o6=&amp;o3=&amp;o4=1&amp;s=Canis+niger" TargetMode="External"/><Relationship Id="rId34" Type="http://schemas.openxmlformats.org/officeDocument/2006/relationships/hyperlink" Target="http://wordnetweb.princeton.edu/perl/webwn?o2=&amp;o0=1&amp;o8=1&amp;o1=1&amp;o7=&amp;o5=&amp;o9=&amp;o6=&amp;o3=&amp;o4=1&amp;s=wolf&amp;i=10&amp;h=110000010112223122312231222231222231223122222312222312231223123123022222222200000#c" TargetMode="External"/><Relationship Id="rId42" Type="http://schemas.openxmlformats.org/officeDocument/2006/relationships/hyperlink" Target="http://wordnetweb.princeton.edu/perl/webwn?o2=&amp;o0=1&amp;o8=1&amp;o1=1&amp;o7=&amp;o5=&amp;o9=&amp;o6=&amp;o3=&amp;o4=1&amp;s=eutherian" TargetMode="External"/><Relationship Id="rId47" Type="http://schemas.openxmlformats.org/officeDocument/2006/relationships/hyperlink" Target="http://wordnetweb.princeton.edu/perl/webwn?o2=&amp;o0=1&amp;o8=1&amp;o1=1&amp;o7=&amp;o5=&amp;o9=&amp;o6=&amp;o3=&amp;o4=1&amp;s=wolf&amp;i=29&amp;h=110000010112223122312231222231222231223122222312222312231223123123022222222200000#c" TargetMode="External"/><Relationship Id="rId50" Type="http://schemas.openxmlformats.org/officeDocument/2006/relationships/hyperlink" Target="http://wordnetweb.princeton.edu/perl/webwn?o2=&amp;o0=1&amp;o8=1&amp;o1=1&amp;o7=&amp;o5=&amp;o9=&amp;o6=&amp;o3=&amp;o4=1&amp;s=wolf&amp;i=35&amp;h=110000010112223122312231222231222231223122222312222312231223123123022222222200000#c" TargetMode="External"/><Relationship Id="rId55" Type="http://schemas.openxmlformats.org/officeDocument/2006/relationships/hyperlink" Target="http://wordnetweb.princeton.edu/perl/webwn?o2=&amp;o0=1&amp;o8=1&amp;o1=1&amp;o7=&amp;o5=&amp;o9=&amp;o6=&amp;o3=&amp;o4=1&amp;s=beast" TargetMode="External"/><Relationship Id="rId7" Type="http://schemas.openxmlformats.org/officeDocument/2006/relationships/hyperlink" Target="http://wordnetweb.princeton.edu/perl/webwn?o2=&amp;o0=1&amp;o8=1&amp;o1=1&amp;o7=&amp;o5=&amp;o9=&amp;o6=&amp;o3=&amp;o4=1&amp;s=wolf+cub" TargetMode="External"/><Relationship Id="rId2" Type="http://schemas.openxmlformats.org/officeDocument/2006/relationships/hyperlink" Target="http://wordnetweb.princeton.edu/perl/webwn?o2=&amp;o0=1&amp;o8=1&amp;o1=1&amp;o7=&amp;o5=&amp;o9=&amp;o6=&amp;o3=&amp;o4=1&amp;s=wolf&amp;h=000000&amp;j=0#c" TargetMode="External"/><Relationship Id="rId16" Type="http://schemas.openxmlformats.org/officeDocument/2006/relationships/hyperlink" Target="http://wordnetweb.princeton.edu/perl/webwn?o2=&amp;o0=1&amp;o8=1&amp;o1=1&amp;o7=&amp;o5=&amp;o9=&amp;o6=&amp;o3=&amp;o4=1&amp;s=Canis+lupus+tundrarum" TargetMode="External"/><Relationship Id="rId29" Type="http://schemas.openxmlformats.org/officeDocument/2006/relationships/hyperlink" Target="http://wordnetweb.princeton.edu/perl/webwn?o2=&amp;o0=1&amp;o8=1&amp;o1=1&amp;o7=&amp;o5=&amp;o9=&amp;o6=&amp;o3=&amp;o4=1&amp;s=Canis" TargetMode="External"/><Relationship Id="rId11" Type="http://schemas.openxmlformats.org/officeDocument/2006/relationships/hyperlink" Target="http://wordnetweb.princeton.edu/perl/webwn?o2=&amp;o0=1&amp;o8=1&amp;o1=1&amp;o7=&amp;o5=&amp;o9=&amp;o6=&amp;o3=&amp;o4=1&amp;s=gray+wolf" TargetMode="External"/><Relationship Id="rId24" Type="http://schemas.openxmlformats.org/officeDocument/2006/relationships/hyperlink" Target="http://wordnetweb.princeton.edu/perl/webwn?o2=&amp;o0=1&amp;o8=1&amp;o1=1&amp;o7=&amp;o5=&amp;o9=&amp;o6=&amp;o3=&amp;o4=1&amp;s=prairie+wolf" TargetMode="External"/><Relationship Id="rId32" Type="http://schemas.openxmlformats.org/officeDocument/2006/relationships/hyperlink" Target="http://wordnetweb.princeton.edu/perl/webwn?o2=&amp;o0=1&amp;o8=1&amp;o1=1&amp;o7=&amp;o5=&amp;o9=&amp;o6=&amp;o3=&amp;o4=1&amp;r=1&amp;s=wolf&amp;i=9&amp;h=110000010112223122312231222231222231223122222312222312231223123123022222222200000#c" TargetMode="External"/><Relationship Id="rId37" Type="http://schemas.openxmlformats.org/officeDocument/2006/relationships/hyperlink" Target="http://wordnetweb.princeton.edu/perl/webwn?o2=&amp;o0=1&amp;o8=1&amp;o1=1&amp;o7=&amp;o5=&amp;o9=&amp;o6=&amp;o3=&amp;o4=1&amp;s=wolf&amp;i=15&amp;h=110000010112223122312231222231222231223122222312222312231223123123022222222200000#c" TargetMode="External"/><Relationship Id="rId40" Type="http://schemas.openxmlformats.org/officeDocument/2006/relationships/hyperlink" Target="http://wordnetweb.princeton.edu/perl/webwn?o2=&amp;o0=1&amp;o8=1&amp;o1=1&amp;o7=&amp;o5=&amp;o9=&amp;o6=&amp;o3=&amp;o4=1&amp;s=placental" TargetMode="External"/><Relationship Id="rId45" Type="http://schemas.openxmlformats.org/officeDocument/2006/relationships/hyperlink" Target="http://wordnetweb.princeton.edu/perl/webwn?o2=&amp;o0=1&amp;o8=1&amp;o1=1&amp;o7=&amp;o5=&amp;o9=&amp;o6=&amp;o3=&amp;o4=1&amp;s=mammal" TargetMode="External"/><Relationship Id="rId53" Type="http://schemas.openxmlformats.org/officeDocument/2006/relationships/hyperlink" Target="http://wordnetweb.princeton.edu/perl/webwn?o2=&amp;o0=1&amp;o8=1&amp;o1=1&amp;o7=&amp;o5=&amp;o9=&amp;o6=&amp;o3=&amp;o4=1&amp;s=animal" TargetMode="External"/><Relationship Id="rId58" Type="http://schemas.openxmlformats.org/officeDocument/2006/relationships/hyperlink" Target="http://wordnetweb.princeton.edu/perl/webwn?o2=&amp;o0=1&amp;o8=1&amp;o1=1&amp;o7=&amp;o5=&amp;o9=&amp;o6=&amp;o3=&amp;o4=1&amp;s=fauna" TargetMode="External"/><Relationship Id="rId5" Type="http://schemas.openxmlformats.org/officeDocument/2006/relationships/hyperlink" Target="http://wordnetweb.princeton.edu/perl/webwn?o2=&amp;o0=1&amp;o8=1&amp;o1=1&amp;o7=&amp;o5=&amp;o9=&amp;o6=&amp;o3=&amp;o4=1&amp;s=wolf&amp;i=2&amp;h=110000010112223122312231222231222231223122222312222312231223123123022222222200000#c" TargetMode="External"/><Relationship Id="rId19" Type="http://schemas.openxmlformats.org/officeDocument/2006/relationships/hyperlink" Target="http://wordnetweb.princeton.edu/perl/webwn?o2=&amp;o0=1&amp;o8=1&amp;o1=1&amp;o7=&amp;o5=&amp;o9=&amp;o6=&amp;o3=&amp;o4=1&amp;s=maned+wolf" TargetMode="External"/><Relationship Id="rId4" Type="http://schemas.openxmlformats.org/officeDocument/2006/relationships/hyperlink" Target="http://wordnetweb.princeton.edu/perl/webwn?o2=&amp;o0=1&amp;o8=1&amp;o1=1&amp;o7=&amp;o5=&amp;o9=&amp;o6=&amp;o3=&amp;o4=1&amp;r=1&amp;s=wolf&amp;i=1&amp;h=110000010112223122312231222231222231223122222312222312231223123123022222222200000#c" TargetMode="External"/><Relationship Id="rId9" Type="http://schemas.openxmlformats.org/officeDocument/2006/relationships/hyperlink" Target="http://wordnetweb.princeton.edu/perl/webwn?o2=&amp;o0=1&amp;o8=1&amp;o1=1&amp;o7=&amp;o5=&amp;o9=&amp;o6=&amp;o3=&amp;o4=1&amp;s=timber+wolf" TargetMode="External"/><Relationship Id="rId14" Type="http://schemas.openxmlformats.org/officeDocument/2006/relationships/hyperlink" Target="http://wordnetweb.princeton.edu/perl/webwn?o2=&amp;o0=1&amp;o8=1&amp;o1=1&amp;o7=&amp;o5=&amp;o9=&amp;o6=&amp;o3=&amp;o4=1&amp;s=white+wolf" TargetMode="External"/><Relationship Id="rId22" Type="http://schemas.openxmlformats.org/officeDocument/2006/relationships/hyperlink" Target="http://wordnetweb.princeton.edu/perl/webwn?o2=&amp;o0=1&amp;o8=1&amp;o1=1&amp;o7=&amp;o5=&amp;o9=&amp;o6=&amp;o3=&amp;o4=1&amp;s=wolf&amp;i=6&amp;h=110000010112223122312231222231222231223122222312222312231223123123022222222200000#c" TargetMode="External"/><Relationship Id="rId27" Type="http://schemas.openxmlformats.org/officeDocument/2006/relationships/hyperlink" Target="http://wordnetweb.princeton.edu/perl/webwn?o2=&amp;o0=1&amp;o8=1&amp;o1=1&amp;o7=&amp;o5=&amp;o9=&amp;o6=&amp;o3=&amp;o4=1&amp;s=wolf&amp;h=11000000112223122312231222231222231223122222312222312231223123123022222222200000&amp;j=7#c" TargetMode="External"/><Relationship Id="rId30" Type="http://schemas.openxmlformats.org/officeDocument/2006/relationships/hyperlink" Target="http://wordnetweb.princeton.edu/perl/webwn?o2=&amp;o0=1&amp;o8=1&amp;o1=1&amp;o7=&amp;o5=&amp;o9=&amp;o6=&amp;o3=&amp;o4=1&amp;s=genus+Canis" TargetMode="External"/><Relationship Id="rId35" Type="http://schemas.openxmlformats.org/officeDocument/2006/relationships/hyperlink" Target="http://wordnetweb.princeton.edu/perl/webwn?o2=&amp;o0=1&amp;o8=1&amp;o1=1&amp;o7=&amp;o5=&amp;o9=&amp;o6=&amp;o3=&amp;o4=1&amp;s=canine" TargetMode="External"/><Relationship Id="rId43" Type="http://schemas.openxmlformats.org/officeDocument/2006/relationships/hyperlink" Target="http://wordnetweb.princeton.edu/perl/webwn?o2=&amp;o0=1&amp;o8=1&amp;o1=1&amp;o7=&amp;o5=&amp;o9=&amp;o6=&amp;o3=&amp;o4=1&amp;s=eutherian+mammal" TargetMode="External"/><Relationship Id="rId48" Type="http://schemas.openxmlformats.org/officeDocument/2006/relationships/hyperlink" Target="http://wordnetweb.princeton.edu/perl/webwn?o2=&amp;o0=1&amp;o8=1&amp;o1=1&amp;o7=&amp;o5=&amp;o9=&amp;o6=&amp;o3=&amp;o4=1&amp;s=vertebrate" TargetMode="External"/><Relationship Id="rId56" Type="http://schemas.openxmlformats.org/officeDocument/2006/relationships/hyperlink" Target="http://wordnetweb.princeton.edu/perl/webwn?o2=&amp;o0=1&amp;o8=1&amp;o1=1&amp;o7=&amp;o5=&amp;o9=&amp;o6=&amp;o3=&amp;o4=1&amp;s=brute" TargetMode="External"/><Relationship Id="rId8" Type="http://schemas.openxmlformats.org/officeDocument/2006/relationships/hyperlink" Target="http://wordnetweb.princeton.edu/perl/webwn?o2=&amp;o0=1&amp;o8=1&amp;o1=1&amp;o7=&amp;o5=&amp;o9=&amp;o6=&amp;o3=&amp;o4=1&amp;s=wolf&amp;i=3&amp;h=110000010112223122312231222231222231223122222312222312231223123123022222222200000#c" TargetMode="External"/><Relationship Id="rId51" Type="http://schemas.openxmlformats.org/officeDocument/2006/relationships/hyperlink" Target="http://wordnetweb.princeton.edu/perl/webwn?o2=&amp;o0=1&amp;o8=1&amp;o1=1&amp;o7=&amp;o5=&amp;o9=&amp;o6=&amp;o3=&amp;o4=1&amp;s=chordate" TargetMode="External"/><Relationship Id="rId3" Type="http://schemas.openxmlformats.org/officeDocument/2006/relationships/hyperlink" Target="http://wordnetweb.princeton.edu/perl/webwn?o2=&amp;o0=1&amp;o8=1&amp;o1=1&amp;o7=&amp;o5=&amp;o9=&amp;o6=&amp;o3=&amp;o4=1&amp;s=wolf&amp;h=1010112223122312231222231222231223122222312222312231223123123022222222200000&amp;j=1#c" TargetMode="External"/><Relationship Id="rId12" Type="http://schemas.openxmlformats.org/officeDocument/2006/relationships/hyperlink" Target="http://wordnetweb.princeton.edu/perl/webwn?o2=&amp;o0=1&amp;o8=1&amp;o1=1&amp;o7=&amp;o5=&amp;o9=&amp;o6=&amp;o3=&amp;o4=1&amp;s=Canis+lupus" TargetMode="External"/><Relationship Id="rId17" Type="http://schemas.openxmlformats.org/officeDocument/2006/relationships/hyperlink" Target="http://wordnetweb.princeton.edu/perl/webwn?o2=&amp;o0=1&amp;o8=1&amp;o1=1&amp;o7=&amp;o5=&amp;o9=&amp;o6=&amp;o3=&amp;o4=1&amp;s=wolf&amp;i=5&amp;h=110000010112223122312231222231222231223122222312222312231223123123022222222200000#c" TargetMode="External"/><Relationship Id="rId25" Type="http://schemas.openxmlformats.org/officeDocument/2006/relationships/hyperlink" Target="http://wordnetweb.princeton.edu/perl/webwn?o2=&amp;o0=1&amp;o8=1&amp;o1=1&amp;o7=&amp;o5=&amp;o9=&amp;o6=&amp;o3=&amp;o4=1&amp;s=brush+wolf" TargetMode="External"/><Relationship Id="rId33" Type="http://schemas.openxmlformats.org/officeDocument/2006/relationships/hyperlink" Target="http://wordnetweb.princeton.edu/perl/webwn?o2=&amp;o0=1&amp;o8=1&amp;o1=1&amp;o7=&amp;o5=&amp;o9=&amp;o6=&amp;o3=&amp;o4=1&amp;r=2&amp;s=wolf&amp;i=9&amp;h=110000010112223122312231222231222231223122222312222312231223123123022222222200000#c" TargetMode="External"/><Relationship Id="rId38" Type="http://schemas.openxmlformats.org/officeDocument/2006/relationships/hyperlink" Target="http://wordnetweb.princeton.edu/perl/webwn?o2=&amp;o0=1&amp;o8=1&amp;o1=1&amp;o7=&amp;o5=&amp;o9=&amp;o6=&amp;o3=&amp;o4=1&amp;s=carnivore" TargetMode="External"/><Relationship Id="rId46" Type="http://schemas.openxmlformats.org/officeDocument/2006/relationships/hyperlink" Target="http://wordnetweb.princeton.edu/perl/webwn?o2=&amp;o0=1&amp;o8=1&amp;o1=1&amp;o7=&amp;o5=&amp;o9=&amp;o6=&amp;o3=&amp;o4=1&amp;s=mammalian" TargetMode="External"/><Relationship Id="rId59" Type="http://schemas.openxmlformats.org/officeDocument/2006/relationships/hyperlink" Target="http://wordnetweb.princeton.edu/perl/webwn?o2=&amp;o0=1&amp;o8=1&amp;o1=1&amp;o7=&amp;o5=&amp;o9=&amp;o6=&amp;o3=&amp;o4=1&amp;s=wolf&amp;i=46&amp;h=110000010112223122312231222231222231223122222312222312231223123123022222222200000#c" TargetMode="External"/><Relationship Id="rId20" Type="http://schemas.openxmlformats.org/officeDocument/2006/relationships/hyperlink" Target="http://wordnetweb.princeton.edu/perl/webwn?o2=&amp;o0=1&amp;o8=1&amp;o1=1&amp;o7=&amp;o5=&amp;o9=&amp;o6=&amp;o3=&amp;o4=1&amp;s=Canis+rufus" TargetMode="External"/><Relationship Id="rId41" Type="http://schemas.openxmlformats.org/officeDocument/2006/relationships/hyperlink" Target="http://wordnetweb.princeton.edu/perl/webwn?o2=&amp;o0=1&amp;o8=1&amp;o1=1&amp;o7=&amp;o5=&amp;o9=&amp;o6=&amp;o3=&amp;o4=1&amp;s=placental+mammal" TargetMode="External"/><Relationship Id="rId54" Type="http://schemas.openxmlformats.org/officeDocument/2006/relationships/hyperlink" Target="http://wordnetweb.princeton.edu/perl/webwn?o2=&amp;o0=1&amp;o8=1&amp;o1=1&amp;o7=&amp;o5=&amp;o9=&amp;o6=&amp;o3=&amp;o4=1&amp;s=animate+be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ordnetweb.princeton.edu/perl/webwn?o2=&amp;o0=1&amp;o8=1&amp;o1=1&amp;o7=&amp;o5=&amp;o9=&amp;o6=&amp;o3=&amp;o4=1&amp;s=wolf+pup" TargetMode="External"/><Relationship Id="rId15" Type="http://schemas.openxmlformats.org/officeDocument/2006/relationships/hyperlink" Target="http://wordnetweb.princeton.edu/perl/webwn?o2=&amp;o0=1&amp;o8=1&amp;o1=1&amp;o7=&amp;o5=&amp;o9=&amp;o6=&amp;o3=&amp;o4=1&amp;s=Arctic+wolf" TargetMode="External"/><Relationship Id="rId23" Type="http://schemas.openxmlformats.org/officeDocument/2006/relationships/hyperlink" Target="http://wordnetweb.princeton.edu/perl/webwn?o2=&amp;o0=1&amp;o8=1&amp;o1=1&amp;o7=&amp;o5=&amp;o9=&amp;o6=&amp;o3=&amp;o4=1&amp;s=coyote" TargetMode="External"/><Relationship Id="rId28" Type="http://schemas.openxmlformats.org/officeDocument/2006/relationships/hyperlink" Target="http://wordnetweb.princeton.edu/perl/webwn?o2=&amp;o0=1&amp;o8=1&amp;o1=1&amp;o7=&amp;o5=&amp;o9=&amp;o6=&amp;o3=&amp;o4=1&amp;s=wolf&amp;i=8&amp;h=110000010112223122312231222231222231223122222312222312231223123123022222222200000#c" TargetMode="External"/><Relationship Id="rId36" Type="http://schemas.openxmlformats.org/officeDocument/2006/relationships/hyperlink" Target="http://wordnetweb.princeton.edu/perl/webwn?o2=&amp;o0=1&amp;o8=1&amp;o1=1&amp;o7=&amp;o5=&amp;o9=&amp;o6=&amp;o3=&amp;o4=1&amp;s=canid" TargetMode="External"/><Relationship Id="rId49" Type="http://schemas.openxmlformats.org/officeDocument/2006/relationships/hyperlink" Target="http://wordnetweb.princeton.edu/perl/webwn?o2=&amp;o0=1&amp;o8=1&amp;o1=1&amp;o7=&amp;o5=&amp;o9=&amp;o6=&amp;o3=&amp;o4=1&amp;s=craniate" TargetMode="External"/><Relationship Id="rId57" Type="http://schemas.openxmlformats.org/officeDocument/2006/relationships/hyperlink" Target="http://wordnetweb.princeton.edu/perl/webwn?o2=&amp;o0=1&amp;o8=1&amp;o1=1&amp;o7=&amp;o5=&amp;o9=&amp;o6=&amp;o3=&amp;o4=1&amp;s=creature" TargetMode="External"/><Relationship Id="rId10" Type="http://schemas.openxmlformats.org/officeDocument/2006/relationships/hyperlink" Target="http://wordnetweb.princeton.edu/perl/webwn?o2=&amp;o0=1&amp;o8=1&amp;o1=1&amp;o7=&amp;o5=&amp;o9=&amp;o6=&amp;o3=&amp;o4=1&amp;s=grey+wolf" TargetMode="External"/><Relationship Id="rId31" Type="http://schemas.openxmlformats.org/officeDocument/2006/relationships/hyperlink" Target="http://wordnetweb.princeton.edu/perl/webwn?o2=&amp;o0=1&amp;o8=1&amp;o1=1&amp;o7=&amp;o5=&amp;o9=&amp;o6=&amp;o3=&amp;o4=1&amp;s=wolf&amp;h=110000010000000&amp;j=9#c" TargetMode="External"/><Relationship Id="rId44" Type="http://schemas.openxmlformats.org/officeDocument/2006/relationships/hyperlink" Target="http://wordnetweb.princeton.edu/perl/webwn?o2=&amp;o0=1&amp;o8=1&amp;o1=1&amp;o7=&amp;o5=&amp;o9=&amp;o6=&amp;o3=&amp;o4=1&amp;s=wolf&amp;i=23&amp;h=110000010112223122312231222231222231223122222312222312231223123123022222222200000#c" TargetMode="External"/><Relationship Id="rId52" Type="http://schemas.openxmlformats.org/officeDocument/2006/relationships/hyperlink" Target="http://wordnetweb.princeton.edu/perl/webwn?o2=&amp;o0=1&amp;o8=1&amp;o1=1&amp;o7=&amp;o5=&amp;o9=&amp;o6=&amp;o3=&amp;o4=1&amp;s=wolf&amp;i=39&amp;h=110000010112223122312231222231222231223122222312222312231223123123022222222200000#c" TargetMode="External"/><Relationship Id="rId60" Type="http://schemas.openxmlformats.org/officeDocument/2006/relationships/hyperlink" Target="http://wordnetweb.princeton.edu/perl/webwn?o2=&amp;o0=1&amp;o8=1&amp;o1=1&amp;o7=&amp;o5=&amp;o9=&amp;o6=&amp;o3=&amp;o4=1&amp;s=organis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Traitement</a:t>
            </a:r>
            <a:r>
              <a:rPr lang="en-US" dirty="0" smtClean="0"/>
              <a:t> </a:t>
            </a:r>
            <a:r>
              <a:rPr lang="en-US" dirty="0" err="1" smtClean="0"/>
              <a:t>automatique</a:t>
            </a:r>
            <a:r>
              <a:rPr lang="en-US" dirty="0" smtClean="0"/>
              <a:t> du </a:t>
            </a:r>
            <a:r>
              <a:rPr lang="en-US" dirty="0" err="1" smtClean="0"/>
              <a:t>langage</a:t>
            </a:r>
            <a:r>
              <a:rPr lang="en-US" dirty="0" smtClean="0"/>
              <a:t> naturel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ENSC 2</a:t>
            </a:r>
            <a:r>
              <a:rPr lang="fr-FR" baseline="30000" dirty="0" smtClean="0">
                <a:solidFill>
                  <a:schemeClr val="tx1"/>
                </a:solidFill>
              </a:rPr>
              <a:t>ème</a:t>
            </a:r>
            <a:r>
              <a:rPr lang="fr-FR" dirty="0" smtClean="0">
                <a:solidFill>
                  <a:schemeClr val="tx1"/>
                </a:solidFill>
              </a:rPr>
              <a:t> année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Jean-Marc </a:t>
            </a:r>
            <a:r>
              <a:rPr lang="fr-FR" dirty="0" err="1" smtClean="0">
                <a:solidFill>
                  <a:schemeClr val="tx1"/>
                </a:solidFill>
              </a:rPr>
              <a:t>Salotti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4" y="404664"/>
            <a:ext cx="9108504" cy="59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statistique et probabilité associative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6443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avec </a:t>
            </a:r>
            <a:r>
              <a:rPr lang="fr-FR" dirty="0" err="1" smtClean="0"/>
              <a:t>Jeopardy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3" y="1407658"/>
            <a:ext cx="8229178" cy="51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00025"/>
            <a:ext cx="91344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80325"/>
            <a:ext cx="8886825" cy="60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5. Exemple d’outil TALN  en ligne utilisé en question réponse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dirty="0" err="1" smtClean="0"/>
              <a:t>AllenNLP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>
                <a:hlinkClick r:id="rId2"/>
              </a:rPr>
              <a:t>http://demo.allennlp.org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Marche plutôt bien pour des questions simples.</a:t>
            </a:r>
          </a:p>
          <a:p>
            <a:pPr marL="0" indent="0">
              <a:buNone/>
            </a:pPr>
            <a:r>
              <a:rPr lang="fr-FR" sz="2000" dirty="0"/>
              <a:t>Fonctionne par </a:t>
            </a:r>
            <a:r>
              <a:rPr lang="fr-FR" sz="2000" dirty="0" smtClean="0"/>
              <a:t>probabilité d’association </a:t>
            </a:r>
            <a:r>
              <a:rPr lang="fr-FR" sz="2000" dirty="0"/>
              <a:t>de mots et </a:t>
            </a:r>
            <a:r>
              <a:rPr lang="fr-FR" sz="2000" dirty="0" smtClean="0"/>
              <a:t>d’expression trouvés à la fois dans la question et dans le texte.</a:t>
            </a: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Exemple : </a:t>
            </a:r>
            <a:r>
              <a:rPr lang="en-US" sz="2000" dirty="0"/>
              <a:t>I am going to Paris tomorrow. I will go by train with my sister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err="1" smtClean="0"/>
              <a:t>Répond</a:t>
            </a:r>
            <a:r>
              <a:rPr lang="en-US" sz="2000" dirty="0" smtClean="0"/>
              <a:t> </a:t>
            </a:r>
            <a:r>
              <a:rPr lang="en-US" sz="2000" dirty="0" err="1" smtClean="0"/>
              <a:t>bien</a:t>
            </a:r>
            <a:r>
              <a:rPr lang="en-US" sz="2000" dirty="0" smtClean="0"/>
              <a:t> à : When I am going to Paris?</a:t>
            </a:r>
          </a:p>
          <a:p>
            <a:pPr marL="0" indent="0">
              <a:buNone/>
            </a:pPr>
            <a:r>
              <a:rPr lang="en-US" sz="2000" dirty="0" err="1" smtClean="0"/>
              <a:t>Répond</a:t>
            </a:r>
            <a:r>
              <a:rPr lang="en-US" sz="2000" dirty="0" smtClean="0"/>
              <a:t> mal à : Who is going to Paris with me?</a:t>
            </a:r>
            <a:endParaRPr lang="en-US" sz="20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Tendances : Techniques d’apprentissage de plus en plus sophistiquées pour associer les mots, les expressions, les contextes (</a:t>
            </a:r>
            <a:r>
              <a:rPr lang="fr-FR" sz="2400" dirty="0" err="1" smtClean="0"/>
              <a:t>deep</a:t>
            </a:r>
            <a:r>
              <a:rPr lang="fr-FR" sz="2400" dirty="0" smtClean="0"/>
              <a:t>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).</a:t>
            </a:r>
          </a:p>
          <a:p>
            <a:pPr marL="0" indent="0">
              <a:buNone/>
            </a:pPr>
            <a:r>
              <a:rPr lang="fr-FR" sz="2400" dirty="0" smtClean="0"/>
              <a:t>Difficultés : combiner à la fois les ontologies (</a:t>
            </a:r>
            <a:r>
              <a:rPr lang="fr-FR" sz="2400" dirty="0" err="1" smtClean="0"/>
              <a:t>WordNet</a:t>
            </a:r>
            <a:r>
              <a:rPr lang="fr-FR" sz="2400" dirty="0" smtClean="0"/>
              <a:t>) et les méthodes d’apprentissage.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Nouvelles applications :</a:t>
            </a:r>
          </a:p>
          <a:p>
            <a:pPr marL="0" indent="0">
              <a:buNone/>
            </a:pPr>
            <a:r>
              <a:rPr lang="fr-FR" sz="2400" dirty="0" smtClean="0"/>
              <a:t>- Assistance au diagnostic médical à partir de l’analyse de textes médicaux. </a:t>
            </a:r>
          </a:p>
          <a:p>
            <a:pPr>
              <a:buFontTx/>
              <a:buChar char="-"/>
            </a:pPr>
            <a:r>
              <a:rPr lang="fr-FR" sz="2400" dirty="0" smtClean="0"/>
              <a:t>Assistance pour les services en ligne.</a:t>
            </a:r>
          </a:p>
          <a:p>
            <a:pPr marL="0" indent="0">
              <a:buNone/>
            </a:pPr>
            <a:r>
              <a:rPr lang="fr-FR" sz="2400" dirty="0" smtClean="0"/>
              <a:t>+ analyse de données (data </a:t>
            </a:r>
            <a:r>
              <a:rPr lang="fr-FR" sz="2400" dirty="0" err="1" smtClean="0"/>
              <a:t>analytics</a:t>
            </a:r>
            <a:r>
              <a:rPr lang="fr-FR" sz="2400" dirty="0" smtClean="0"/>
              <a:t>, voir cours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semestre).</a:t>
            </a:r>
          </a:p>
          <a:p>
            <a:pPr marL="0" indent="0">
              <a:buNone/>
            </a:pPr>
            <a:r>
              <a:rPr lang="fr-FR" sz="2400" dirty="0" smtClean="0"/>
              <a:t>Sur Bordeaux : EA4T à l’ENSEIRB =&gt; outils d’assistance en ligne, </a:t>
            </a:r>
            <a:r>
              <a:rPr lang="fr-FR" sz="2400" dirty="0" err="1" smtClean="0"/>
              <a:t>chat-bots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44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 smtClean="0"/>
              <a:t>Introduction</a:t>
            </a:r>
          </a:p>
          <a:p>
            <a:pPr marL="0" indent="0">
              <a:buNone/>
            </a:pPr>
            <a:r>
              <a:rPr lang="fr-FR" dirty="0" smtClean="0"/>
              <a:t>1. Caractéristiques du langage humain</a:t>
            </a:r>
          </a:p>
          <a:p>
            <a:pPr marL="0" indent="0">
              <a:buNone/>
            </a:pPr>
            <a:r>
              <a:rPr lang="fr-FR" dirty="0" smtClean="0"/>
              <a:t>2. </a:t>
            </a:r>
            <a:r>
              <a:rPr lang="fr-FR" dirty="0" err="1" smtClean="0"/>
              <a:t>Wordnet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3. Analyse </a:t>
            </a:r>
            <a:r>
              <a:rPr lang="fr-FR" dirty="0"/>
              <a:t>de textes pour répondre à des </a:t>
            </a:r>
            <a:r>
              <a:rPr lang="fr-FR" dirty="0" smtClean="0"/>
              <a:t>questions</a:t>
            </a:r>
          </a:p>
          <a:p>
            <a:pPr marL="0" indent="0">
              <a:buNone/>
            </a:pPr>
            <a:r>
              <a:rPr lang="fr-FR" dirty="0" smtClean="0"/>
              <a:t>4. IBM Watson et </a:t>
            </a:r>
            <a:r>
              <a:rPr lang="fr-FR" dirty="0" err="1" smtClean="0"/>
              <a:t>Jeopardy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5. </a:t>
            </a:r>
            <a:r>
              <a:rPr lang="fr-FR" dirty="0"/>
              <a:t>Exemple d’outil TALN  en ligne utilisé en question </a:t>
            </a:r>
            <a:r>
              <a:rPr lang="fr-FR" dirty="0" smtClean="0"/>
              <a:t>réponse</a:t>
            </a:r>
          </a:p>
          <a:p>
            <a:pPr marL="0" indent="0">
              <a:buNone/>
            </a:pPr>
            <a:r>
              <a:rPr lang="fr-FR" dirty="0" smtClean="0"/>
              <a:t>Conclusion</a:t>
            </a:r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smtClean="0"/>
              <a:t>TALN : Traitement Automatique du Langage Naturel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Langage humain :</a:t>
            </a:r>
          </a:p>
          <a:p>
            <a:pPr marL="0" indent="0">
              <a:buNone/>
            </a:pPr>
            <a:r>
              <a:rPr lang="fr-FR" sz="2000" dirty="0" smtClean="0"/>
              <a:t>Vocabulaire : ensemble de mots autorisés </a:t>
            </a:r>
          </a:p>
          <a:p>
            <a:pPr marL="0" indent="0">
              <a:buNone/>
            </a:pPr>
            <a:r>
              <a:rPr lang="fr-FR" sz="2000" dirty="0" smtClean="0"/>
              <a:t>Grammaire et conjugaison : règles pour la production de phrases correctes</a:t>
            </a:r>
          </a:p>
          <a:p>
            <a:pPr marL="0" indent="0">
              <a:buNone/>
            </a:pPr>
            <a:r>
              <a:rPr lang="fr-FR" sz="2000" dirty="0" smtClean="0"/>
              <a:t>Sémantique : sens des phrases produites relativement aux connaissances universelles, </a:t>
            </a:r>
            <a:r>
              <a:rPr lang="fr-FR" sz="2000" dirty="0"/>
              <a:t>aux lois de </a:t>
            </a:r>
            <a:r>
              <a:rPr lang="fr-FR" sz="2000" dirty="0" smtClean="0"/>
              <a:t>l’univers, à l’expérience commune et aux attendus socio-culturels.</a:t>
            </a:r>
          </a:p>
          <a:p>
            <a:pPr marL="0" indent="0">
              <a:buNone/>
            </a:pPr>
            <a:r>
              <a:rPr lang="fr-FR" sz="2000" dirty="0" smtClean="0"/>
              <a:t>« Le chien a mangé l’immeuble » ???</a:t>
            </a:r>
          </a:p>
          <a:p>
            <a:pPr marL="0" indent="0">
              <a:buNone/>
            </a:pPr>
            <a:r>
              <a:rPr lang="fr-FR" sz="2000" dirty="0" smtClean="0"/>
              <a:t>Pragmatique : pertinence et cohérence de ce qui est dit relativement au contexte et à l’enchainement des idées (« Je vais rajouter du sel. Napoléon a gagné la bataille d’Austerlitz. »)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Pb : peut-on écrire un programme pour dialoguer avec un humain en langage naturel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DAS IHS, Agen, 11/09/2018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4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Caractéristiques du langage naturel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87148" y="1844824"/>
            <a:ext cx="81996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Syntaxe du langage humain :</a:t>
            </a:r>
          </a:p>
          <a:p>
            <a:r>
              <a:rPr lang="fr-FR" sz="2000" dirty="0" smtClean="0"/>
              <a:t>Beaucoup de règles, mais beaucoup de libertés et au final bien plus complexe que les langages informatiques :</a:t>
            </a:r>
          </a:p>
          <a:p>
            <a:r>
              <a:rPr lang="fr-FR" sz="2000" dirty="0" smtClean="0"/>
              <a:t>Sujet verbe et complément pas toujours dans un ordre simple …</a:t>
            </a:r>
          </a:p>
          <a:p>
            <a:r>
              <a:rPr lang="fr-FR" sz="2000" dirty="0" smtClean="0"/>
              <a:t>« Vos beaux yeux, belle Marquise, me font mourir d’amour. »</a:t>
            </a:r>
          </a:p>
          <a:p>
            <a:r>
              <a:rPr lang="fr-FR" sz="2000" dirty="0" smtClean="0"/>
              <a:t>« </a:t>
            </a:r>
            <a:r>
              <a:rPr lang="fr-FR" sz="2000" dirty="0"/>
              <a:t> </a:t>
            </a:r>
            <a:r>
              <a:rPr lang="fr-FR" sz="2000" dirty="0" smtClean="0"/>
              <a:t>Vos </a:t>
            </a:r>
            <a:r>
              <a:rPr lang="fr-FR" sz="2000" dirty="0"/>
              <a:t>beaux yeux me font mourir </a:t>
            </a:r>
            <a:r>
              <a:rPr lang="fr-FR" sz="2000" dirty="0" smtClean="0"/>
              <a:t>d’amour, belle Marquise. </a:t>
            </a:r>
            <a:r>
              <a:rPr lang="fr-FR" sz="2000" dirty="0" smtClean="0"/>
              <a:t>»</a:t>
            </a:r>
          </a:p>
          <a:p>
            <a:endParaRPr lang="fr-FR" sz="2000" dirty="0" smtClean="0"/>
          </a:p>
          <a:p>
            <a:r>
              <a:rPr lang="fr-FR" sz="2000" dirty="0" smtClean="0"/>
              <a:t>Fautes de syntaxe fréquentes </a:t>
            </a:r>
            <a:r>
              <a:rPr lang="fr-FR" sz="2000" dirty="0" smtClean="0"/>
              <a:t>mais</a:t>
            </a:r>
            <a:r>
              <a:rPr lang="fr-FR" sz="2000" dirty="0" smtClean="0"/>
              <a:t> </a:t>
            </a:r>
            <a:r>
              <a:rPr lang="fr-FR" sz="2000" dirty="0" smtClean="0"/>
              <a:t>relativement tolérées !</a:t>
            </a:r>
          </a:p>
          <a:p>
            <a:r>
              <a:rPr lang="fr-FR" sz="2000" dirty="0" smtClean="0"/>
              <a:t>« Si je serais venu, y aurait pas eu de problème. »</a:t>
            </a:r>
          </a:p>
          <a:p>
            <a:r>
              <a:rPr lang="fr-FR" sz="2000" dirty="0" smtClean="0"/>
              <a:t>=&gt; Analyse syntaxique parfois très complexe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751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6336704"/>
          </a:xfrm>
        </p:spPr>
        <p:txBody>
          <a:bodyPr>
            <a:normAutofit fontScale="55000" lnSpcReduction="20000"/>
          </a:bodyPr>
          <a:lstStyle/>
          <a:p>
            <a:r>
              <a:rPr lang="fr-FR" sz="3400" dirty="0"/>
              <a:t>Sémantique du langage humain :</a:t>
            </a:r>
          </a:p>
          <a:p>
            <a:pPr>
              <a:buFontTx/>
              <a:buChar char="-"/>
            </a:pPr>
            <a:r>
              <a:rPr lang="fr-FR" sz="3400" dirty="0"/>
              <a:t> </a:t>
            </a:r>
            <a:r>
              <a:rPr lang="fr-FR" sz="3400" dirty="0" smtClean="0"/>
              <a:t>Ambigu</a:t>
            </a:r>
            <a:endParaRPr lang="fr-FR" sz="3400" dirty="0"/>
          </a:p>
          <a:p>
            <a:pPr marL="0" indent="0">
              <a:buNone/>
            </a:pPr>
            <a:r>
              <a:rPr lang="fr-FR" sz="3400" dirty="0"/>
              <a:t>« Il regarde l’individu avec des jumelles. » « Prends la porte ! »</a:t>
            </a:r>
          </a:p>
          <a:p>
            <a:pPr>
              <a:buFontTx/>
              <a:buChar char="-"/>
            </a:pPr>
            <a:r>
              <a:rPr lang="fr-FR" sz="3400" dirty="0"/>
              <a:t>Contextuel : </a:t>
            </a:r>
          </a:p>
          <a:p>
            <a:pPr marL="0" indent="0">
              <a:buNone/>
            </a:pPr>
            <a:r>
              <a:rPr lang="fr-FR" sz="3400" dirty="0"/>
              <a:t>«  Prends cette chaise. » (pointée par le doigt, ou on vient de passer devant)</a:t>
            </a:r>
          </a:p>
          <a:p>
            <a:pPr marL="0" indent="0">
              <a:buNone/>
            </a:pPr>
            <a:r>
              <a:rPr lang="fr-FR" sz="3400" dirty="0" smtClean="0"/>
              <a:t>-  </a:t>
            </a:r>
            <a:r>
              <a:rPr lang="fr-FR" sz="3400" dirty="0"/>
              <a:t>Implicite :</a:t>
            </a:r>
          </a:p>
          <a:p>
            <a:pPr marL="0" indent="0">
              <a:buNone/>
            </a:pPr>
            <a:r>
              <a:rPr lang="fr-FR" sz="3400" dirty="0"/>
              <a:t>« Va le chercher ! » (c’est à 10 km, donc il faut y aller en voiture)</a:t>
            </a:r>
          </a:p>
          <a:p>
            <a:pPr>
              <a:buFontTx/>
              <a:buChar char="-"/>
            </a:pPr>
            <a:r>
              <a:rPr lang="fr-FR" sz="3400" dirty="0"/>
              <a:t> Nombre quasi infini de façons de dire la même chose</a:t>
            </a:r>
          </a:p>
          <a:p>
            <a:pPr marL="0" indent="0">
              <a:buNone/>
            </a:pPr>
            <a:r>
              <a:rPr lang="fr-FR" sz="3400" dirty="0"/>
              <a:t>Dégage ! Sors d’ici ! Pars sur le champ ! Je te prie de bien vouloir quitter ce lieu au plus vite ! </a:t>
            </a:r>
            <a:endParaRPr lang="fr-FR" sz="3400" dirty="0" smtClean="0"/>
          </a:p>
          <a:p>
            <a:pPr>
              <a:buFontTx/>
              <a:buChar char="-"/>
            </a:pPr>
            <a:r>
              <a:rPr lang="fr-FR" sz="3400" dirty="0" smtClean="0"/>
              <a:t>Erreurs sémantiques fréquentes, mais permettant malgré tout une bonne compréhension …</a:t>
            </a:r>
          </a:p>
          <a:p>
            <a:pPr marL="0" indent="0">
              <a:buNone/>
            </a:pPr>
            <a:r>
              <a:rPr lang="fr-FR" sz="3400" dirty="0" smtClean="0"/>
              <a:t>« Il a fait une erreur d’inattention, ça arrive à tout le monde. »</a:t>
            </a:r>
          </a:p>
          <a:p>
            <a:pPr>
              <a:buFontTx/>
              <a:buChar char="-"/>
            </a:pPr>
            <a:r>
              <a:rPr lang="fr-FR" sz="3400" dirty="0" smtClean="0"/>
              <a:t>Usage de noms propres inconnus</a:t>
            </a:r>
          </a:p>
          <a:p>
            <a:pPr>
              <a:buFontTx/>
              <a:buChar char="-"/>
            </a:pPr>
            <a:endParaRPr lang="fr-FR" sz="3400" dirty="0" smtClean="0"/>
          </a:p>
          <a:p>
            <a:pPr marL="0" indent="0">
              <a:buNone/>
            </a:pPr>
            <a:r>
              <a:rPr lang="fr-FR" sz="3400" dirty="0" smtClean="0"/>
              <a:t>Validation sémantique à l’aide de :</a:t>
            </a:r>
          </a:p>
          <a:p>
            <a:pPr lvl="1"/>
            <a:r>
              <a:rPr lang="fr-FR" sz="2900" dirty="0" smtClean="0"/>
              <a:t>Liste de connaissances historiques, géographiques, artistiques, économiques, physiques, biologiques …</a:t>
            </a:r>
          </a:p>
          <a:p>
            <a:pPr lvl="1"/>
            <a:r>
              <a:rPr lang="fr-FR" sz="2900" dirty="0" smtClean="0"/>
              <a:t>Liste de connaissances sur les objets de l’univers humain (montre, voiture, stylo …)</a:t>
            </a:r>
          </a:p>
          <a:p>
            <a:pPr lvl="1"/>
            <a:r>
              <a:rPr lang="fr-FR" sz="2900" dirty="0" smtClean="0"/>
              <a:t>Liste de connaissances sur les règles socio-culturelles</a:t>
            </a:r>
          </a:p>
          <a:p>
            <a:pPr lvl="1"/>
            <a:r>
              <a:rPr lang="fr-FR" sz="2900" dirty="0" smtClean="0"/>
              <a:t>Liste de connaissances complexes, abstraites, implicites</a:t>
            </a:r>
          </a:p>
          <a:p>
            <a:pPr lvl="1"/>
            <a:r>
              <a:rPr lang="fr-FR" sz="2900" dirty="0" smtClean="0"/>
              <a:t>+ relations entre les connaissances </a:t>
            </a:r>
          </a:p>
          <a:p>
            <a:pPr marL="0" indent="0">
              <a:buNone/>
            </a:pPr>
            <a:r>
              <a:rPr lang="fr-FR" dirty="0" smtClean="0"/>
              <a:t>=&gt; Problème très compliqué à résoudre algorithmiquement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40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</a:t>
            </a:r>
            <a:r>
              <a:rPr lang="fr-FR" dirty="0" err="1" smtClean="0"/>
              <a:t>Wordnet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507288" cy="5251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err="1" smtClean="0"/>
              <a:t>Wordnet</a:t>
            </a:r>
            <a:r>
              <a:rPr lang="fr-FR" sz="1600" dirty="0" smtClean="0"/>
              <a:t> : base de données lexicale pour l’Anglais, outil d’aide à l’analyse sémantique</a:t>
            </a:r>
          </a:p>
          <a:p>
            <a:pPr marL="0" indent="0">
              <a:buNone/>
            </a:pPr>
            <a:r>
              <a:rPr lang="fr-FR" sz="1600" dirty="0" smtClean="0"/>
              <a:t>Liste de synonymes + liste de relations entre les mots (ontologies = </a:t>
            </a:r>
            <a:r>
              <a:rPr lang="fr-FR" sz="1600" dirty="0" smtClean="0"/>
              <a:t>graphes </a:t>
            </a:r>
            <a:r>
              <a:rPr lang="fr-FR" sz="1600" dirty="0" smtClean="0"/>
              <a:t>de connaissances)</a:t>
            </a:r>
          </a:p>
          <a:p>
            <a:r>
              <a:rPr lang="en-US" sz="1600" dirty="0" err="1" smtClean="0"/>
              <a:t>Noms</a:t>
            </a:r>
            <a:r>
              <a:rPr lang="en-US" sz="1600" dirty="0" smtClean="0"/>
              <a:t> </a:t>
            </a:r>
            <a:r>
              <a:rPr lang="en-US" sz="1600" dirty="0" err="1" smtClean="0"/>
              <a:t>communs</a:t>
            </a:r>
            <a:r>
              <a:rPr lang="en-US" sz="1600" dirty="0" smtClean="0"/>
              <a:t> : </a:t>
            </a:r>
            <a:endParaRPr lang="en-US" sz="1600" dirty="0"/>
          </a:p>
          <a:p>
            <a:pPr lvl="1"/>
            <a:r>
              <a:rPr lang="en-US" sz="1400" i="1" dirty="0" err="1" smtClean="0"/>
              <a:t>Hyperonyme</a:t>
            </a:r>
            <a:r>
              <a:rPr lang="en-US" sz="1400" i="1" dirty="0" smtClean="0"/>
              <a:t> </a:t>
            </a:r>
            <a:r>
              <a:rPr lang="en-US" sz="1400" dirty="0" smtClean="0"/>
              <a:t>: </a:t>
            </a:r>
            <a:r>
              <a:rPr lang="en-US" sz="1400" dirty="0" err="1" smtClean="0"/>
              <a:t>catégorie</a:t>
            </a:r>
            <a:r>
              <a:rPr lang="en-US" sz="1400" dirty="0" smtClean="0"/>
              <a:t> </a:t>
            </a:r>
            <a:r>
              <a:rPr lang="en-US" sz="1400" dirty="0" err="1" smtClean="0"/>
              <a:t>générique</a:t>
            </a:r>
            <a:r>
              <a:rPr lang="en-US" sz="1400" dirty="0" smtClean="0"/>
              <a:t>; ex : </a:t>
            </a:r>
            <a:r>
              <a:rPr lang="en-US" sz="1400" i="1" dirty="0" err="1" smtClean="0"/>
              <a:t>mammifère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hyperonyme</a:t>
            </a:r>
            <a:r>
              <a:rPr lang="en-US" sz="1400" dirty="0" smtClean="0"/>
              <a:t> de </a:t>
            </a:r>
            <a:r>
              <a:rPr lang="en-US" sz="1400" dirty="0" err="1" smtClean="0"/>
              <a:t>chien</a:t>
            </a:r>
            <a:r>
              <a:rPr lang="en-US" sz="1400" dirty="0" smtClean="0"/>
              <a:t> et de chat</a:t>
            </a:r>
            <a:endParaRPr lang="en-US" sz="1400" dirty="0"/>
          </a:p>
          <a:p>
            <a:pPr lvl="1"/>
            <a:r>
              <a:rPr lang="en-US" sz="1400" i="1" dirty="0" err="1" smtClean="0"/>
              <a:t>Hyponyme</a:t>
            </a:r>
            <a:r>
              <a:rPr lang="en-US" sz="1400" i="1" dirty="0" smtClean="0"/>
              <a:t> </a:t>
            </a:r>
            <a:r>
              <a:rPr lang="en-US" sz="1400" dirty="0" smtClean="0"/>
              <a:t>:  </a:t>
            </a:r>
            <a:r>
              <a:rPr lang="en-US" sz="1400" dirty="0" err="1" smtClean="0"/>
              <a:t>chien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hyponyme</a:t>
            </a:r>
            <a:r>
              <a:rPr lang="en-US" sz="1400" dirty="0" smtClean="0"/>
              <a:t> de </a:t>
            </a:r>
            <a:r>
              <a:rPr lang="en-US" sz="1400" dirty="0" err="1" smtClean="0"/>
              <a:t>canidé</a:t>
            </a:r>
            <a:r>
              <a:rPr lang="en-US" sz="1400" dirty="0" smtClean="0"/>
              <a:t>, carnivore, </a:t>
            </a:r>
            <a:r>
              <a:rPr lang="en-US" sz="1400" dirty="0" smtClean="0"/>
              <a:t>animal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mammifère</a:t>
            </a:r>
            <a:endParaRPr lang="en-US" sz="1400" dirty="0"/>
          </a:p>
          <a:p>
            <a:pPr lvl="1"/>
            <a:r>
              <a:rPr lang="en-US" sz="1400" i="1" dirty="0" err="1" smtClean="0"/>
              <a:t>Termes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coordonnés</a:t>
            </a:r>
            <a:r>
              <a:rPr lang="en-US" sz="1400" i="1" dirty="0" smtClean="0"/>
              <a:t> </a:t>
            </a:r>
            <a:r>
              <a:rPr lang="en-US" sz="1400" dirty="0" smtClean="0"/>
              <a:t>: 2 </a:t>
            </a:r>
            <a:r>
              <a:rPr lang="en-US" sz="1400" dirty="0" err="1" smtClean="0"/>
              <a:t>termes</a:t>
            </a:r>
            <a:r>
              <a:rPr lang="en-US" sz="1400" dirty="0" smtClean="0"/>
              <a:t> </a:t>
            </a:r>
            <a:r>
              <a:rPr lang="en-US" sz="1400" dirty="0" err="1" smtClean="0"/>
              <a:t>sont</a:t>
            </a:r>
            <a:r>
              <a:rPr lang="en-US" sz="1400" dirty="0" smtClean="0"/>
              <a:t> </a:t>
            </a:r>
            <a:r>
              <a:rPr lang="en-US" sz="1400" dirty="0" err="1" smtClean="0"/>
              <a:t>coordonnés</a:t>
            </a:r>
            <a:r>
              <a:rPr lang="en-US" sz="1400" dirty="0" smtClean="0"/>
              <a:t> </a:t>
            </a:r>
            <a:r>
              <a:rPr lang="en-US" sz="1400" dirty="0" err="1" smtClean="0"/>
              <a:t>quand</a:t>
            </a:r>
            <a:r>
              <a:rPr lang="en-US" sz="1400" dirty="0" smtClean="0"/>
              <a:t> </a:t>
            </a:r>
            <a:r>
              <a:rPr lang="en-US" sz="1400" dirty="0" err="1" smtClean="0"/>
              <a:t>il</a:t>
            </a:r>
            <a:r>
              <a:rPr lang="en-US" sz="1400" dirty="0" err="1" smtClean="0"/>
              <a:t>s</a:t>
            </a:r>
            <a:r>
              <a:rPr lang="en-US" sz="1400" dirty="0" smtClean="0"/>
              <a:t> </a:t>
            </a:r>
            <a:r>
              <a:rPr lang="en-US" sz="1400" dirty="0" err="1" smtClean="0"/>
              <a:t>partagent</a:t>
            </a:r>
            <a:r>
              <a:rPr lang="en-US" sz="1400" dirty="0" smtClean="0"/>
              <a:t> le </a:t>
            </a:r>
            <a:r>
              <a:rPr lang="en-US" sz="1400" dirty="0" err="1" smtClean="0"/>
              <a:t>même</a:t>
            </a:r>
            <a:r>
              <a:rPr lang="en-US" sz="1400" dirty="0" smtClean="0"/>
              <a:t> </a:t>
            </a:r>
            <a:r>
              <a:rPr lang="en-US" sz="1400" dirty="0" err="1" smtClean="0"/>
              <a:t>hyperonime</a:t>
            </a:r>
            <a:r>
              <a:rPr lang="en-US" sz="1400" dirty="0" smtClean="0"/>
              <a:t>; ex. : </a:t>
            </a:r>
            <a:r>
              <a:rPr lang="en-US" sz="1400" dirty="0" err="1" smtClean="0"/>
              <a:t>chien</a:t>
            </a:r>
            <a:r>
              <a:rPr lang="en-US" sz="1400" dirty="0" smtClean="0"/>
              <a:t> et </a:t>
            </a:r>
            <a:r>
              <a:rPr lang="en-US" sz="1400" dirty="0" err="1" smtClean="0"/>
              <a:t>loup</a:t>
            </a:r>
            <a:r>
              <a:rPr lang="en-US" sz="1400" dirty="0" smtClean="0"/>
              <a:t> </a:t>
            </a:r>
            <a:r>
              <a:rPr lang="en-US" sz="1400" dirty="0" err="1" smtClean="0"/>
              <a:t>sont</a:t>
            </a:r>
            <a:r>
              <a:rPr lang="en-US" sz="1400" dirty="0" smtClean="0"/>
              <a:t> des </a:t>
            </a:r>
            <a:r>
              <a:rPr lang="en-US" sz="1400" dirty="0" err="1" smtClean="0"/>
              <a:t>termes</a:t>
            </a:r>
            <a:r>
              <a:rPr lang="en-US" sz="1400" dirty="0" smtClean="0"/>
              <a:t> </a:t>
            </a:r>
            <a:r>
              <a:rPr lang="en-US" sz="1400" dirty="0" err="1" smtClean="0"/>
              <a:t>coordonnés</a:t>
            </a:r>
            <a:r>
              <a:rPr lang="en-US" sz="1400" dirty="0" smtClean="0"/>
              <a:t> (</a:t>
            </a:r>
            <a:r>
              <a:rPr lang="en-US" sz="1400" dirty="0" err="1" smtClean="0"/>
              <a:t>hyperonime</a:t>
            </a:r>
            <a:r>
              <a:rPr lang="en-US" sz="1400" dirty="0" smtClean="0"/>
              <a:t> </a:t>
            </a:r>
            <a:r>
              <a:rPr lang="en-US" sz="1400" dirty="0" err="1" smtClean="0"/>
              <a:t>commun</a:t>
            </a:r>
            <a:r>
              <a:rPr lang="en-US" sz="1400" dirty="0" smtClean="0"/>
              <a:t> : </a:t>
            </a:r>
            <a:r>
              <a:rPr lang="en-US" sz="1400" dirty="0" err="1" smtClean="0"/>
              <a:t>canidé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400" i="1" dirty="0" err="1" smtClean="0"/>
              <a:t>Mé</a:t>
            </a:r>
            <a:r>
              <a:rPr lang="en-US" sz="1400" i="1" dirty="0" err="1" smtClean="0"/>
              <a:t>ronyme</a:t>
            </a:r>
            <a:r>
              <a:rPr lang="en-US" sz="1400" i="1" dirty="0" smtClean="0"/>
              <a:t> </a:t>
            </a:r>
            <a:r>
              <a:rPr lang="en-US" sz="1400" dirty="0" smtClean="0"/>
              <a:t>: un objet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méronyme</a:t>
            </a:r>
            <a:r>
              <a:rPr lang="en-US" sz="1400" dirty="0" smtClean="0"/>
              <a:t> d’un </a:t>
            </a:r>
            <a:r>
              <a:rPr lang="en-US" sz="1400" dirty="0" err="1" smtClean="0"/>
              <a:t>autre</a:t>
            </a:r>
            <a:r>
              <a:rPr lang="en-US" sz="1400" dirty="0" smtClean="0"/>
              <a:t> </a:t>
            </a:r>
            <a:r>
              <a:rPr lang="en-US" sz="1400" dirty="0" err="1" smtClean="0"/>
              <a:t>s’il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</a:t>
            </a:r>
            <a:r>
              <a:rPr lang="en-US" sz="1400" dirty="0" err="1" smtClean="0"/>
              <a:t>une</a:t>
            </a:r>
            <a:r>
              <a:rPr lang="en-US" sz="1400" dirty="0" smtClean="0"/>
              <a:t> </a:t>
            </a:r>
            <a:r>
              <a:rPr lang="en-US" sz="1400" dirty="0" err="1" smtClean="0"/>
              <a:t>partie</a:t>
            </a:r>
            <a:r>
              <a:rPr lang="en-US" sz="1400" dirty="0" smtClean="0"/>
              <a:t>  (</a:t>
            </a:r>
            <a:r>
              <a:rPr lang="en-US" sz="1400" dirty="0" err="1" smtClean="0"/>
              <a:t>fenêtre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méronyme</a:t>
            </a:r>
            <a:r>
              <a:rPr lang="en-US" sz="1400" dirty="0" smtClean="0"/>
              <a:t> de </a:t>
            </a:r>
            <a:r>
              <a:rPr lang="en-US" sz="1400" dirty="0" err="1" smtClean="0"/>
              <a:t>maison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bâtiment</a:t>
            </a:r>
            <a:r>
              <a:rPr lang="en-US" sz="1400" dirty="0" smtClean="0"/>
              <a:t>)</a:t>
            </a:r>
            <a:endParaRPr lang="en-US" sz="1400" dirty="0"/>
          </a:p>
          <a:p>
            <a:pPr lvl="1"/>
            <a:r>
              <a:rPr lang="en-US" sz="1400" i="1" dirty="0" err="1" smtClean="0"/>
              <a:t>Holonyme</a:t>
            </a:r>
            <a:r>
              <a:rPr lang="en-US" sz="1400" i="1" dirty="0" smtClean="0"/>
              <a:t> </a:t>
            </a:r>
            <a:r>
              <a:rPr lang="en-US" sz="1400" dirty="0" smtClean="0"/>
              <a:t>: un objet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holonyme</a:t>
            </a:r>
            <a:r>
              <a:rPr lang="en-US" sz="1400" dirty="0" smtClean="0"/>
              <a:t> d’un </a:t>
            </a:r>
            <a:r>
              <a:rPr lang="en-US" sz="1400" dirty="0" err="1" smtClean="0"/>
              <a:t>autre</a:t>
            </a:r>
            <a:r>
              <a:rPr lang="en-US" sz="1400" dirty="0" smtClean="0"/>
              <a:t> </a:t>
            </a:r>
            <a:r>
              <a:rPr lang="en-US" sz="1400" dirty="0" err="1" smtClean="0"/>
              <a:t>s’il</a:t>
            </a:r>
            <a:r>
              <a:rPr lang="en-US" sz="1400" dirty="0" smtClean="0"/>
              <a:t> </a:t>
            </a:r>
            <a:r>
              <a:rPr lang="en-US" sz="1400" dirty="0" err="1" smtClean="0"/>
              <a:t>inclut</a:t>
            </a:r>
            <a:r>
              <a:rPr lang="en-US" sz="1400" dirty="0" smtClean="0"/>
              <a:t> </a:t>
            </a:r>
            <a:r>
              <a:rPr lang="en-US" sz="1400" dirty="0" err="1" smtClean="0"/>
              <a:t>ce</a:t>
            </a:r>
            <a:r>
              <a:rPr lang="en-US" sz="1400" dirty="0" smtClean="0"/>
              <a:t> dernier </a:t>
            </a:r>
            <a:r>
              <a:rPr lang="en-US" sz="1400" dirty="0" err="1" smtClean="0"/>
              <a:t>dans</a:t>
            </a:r>
            <a:r>
              <a:rPr lang="en-US" sz="1400" dirty="0" smtClean="0"/>
              <a:t> un ensemble plus grand; ex. : </a:t>
            </a:r>
            <a:r>
              <a:rPr lang="en-US" sz="1400" dirty="0" err="1" smtClean="0"/>
              <a:t>une</a:t>
            </a:r>
            <a:r>
              <a:rPr lang="en-US" sz="1400" dirty="0" smtClean="0"/>
              <a:t> </a:t>
            </a:r>
            <a:r>
              <a:rPr lang="en-US" sz="1400" dirty="0" err="1" smtClean="0"/>
              <a:t>maison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holonyme</a:t>
            </a:r>
            <a:r>
              <a:rPr lang="en-US" sz="1400" dirty="0" smtClean="0"/>
              <a:t> de </a:t>
            </a:r>
            <a:r>
              <a:rPr lang="en-US" sz="1400" dirty="0" err="1" smtClean="0"/>
              <a:t>fenêtre</a:t>
            </a:r>
            <a:r>
              <a:rPr lang="en-US" sz="1400" dirty="0" smtClean="0"/>
              <a:t>, </a:t>
            </a:r>
            <a:r>
              <a:rPr lang="en-US" sz="1400" dirty="0" err="1" smtClean="0"/>
              <a:t>porte</a:t>
            </a:r>
            <a:r>
              <a:rPr lang="en-US" sz="1400" dirty="0" smtClean="0"/>
              <a:t> et </a:t>
            </a:r>
            <a:r>
              <a:rPr lang="en-US" sz="1400" dirty="0" err="1" smtClean="0"/>
              <a:t>mur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57150" indent="0">
              <a:buNone/>
            </a:pPr>
            <a:r>
              <a:rPr lang="en-US" sz="1600" dirty="0" err="1" smtClean="0"/>
              <a:t>Hiérarchie</a:t>
            </a:r>
            <a:r>
              <a:rPr lang="en-US" sz="1600" dirty="0" smtClean="0"/>
              <a:t> des </a:t>
            </a:r>
            <a:r>
              <a:rPr lang="en-US" sz="1600" dirty="0" err="1" smtClean="0"/>
              <a:t>hypernymes</a:t>
            </a:r>
            <a:r>
              <a:rPr lang="en-US" sz="1600" dirty="0" smtClean="0"/>
              <a:t> </a:t>
            </a:r>
            <a:r>
              <a:rPr lang="en-US" sz="1600" dirty="0" smtClean="0"/>
              <a:t>: Un </a:t>
            </a:r>
            <a:r>
              <a:rPr lang="en-US" sz="1600" dirty="0" err="1" smtClean="0"/>
              <a:t>chien</a:t>
            </a:r>
            <a:r>
              <a:rPr lang="en-US" sz="1600" dirty="0" smtClean="0"/>
              <a:t> </a:t>
            </a:r>
            <a:r>
              <a:rPr lang="en-US" sz="1600" dirty="0" err="1" smtClean="0"/>
              <a:t>est</a:t>
            </a:r>
            <a:r>
              <a:rPr lang="en-US" sz="1600" dirty="0" smtClean="0"/>
              <a:t> un </a:t>
            </a:r>
            <a:r>
              <a:rPr lang="en-US" sz="1600" dirty="0" err="1" smtClean="0"/>
              <a:t>canidé</a:t>
            </a:r>
            <a:r>
              <a:rPr lang="en-US" sz="1600" dirty="0" smtClean="0"/>
              <a:t>, qui </a:t>
            </a:r>
            <a:r>
              <a:rPr lang="en-US" sz="1600" dirty="0" err="1" smtClean="0"/>
              <a:t>est</a:t>
            </a:r>
            <a:r>
              <a:rPr lang="en-US" sz="1600" dirty="0" smtClean="0"/>
              <a:t> un </a:t>
            </a:r>
            <a:r>
              <a:rPr lang="en-US" sz="1600" dirty="0" err="1" smtClean="0"/>
              <a:t>mammifère</a:t>
            </a:r>
            <a:r>
              <a:rPr lang="en-US" sz="1600" dirty="0" smtClean="0"/>
              <a:t>, qui </a:t>
            </a:r>
            <a:r>
              <a:rPr lang="en-US" sz="1600" dirty="0" err="1" smtClean="0"/>
              <a:t>est</a:t>
            </a:r>
            <a:r>
              <a:rPr lang="en-US" sz="1600" dirty="0" smtClean="0"/>
              <a:t> un </a:t>
            </a:r>
            <a:r>
              <a:rPr lang="en-US" sz="1600" dirty="0" err="1" smtClean="0"/>
              <a:t>vertébré</a:t>
            </a:r>
            <a:r>
              <a:rPr lang="en-US" sz="1600" dirty="0" smtClean="0"/>
              <a:t>, qui </a:t>
            </a:r>
            <a:r>
              <a:rPr lang="en-US" sz="1600" dirty="0" err="1" smtClean="0"/>
              <a:t>est</a:t>
            </a:r>
            <a:r>
              <a:rPr lang="en-US" sz="1600" dirty="0" smtClean="0"/>
              <a:t> un </a:t>
            </a:r>
            <a:r>
              <a:rPr lang="en-US" sz="1600" dirty="0" smtClean="0"/>
              <a:t>animal …</a:t>
            </a:r>
            <a:endParaRPr lang="en-US" sz="1600" dirty="0"/>
          </a:p>
          <a:p>
            <a:r>
              <a:rPr lang="en-US" sz="1600" dirty="0" err="1" smtClean="0"/>
              <a:t>Verbes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400" i="1" dirty="0" err="1" smtClean="0"/>
              <a:t>H</a:t>
            </a:r>
            <a:r>
              <a:rPr lang="en-US" sz="1400" i="1" dirty="0" err="1" smtClean="0"/>
              <a:t>yperonyme</a:t>
            </a:r>
            <a:r>
              <a:rPr lang="en-US" sz="1400" i="1" dirty="0" smtClean="0"/>
              <a:t> </a:t>
            </a:r>
            <a:r>
              <a:rPr lang="en-US" sz="1400" dirty="0" smtClean="0"/>
              <a:t>: action </a:t>
            </a:r>
            <a:r>
              <a:rPr lang="en-US" sz="1400" dirty="0" err="1" smtClean="0"/>
              <a:t>générique</a:t>
            </a:r>
            <a:r>
              <a:rPr lang="en-US" sz="1400" dirty="0" smtClean="0"/>
              <a:t>; </a:t>
            </a:r>
            <a:r>
              <a:rPr lang="en-US" sz="1400" dirty="0" err="1" smtClean="0"/>
              <a:t>percevoir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un </a:t>
            </a:r>
            <a:r>
              <a:rPr lang="en-US" sz="1400" dirty="0" err="1" smtClean="0"/>
              <a:t>hyperonyme</a:t>
            </a:r>
            <a:r>
              <a:rPr lang="en-US" sz="1400" dirty="0" smtClean="0"/>
              <a:t> de </a:t>
            </a:r>
            <a:r>
              <a:rPr lang="en-US" sz="1400" dirty="0" err="1" smtClean="0"/>
              <a:t>voir</a:t>
            </a:r>
            <a:r>
              <a:rPr lang="en-US" sz="1400" dirty="0"/>
              <a:t>,</a:t>
            </a:r>
            <a:r>
              <a:rPr lang="en-US" sz="1400" dirty="0" smtClean="0"/>
              <a:t> </a:t>
            </a:r>
            <a:r>
              <a:rPr lang="en-US" sz="1400" dirty="0" smtClean="0"/>
              <a:t>entendre et </a:t>
            </a:r>
            <a:r>
              <a:rPr lang="en-US" sz="1400" dirty="0" err="1" smtClean="0"/>
              <a:t>sentir</a:t>
            </a:r>
            <a:endParaRPr lang="en-US" sz="1400" dirty="0" smtClean="0"/>
          </a:p>
          <a:p>
            <a:pPr lvl="1"/>
            <a:r>
              <a:rPr lang="en-US" sz="1400" i="1" dirty="0" err="1" smtClean="0"/>
              <a:t>Troponyme</a:t>
            </a:r>
            <a:r>
              <a:rPr lang="en-US" sz="1400" i="1" dirty="0" smtClean="0"/>
              <a:t> </a:t>
            </a:r>
            <a:r>
              <a:rPr lang="en-US" sz="1400" dirty="0" smtClean="0"/>
              <a:t>: action plus precise ; </a:t>
            </a:r>
            <a:r>
              <a:rPr lang="fr-FR" sz="1400" dirty="0"/>
              <a:t>égorger, </a:t>
            </a:r>
            <a:r>
              <a:rPr lang="fr-FR" sz="1400" dirty="0" smtClean="0"/>
              <a:t>guillotiner et </a:t>
            </a:r>
            <a:r>
              <a:rPr lang="fr-FR" sz="1400" dirty="0"/>
              <a:t>décapiter </a:t>
            </a:r>
            <a:r>
              <a:rPr lang="fr-FR" sz="1400" dirty="0" smtClean="0"/>
              <a:t>sont </a:t>
            </a:r>
            <a:r>
              <a:rPr lang="fr-FR" sz="1400" dirty="0"/>
              <a:t>des </a:t>
            </a:r>
            <a:r>
              <a:rPr lang="fr-FR" sz="1400" dirty="0" err="1"/>
              <a:t>troponymes</a:t>
            </a:r>
            <a:r>
              <a:rPr lang="fr-FR" sz="1400" dirty="0"/>
              <a:t> de </a:t>
            </a:r>
            <a:r>
              <a:rPr lang="fr-FR" sz="1400" dirty="0" smtClean="0"/>
              <a:t>tuer</a:t>
            </a:r>
            <a:endParaRPr lang="en-US" sz="1400" dirty="0"/>
          </a:p>
          <a:p>
            <a:pPr lvl="1"/>
            <a:r>
              <a:rPr lang="en-US" sz="1400" i="1" dirty="0" smtClean="0"/>
              <a:t>Implication </a:t>
            </a:r>
            <a:r>
              <a:rPr lang="en-US" sz="1400" dirty="0" smtClean="0"/>
              <a:t>: un </a:t>
            </a:r>
            <a:r>
              <a:rPr lang="en-US" sz="1400" dirty="0" err="1" smtClean="0"/>
              <a:t>verbe</a:t>
            </a:r>
            <a:r>
              <a:rPr lang="en-US" sz="1400" dirty="0" smtClean="0"/>
              <a:t> </a:t>
            </a:r>
            <a:r>
              <a:rPr lang="en-US" sz="1400" dirty="0" err="1" smtClean="0"/>
              <a:t>peut</a:t>
            </a:r>
            <a:r>
              <a:rPr lang="en-US" sz="1400" dirty="0" smtClean="0"/>
              <a:t> </a:t>
            </a:r>
            <a:r>
              <a:rPr lang="en-US" sz="1400" dirty="0" err="1" smtClean="0"/>
              <a:t>être</a:t>
            </a:r>
            <a:r>
              <a:rPr lang="en-US" sz="1400" dirty="0" smtClean="0"/>
              <a:t> </a:t>
            </a:r>
            <a:r>
              <a:rPr lang="en-US" sz="1400" dirty="0" err="1" smtClean="0"/>
              <a:t>impliqué</a:t>
            </a:r>
            <a:r>
              <a:rPr lang="en-US" sz="1400" dirty="0" smtClean="0"/>
              <a:t> par un </a:t>
            </a:r>
            <a:r>
              <a:rPr lang="en-US" sz="1400" dirty="0" err="1" smtClean="0"/>
              <a:t>autre</a:t>
            </a:r>
            <a:r>
              <a:rPr lang="en-US" sz="1400" dirty="0" smtClean="0"/>
              <a:t> </a:t>
            </a:r>
            <a:r>
              <a:rPr lang="en-US" sz="1400" dirty="0" err="1" smtClean="0"/>
              <a:t>verbe</a:t>
            </a:r>
            <a:r>
              <a:rPr lang="en-US" sz="1400" dirty="0" smtClean="0"/>
              <a:t> ; ex. : </a:t>
            </a:r>
            <a:r>
              <a:rPr lang="en-US" sz="1400" dirty="0" err="1" smtClean="0"/>
              <a:t>dormir</a:t>
            </a:r>
            <a:r>
              <a:rPr lang="en-US" sz="1400" dirty="0" smtClean="0"/>
              <a:t> </a:t>
            </a:r>
            <a:r>
              <a:rPr lang="en-US" sz="1400" dirty="0" err="1" smtClean="0"/>
              <a:t>est</a:t>
            </a:r>
            <a:r>
              <a:rPr lang="en-US" sz="1400" dirty="0" smtClean="0"/>
              <a:t> </a:t>
            </a:r>
            <a:r>
              <a:rPr lang="en-US" sz="1400" dirty="0" err="1" smtClean="0"/>
              <a:t>impliqué</a:t>
            </a:r>
            <a:r>
              <a:rPr lang="en-US" sz="1400" dirty="0" smtClean="0"/>
              <a:t> par </a:t>
            </a:r>
            <a:r>
              <a:rPr lang="en-US" sz="1400" dirty="0" err="1" smtClean="0"/>
              <a:t>ronfler</a:t>
            </a:r>
            <a:r>
              <a:rPr lang="en-US" sz="1400" dirty="0" smtClean="0"/>
              <a:t> ; vivre </a:t>
            </a:r>
            <a:r>
              <a:rPr lang="en-US" sz="1400" dirty="0" err="1" smtClean="0"/>
              <a:t>est</a:t>
            </a:r>
            <a:r>
              <a:rPr lang="en-US" sz="1400" dirty="0" smtClean="0"/>
              <a:t> </a:t>
            </a:r>
            <a:r>
              <a:rPr lang="en-US" sz="1400" dirty="0" err="1" smtClean="0"/>
              <a:t>impliqué</a:t>
            </a:r>
            <a:r>
              <a:rPr lang="en-US" sz="1400" dirty="0" smtClean="0"/>
              <a:t> par marcher, manger, </a:t>
            </a:r>
            <a:r>
              <a:rPr lang="en-US" sz="1400" dirty="0" err="1" smtClean="0"/>
              <a:t>réfléchir</a:t>
            </a:r>
            <a:r>
              <a:rPr lang="en-US" sz="1400" dirty="0" smtClean="0"/>
              <a:t> … ; </a:t>
            </a:r>
            <a:endParaRPr lang="en-US" sz="1400" dirty="0"/>
          </a:p>
          <a:p>
            <a:pPr lvl="1"/>
            <a:r>
              <a:rPr lang="en-US" sz="1400" i="1" dirty="0" err="1" smtClean="0"/>
              <a:t>Verbes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coordonnés</a:t>
            </a:r>
            <a:r>
              <a:rPr lang="en-US" sz="1400" i="1" dirty="0" smtClean="0"/>
              <a:t> </a:t>
            </a:r>
            <a:r>
              <a:rPr lang="en-US" sz="1400" dirty="0" smtClean="0"/>
              <a:t>: </a:t>
            </a:r>
            <a:r>
              <a:rPr lang="en-US" sz="1400" dirty="0" err="1" smtClean="0"/>
              <a:t>verbes</a:t>
            </a:r>
            <a:r>
              <a:rPr lang="en-US" sz="1400" dirty="0" smtClean="0"/>
              <a:t> </a:t>
            </a:r>
            <a:r>
              <a:rPr lang="en-US" sz="1400" dirty="0" err="1" smtClean="0"/>
              <a:t>ayant</a:t>
            </a:r>
            <a:r>
              <a:rPr lang="en-US" sz="1400" dirty="0" smtClean="0"/>
              <a:t> un </a:t>
            </a:r>
            <a:r>
              <a:rPr lang="en-US" sz="1400" dirty="0" err="1" smtClean="0"/>
              <a:t>hyperonyme</a:t>
            </a:r>
            <a:r>
              <a:rPr lang="en-US" sz="1400" dirty="0" smtClean="0"/>
              <a:t> </a:t>
            </a:r>
            <a:r>
              <a:rPr lang="en-US" sz="1400" dirty="0" err="1" smtClean="0"/>
              <a:t>commun</a:t>
            </a:r>
            <a:r>
              <a:rPr lang="en-US" sz="1400" dirty="0" smtClean="0"/>
              <a:t>  : ex. : </a:t>
            </a:r>
            <a:r>
              <a:rPr lang="en-US" sz="1400" dirty="0" err="1" smtClean="0"/>
              <a:t>sentir</a:t>
            </a:r>
            <a:r>
              <a:rPr lang="en-US" sz="1400" dirty="0" smtClean="0"/>
              <a:t> et </a:t>
            </a:r>
            <a:r>
              <a:rPr lang="en-US" sz="1400" dirty="0" err="1" smtClean="0"/>
              <a:t>voir</a:t>
            </a:r>
            <a:r>
              <a:rPr lang="en-US" sz="1400" dirty="0" smtClean="0"/>
              <a:t> (</a:t>
            </a:r>
            <a:r>
              <a:rPr lang="en-US" sz="1400" dirty="0" err="1" smtClean="0"/>
              <a:t>hyperonyme</a:t>
            </a:r>
            <a:r>
              <a:rPr lang="en-US" sz="1400" dirty="0" smtClean="0"/>
              <a:t> </a:t>
            </a:r>
            <a:r>
              <a:rPr lang="en-US" sz="1400" dirty="0" err="1" smtClean="0"/>
              <a:t>percevoir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marL="0" indent="0">
              <a:buNone/>
            </a:pPr>
            <a:r>
              <a:rPr lang="en-US" sz="1600" dirty="0" err="1" smtClean="0"/>
              <a:t>Wordnet</a:t>
            </a:r>
            <a:r>
              <a:rPr lang="en-US" sz="1600" dirty="0" smtClean="0"/>
              <a:t>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</a:t>
            </a:r>
            <a:r>
              <a:rPr lang="en-US" sz="1600" dirty="0" smtClean="0"/>
              <a:t>de </a:t>
            </a:r>
            <a:r>
              <a:rPr lang="en-US" sz="1600" dirty="0" err="1" smtClean="0"/>
              <a:t>répondre</a:t>
            </a:r>
            <a:r>
              <a:rPr lang="en-US" sz="1600" dirty="0" smtClean="0"/>
              <a:t> à des questions du type : </a:t>
            </a:r>
            <a:r>
              <a:rPr lang="en-US" sz="1600" dirty="0" err="1" smtClean="0"/>
              <a:t>Is_a</a:t>
            </a:r>
            <a:r>
              <a:rPr lang="en-US" sz="1600" dirty="0" smtClean="0"/>
              <a:t>(shark, vertebrate) </a:t>
            </a:r>
            <a:r>
              <a:rPr lang="en-US" sz="1600" dirty="0" smtClean="0"/>
              <a:t>? =&gt; </a:t>
            </a:r>
            <a:r>
              <a:rPr lang="en-US" sz="1600" dirty="0" err="1" smtClean="0"/>
              <a:t>hypernyme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458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1520" y="230452"/>
            <a:ext cx="905728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Exemple,</a:t>
            </a: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définition lexicale du loup dans </a:t>
            </a:r>
            <a:r>
              <a:rPr kumimoji="0" lang="fr-FR" altLang="fr-F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Wordnet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direct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hyponym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fr-FR" alt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full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hyponym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pup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cub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timber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grey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gray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 lupus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white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/>
              </a:rPr>
              <a:t>Arctic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/>
              </a:rPr>
              <a:t> lupus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6"/>
              </a:rPr>
              <a:t>tundrarum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7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8"/>
              </a:rPr>
              <a:t>red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8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8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9"/>
              </a:rPr>
              <a:t>maned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9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9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0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0"/>
              </a:rPr>
              <a:t>rufus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1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1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1"/>
              </a:rPr>
              <a:t>niger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2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3"/>
              </a:rPr>
              <a:t>coyote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4"/>
              </a:rPr>
              <a:t>prairie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4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5"/>
              </a:rPr>
              <a:t>brush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5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5"/>
              </a:rPr>
              <a:t>wolf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6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6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6"/>
              </a:rPr>
              <a:t>latrans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7"/>
              </a:rPr>
              <a:t>member</a:t>
            </a:r>
            <a:r>
              <a:rPr kumimoji="0" lang="fr-FR" alt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7"/>
              </a:rPr>
              <a:t>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7"/>
              </a:rPr>
              <a:t>holonym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8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9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0"/>
              </a:rPr>
              <a:t>genus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0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0"/>
              </a:rPr>
              <a:t>Canis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1"/>
              </a:rPr>
              <a:t>direct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1"/>
              </a:rPr>
              <a:t>hypernym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fr-FR" altLang="fr-FR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2"/>
              </a:rPr>
              <a:t>inherited</a:t>
            </a:r>
            <a:r>
              <a:rPr kumimoji="0" lang="fr-FR" altLang="fr-F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2"/>
              </a:rPr>
              <a:t> </a:t>
            </a:r>
            <a:r>
              <a:rPr kumimoji="0" lang="fr-FR" altLang="fr-FR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2"/>
              </a:rPr>
              <a:t>hypernym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3"/>
              </a:rPr>
              <a:t>sister</a:t>
            </a:r>
            <a:r>
              <a:rPr kumimoji="0" lang="fr-FR" alt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3"/>
              </a:rPr>
              <a:t>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3"/>
              </a:rPr>
              <a:t>term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4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5"/>
              </a:rPr>
              <a:t>canine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6"/>
              </a:rPr>
              <a:t>canid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7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8"/>
              </a:rPr>
              <a:t>carnivore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9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0"/>
              </a:rPr>
              <a:t>placental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1"/>
              </a:rPr>
              <a:t>placental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1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1"/>
              </a:rPr>
              <a:t>mammal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2"/>
              </a:rPr>
              <a:t>eutherian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3"/>
              </a:rPr>
              <a:t>eutherian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3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3"/>
              </a:rPr>
              <a:t>mammal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4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5"/>
              </a:rPr>
              <a:t>mammal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6"/>
              </a:rPr>
              <a:t>mammalian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7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8"/>
              </a:rPr>
              <a:t>vertebrate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9"/>
              </a:rPr>
              <a:t>craniate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0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1"/>
              </a:rPr>
              <a:t>chordate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noun.Tops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2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3"/>
              </a:rPr>
              <a:t>animal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4"/>
              </a:rPr>
              <a:t>animate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4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4"/>
              </a:rPr>
              <a:t>being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5"/>
              </a:rPr>
              <a:t>beast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6"/>
              </a:rPr>
              <a:t>brute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7"/>
              </a:rPr>
              <a:t>creature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8"/>
              </a:rPr>
              <a:t>fauna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noun.Tops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9"/>
              </a:rPr>
              <a:t>S: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(n)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0"/>
              </a:rPr>
              <a:t>organism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600" dirty="0" smtClean="0">
                <a:latin typeface="Arial" panose="020B0604020202020204" pitchFamily="34" charset="0"/>
              </a:rPr>
              <a:t>…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</a:t>
            </a:r>
            <a:r>
              <a:rPr lang="fr-FR" dirty="0" smtClean="0"/>
              <a:t>. Analyse de textes pour répondre à des 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dirty="0" smtClean="0"/>
              <a:t>Problème : on dispose de nombreux articles écrits en langage naturel contenant une multitude d’informations sémantiques. Comment exploiter ces articles pour répondre à des questions relatives à leur contenu ?</a:t>
            </a:r>
          </a:p>
          <a:p>
            <a:pPr marL="0" indent="0">
              <a:buNone/>
            </a:pPr>
            <a:r>
              <a:rPr lang="fr-FR" sz="2400" dirty="0" smtClean="0"/>
              <a:t>Exemple :</a:t>
            </a:r>
          </a:p>
          <a:p>
            <a:pPr marL="0" indent="0">
              <a:buNone/>
            </a:pPr>
            <a:r>
              <a:rPr lang="fr-FR" sz="2400" dirty="0" smtClean="0"/>
              <a:t>Texte initial : « Un jour, alors qu’il marchait dans son quartier favori de Ulm, il décida de prendre une photo de l’avenue principale et de l’envoyer à Albert Einstein, afin que ce dernier se souvienne des beautés de sa ville natale. »</a:t>
            </a:r>
          </a:p>
          <a:p>
            <a:pPr marL="0" indent="0">
              <a:buNone/>
            </a:pPr>
            <a:r>
              <a:rPr lang="fr-FR" sz="2400" dirty="0" smtClean="0"/>
              <a:t>Question : «</a:t>
            </a:r>
            <a:r>
              <a:rPr lang="fr-FR" sz="2400" dirty="0"/>
              <a:t> Où est né Albert Einstein ? </a:t>
            </a:r>
            <a:r>
              <a:rPr lang="fr-FR" sz="2400" dirty="0" smtClean="0"/>
              <a:t>»</a:t>
            </a:r>
          </a:p>
          <a:p>
            <a:pPr marL="0" indent="0">
              <a:buNone/>
            </a:pPr>
            <a:r>
              <a:rPr lang="fr-FR" sz="2400" dirty="0" smtClean="0"/>
              <a:t>Réponse attendue : « Ulm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Si information structurée dans des bases de données </a:t>
            </a:r>
          </a:p>
          <a:p>
            <a:pPr marL="0" indent="0">
              <a:buNone/>
            </a:pPr>
            <a:r>
              <a:rPr lang="fr-FR" sz="2400" dirty="0" smtClean="0"/>
              <a:t>=&gt; Problème de requête simple</a:t>
            </a:r>
          </a:p>
          <a:p>
            <a:pPr marL="0" indent="0">
              <a:buNone/>
            </a:pPr>
            <a:r>
              <a:rPr lang="fr-FR" sz="2400" dirty="0" smtClean="0"/>
              <a:t>Si information non structurée</a:t>
            </a:r>
          </a:p>
          <a:p>
            <a:pPr marL="0" indent="0">
              <a:buNone/>
            </a:pPr>
            <a:r>
              <a:rPr lang="fr-FR" sz="2400" dirty="0" smtClean="0"/>
              <a:t>=&gt; Problème très difficile</a:t>
            </a:r>
          </a:p>
          <a:p>
            <a:pPr marL="0" indent="0">
              <a:buNone/>
            </a:pPr>
            <a:r>
              <a:rPr lang="fr-FR" sz="2400" dirty="0" smtClean="0"/>
              <a:t>Enchainement des questions mal traités : « Où est né Albert Einstein ? … Quel est le prénom de </a:t>
            </a:r>
            <a:r>
              <a:rPr lang="fr-FR" sz="2400" b="1" u="sng" dirty="0" smtClean="0"/>
              <a:t>son</a:t>
            </a:r>
            <a:r>
              <a:rPr lang="fr-FR" sz="2400" dirty="0" smtClean="0"/>
              <a:t> père ? </a:t>
            </a:r>
            <a:r>
              <a:rPr lang="fr-FR" sz="2400" dirty="0" smtClean="0"/>
              <a:t>».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59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fr-FR" dirty="0"/>
              <a:t>4</a:t>
            </a:r>
            <a:r>
              <a:rPr lang="fr-FR" dirty="0" smtClean="0"/>
              <a:t>. IBM Watson et </a:t>
            </a:r>
            <a:r>
              <a:rPr lang="fr-FR" dirty="0" err="1" smtClean="0"/>
              <a:t>Jeopardy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6263"/>
            <a:ext cx="8695484" cy="58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3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876</Words>
  <Application>Microsoft Office PowerPoint</Application>
  <PresentationFormat>Affichage à l'écran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Traitement automatique du langage naturel</vt:lpstr>
      <vt:lpstr>Sommaire</vt:lpstr>
      <vt:lpstr>Introduction</vt:lpstr>
      <vt:lpstr>1. Caractéristiques du langage naturel</vt:lpstr>
      <vt:lpstr>Présentation PowerPoint</vt:lpstr>
      <vt:lpstr>2. Wordnet</vt:lpstr>
      <vt:lpstr>Présentation PowerPoint</vt:lpstr>
      <vt:lpstr>3. Analyse de textes pour répondre à des questions</vt:lpstr>
      <vt:lpstr>4. IBM Watson et Jeopardy</vt:lpstr>
      <vt:lpstr>Présentation PowerPoint</vt:lpstr>
      <vt:lpstr>Analyse statistique et probabilité associative</vt:lpstr>
      <vt:lpstr>Exemple avec Jeopardy</vt:lpstr>
      <vt:lpstr>Présentation PowerPoint</vt:lpstr>
      <vt:lpstr>Présentation PowerPoint</vt:lpstr>
      <vt:lpstr>5. Exemple d’outil TALN  en ligne utilisé en question réponse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</dc:title>
  <dc:creator>Jean-Marc Salotti</dc:creator>
  <cp:lastModifiedBy>Jean-Marc Salotti</cp:lastModifiedBy>
  <cp:revision>105</cp:revision>
  <dcterms:created xsi:type="dcterms:W3CDTF">2012-01-17T18:30:31Z</dcterms:created>
  <dcterms:modified xsi:type="dcterms:W3CDTF">2019-11-27T16:23:16Z</dcterms:modified>
</cp:coreProperties>
</file>