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80" r:id="rId4"/>
    <p:sldId id="276" r:id="rId5"/>
    <p:sldId id="281" r:id="rId6"/>
    <p:sldId id="282" r:id="rId7"/>
    <p:sldId id="283" r:id="rId8"/>
    <p:sldId id="284" r:id="rId9"/>
    <p:sldId id="285" r:id="rId10"/>
    <p:sldId id="286" r:id="rId11"/>
    <p:sldId id="289" r:id="rId12"/>
    <p:sldId id="287" r:id="rId13"/>
    <p:sldId id="288" r:id="rId14"/>
    <p:sldId id="290" r:id="rId15"/>
    <p:sldId id="291" r:id="rId16"/>
    <p:sldId id="292" r:id="rId17"/>
    <p:sldId id="293" r:id="rId18"/>
    <p:sldId id="27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2204A"/>
    <a:srgbClr val="222A35"/>
    <a:srgbClr val="C59D76"/>
    <a:srgbClr val="E24A6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1" autoAdjust="0"/>
    <p:restoredTop sz="86506"/>
  </p:normalViewPr>
  <p:slideViewPr>
    <p:cSldViewPr snapToGrid="0">
      <p:cViewPr varScale="1">
        <p:scale>
          <a:sx n="145" d="100"/>
          <a:sy n="145" d="100"/>
        </p:scale>
        <p:origin x="1768" y="184"/>
      </p:cViewPr>
      <p:guideLst/>
    </p:cSldViewPr>
  </p:slideViewPr>
  <p:outlineViewPr>
    <p:cViewPr>
      <p:scale>
        <a:sx n="33" d="100"/>
        <a:sy n="33" d="100"/>
      </p:scale>
      <p:origin x="0" y="-106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3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F1E74-973A-49B0-8D2D-67DBFE998F16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7B779-9203-45E2-9128-631E3DAB2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86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D0B3C-ADA3-433F-9586-A8BFCBD8E977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F2BE-0CBF-455D-9EA8-19E6D511C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4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F2BE-0CBF-455D-9EA8-19E6D511C1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4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2376616" y="3429753"/>
            <a:ext cx="7438768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1107" y="2203938"/>
            <a:ext cx="9144000" cy="129574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dirty="0"/>
              <a:t>Cliquez pour insérer un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1107" y="3778639"/>
            <a:ext cx="9144000" cy="652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D220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EB2-FDEC-4B18-9044-26DDDB2D9332}" type="datetime1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571264" y="3507900"/>
            <a:ext cx="3094151" cy="55914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2908" y="365125"/>
            <a:ext cx="932089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1825625"/>
            <a:ext cx="932089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160816" y="1350374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0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F140-608F-41D8-A5BC-90A3D8EDBA0E}" type="datetime1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B4-F93E-4A4B-9E4F-2C43CD00691A}" type="datetime1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page </a:t>
            </a:r>
            <a:fld id="{F295B066-84AC-457E-B03F-C6972CDFA8CB}" type="slidenum">
              <a:rPr lang="fr-FR" smtClean="0"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229-185A-474A-BE1B-592C044D2848}" type="datetime1">
              <a:rPr lang="fr-FR" smtClean="0"/>
              <a:t>14/03/2020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A1BD-0E6F-4DA6-B106-C72F1D8F5710}" type="datetime1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76995" y="1358538"/>
            <a:ext cx="1469572" cy="45719"/>
          </a:xfrm>
          <a:prstGeom prst="rect">
            <a:avLst/>
          </a:prstGeom>
          <a:solidFill>
            <a:srgbClr val="D2204A"/>
          </a:solidFill>
          <a:ln>
            <a:solidFill>
              <a:srgbClr val="D22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1A8F-63C6-406F-8A31-5369C32B4BC1}" type="datetime1">
              <a:rPr lang="fr-FR" smtClean="0"/>
              <a:t>14/03/2020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8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718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71800" y="1825625"/>
            <a:ext cx="838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8DE9-731E-41D3-8D6E-28A7AA141142}" type="datetime1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 page </a:t>
            </a:r>
            <a:fld id="{F295B066-84AC-457E-B03F-C6972CDFA8CB}" type="slidenum">
              <a:rPr lang="fr-FR" smtClean="0"/>
              <a:pPr/>
              <a:t>‹N°›</a:t>
            </a:fld>
            <a:r>
              <a:rPr lang="fr-FR" dirty="0"/>
              <a:t> sur 54</a:t>
            </a:r>
          </a:p>
        </p:txBody>
      </p:sp>
    </p:spTree>
    <p:extLst>
      <p:ext uri="{BB962C8B-B14F-4D97-AF65-F5344CB8AC3E}">
        <p14:creationId xmlns:p14="http://schemas.microsoft.com/office/powerpoint/2010/main" val="12779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package" Target="../embeddings/Document_Microsoft_Word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veronique.lespinet@ensc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9129" y="4135451"/>
            <a:ext cx="9163495" cy="1655762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222A35"/>
                </a:solidFill>
              </a:rPr>
              <a:t>Véronique LESPINET-NAJIB</a:t>
            </a:r>
            <a:endParaRPr lang="fr-FR" sz="2800" b="1" baseline="300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t>1</a:t>
            </a:fld>
            <a:r>
              <a:rPr lang="fr-FR" dirty="0"/>
              <a:t> sur 19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231EE1-F353-1249-854A-C4313A90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0F8AB3-923E-0243-8BAE-0A201534D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4" y="341409"/>
            <a:ext cx="1141885" cy="8045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4ED691-CDF8-7F47-AA8C-E81C9ED4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9" y="5839774"/>
            <a:ext cx="1460500" cy="676817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14AA4F88-51DE-E446-9973-777A9527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09" y="-1238804"/>
            <a:ext cx="9144000" cy="2387600"/>
          </a:xfrm>
        </p:spPr>
        <p:txBody>
          <a:bodyPr/>
          <a:lstStyle/>
          <a:p>
            <a:r>
              <a:rPr lang="fr-FR" dirty="0"/>
              <a:t>Module SASU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5204414A-242B-C546-878B-1D18FD40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898" y="1644977"/>
            <a:ext cx="7791302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Handicap &amp;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Nouvelles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 Technologies »</a:t>
            </a: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36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« Conception pour </a:t>
            </a:r>
            <a:r>
              <a:rPr lang="en-GB" sz="3600" dirty="0" err="1">
                <a:solidFill>
                  <a:schemeClr val="tx1"/>
                </a:solidFill>
                <a:latin typeface="+mj-lt"/>
                <a:cs typeface="Arial"/>
              </a:rPr>
              <a:t>tous</a:t>
            </a:r>
            <a:r>
              <a:rPr lang="en-GB" sz="3600" dirty="0">
                <a:solidFill>
                  <a:schemeClr val="tx1"/>
                </a:solidFill>
                <a:latin typeface="+mj-lt"/>
                <a:cs typeface="Arial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7690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10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01B04B9-BB26-3C40-BC13-3AB19E5F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70" y="2144713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bg1"/>
                </a:solidFill>
                <a:cs typeface="Arial"/>
              </a:rPr>
              <a:t>Déficit</a:t>
            </a: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40E6F1-D5C0-1B4F-A1F0-13F55768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70" y="4976813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bg1"/>
                </a:solidFill>
                <a:cs typeface="Arial"/>
              </a:rPr>
              <a:t>Handicap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457385-BFBB-0E4A-B589-8DDCA5A0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70" y="3503613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bg1"/>
                </a:solidFill>
                <a:cs typeface="Arial"/>
              </a:rPr>
              <a:t>Incapacité</a:t>
            </a: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3E2A30-6B01-004C-8D97-943B537F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16" y="2057401"/>
            <a:ext cx="4384734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dirty="0" err="1">
                <a:solidFill>
                  <a:schemeClr val="tx1"/>
                </a:solidFill>
                <a:cs typeface="Arial"/>
              </a:rPr>
              <a:t>Dysfonctionnement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mécanismes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cognitifs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identifiés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un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modèle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théorique</a:t>
            </a:r>
            <a:endParaRPr lang="en-GB" sz="2400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D947C3A-94F1-0A4A-BCAC-60DDE4A7E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17" y="3530601"/>
            <a:ext cx="3870354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dirty="0" err="1">
                <a:solidFill>
                  <a:schemeClr val="tx1"/>
                </a:solidFill>
                <a:cs typeface="Arial"/>
              </a:rPr>
              <a:t>Conséquences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du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déficit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tâches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spécifiques</a:t>
            </a:r>
            <a:endParaRPr lang="en-GB" sz="2400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98191D0-662A-A041-91F4-F43F4868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17" y="4991101"/>
            <a:ext cx="3870353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dirty="0" err="1">
                <a:solidFill>
                  <a:schemeClr val="tx1"/>
                </a:solidFill>
                <a:cs typeface="Arial"/>
              </a:rPr>
              <a:t>Conséquences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ces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troubles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sur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la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personne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sa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vie </a:t>
            </a:r>
            <a:r>
              <a:rPr lang="en-GB" sz="2400" i="1" dirty="0" err="1">
                <a:solidFill>
                  <a:schemeClr val="tx1"/>
                </a:solidFill>
                <a:cs typeface="Arial"/>
              </a:rPr>
              <a:t>quotidienne</a:t>
            </a:r>
            <a:r>
              <a:rPr lang="en-GB" sz="2400" i="1" dirty="0">
                <a:solidFill>
                  <a:schemeClr val="tx1"/>
                </a:solidFill>
                <a:cs typeface="Arial"/>
              </a:rPr>
              <a:t> 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91092E4-33CC-C141-866F-8BF12AC1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606" y="2119443"/>
            <a:ext cx="3679855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Ex :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accès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au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lexique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phonologique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de sortie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D499227-732F-634B-A219-1B963F55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606" y="3554543"/>
            <a:ext cx="3870355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Ex : lecture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à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voix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haute,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répétition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orale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langage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spontané</a:t>
            </a:r>
            <a:endParaRPr lang="en-GB" sz="24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C567CD4-EF8F-9B46-83BD-AAC0DE628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607" y="5053143"/>
            <a:ext cx="3306763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Ex :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difficultés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sur</a:t>
            </a:r>
            <a:r>
              <a:rPr lang="en-GB" sz="2400" b="1" dirty="0">
                <a:solidFill>
                  <a:schemeClr val="tx1"/>
                </a:solidFill>
                <a:cs typeface="Arial"/>
              </a:rPr>
              <a:t> le plan </a:t>
            </a:r>
            <a:r>
              <a:rPr lang="en-GB" sz="2400" b="1" dirty="0" err="1">
                <a:solidFill>
                  <a:schemeClr val="tx1"/>
                </a:solidFill>
                <a:cs typeface="Arial"/>
              </a:rPr>
              <a:t>professionnel</a:t>
            </a:r>
            <a:endParaRPr lang="en-GB" sz="2400" b="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3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11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F4D162E-FE77-CA44-BDD8-7720FBDE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66" y="1701280"/>
            <a:ext cx="9320892" cy="3915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Remplacée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en 2001 par la </a:t>
            </a:r>
            <a:r>
              <a:rPr lang="en-GB" sz="2400" b="1" dirty="0">
                <a:solidFill>
                  <a:srgbClr val="0070C0"/>
                </a:solidFill>
                <a:cs typeface="Arial"/>
              </a:rPr>
              <a:t>Classification </a:t>
            </a:r>
            <a:r>
              <a:rPr lang="en-GB" sz="2400" b="1" dirty="0" err="1">
                <a:solidFill>
                  <a:srgbClr val="0070C0"/>
                </a:solidFill>
                <a:cs typeface="Arial"/>
              </a:rPr>
              <a:t>Internationale</a:t>
            </a:r>
            <a:r>
              <a:rPr lang="en-GB" sz="2400" b="1" dirty="0">
                <a:solidFill>
                  <a:srgbClr val="0070C0"/>
                </a:solidFill>
                <a:cs typeface="Arial"/>
              </a:rPr>
              <a:t> du </a:t>
            </a:r>
            <a:r>
              <a:rPr lang="en-GB" sz="2400" b="1" dirty="0" err="1">
                <a:solidFill>
                  <a:srgbClr val="0070C0"/>
                </a:solidFill>
                <a:cs typeface="Arial"/>
              </a:rPr>
              <a:t>Fonctionnement</a:t>
            </a:r>
            <a:r>
              <a:rPr lang="en-GB" sz="2400" b="1" dirty="0">
                <a:solidFill>
                  <a:srgbClr val="0070C0"/>
                </a:solidFill>
                <a:cs typeface="Arial"/>
              </a:rPr>
              <a:t>, du handicap et de la santé 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(CIF), la CIH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constitue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cependant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encore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trame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l’analyse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actuelle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la notion de handicap,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notamment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l’acceptation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ce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concept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pluridimensionnel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les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différentes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dimensions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liées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par des relations multiples.</a:t>
            </a:r>
          </a:p>
        </p:txBody>
      </p:sp>
    </p:spTree>
    <p:extLst>
      <p:ext uri="{BB962C8B-B14F-4D97-AF65-F5344CB8AC3E}">
        <p14:creationId xmlns:p14="http://schemas.microsoft.com/office/powerpoint/2010/main" val="73702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12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10" name="Picture 1" descr="page146image3908384">
            <a:extLst>
              <a:ext uri="{FF2B5EF4-FFF2-40B4-BE49-F238E27FC236}">
                <a16:creationId xmlns:a16="http://schemas.microsoft.com/office/drawing/2014/main" id="{04C060A3-8BDF-794C-8655-587E60DF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30" y="2686050"/>
            <a:ext cx="71501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6C27CF-49D4-7846-90FA-D178E10E3B54}"/>
              </a:ext>
            </a:extLst>
          </p:cNvPr>
          <p:cNvSpPr/>
          <p:nvPr/>
        </p:nvSpPr>
        <p:spPr>
          <a:xfrm>
            <a:off x="2880213" y="1926759"/>
            <a:ext cx="6110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Concepts définis par la CIF (OMS, 2001) </a:t>
            </a:r>
            <a:endParaRPr lang="fr-FR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15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13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16517A50-8D80-E640-9319-9CBFB0ADA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141" y="1743868"/>
            <a:ext cx="9891717" cy="3370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rgbClr val="C00000"/>
                </a:solidFill>
                <a:ea typeface="LOGJND+Garamond" charset="0"/>
                <a:cs typeface="Arial"/>
              </a:rPr>
              <a:t>Dé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ficiences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 (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remplace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 le 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terme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 de 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déficit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) </a:t>
            </a:r>
            <a:endParaRPr lang="en-GB" sz="2400" b="1" dirty="0">
              <a:solidFill>
                <a:srgbClr val="C00000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problèmes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au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niveau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des :</a:t>
            </a: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	</a:t>
            </a:r>
            <a:r>
              <a:rPr lang="en-GB" sz="2400" u="sng" dirty="0" err="1">
                <a:solidFill>
                  <a:schemeClr val="tx1"/>
                </a:solidFill>
                <a:ea typeface="LOGJND+Garamond" charset="0"/>
                <a:cs typeface="Arial"/>
              </a:rPr>
              <a:t>fonctions</a:t>
            </a:r>
            <a:r>
              <a:rPr lang="en-GB" sz="2400" u="sng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u="sng" dirty="0" err="1">
                <a:solidFill>
                  <a:schemeClr val="tx1"/>
                </a:solidFill>
                <a:ea typeface="LOGJND+Garamond" charset="0"/>
                <a:cs typeface="Arial"/>
              </a:rPr>
              <a:t>organiques</a:t>
            </a:r>
            <a:r>
              <a:rPr lang="en-GB" sz="2400" u="sng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(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fonctions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physiologiques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des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systèmes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organiques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, y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compris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les 	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fonctions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psychologiques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)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	</a:t>
            </a:r>
            <a:r>
              <a:rPr lang="en-GB" sz="2400" u="sng" dirty="0">
                <a:solidFill>
                  <a:schemeClr val="tx1"/>
                </a:solidFill>
                <a:ea typeface="LOGJND+Garamond" charset="0"/>
                <a:cs typeface="Arial"/>
              </a:rPr>
              <a:t>structures </a:t>
            </a:r>
            <a:r>
              <a:rPr lang="en-GB" sz="2400" u="sng" dirty="0" err="1">
                <a:solidFill>
                  <a:schemeClr val="tx1"/>
                </a:solidFill>
                <a:ea typeface="LOGJND+Garamond" charset="0"/>
                <a:cs typeface="Arial"/>
              </a:rPr>
              <a:t>anatomiques</a:t>
            </a:r>
            <a:r>
              <a:rPr lang="en-GB" sz="2400" u="sng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(parties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anatomiques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du corps : les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organes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, les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membres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et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leurs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composantes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)</a:t>
            </a: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En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terme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d’écart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(/ au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fonctionnement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normal)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perte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importante</a:t>
            </a: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IJC+Garamond-Bol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4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641931D1-FC93-0D46-B259-7CF7E328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55763"/>
            <a:ext cx="10515600" cy="301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IJC+Garamond-Bol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Limitations </a:t>
            </a:r>
            <a:r>
              <a:rPr lang="en-GB" sz="2400" b="1" dirty="0" err="1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d’activités</a:t>
            </a:r>
            <a:r>
              <a:rPr lang="en-GB" sz="2400" b="1" dirty="0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  (</a:t>
            </a:r>
            <a:r>
              <a:rPr lang="en-GB" sz="2400" b="1" dirty="0" err="1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remplace</a:t>
            </a:r>
            <a:r>
              <a:rPr lang="en-GB" sz="2400" b="1" dirty="0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 le </a:t>
            </a:r>
            <a:r>
              <a:rPr lang="en-GB" sz="2400" b="1" dirty="0" err="1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terme</a:t>
            </a:r>
            <a:r>
              <a:rPr lang="en-GB" sz="2400" b="1" dirty="0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 </a:t>
            </a:r>
            <a:r>
              <a:rPr lang="en-GB" sz="2400" b="1" dirty="0" err="1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d’incapacité</a:t>
            </a:r>
            <a:r>
              <a:rPr lang="en-GB" sz="2400" b="1" dirty="0">
                <a:solidFill>
                  <a:srgbClr val="C00000"/>
                </a:solidFill>
                <a:latin typeface="+mj-lt"/>
                <a:ea typeface="LOGIJC+Garamond-Bold" charset="0"/>
                <a:cs typeface="Arial"/>
              </a:rPr>
              <a:t>)</a:t>
            </a: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difficultés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qu’une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personne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éprouver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dans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l’exécution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d’une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tâche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d’une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action.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Cette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limitation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généralement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estimée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en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termes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 de </a:t>
            </a:r>
            <a:r>
              <a:rPr lang="en-GB" sz="2400" dirty="0" err="1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capacité</a:t>
            </a:r>
            <a:r>
              <a:rPr lang="en-GB" sz="2400" dirty="0">
                <a:solidFill>
                  <a:srgbClr val="0070C0"/>
                </a:solidFill>
                <a:latin typeface="+mj-lt"/>
                <a:ea typeface="LOGJND+Garamond" charset="0"/>
                <a:cs typeface="Arial"/>
              </a:rPr>
              <a:t> à faire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l’environnement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étant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supposé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normalisé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.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On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ainsi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étudier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les limitations à  fixer son attention, à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conduire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un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véhicule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à 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soulever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 et porter des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objets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LOGJND+Garamond" charset="0"/>
                <a:cs typeface="Arial"/>
              </a:rPr>
              <a:t>.</a:t>
            </a: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ea typeface="LOGJND+Garamond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63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496CB982-AC13-ED48-8F53-6A7C1AA0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10934700" cy="3579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Restrictions de participation (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remplace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 le </a:t>
            </a:r>
            <a:r>
              <a:rPr lang="en-GB" sz="2400" b="1" dirty="0" err="1">
                <a:solidFill>
                  <a:srgbClr val="C00000"/>
                </a:solidFill>
                <a:ea typeface="LOGIJC+Garamond-Bold" charset="0"/>
                <a:cs typeface="Arial"/>
              </a:rPr>
              <a:t>terme</a:t>
            </a:r>
            <a:r>
              <a:rPr lang="en-GB" sz="2400" b="1" dirty="0">
                <a:solidFill>
                  <a:srgbClr val="C00000"/>
                </a:solidFill>
                <a:ea typeface="LOGIJC+Garamond-Bold" charset="0"/>
                <a:cs typeface="Arial"/>
              </a:rPr>
              <a:t> de handicap) </a:t>
            </a:r>
            <a:endParaRPr lang="en-GB" sz="2400" b="1" dirty="0">
              <a:solidFill>
                <a:srgbClr val="C00000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problèmes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qu’une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personne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peut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rencontrer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pour </a:t>
            </a:r>
            <a:r>
              <a:rPr lang="en-GB" sz="2400" dirty="0" err="1">
                <a:solidFill>
                  <a:srgbClr val="0070C0"/>
                </a:solidFill>
                <a:ea typeface="LOGJND+Garamond" charset="0"/>
                <a:cs typeface="Arial"/>
              </a:rPr>
              <a:t>s’impliquer</a:t>
            </a:r>
            <a:r>
              <a:rPr lang="en-GB" sz="2400" dirty="0">
                <a:solidFill>
                  <a:srgbClr val="0070C0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ea typeface="LOGJND+Garamond" charset="0"/>
                <a:cs typeface="Arial"/>
              </a:rPr>
              <a:t>dans</a:t>
            </a:r>
            <a:r>
              <a:rPr lang="en-GB" sz="2400" dirty="0">
                <a:solidFill>
                  <a:srgbClr val="0070C0"/>
                </a:solidFill>
                <a:ea typeface="LOGJND+Garamond" charset="0"/>
                <a:cs typeface="Arial"/>
              </a:rPr>
              <a:t> la vie </a:t>
            </a:r>
            <a:r>
              <a:rPr lang="en-GB" sz="2400" dirty="0" err="1">
                <a:solidFill>
                  <a:srgbClr val="0070C0"/>
                </a:solidFill>
                <a:ea typeface="LOGJND+Garamond" charset="0"/>
                <a:cs typeface="Arial"/>
              </a:rPr>
              <a:t>réelle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.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Ces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restrictions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le plus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souvent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relevées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en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recourant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à  </a:t>
            </a:r>
            <a:r>
              <a:rPr lang="en-GB" sz="2400" dirty="0">
                <a:solidFill>
                  <a:srgbClr val="0070C0"/>
                </a:solidFill>
                <a:ea typeface="LOGJND+Garamond" charset="0"/>
                <a:cs typeface="Arial"/>
              </a:rPr>
              <a:t>la notion de performance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au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sens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réalisation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concrète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. </a:t>
            </a: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elles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b="1" dirty="0" err="1">
                <a:solidFill>
                  <a:srgbClr val="0070C0"/>
                </a:solidFill>
                <a:ea typeface="LOGJND+Garamond" charset="0"/>
                <a:cs typeface="Arial"/>
              </a:rPr>
              <a:t>influencées</a:t>
            </a:r>
            <a:r>
              <a:rPr lang="en-GB" sz="2400" b="1" dirty="0">
                <a:solidFill>
                  <a:srgbClr val="0070C0"/>
                </a:solidFill>
                <a:ea typeface="LOGJND+Garamond" charset="0"/>
                <a:cs typeface="Arial"/>
              </a:rPr>
              <a:t> par </a:t>
            </a:r>
            <a:r>
              <a:rPr lang="en-GB" sz="2400" b="1" dirty="0" err="1">
                <a:solidFill>
                  <a:srgbClr val="0070C0"/>
                </a:solidFill>
                <a:ea typeface="LOGJND+Garamond" charset="0"/>
                <a:cs typeface="Arial"/>
              </a:rPr>
              <a:t>l’environnement</a:t>
            </a:r>
            <a:r>
              <a:rPr lang="en-GB" sz="2400" b="1" dirty="0">
                <a:solidFill>
                  <a:srgbClr val="0070C0"/>
                </a:solidFill>
                <a:ea typeface="LOGJND+Garamond" charset="0"/>
                <a:cs typeface="Arial"/>
              </a:rPr>
              <a:t> 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qui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rendra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plus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difficile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, au contraire,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aidera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à  la fixation de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l’attention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, à la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conduite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du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véhicule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au port des charges,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mais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aussi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à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l’insertion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scolaire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ou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professionnelle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, au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déroulement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d’une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 vie </a:t>
            </a:r>
            <a:r>
              <a:rPr lang="en-GB" sz="2400" dirty="0" err="1">
                <a:solidFill>
                  <a:schemeClr val="tx1"/>
                </a:solidFill>
                <a:ea typeface="LOGJND+Garamond" charset="0"/>
                <a:cs typeface="Arial"/>
              </a:rPr>
              <a:t>familiale</a:t>
            </a: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.</a:t>
            </a: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  <a:p>
            <a:pPr algn="just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ea typeface="LOGJND+Garamond" charset="0"/>
                <a:cs typeface="Arial"/>
              </a:rPr>
              <a:t>			</a:t>
            </a:r>
            <a:r>
              <a:rPr lang="en-GB" sz="2400" b="1" dirty="0">
                <a:solidFill>
                  <a:srgbClr val="C00000"/>
                </a:solidFill>
                <a:ea typeface="LOGJND+Garamond" charset="0"/>
                <a:cs typeface="Arial"/>
              </a:rPr>
              <a:t>PERSONNE en SITUATION </a:t>
            </a:r>
            <a:r>
              <a:rPr lang="en-GB" sz="2400" b="1" dirty="0" err="1">
                <a:solidFill>
                  <a:srgbClr val="C00000"/>
                </a:solidFill>
                <a:ea typeface="LOGJND+Garamond" charset="0"/>
                <a:cs typeface="Arial"/>
              </a:rPr>
              <a:t>d'HANDICAP</a:t>
            </a:r>
            <a:endParaRPr lang="en-GB" sz="2400" b="1" dirty="0">
              <a:solidFill>
                <a:srgbClr val="C00000"/>
              </a:solidFill>
              <a:ea typeface="LOGJND+Garamond" charset="0"/>
              <a:cs typeface="Arial"/>
            </a:endParaRPr>
          </a:p>
          <a:p>
            <a: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ea typeface="LOGJND+Garamond" charset="0"/>
              <a:cs typeface="Arial"/>
            </a:endParaRPr>
          </a:p>
        </p:txBody>
      </p:sp>
      <p:sp>
        <p:nvSpPr>
          <p:cNvPr id="3" name="Flèche courbée vers la droite 2">
            <a:extLst>
              <a:ext uri="{FF2B5EF4-FFF2-40B4-BE49-F238E27FC236}">
                <a16:creationId xmlns:a16="http://schemas.microsoft.com/office/drawing/2014/main" id="{0CAFA9FB-17FE-F04E-8372-02B493FFBC66}"/>
              </a:ext>
            </a:extLst>
          </p:cNvPr>
          <p:cNvSpPr/>
          <p:nvPr/>
        </p:nvSpPr>
        <p:spPr>
          <a:xfrm>
            <a:off x="1200150" y="5886450"/>
            <a:ext cx="361950" cy="6064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D8BB743-E3ED-8B46-B1A1-C35BD2DF8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60780"/>
              </p:ext>
            </p:extLst>
          </p:nvPr>
        </p:nvGraphicFramePr>
        <p:xfrm>
          <a:off x="415330" y="1238271"/>
          <a:ext cx="8500070" cy="563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4864100" imgH="3225800" progId="Word.Document.12">
                  <p:embed/>
                </p:oleObj>
              </mc:Choice>
              <mc:Fallback>
                <p:oleObj name="Document" r:id="rId4" imgW="4864100" imgH="3225800" progId="Word.Document.12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330" y="1238271"/>
                        <a:ext cx="8500070" cy="5637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386B01-A4DA-4B44-82E8-B2E3A64D173D}"/>
              </a:ext>
            </a:extLst>
          </p:cNvPr>
          <p:cNvSpPr/>
          <p:nvPr/>
        </p:nvSpPr>
        <p:spPr>
          <a:xfrm>
            <a:off x="7060118" y="4094956"/>
            <a:ext cx="412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/>
              </a:rPr>
              <a:t>Evolution terminologique 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Arial"/>
              </a:rPr>
              <a:t>du terme handicap en France</a:t>
            </a:r>
            <a:r>
              <a:rPr lang="fr-FR" dirty="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44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17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885E25-0C6E-BC49-BB0B-F4A0E910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493036"/>
            <a:ext cx="7788671" cy="5871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94AD41-EA5B-5147-9394-81180AAA8266}"/>
              </a:ext>
            </a:extLst>
          </p:cNvPr>
          <p:cNvSpPr/>
          <p:nvPr/>
        </p:nvSpPr>
        <p:spPr>
          <a:xfrm>
            <a:off x="6858000" y="4056639"/>
            <a:ext cx="495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646363"/>
                </a:solidFill>
              </a:rPr>
              <a:t>Le Modèle de développement humain </a:t>
            </a:r>
          </a:p>
          <a:p>
            <a:pPr algn="ctr"/>
            <a:r>
              <a:rPr lang="fr-FR" sz="2400" b="1" dirty="0">
                <a:solidFill>
                  <a:srgbClr val="646363"/>
                </a:solidFill>
              </a:rPr>
              <a:t>Processus de production du handicap </a:t>
            </a:r>
          </a:p>
          <a:p>
            <a:pPr algn="ctr"/>
            <a:endParaRPr lang="fr-FR" sz="2400" b="1" dirty="0">
              <a:solidFill>
                <a:srgbClr val="646363"/>
              </a:solidFill>
            </a:endParaRPr>
          </a:p>
          <a:p>
            <a:pPr algn="ctr"/>
            <a:r>
              <a:rPr lang="fr-FR" sz="2400" b="1" dirty="0">
                <a:solidFill>
                  <a:srgbClr val="646363"/>
                </a:solidFill>
              </a:rPr>
              <a:t>(MDH-PPH) - 2010</a:t>
            </a:r>
            <a:endParaRPr lang="fr-FR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57E17-8A8A-7F42-810F-4F5C7F4E6E4B}"/>
              </a:ext>
            </a:extLst>
          </p:cNvPr>
          <p:cNvSpPr/>
          <p:nvPr/>
        </p:nvSpPr>
        <p:spPr>
          <a:xfrm>
            <a:off x="5700317" y="641784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https://</a:t>
            </a:r>
            <a:r>
              <a:rPr lang="fr-FR" sz="1600" b="1" dirty="0" err="1">
                <a:solidFill>
                  <a:srgbClr val="C00000"/>
                </a:solidFill>
              </a:rPr>
              <a:t>ripph.qc.ca</a:t>
            </a:r>
            <a:r>
              <a:rPr lang="fr-FR" sz="1600" b="1" dirty="0">
                <a:solidFill>
                  <a:srgbClr val="C00000"/>
                </a:solidFill>
              </a:rPr>
              <a:t>/</a:t>
            </a:r>
            <a:r>
              <a:rPr lang="fr-FR" sz="1600" b="1" dirty="0" err="1">
                <a:solidFill>
                  <a:srgbClr val="C00000"/>
                </a:solidFill>
              </a:rPr>
              <a:t>modele-mdh-pph</a:t>
            </a:r>
            <a:r>
              <a:rPr lang="fr-FR" sz="1600" b="1" dirty="0">
                <a:solidFill>
                  <a:srgbClr val="C00000"/>
                </a:solidFill>
              </a:rPr>
              <a:t>/le-</a:t>
            </a:r>
            <a:r>
              <a:rPr lang="fr-FR" sz="1600" b="1" dirty="0" err="1">
                <a:solidFill>
                  <a:srgbClr val="C00000"/>
                </a:solidFill>
              </a:rPr>
              <a:t>modele</a:t>
            </a:r>
            <a:r>
              <a:rPr lang="fr-FR" sz="1600" b="1" dirty="0">
                <a:solidFill>
                  <a:srgbClr val="C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457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Merci pour votre attention.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51947D-AA43-CC48-AE8E-2773C7F8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05887"/>
            <a:ext cx="9144000" cy="2387600"/>
          </a:xfrm>
        </p:spPr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98600"/>
            <a:ext cx="9144000" cy="1655762"/>
          </a:xfrm>
        </p:spPr>
        <p:txBody>
          <a:bodyPr/>
          <a:lstStyle/>
          <a:p>
            <a:r>
              <a:rPr lang="fr-FR" dirty="0"/>
              <a:t>Contact : </a:t>
            </a:r>
            <a:r>
              <a:rPr lang="fr-FR" dirty="0">
                <a:hlinkClick r:id="rId2"/>
              </a:rPr>
              <a:t>veronique.lespinet@ensc.fr</a:t>
            </a:r>
            <a:endParaRPr lang="fr-FR" dirty="0"/>
          </a:p>
          <a:p>
            <a:endParaRPr lang="fr-FR" dirty="0"/>
          </a:p>
          <a:p>
            <a:r>
              <a:rPr lang="fr-FR" dirty="0"/>
              <a:t>Sur le forum de </a:t>
            </a:r>
            <a:r>
              <a:rPr lang="fr-FR" dirty="0" err="1"/>
              <a:t>moodle</a:t>
            </a:r>
            <a:r>
              <a:rPr lang="fr-FR" dirty="0"/>
              <a:t>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76B869-7F7C-2346-B5FD-4B0E66B8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73" y="-10042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908" y="2711291"/>
            <a:ext cx="8951768" cy="2624455"/>
          </a:xfrm>
        </p:spPr>
        <p:txBody>
          <a:bodyPr>
            <a:noAutofit/>
          </a:bodyPr>
          <a:lstStyle/>
          <a:p>
            <a:r>
              <a:rPr lang="fr-FR" sz="3200" dirty="0"/>
              <a:t>CONTEXTE DE LOI (Vidéo 1)</a:t>
            </a:r>
          </a:p>
          <a:p>
            <a:r>
              <a:rPr lang="fr-FR" sz="3200" dirty="0"/>
              <a:t>CONCEPTION UNIVERSELLE (Vidéo 2)</a:t>
            </a:r>
          </a:p>
          <a:p>
            <a:r>
              <a:rPr lang="fr-FR" sz="3200" dirty="0"/>
              <a:t>EXEMPLES (Vidéo 3)</a:t>
            </a:r>
          </a:p>
          <a:p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2</a:t>
            </a:fld>
            <a:r>
              <a:rPr lang="fr-FR" dirty="0"/>
              <a:t> sur 17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E1D1B5-2FAD-B047-AC02-F34195FA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CONTEXTE ET ORIGINE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3</a:t>
            </a:fld>
            <a:r>
              <a:rPr lang="fr-FR" dirty="0"/>
              <a:t> sur 17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8250A6-A84B-CA49-BF60-E172C200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3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4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098C2CC0-3F3B-E645-900D-DCDE8E1C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44" y="1546345"/>
            <a:ext cx="11506200" cy="50232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rgbClr val="0070C0"/>
                </a:solidFill>
                <a:latin typeface="+mj-lt"/>
                <a:cs typeface="Arial"/>
              </a:rPr>
              <a:t>Loi</a:t>
            </a:r>
            <a:r>
              <a:rPr lang="en-GB" sz="2400" dirty="0">
                <a:solidFill>
                  <a:srgbClr val="0070C0"/>
                </a:solidFill>
                <a:latin typeface="+mj-lt"/>
                <a:cs typeface="Arial"/>
              </a:rPr>
              <a:t> du 11 </a:t>
            </a:r>
            <a:r>
              <a:rPr lang="en-GB" sz="2400" dirty="0" err="1">
                <a:solidFill>
                  <a:srgbClr val="0070C0"/>
                </a:solidFill>
                <a:latin typeface="+mj-lt"/>
                <a:cs typeface="Arial"/>
              </a:rPr>
              <a:t>février</a:t>
            </a:r>
            <a:r>
              <a:rPr lang="en-GB" sz="2400" dirty="0">
                <a:solidFill>
                  <a:srgbClr val="0070C0"/>
                </a:solidFill>
                <a:latin typeface="+mj-lt"/>
                <a:cs typeface="Arial"/>
              </a:rPr>
              <a:t> 2005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son article 2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précise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le handicap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constitue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:</a:t>
            </a:r>
          </a:p>
          <a:p>
            <a:pPr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«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toute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limitation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d’activité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restriction de participation à la vie en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société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 en raison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d’une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altération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substantielle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durable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définitive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d’une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plusieurs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fonctions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physiques,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sensorielles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mentales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cognitives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psychiques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, d’un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polyhandicap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ou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d’un trouble de santé </a:t>
            </a:r>
            <a:r>
              <a:rPr lang="en-GB" sz="2400" i="1" dirty="0" err="1">
                <a:solidFill>
                  <a:schemeClr val="tx1"/>
                </a:solidFill>
                <a:latin typeface="+mj-lt"/>
                <a:cs typeface="Arial"/>
              </a:rPr>
              <a:t>invalidant</a:t>
            </a:r>
            <a:r>
              <a:rPr lang="en-GB" sz="2400" i="1" dirty="0">
                <a:solidFill>
                  <a:schemeClr val="tx1"/>
                </a:solidFill>
                <a:latin typeface="+mj-lt"/>
                <a:cs typeface="Arial"/>
              </a:rPr>
              <a:t> »</a:t>
            </a: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  <a:sym typeface="Wingdings" charset="2"/>
              </a:rPr>
              <a:t>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Selon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Handicap International,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cette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loi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met </a:t>
            </a:r>
            <a:r>
              <a:rPr lang="en-GB" sz="2400" dirty="0" err="1">
                <a:solidFill>
                  <a:srgbClr val="0070C0"/>
                </a:solidFill>
                <a:latin typeface="+mj-lt"/>
                <a:cs typeface="Arial"/>
              </a:rPr>
              <a:t>l'accent</a:t>
            </a:r>
            <a:r>
              <a:rPr lang="en-GB" sz="2400" dirty="0">
                <a:solidFill>
                  <a:srgbClr val="0070C0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+mj-lt"/>
                <a:cs typeface="Arial"/>
              </a:rPr>
              <a:t>sur</a:t>
            </a:r>
            <a:r>
              <a:rPr lang="en-GB" sz="2400" dirty="0">
                <a:solidFill>
                  <a:srgbClr val="0070C0"/>
                </a:solidFill>
                <a:latin typeface="+mj-lt"/>
                <a:cs typeface="Arial"/>
              </a:rPr>
              <a:t> les </a:t>
            </a:r>
            <a:r>
              <a:rPr lang="en-GB" sz="2400" dirty="0" err="1">
                <a:solidFill>
                  <a:srgbClr val="0070C0"/>
                </a:solidFill>
                <a:latin typeface="+mj-lt"/>
                <a:cs typeface="Arial"/>
              </a:rPr>
              <a:t>conséquences</a:t>
            </a:r>
            <a:r>
              <a:rPr lang="en-GB" sz="2400" dirty="0">
                <a:solidFill>
                  <a:srgbClr val="0070C0"/>
                </a:solidFill>
                <a:latin typeface="+mj-lt"/>
                <a:cs typeface="Arial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du handicap plus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que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sur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l'handicap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j-lt"/>
                <a:cs typeface="Arial"/>
              </a:rPr>
              <a:t>lui-même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5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EFC2A27-6F1D-E747-8B89-A6BB1B00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78" y="1690688"/>
            <a:ext cx="11256444" cy="4469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err="1">
                <a:solidFill>
                  <a:schemeClr val="tx1"/>
                </a:solidFill>
                <a:cs typeface="Arial"/>
              </a:rPr>
              <a:t>L'objectif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permettre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aux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handicapées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d'être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maintenues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dans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un cadre de vie ordinaire, </a:t>
            </a:r>
            <a:r>
              <a:rPr lang="en-GB" sz="2400" b="1" u="sng" dirty="0" err="1">
                <a:solidFill>
                  <a:schemeClr val="tx1"/>
                </a:solidFill>
                <a:cs typeface="Arial"/>
              </a:rPr>
              <a:t>si</a:t>
            </a:r>
            <a:r>
              <a:rPr lang="en-GB" sz="2400" b="1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u="sng" dirty="0" err="1">
                <a:solidFill>
                  <a:schemeClr val="tx1"/>
                </a:solidFill>
                <a:cs typeface="Arial"/>
              </a:rPr>
              <a:t>tel</a:t>
            </a:r>
            <a:r>
              <a:rPr lang="en-GB" sz="2400" b="1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u="sng" dirty="0" err="1">
                <a:solidFill>
                  <a:schemeClr val="tx1"/>
                </a:solidFill>
                <a:cs typeface="Arial"/>
              </a:rPr>
              <a:t>est</a:t>
            </a:r>
            <a:r>
              <a:rPr lang="en-GB" sz="2400" b="1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u="sng" dirty="0" err="1">
                <a:solidFill>
                  <a:schemeClr val="tx1"/>
                </a:solidFill>
                <a:cs typeface="Arial"/>
              </a:rPr>
              <a:t>leur</a:t>
            </a:r>
            <a:r>
              <a:rPr lang="en-GB" sz="2400" b="1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b="1" u="sng" dirty="0" err="1">
                <a:solidFill>
                  <a:schemeClr val="tx1"/>
                </a:solidFill>
                <a:cs typeface="Arial"/>
              </a:rPr>
              <a:t>choix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et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donc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mieux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participer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la vie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sociale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.</a:t>
            </a: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u="sng" dirty="0">
                <a:solidFill>
                  <a:schemeClr val="tx1"/>
                </a:solidFill>
                <a:cs typeface="Arial"/>
              </a:rPr>
              <a:t>la </a:t>
            </a:r>
            <a:r>
              <a:rPr lang="en-GB" sz="2400" u="sng" dirty="0" err="1">
                <a:solidFill>
                  <a:schemeClr val="tx1"/>
                </a:solidFill>
                <a:cs typeface="Arial"/>
              </a:rPr>
              <a:t>loi</a:t>
            </a:r>
            <a:r>
              <a:rPr lang="en-GB" sz="2400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u="sng" dirty="0" err="1">
                <a:solidFill>
                  <a:schemeClr val="tx1"/>
                </a:solidFill>
                <a:cs typeface="Arial"/>
              </a:rPr>
              <a:t>s'articule</a:t>
            </a:r>
            <a:r>
              <a:rPr lang="en-GB" sz="2400" u="sng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u="sng" dirty="0" err="1">
                <a:solidFill>
                  <a:schemeClr val="tx1"/>
                </a:solidFill>
                <a:cs typeface="Arial"/>
              </a:rPr>
              <a:t>autour</a:t>
            </a:r>
            <a:r>
              <a:rPr lang="en-GB" sz="2400" u="sng" dirty="0">
                <a:solidFill>
                  <a:schemeClr val="tx1"/>
                </a:solidFill>
                <a:cs typeface="Arial"/>
              </a:rPr>
              <a:t> de </a:t>
            </a:r>
            <a:r>
              <a:rPr lang="en-GB" sz="2400" u="sng" dirty="0" err="1">
                <a:solidFill>
                  <a:schemeClr val="tx1"/>
                </a:solidFill>
                <a:cs typeface="Arial"/>
              </a:rPr>
              <a:t>trois</a:t>
            </a:r>
            <a:r>
              <a:rPr lang="en-GB" sz="2400" u="sng" dirty="0">
                <a:solidFill>
                  <a:schemeClr val="tx1"/>
                </a:solidFill>
                <a:cs typeface="Arial"/>
              </a:rPr>
              <a:t> axes 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:</a:t>
            </a: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Droit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à la compensation du handicap (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prestation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reconnaissance de la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sévérité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etc.)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Accessibilité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(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éducation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professionnelle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numérique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architecturale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)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Information des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>
                <a:cs typeface="Arial"/>
              </a:rPr>
              <a:t> </a:t>
            </a:r>
            <a:r>
              <a:rPr lang="en-GB" sz="2400" dirty="0" err="1">
                <a:cs typeface="Arial"/>
              </a:rPr>
              <a:t>en</a:t>
            </a:r>
            <a:r>
              <a:rPr lang="en-GB" sz="2400" dirty="0">
                <a:cs typeface="Arial"/>
              </a:rPr>
              <a:t> situation de 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handicap</a:t>
            </a:r>
          </a:p>
        </p:txBody>
      </p:sp>
    </p:spTree>
    <p:extLst>
      <p:ext uri="{BB962C8B-B14F-4D97-AF65-F5344CB8AC3E}">
        <p14:creationId xmlns:p14="http://schemas.microsoft.com/office/powerpoint/2010/main" val="33969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6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0695335-E919-F44D-B445-18A0FD58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08" y="1446271"/>
            <a:ext cx="10342691" cy="11452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En France, on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estime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que plus de 5 millions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en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situation de handicap,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soit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près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>
                <a:solidFill>
                  <a:srgbClr val="0070C0"/>
                </a:solidFill>
                <a:cs typeface="Arial"/>
              </a:rPr>
              <a:t>d’1 </a:t>
            </a:r>
            <a:r>
              <a:rPr lang="en-GB" sz="2400" dirty="0" err="1">
                <a:solidFill>
                  <a:srgbClr val="0070C0"/>
                </a:solidFill>
                <a:cs typeface="Arial"/>
              </a:rPr>
              <a:t>français</a:t>
            </a:r>
            <a:r>
              <a:rPr lang="en-GB" sz="2400" dirty="0">
                <a:solidFill>
                  <a:srgbClr val="0070C0"/>
                </a:solidFill>
                <a:cs typeface="Arial"/>
              </a:rPr>
              <a:t> sur 10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396D88-4FA7-CE43-BCF8-F5172F59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48" y="2598953"/>
            <a:ext cx="11433896" cy="3939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71280" anchor="ctr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1,5 millions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malvoyantes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60.000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aveugles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3,5 millions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malentendantes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450.000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sourds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1  million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souffrant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d'un handicap mental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850.000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souffrant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d'un handicap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moteur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isolé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cs typeface="Arial"/>
              </a:rPr>
              <a:t> 1,4 millions de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personnes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souffrant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d'un handicap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moteur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cs typeface="Arial"/>
              </a:rPr>
              <a:t>associé</a:t>
            </a:r>
            <a:r>
              <a:rPr lang="en-GB" sz="2400" dirty="0">
                <a:solidFill>
                  <a:schemeClr val="tx1"/>
                </a:solidFill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3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7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pic>
        <p:nvPicPr>
          <p:cNvPr id="5" name="Picture 1" descr="page145image3907488">
            <a:extLst>
              <a:ext uri="{FF2B5EF4-FFF2-40B4-BE49-F238E27FC236}">
                <a16:creationId xmlns:a16="http://schemas.microsoft.com/office/drawing/2014/main" id="{968148E4-0EC5-874B-A357-2D3E3FF0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64" y="1512535"/>
            <a:ext cx="7318536" cy="484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C1A164-60DD-9140-834A-4F74DF63F9EA}"/>
              </a:ext>
            </a:extLst>
          </p:cNvPr>
          <p:cNvSpPr/>
          <p:nvPr/>
        </p:nvSpPr>
        <p:spPr>
          <a:xfrm>
            <a:off x="5925198" y="2205759"/>
            <a:ext cx="5428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+mj-lt"/>
              </a:rPr>
              <a:t>Illustration de la CIH selon Woods (1980) </a:t>
            </a:r>
            <a:endParaRPr lang="fr-FR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52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8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6D722E8-0C88-184A-983F-3AB50639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34" y="2295730"/>
            <a:ext cx="11106332" cy="32338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  <a:latin typeface="Arial"/>
                <a:cs typeface="Arial"/>
              </a:rPr>
              <a:t>En 1980, </a:t>
            </a:r>
            <a:r>
              <a:rPr lang="en-GB" sz="2400" b="1" dirty="0" err="1">
                <a:solidFill>
                  <a:schemeClr val="tx1"/>
                </a:solidFill>
                <a:latin typeface="Arial"/>
                <a:cs typeface="Arial"/>
              </a:rPr>
              <a:t>l’Organisation</a:t>
            </a:r>
            <a:r>
              <a:rPr lang="en-GB" sz="24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Arial"/>
                <a:cs typeface="Arial"/>
              </a:rPr>
              <a:t>Mondiale</a:t>
            </a:r>
            <a:r>
              <a:rPr lang="en-GB" sz="2400" b="1" dirty="0">
                <a:solidFill>
                  <a:schemeClr val="tx1"/>
                </a:solidFill>
                <a:latin typeface="Arial"/>
                <a:cs typeface="Arial"/>
              </a:rPr>
              <a:t> de la Santé</a:t>
            </a:r>
          </a:p>
          <a:p>
            <a:pPr algn="just">
              <a:lnSpc>
                <a:spcPct val="100000"/>
              </a:lnSpc>
              <a:buClr>
                <a:srgbClr val="FFFF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aidé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à la clarification de la notion de handicap en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adoptant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à titre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expérimental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une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C00000"/>
                </a:solidFill>
                <a:latin typeface="Arial"/>
                <a:cs typeface="Arial"/>
              </a:rPr>
              <a:t>Classification </a:t>
            </a:r>
            <a:r>
              <a:rPr lang="en-GB" sz="2400" dirty="0" err="1">
                <a:solidFill>
                  <a:srgbClr val="C00000"/>
                </a:solidFill>
                <a:latin typeface="Arial"/>
                <a:cs typeface="Arial"/>
              </a:rPr>
              <a:t>Internationale</a:t>
            </a:r>
            <a:r>
              <a:rPr lang="en-GB" sz="2400" dirty="0">
                <a:solidFill>
                  <a:srgbClr val="C00000"/>
                </a:solidFill>
                <a:latin typeface="Arial"/>
                <a:cs typeface="Arial"/>
              </a:rPr>
              <a:t> des Handicaps 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Arial"/>
                <a:cs typeface="Arial"/>
              </a:rPr>
              <a:t>CIH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). Celle-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ci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rapidement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été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considérée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comme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une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avancée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/>
                <a:cs typeface="Arial"/>
              </a:rPr>
              <a:t>conceptuelle</a:t>
            </a: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16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B066-84AC-457E-B03F-C6972CDFA8CB}" type="slidenum">
              <a:rPr lang="fr-FR" smtClean="0"/>
              <a:pPr/>
              <a:t>9</a:t>
            </a:fld>
            <a:r>
              <a:rPr lang="fr-FR" dirty="0"/>
              <a:t> sur 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CA0DD8-FB4C-484B-9B30-413A9B8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317" y="0"/>
            <a:ext cx="1822327" cy="132606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CFEF548-CC7C-0C4B-A2DB-70A1A675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56" y="2809702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bg1"/>
                </a:solidFill>
                <a:cs typeface="Arial"/>
              </a:rPr>
              <a:t>Déficit</a:t>
            </a: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0CB32F-C11E-6244-B58D-570B6EEF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56" y="5641802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bg1"/>
                </a:solidFill>
                <a:cs typeface="Arial"/>
              </a:rPr>
              <a:t>Handicap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4EBA6B-4670-0942-9891-A67EAE7D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956" y="4168602"/>
            <a:ext cx="2006600" cy="622300"/>
          </a:xfrm>
          <a:prstGeom prst="rect">
            <a:avLst/>
          </a:prstGeom>
          <a:solidFill>
            <a:srgbClr val="006699"/>
          </a:solidFill>
          <a:ln w="9360">
            <a:solidFill>
              <a:srgbClr val="EAEAE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err="1">
                <a:solidFill>
                  <a:schemeClr val="bg1"/>
                </a:solidFill>
                <a:cs typeface="Arial"/>
              </a:rPr>
              <a:t>Incapacité</a:t>
            </a:r>
            <a:endParaRPr lang="en-GB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4D48DF64-E136-2C47-A2CF-E15A507610DA}"/>
              </a:ext>
            </a:extLst>
          </p:cNvPr>
          <p:cNvSpPr/>
          <p:nvPr/>
        </p:nvSpPr>
        <p:spPr>
          <a:xfrm>
            <a:off x="5004048" y="2649364"/>
            <a:ext cx="1071570" cy="38576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562981-C256-6740-BCB3-BD5E5812D514}"/>
              </a:ext>
            </a:extLst>
          </p:cNvPr>
          <p:cNvSpPr txBox="1"/>
          <p:nvPr/>
        </p:nvSpPr>
        <p:spPr>
          <a:xfrm>
            <a:off x="6361370" y="4363876"/>
            <a:ext cx="279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cs typeface="Arial"/>
              </a:rPr>
              <a:t>Quelles différences ?</a:t>
            </a:r>
          </a:p>
        </p:txBody>
      </p:sp>
    </p:spTree>
    <p:extLst>
      <p:ext uri="{BB962C8B-B14F-4D97-AF65-F5344CB8AC3E}">
        <p14:creationId xmlns:p14="http://schemas.microsoft.com/office/powerpoint/2010/main" val="2275805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0D4FC24-334C-4792-99FC-867315B971FC}" vid="{99E80CE1-6579-46B9-A2E7-BA3344CFF4B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12200</TotalTime>
  <Words>694</Words>
  <Application>Microsoft Macintosh PowerPoint</Application>
  <PresentationFormat>Grand écran</PresentationFormat>
  <Paragraphs>131</Paragraphs>
  <Slides>19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Thème Office</vt:lpstr>
      <vt:lpstr>Document</vt:lpstr>
      <vt:lpstr>Module SASU</vt:lpstr>
      <vt:lpstr>Sommaire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CONTEXTE DE LA LOI</vt:lpstr>
      <vt:lpstr>Merci pour votre attention.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FACILE A LIRE ET A COMPRENDRE (FALC)</dc:title>
  <dc:creator>Utilisateur Microsoft Office</dc:creator>
  <cp:lastModifiedBy>ry125</cp:lastModifiedBy>
  <cp:revision>81</cp:revision>
  <dcterms:created xsi:type="dcterms:W3CDTF">2018-11-02T15:46:36Z</dcterms:created>
  <dcterms:modified xsi:type="dcterms:W3CDTF">2020-03-14T13:58:41Z</dcterms:modified>
</cp:coreProperties>
</file>