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80" r:id="rId4"/>
    <p:sldId id="27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4" r:id="rId20"/>
    <p:sldId id="27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2204A"/>
    <a:srgbClr val="222A35"/>
    <a:srgbClr val="C59D76"/>
    <a:srgbClr val="E24A6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6556"/>
  </p:normalViewPr>
  <p:slideViewPr>
    <p:cSldViewPr snapToGrid="0">
      <p:cViewPr varScale="1">
        <p:scale>
          <a:sx n="104" d="100"/>
          <a:sy n="104" d="100"/>
        </p:scale>
        <p:origin x="216" y="1128"/>
      </p:cViewPr>
      <p:guideLst/>
    </p:cSldViewPr>
  </p:slideViewPr>
  <p:outlineViewPr>
    <p:cViewPr>
      <p:scale>
        <a:sx n="33" d="100"/>
        <a:sy n="33" d="100"/>
      </p:scale>
      <p:origin x="0" y="-106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3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F1E74-973A-49B0-8D2D-67DBFE998F16}" type="datetimeFigureOut">
              <a:rPr lang="fr-FR" smtClean="0"/>
              <a:t>15/03/2020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7B779-9203-45E2-9128-631E3DAB2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863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D0B3C-ADA3-433F-9586-A8BFCBD8E977}" type="datetimeFigureOut">
              <a:rPr lang="fr-FR" smtClean="0"/>
              <a:t>15/03/2020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F2BE-0CBF-455D-9EA8-19E6D511C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34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4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EB2-FDEC-4B18-9044-26DDDB2D9332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2376616" y="3429753"/>
            <a:ext cx="7438768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5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61107" y="2203938"/>
            <a:ext cx="9144000" cy="129574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dirty="0"/>
              <a:t>Cliquez pour insérer un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1107" y="3778639"/>
            <a:ext cx="9144000" cy="652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D2204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EB2-FDEC-4B18-9044-26DDDB2D9332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571264" y="3507900"/>
            <a:ext cx="3094151" cy="55914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43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2908" y="365125"/>
            <a:ext cx="932089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908" y="1825625"/>
            <a:ext cx="932089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F140-608F-41D8-A5BC-90A3D8EDBA0E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160816" y="1350374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70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F140-608F-41D8-A5BC-90A3D8EDBA0E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B4-F93E-4A4B-9E4F-2C43CD00691A}" type="datetime1">
              <a:rPr lang="fr-FR" smtClean="0"/>
              <a:t>15/03/2020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229-185A-474A-BE1B-592C044D2848}" type="datetime1">
              <a:rPr lang="fr-FR" smtClean="0"/>
              <a:t>15/03/2020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A1BD-0E6F-4DA6-B106-C72F1D8F5710}" type="datetime1">
              <a:rPr lang="fr-FR" smtClean="0"/>
              <a:t>15/03/2020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8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1A8F-63C6-406F-8A31-5369C32B4BC1}" type="datetime1">
              <a:rPr lang="fr-FR" smtClean="0"/>
              <a:t>15/03/2020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8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718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71800" y="1825625"/>
            <a:ext cx="838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8DE9-731E-41D3-8D6E-28A7AA141142}" type="datetime1">
              <a:rPr lang="fr-FR" smtClean="0"/>
              <a:t>15/03/2020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</p:spTree>
    <p:extLst>
      <p:ext uri="{BB962C8B-B14F-4D97-AF65-F5344CB8AC3E}">
        <p14:creationId xmlns:p14="http://schemas.microsoft.com/office/powerpoint/2010/main" val="12779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veronique.lespinet@ensc.f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9129" y="4135451"/>
            <a:ext cx="9163495" cy="1655762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222A35"/>
                </a:solidFill>
              </a:rPr>
              <a:t>Véronique LESPINET-NAJIB</a:t>
            </a:r>
            <a:endParaRPr lang="fr-FR" sz="2800" b="1" baseline="300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t>1</a:t>
            </a:fld>
            <a:r>
              <a:rPr lang="fr-FR" dirty="0"/>
              <a:t> sur 19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231EE1-F353-1249-854A-C4313A90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0F8AB3-923E-0243-8BAE-0A201534D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4" y="341409"/>
            <a:ext cx="1141885" cy="8045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4ED691-CDF8-7F47-AA8C-E81C9ED4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59" y="5839774"/>
            <a:ext cx="1460500" cy="676817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14AA4F88-51DE-E446-9973-777A9527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09" y="-1238804"/>
            <a:ext cx="9144000" cy="2387600"/>
          </a:xfrm>
        </p:spPr>
        <p:txBody>
          <a:bodyPr/>
          <a:lstStyle/>
          <a:p>
            <a:r>
              <a:rPr lang="fr-FR" dirty="0"/>
              <a:t>Module SASU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5204414A-242B-C546-878B-1D18FD40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898" y="1644977"/>
            <a:ext cx="7791302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« Handicap &amp; </a:t>
            </a:r>
            <a:r>
              <a:rPr lang="en-GB" sz="3600" dirty="0" err="1">
                <a:solidFill>
                  <a:schemeClr val="tx1"/>
                </a:solidFill>
                <a:latin typeface="+mj-lt"/>
                <a:cs typeface="Arial"/>
              </a:rPr>
              <a:t>Nouvelles</a:t>
            </a: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 Technologies »</a:t>
            </a:r>
          </a:p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36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« Conception pour </a:t>
            </a:r>
            <a:r>
              <a:rPr lang="en-GB" sz="3600" dirty="0" err="1">
                <a:solidFill>
                  <a:schemeClr val="tx1"/>
                </a:solidFill>
                <a:latin typeface="+mj-lt"/>
                <a:cs typeface="Arial"/>
              </a:rPr>
              <a:t>tous</a:t>
            </a: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76905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10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36A325B-ABDA-1E4A-B779-100A81EF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97" y="1560032"/>
            <a:ext cx="8853914" cy="29289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2400" dirty="0">
                <a:cs typeface="Arial" pitchFamily="34" charset="0"/>
              </a:rPr>
              <a:t>Définition </a:t>
            </a:r>
            <a:r>
              <a:rPr lang="fr-FR" sz="2400" b="1" i="1" dirty="0">
                <a:cs typeface="Arial" pitchFamily="34" charset="0"/>
              </a:rPr>
              <a:t>Design pour tous </a:t>
            </a:r>
            <a:r>
              <a:rPr lang="fr-FR" sz="2400" dirty="0">
                <a:cs typeface="Arial" pitchFamily="34" charset="0"/>
              </a:rPr>
              <a:t>(Communauté Européenne, 2001)</a:t>
            </a:r>
          </a:p>
          <a:p>
            <a:pPr marL="0" indent="0">
              <a:lnSpc>
                <a:spcPct val="150000"/>
              </a:lnSpc>
              <a:buNone/>
            </a:pPr>
            <a:endParaRPr lang="fr-FR" sz="800" i="1" dirty="0"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fr-FR" sz="2400" i="1" dirty="0">
                <a:cs typeface="Arial" pitchFamily="34" charset="0"/>
              </a:rPr>
              <a:t>« Le Design pour Tous vise </a:t>
            </a:r>
            <a:r>
              <a:rPr lang="fr-FR" sz="2400" b="1" i="1" dirty="0">
                <a:solidFill>
                  <a:srgbClr val="C00000"/>
                </a:solidFill>
                <a:cs typeface="Arial" pitchFamily="34" charset="0"/>
              </a:rPr>
              <a:t>à concevoir, développer et mettre sur le marché des produits</a:t>
            </a:r>
            <a:r>
              <a:rPr lang="fr-FR" sz="2400" i="1" dirty="0">
                <a:solidFill>
                  <a:srgbClr val="C00000"/>
                </a:solidFill>
                <a:cs typeface="Arial" pitchFamily="34" charset="0"/>
              </a:rPr>
              <a:t>,</a:t>
            </a:r>
            <a:r>
              <a:rPr lang="fr-FR" sz="2400" i="1" dirty="0">
                <a:cs typeface="Arial" pitchFamily="34" charset="0"/>
              </a:rPr>
              <a:t> des services, des systèmes ou des environnements courants qui </a:t>
            </a:r>
            <a:r>
              <a:rPr lang="fr-FR" sz="2400" b="1" i="1" dirty="0">
                <a:solidFill>
                  <a:srgbClr val="C00000"/>
                </a:solidFill>
                <a:cs typeface="Arial" pitchFamily="34" charset="0"/>
              </a:rPr>
              <a:t>soient accessibles et utilisables par le plus large </a:t>
            </a:r>
            <a:r>
              <a:rPr lang="fr-FR" sz="2400" i="1" dirty="0">
                <a:cs typeface="Arial" pitchFamily="34" charset="0"/>
              </a:rPr>
              <a:t>éventail possible d’usagers. »</a:t>
            </a:r>
            <a:endParaRPr lang="fr-FR" sz="24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fr-FR" sz="2400" dirty="0">
              <a:cs typeface="Arial" pitchFamily="34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20BDC6C6-43F0-514A-B96D-D4952466B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46" y="5180227"/>
            <a:ext cx="9601644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i="1" u="sng" dirty="0" err="1">
                <a:solidFill>
                  <a:schemeClr val="tx1"/>
                </a:solidFill>
                <a:cs typeface="Arial" pitchFamily="34" charset="0"/>
              </a:rPr>
              <a:t>Origine</a:t>
            </a:r>
            <a:r>
              <a:rPr lang="en-GB" sz="2400" i="1" u="sng" dirty="0">
                <a:solidFill>
                  <a:schemeClr val="tx1"/>
                </a:solidFill>
                <a:cs typeface="Arial" pitchFamily="34" charset="0"/>
              </a:rPr>
              <a:t> du concept </a:t>
            </a:r>
            <a:r>
              <a:rPr lang="en-GB" sz="2400" dirty="0">
                <a:solidFill>
                  <a:schemeClr val="tx1"/>
                </a:solidFill>
                <a:cs typeface="Arial" pitchFamily="34" charset="0"/>
              </a:rPr>
              <a:t>: 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 pitchFamily="34" charset="0"/>
              </a:rPr>
              <a:t>RONALD MACE (1941-1998) (Pr </a:t>
            </a:r>
            <a:r>
              <a:rPr lang="en-GB" sz="2400" dirty="0" err="1">
                <a:solidFill>
                  <a:schemeClr val="tx1"/>
                </a:solidFill>
                <a:cs typeface="Arial" pitchFamily="34" charset="0"/>
              </a:rPr>
              <a:t>d’architecture</a:t>
            </a:r>
            <a:r>
              <a:rPr lang="en-GB" sz="2400" dirty="0">
                <a:solidFill>
                  <a:schemeClr val="tx1"/>
                </a:solidFill>
                <a:cs typeface="Arial" pitchFamily="34" charset="0"/>
              </a:rPr>
              <a:t> - </a:t>
            </a:r>
            <a:r>
              <a:rPr lang="en-GB" sz="2400" dirty="0" err="1">
                <a:solidFill>
                  <a:schemeClr val="tx1"/>
                </a:solidFill>
                <a:cs typeface="Arial" pitchFamily="34" charset="0"/>
              </a:rPr>
              <a:t>Université</a:t>
            </a:r>
            <a:r>
              <a:rPr lang="en-GB" sz="2400" dirty="0">
                <a:solidFill>
                  <a:schemeClr val="tx1"/>
                </a:solidFill>
                <a:cs typeface="Arial" pitchFamily="34" charset="0"/>
              </a:rPr>
              <a:t> Caroline du Nord)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3616615-6D77-AB43-A9AB-1FC98FF3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1241" y="2927732"/>
            <a:ext cx="1822327" cy="262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557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11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8BB80EBB-0853-FE42-AB70-29E9FDD6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67" y="1829853"/>
            <a:ext cx="7997857" cy="52651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C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rgbClr val="000000"/>
                </a:solidFill>
                <a:cs typeface="Arial" pitchFamily="34" charset="0"/>
              </a:rPr>
              <a:t>					Conception </a:t>
            </a:r>
            <a:r>
              <a:rPr lang="en-GB" sz="2400" b="1" dirty="0" err="1">
                <a:solidFill>
                  <a:srgbClr val="000000"/>
                </a:solidFill>
                <a:cs typeface="Arial" pitchFamily="34" charset="0"/>
              </a:rPr>
              <a:t>classique</a:t>
            </a:r>
            <a:endParaRPr lang="en-GB" sz="2400" b="1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										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inclure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 la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majorité</a:t>
            </a:r>
            <a:endParaRPr lang="en-GB" sz="2400" b="1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rgbClr val="000000"/>
                </a:solidFill>
                <a:cs typeface="Arial" pitchFamily="34" charset="0"/>
              </a:rPr>
              <a:t>					Conception Design pour </a:t>
            </a:r>
            <a:r>
              <a:rPr lang="en-GB" sz="2400" b="1" dirty="0" err="1">
                <a:solidFill>
                  <a:srgbClr val="000000"/>
                </a:solidFill>
                <a:cs typeface="Arial" pitchFamily="34" charset="0"/>
              </a:rPr>
              <a:t>Tous</a:t>
            </a:r>
            <a:endParaRPr lang="en-GB" sz="2400" b="1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										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inclure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 les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minorités</a:t>
            </a:r>
            <a:endParaRPr lang="en-GB" sz="2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					   							+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										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inclure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 la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majorité</a:t>
            </a:r>
            <a:endParaRPr lang="en-GB" sz="2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4B6A407-A0E7-A846-8C8C-1552142B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416" y="3050028"/>
            <a:ext cx="576263" cy="287337"/>
          </a:xfrm>
          <a:custGeom>
            <a:avLst/>
            <a:gdLst>
              <a:gd name="T0" fmla="*/ 11530515 w 21600"/>
              <a:gd name="T1" fmla="*/ 0 h 21600"/>
              <a:gd name="T2" fmla="*/ 0 w 21600"/>
              <a:gd name="T3" fmla="*/ 1911177 h 21600"/>
              <a:gd name="T4" fmla="*/ 11530515 w 21600"/>
              <a:gd name="T5" fmla="*/ 3822341 h 21600"/>
              <a:gd name="T6" fmla="*/ 15374031 w 21600"/>
              <a:gd name="T7" fmla="*/ 191117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400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CB4C2FD1-7F91-5740-8B83-F9E0BDAA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416" y="5606637"/>
            <a:ext cx="576263" cy="287337"/>
          </a:xfrm>
          <a:custGeom>
            <a:avLst/>
            <a:gdLst>
              <a:gd name="T0" fmla="*/ 11530515 w 21600"/>
              <a:gd name="T1" fmla="*/ 0 h 21600"/>
              <a:gd name="T2" fmla="*/ 0 w 21600"/>
              <a:gd name="T3" fmla="*/ 1911177 h 21600"/>
              <a:gd name="T4" fmla="*/ 11530515 w 21600"/>
              <a:gd name="T5" fmla="*/ 3822341 h 21600"/>
              <a:gd name="T6" fmla="*/ 15374031 w 21600"/>
              <a:gd name="T7" fmla="*/ 191117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400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231E802C-3E23-1D4E-991F-AFE7D6376A0E}"/>
              </a:ext>
            </a:extLst>
          </p:cNvPr>
          <p:cNvSpPr>
            <a:spLocks/>
          </p:cNvSpPr>
          <p:nvPr/>
        </p:nvSpPr>
        <p:spPr bwMode="auto">
          <a:xfrm>
            <a:off x="4535024" y="5132213"/>
            <a:ext cx="431800" cy="1360661"/>
          </a:xfrm>
          <a:prstGeom prst="leftBracket">
            <a:avLst>
              <a:gd name="adj" fmla="val 20833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A0FD7C-33D7-9640-B902-1592CB16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0367" y="1983908"/>
            <a:ext cx="2219548" cy="87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294E4467-655A-6F43-803F-37D01E935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0369" y="5056920"/>
            <a:ext cx="2128828" cy="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01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12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419652CC-BCF8-D547-B4F2-4D6447BE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5" y="1795463"/>
            <a:ext cx="12097265" cy="4456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6550" indent="-336550" algn="ctr">
              <a:lnSpc>
                <a:spcPct val="100000"/>
              </a:lnSpc>
              <a:spcBef>
                <a:spcPts val="400"/>
              </a:spcBef>
              <a:buClr>
                <a:srgbClr val="6699FF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« 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travers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l’Europe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diversité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humaine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au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niveau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l’âge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de la culture et des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capacités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plus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importante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que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jamais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.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Aujourd’hui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nous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contrôlons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maladie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et les accidents et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maîtrisons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déficiences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comme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jamais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auparavant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.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Même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si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monde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d’aujourd’hui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lieu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complexe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c’est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nous-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mêmes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qui le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construisons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et nous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avons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par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conséquent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possibilité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- et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responsabilité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- de baser son design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principe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d’inclusion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.</a:t>
            </a:r>
            <a:br>
              <a:rPr lang="en-GB" sz="2400" dirty="0">
                <a:solidFill>
                  <a:schemeClr val="tx1"/>
                </a:solidFill>
                <a:cs typeface="Arial"/>
              </a:rPr>
            </a:br>
            <a:br>
              <a:rPr lang="en-GB" sz="2400" dirty="0">
                <a:solidFill>
                  <a:schemeClr val="tx1"/>
                </a:solidFill>
                <a:cs typeface="Arial"/>
              </a:rPr>
            </a:br>
            <a:r>
              <a:rPr lang="en-GB" sz="2400" dirty="0">
                <a:solidFill>
                  <a:schemeClr val="tx1"/>
                </a:solidFill>
                <a:cs typeface="Arial"/>
              </a:rPr>
              <a:t>Le 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Design pour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Tous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design pour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diversité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humaine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l’inclusion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sociale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l’égalité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.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Cette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approche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holistique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innovatrice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constitue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défi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créatif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éthique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pour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chaque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planificateur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designer, entrepreneur,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administrateur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décideur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politique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.” </a:t>
            </a:r>
            <a:br>
              <a:rPr lang="en-GB" sz="2400" dirty="0">
                <a:solidFill>
                  <a:schemeClr val="tx1"/>
                </a:solidFill>
                <a:cs typeface="Arial"/>
              </a:rPr>
            </a:br>
            <a:br>
              <a:rPr lang="en-GB" sz="2400" dirty="0">
                <a:solidFill>
                  <a:schemeClr val="tx1"/>
                </a:solidFill>
                <a:cs typeface="Arial"/>
              </a:rPr>
            </a:br>
            <a:r>
              <a:rPr lang="en-GB" sz="2400" dirty="0" err="1">
                <a:solidFill>
                  <a:schemeClr val="tx1"/>
                </a:solidFill>
                <a:cs typeface="Arial"/>
              </a:rPr>
              <a:t>Extrait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Déclaration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Stockholm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l'E.I.D.D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. » </a:t>
            </a:r>
          </a:p>
          <a:p>
            <a:pPr marL="336550" indent="-336550" algn="ctr">
              <a:lnSpc>
                <a:spcPct val="100000"/>
              </a:lnSpc>
              <a:spcBef>
                <a:spcPts val="400"/>
              </a:spcBef>
              <a:buClr>
                <a:srgbClr val="6699FF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marL="336550" indent="-336550" algn="r">
              <a:lnSpc>
                <a:spcPct val="100000"/>
              </a:lnSpc>
              <a:spcBef>
                <a:spcPts val="500"/>
              </a:spcBef>
              <a:buClr>
                <a:srgbClr val="6699FF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uropean 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I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nstitute for 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D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esign and 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D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isability </a:t>
            </a:r>
          </a:p>
        </p:txBody>
      </p:sp>
    </p:spTree>
    <p:extLst>
      <p:ext uri="{BB962C8B-B14F-4D97-AF65-F5344CB8AC3E}">
        <p14:creationId xmlns:p14="http://schemas.microsoft.com/office/powerpoint/2010/main" val="161473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13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4DF16963-FC53-7D4F-98F7-89D29ED24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1829853"/>
            <a:ext cx="10900719" cy="4526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cs typeface="Arial"/>
              </a:rPr>
              <a:t>Cette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démarche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s’inscrit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contexte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bien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précis :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buFont typeface="Comic Sans MS" pitchFamily="64" charset="0"/>
              <a:buChar char="-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La population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mondiale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vieillit</a:t>
            </a:r>
            <a:endParaRPr lang="en-GB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buFont typeface="Comic Sans MS" pitchFamily="64" charset="0"/>
              <a:buChar char="-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nombre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en situation de handicap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augmente</a:t>
            </a:r>
            <a:endParaRPr lang="en-GB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Nous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sommes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tous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à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moment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notre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vie :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« des gens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extraordinaires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environnement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ordinaire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des gens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ordinaires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des conditions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extraordinaires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»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Il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suffit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d’un bras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d’une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jambe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plâtre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pour en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prendre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conscience</a:t>
            </a:r>
          </a:p>
        </p:txBody>
      </p:sp>
    </p:spTree>
    <p:extLst>
      <p:ext uri="{BB962C8B-B14F-4D97-AF65-F5344CB8AC3E}">
        <p14:creationId xmlns:p14="http://schemas.microsoft.com/office/powerpoint/2010/main" val="275067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14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F142FE-0BD6-7D42-A778-A98E168C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4990" y="1843700"/>
            <a:ext cx="6048671" cy="464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ACEC97-DBCC-C243-A257-F5C106815394}"/>
              </a:ext>
            </a:extLst>
          </p:cNvPr>
          <p:cNvSpPr/>
          <p:nvPr/>
        </p:nvSpPr>
        <p:spPr>
          <a:xfrm>
            <a:off x="7634271" y="2606967"/>
            <a:ext cx="38951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</a:rPr>
              <a:t>« Une personne ne reste pas identique à elle-même dans le temps »</a:t>
            </a:r>
          </a:p>
          <a:p>
            <a:pPr algn="ctr"/>
            <a:endParaRPr lang="fr-FR" sz="2400" dirty="0">
              <a:solidFill>
                <a:srgbClr val="000000"/>
              </a:solidFill>
            </a:endParaRPr>
          </a:p>
          <a:p>
            <a:pPr algn="ctr"/>
            <a:r>
              <a:rPr lang="fr-FR" sz="2400" dirty="0">
                <a:solidFill>
                  <a:srgbClr val="000000"/>
                </a:solidFill>
              </a:rPr>
              <a:t>LP. Grosbois (2004) </a:t>
            </a:r>
          </a:p>
        </p:txBody>
      </p:sp>
    </p:spTree>
    <p:extLst>
      <p:ext uri="{BB962C8B-B14F-4D97-AF65-F5344CB8AC3E}">
        <p14:creationId xmlns:p14="http://schemas.microsoft.com/office/powerpoint/2010/main" val="211160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15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B2DC5EA3-E1C9-7146-95D6-5BB7E1D4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25" y="1623731"/>
            <a:ext cx="10793550" cy="48958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La conception pour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tous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débouche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principe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assez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simple :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Si on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conçoit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un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produit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accessible aux plus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handicapés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d’entre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nous,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ce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produit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conviendra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à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ceux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qui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ont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des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problèmes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moins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graves,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ainsi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qu’aux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valides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.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i="1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Elle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peut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s’appliquer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à la conception de :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rgbClr val="C00000"/>
                </a:solidFill>
                <a:cs typeface="Arial"/>
              </a:rPr>
              <a:t>Produits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: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télévision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appareils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ménagers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systèmes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anti-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vol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…</a:t>
            </a: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>
                <a:solidFill>
                  <a:srgbClr val="C00000"/>
                </a:solidFill>
                <a:cs typeface="Arial"/>
              </a:rPr>
              <a:t>Services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: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accès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à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l’information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moyens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communication, services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d’urgence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…</a:t>
            </a: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rgbClr val="C00000"/>
                </a:solidFill>
                <a:cs typeface="Arial"/>
              </a:rPr>
              <a:t>Environnement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: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maison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jardin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public, …</a:t>
            </a:r>
          </a:p>
        </p:txBody>
      </p:sp>
    </p:spTree>
    <p:extLst>
      <p:ext uri="{BB962C8B-B14F-4D97-AF65-F5344CB8AC3E}">
        <p14:creationId xmlns:p14="http://schemas.microsoft.com/office/powerpoint/2010/main" val="30759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16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A0BFF7BA-47FC-0B43-AA11-160B55306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03" y="4579732"/>
            <a:ext cx="3724394" cy="729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Une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évidence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économique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…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41E75BE-58FE-344F-9545-15167E1E6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572" y="2372934"/>
            <a:ext cx="6788150" cy="2207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2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Il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est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plus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coûteux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d’adapter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un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produit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, un service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un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environnement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après la fabrication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que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de les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concevoir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d’emblée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dans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+mj-lt"/>
                <a:cs typeface="Arial"/>
              </a:rPr>
              <a:t>l’esprit</a:t>
            </a:r>
            <a:r>
              <a:rPr lang="en-GB" sz="2400" b="1" dirty="0">
                <a:solidFill>
                  <a:schemeClr val="tx1"/>
                </a:solidFill>
                <a:latin typeface="+mj-lt"/>
                <a:cs typeface="Arial"/>
              </a:rPr>
              <a:t> du </a:t>
            </a:r>
            <a:r>
              <a:rPr lang="en-GB" sz="2400" b="1" i="1" dirty="0">
                <a:solidFill>
                  <a:schemeClr val="tx1"/>
                </a:solidFill>
                <a:latin typeface="+mj-lt"/>
                <a:cs typeface="Arial"/>
              </a:rPr>
              <a:t>Design for all</a:t>
            </a:r>
          </a:p>
        </p:txBody>
      </p:sp>
    </p:spTree>
    <p:extLst>
      <p:ext uri="{BB962C8B-B14F-4D97-AF65-F5344CB8AC3E}">
        <p14:creationId xmlns:p14="http://schemas.microsoft.com/office/powerpoint/2010/main" val="25777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17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1C78C76A-C2D2-0C42-BD27-33096F84C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70" y="1127949"/>
            <a:ext cx="1101193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lvl="1" algn="ctr">
              <a:lnSpc>
                <a:spcPct val="100000"/>
              </a:lnSpc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			</a:t>
            </a: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usage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équitable</a:t>
            </a: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flexibilité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souplesse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d’usage</a:t>
            </a: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usage simple et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intuitif</a:t>
            </a: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information perceptible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immédiatement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donnée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par le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produit</a:t>
            </a: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tolérance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à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l’erreur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accidentelle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involontaire</a:t>
            </a: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faible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niveau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d’effort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physique</a:t>
            </a:r>
          </a:p>
          <a:p>
            <a:pPr marL="457200" indent="-457200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dimension et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espace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prévus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pour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l’approche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l’atteinte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la manipulation et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l’usage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quelles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que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soient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les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contraintes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taille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posture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mobilité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de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l’usager</a:t>
            </a:r>
            <a:endParaRPr lang="en-GB" sz="2400" i="1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D6F811-2255-8D47-9458-CB6E7ED1FEAD}"/>
              </a:ext>
            </a:extLst>
          </p:cNvPr>
          <p:cNvSpPr/>
          <p:nvPr/>
        </p:nvSpPr>
        <p:spPr>
          <a:xfrm>
            <a:off x="5364892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100000"/>
              </a:lnSpc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dirty="0">
                <a:solidFill>
                  <a:srgbClr val="C00000"/>
                </a:solidFill>
                <a:cs typeface="Arial"/>
              </a:rPr>
              <a:t>7 </a:t>
            </a:r>
            <a:r>
              <a:rPr lang="en-GB" sz="2400" dirty="0" err="1">
                <a:solidFill>
                  <a:srgbClr val="C00000"/>
                </a:solidFill>
                <a:cs typeface="Arial"/>
              </a:rPr>
              <a:t>principes</a:t>
            </a:r>
            <a:r>
              <a:rPr lang="en-GB" sz="2400" dirty="0">
                <a:solidFill>
                  <a:srgbClr val="C00000"/>
                </a:solidFill>
                <a:cs typeface="Arial"/>
              </a:rPr>
              <a:t> </a:t>
            </a:r>
          </a:p>
          <a:p>
            <a:pPr lvl="1" algn="ctr">
              <a:lnSpc>
                <a:spcPct val="100000"/>
              </a:lnSpc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400" dirty="0">
              <a:solidFill>
                <a:srgbClr val="C00000"/>
              </a:solidFill>
              <a:cs typeface="Arial"/>
            </a:endParaRPr>
          </a:p>
          <a:p>
            <a:pPr lvl="1" algn="ctr">
              <a:lnSpc>
                <a:spcPct val="100000"/>
              </a:lnSpc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400" dirty="0">
                <a:solidFill>
                  <a:srgbClr val="C00000"/>
                </a:solidFill>
                <a:cs typeface="Arial"/>
              </a:rPr>
              <a:t>(The </a:t>
            </a:r>
            <a:r>
              <a:rPr lang="en-GB" sz="2400" dirty="0" err="1">
                <a:solidFill>
                  <a:srgbClr val="C00000"/>
                </a:solidFill>
                <a:cs typeface="Arial"/>
              </a:rPr>
              <a:t>Center</a:t>
            </a:r>
            <a:r>
              <a:rPr lang="en-GB" sz="2400" dirty="0">
                <a:solidFill>
                  <a:srgbClr val="C00000"/>
                </a:solidFill>
                <a:cs typeface="Arial"/>
              </a:rPr>
              <a:t> for Universal Design)</a:t>
            </a:r>
          </a:p>
        </p:txBody>
      </p:sp>
    </p:spTree>
    <p:extLst>
      <p:ext uri="{BB962C8B-B14F-4D97-AF65-F5344CB8AC3E}">
        <p14:creationId xmlns:p14="http://schemas.microsoft.com/office/powerpoint/2010/main" val="202420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18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A43F52-6AF7-BE43-9E6D-F9CC923BCCB2}"/>
              </a:ext>
            </a:extLst>
          </p:cNvPr>
          <p:cNvSpPr txBox="1"/>
          <p:nvPr/>
        </p:nvSpPr>
        <p:spPr>
          <a:xfrm>
            <a:off x="3999175" y="3331021"/>
            <a:ext cx="419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Suite dans la vidéo n° 2- partie 2</a:t>
            </a:r>
          </a:p>
        </p:txBody>
      </p:sp>
    </p:spTree>
    <p:extLst>
      <p:ext uri="{BB962C8B-B14F-4D97-AF65-F5344CB8AC3E}">
        <p14:creationId xmlns:p14="http://schemas.microsoft.com/office/powerpoint/2010/main" val="6679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05887"/>
            <a:ext cx="9144000" cy="2387600"/>
          </a:xfrm>
        </p:spPr>
        <p:txBody>
          <a:bodyPr/>
          <a:lstStyle/>
          <a:p>
            <a:r>
              <a:rPr lang="fr-FR" dirty="0"/>
              <a:t>Merci pour votre attention.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51947D-AA43-CC48-AE8E-2773C7F8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673" y="-10042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908" y="2711291"/>
            <a:ext cx="8951768" cy="2624455"/>
          </a:xfrm>
        </p:spPr>
        <p:txBody>
          <a:bodyPr>
            <a:noAutofit/>
          </a:bodyPr>
          <a:lstStyle/>
          <a:p>
            <a:r>
              <a:rPr lang="fr-FR" sz="3200" dirty="0"/>
              <a:t>CONTEXTE DE LOI (Vidéo 1)</a:t>
            </a:r>
          </a:p>
          <a:p>
            <a:r>
              <a:rPr lang="fr-FR" sz="3200" dirty="0"/>
              <a:t>CONCEPTION UNIVERSELLE </a:t>
            </a:r>
          </a:p>
          <a:p>
            <a:pPr lvl="1"/>
            <a:r>
              <a:rPr lang="fr-FR" sz="3000" dirty="0"/>
              <a:t>Vidéo 2 – partie 1 Introduction</a:t>
            </a:r>
          </a:p>
          <a:p>
            <a:pPr lvl="1"/>
            <a:r>
              <a:rPr lang="fr-FR" sz="3000" dirty="0"/>
              <a:t>Vidéo 2 – partie 2 les 7 principes</a:t>
            </a:r>
          </a:p>
          <a:p>
            <a:r>
              <a:rPr lang="fr-FR" sz="3200" dirty="0"/>
              <a:t>EXEMPLES (Vidéo 3)</a:t>
            </a:r>
          </a:p>
          <a:p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</a:t>
            </a:fld>
            <a:r>
              <a:rPr lang="fr-FR" dirty="0"/>
              <a:t> sur 17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E1D1B5-2FAD-B047-AC02-F34195FA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05887"/>
            <a:ext cx="9144000" cy="2387600"/>
          </a:xfrm>
        </p:spPr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98600"/>
            <a:ext cx="9144000" cy="1655762"/>
          </a:xfrm>
        </p:spPr>
        <p:txBody>
          <a:bodyPr/>
          <a:lstStyle/>
          <a:p>
            <a:r>
              <a:rPr lang="fr-FR" dirty="0"/>
              <a:t>Contact : </a:t>
            </a:r>
            <a:r>
              <a:rPr lang="fr-FR" dirty="0">
                <a:hlinkClick r:id="rId2"/>
              </a:rPr>
              <a:t>veronique.lespinet@ensc.fr</a:t>
            </a:r>
            <a:endParaRPr lang="fr-FR" dirty="0"/>
          </a:p>
          <a:p>
            <a:endParaRPr lang="fr-FR" dirty="0"/>
          </a:p>
          <a:p>
            <a:r>
              <a:rPr lang="fr-FR" dirty="0"/>
              <a:t>Sur le forum de </a:t>
            </a:r>
            <a:r>
              <a:rPr lang="fr-FR" dirty="0" err="1"/>
              <a:t>moodle</a:t>
            </a:r>
            <a:r>
              <a:rPr lang="fr-FR" dirty="0"/>
              <a:t> 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76B869-7F7C-2346-B5FD-4B0E66B8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73" y="-10042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CONTEXTE ET ORIGINE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3</a:t>
            </a:fld>
            <a:r>
              <a:rPr lang="fr-FR" dirty="0"/>
              <a:t> sur 17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8250A6-A84B-CA49-BF60-E172C200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3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4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id="{F8A6916C-5003-4842-9C48-8F40AF89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917" y="134722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 anchorCtr="1"/>
          <a:lstStyle/>
          <a:p>
            <a:pPr algn="ctr">
              <a:lnSpc>
                <a:spcPct val="100000"/>
              </a:lnSpc>
              <a:buClr>
                <a:srgbClr val="CCECFF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dirty="0" err="1">
                <a:solidFill>
                  <a:schemeClr val="tx1"/>
                </a:solidFill>
                <a:cs typeface="Arial"/>
              </a:rPr>
              <a:t>Quelles</a:t>
            </a:r>
            <a:r>
              <a:rPr lang="en-GB" sz="4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4400" dirty="0" err="1">
                <a:solidFill>
                  <a:schemeClr val="tx1"/>
                </a:solidFill>
                <a:cs typeface="Arial"/>
              </a:rPr>
              <a:t>différences</a:t>
            </a:r>
            <a:r>
              <a:rPr lang="en-GB" sz="4400" dirty="0">
                <a:solidFill>
                  <a:schemeClr val="tx1"/>
                </a:solidFill>
                <a:cs typeface="Arial"/>
              </a:rPr>
              <a:t> ?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79A4EEE-5BC6-6247-992C-89A76541D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0630" y="2230150"/>
            <a:ext cx="37528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E0A8C0A-2B79-7D4D-86B2-5F047FD13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3183" y="3104061"/>
            <a:ext cx="1702606" cy="148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BE97046-F0BF-2E4A-A32B-277027A0C3D3}"/>
              </a:ext>
            </a:extLst>
          </p:cNvPr>
          <p:cNvSpPr txBox="1"/>
          <p:nvPr/>
        </p:nvSpPr>
        <p:spPr>
          <a:xfrm>
            <a:off x="3150675" y="5100581"/>
            <a:ext cx="58906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  <a:cs typeface="Arial" pitchFamily="34" charset="0"/>
              </a:rPr>
              <a:t>Pour une même action … à savoir essorer une salade …</a:t>
            </a:r>
          </a:p>
          <a:p>
            <a:pPr algn="ctr"/>
            <a:endParaRPr lang="fr-FR" sz="2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  <a:cs typeface="Arial" pitchFamily="34" charset="0"/>
              </a:rPr>
              <a:t>Quelles sont les différences entre ces 2 produits </a:t>
            </a:r>
          </a:p>
          <a:p>
            <a:pPr algn="ctr"/>
            <a:endParaRPr lang="fr-FR" sz="2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  <a:cs typeface="Arial" pitchFamily="34" charset="0"/>
              </a:rPr>
              <a:t>en termes d’usage et de conception 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CB33EC7-9D78-A14B-A38C-7F2650FB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23547" y="2306093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9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5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6BBAB60-9255-AC45-9BAC-B2859C8F8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4915" y="1683259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3B75286F-6CC4-364D-92FC-22D463F0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9823" y="1468945"/>
            <a:ext cx="37528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F15D6DE5-6BD6-A14E-992B-E55B9018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0093" y="2469077"/>
            <a:ext cx="1702606" cy="148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8E8D52E-0084-8344-83F6-C9AC6C958F7F}"/>
              </a:ext>
            </a:extLst>
          </p:cNvPr>
          <p:cNvSpPr txBox="1"/>
          <p:nvPr/>
        </p:nvSpPr>
        <p:spPr>
          <a:xfrm>
            <a:off x="1211672" y="4690150"/>
            <a:ext cx="4090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000000"/>
                </a:solidFill>
              </a:rPr>
              <a:t>2 mains ensemble</a:t>
            </a: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Actions en continue : tourner et maintenir</a:t>
            </a: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Demande une coordination motrice</a:t>
            </a: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Pas toujours stable</a:t>
            </a:r>
          </a:p>
          <a:p>
            <a:pPr algn="ctr"/>
            <a:endParaRPr lang="fr-FR" b="1" i="1" dirty="0">
              <a:solidFill>
                <a:srgbClr val="000000"/>
              </a:solidFill>
            </a:endParaRP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MAIS pas cher : 5-10 €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88246E4-3B0B-E84E-B843-9D5ABB08B98F}"/>
              </a:ext>
            </a:extLst>
          </p:cNvPr>
          <p:cNvSpPr txBox="1"/>
          <p:nvPr/>
        </p:nvSpPr>
        <p:spPr>
          <a:xfrm>
            <a:off x="7030055" y="4125486"/>
            <a:ext cx="3365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000000"/>
                </a:solidFill>
              </a:rPr>
              <a:t>1 seule main / 1 coude /  </a:t>
            </a: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1 poing</a:t>
            </a: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1 Action fixe : appuyer</a:t>
            </a: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S’arrête seule</a:t>
            </a: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Demande peu de mouvements</a:t>
            </a: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Stable</a:t>
            </a:r>
          </a:p>
          <a:p>
            <a:pPr algn="ctr"/>
            <a:endParaRPr lang="fr-FR" b="1" i="1" dirty="0">
              <a:solidFill>
                <a:srgbClr val="000000"/>
              </a:solidFill>
            </a:endParaRPr>
          </a:p>
          <a:p>
            <a:pPr algn="ctr"/>
            <a:r>
              <a:rPr lang="fr-FR" b="1" i="1" dirty="0">
                <a:solidFill>
                  <a:srgbClr val="000000"/>
                </a:solidFill>
              </a:rPr>
              <a:t>MAIS cher : &gt; 40 €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70BAA3B-D1C1-A449-8E7B-C478C45F97F3}"/>
              </a:ext>
            </a:extLst>
          </p:cNvPr>
          <p:cNvCxnSpPr>
            <a:cxnSpLocks/>
          </p:cNvCxnSpPr>
          <p:nvPr/>
        </p:nvCxnSpPr>
        <p:spPr>
          <a:xfrm flipH="1">
            <a:off x="9644069" y="2280205"/>
            <a:ext cx="514787" cy="492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BED9A56F-BBE7-194C-99F4-509851249CFA}"/>
              </a:ext>
            </a:extLst>
          </p:cNvPr>
          <p:cNvSpPr txBox="1"/>
          <p:nvPr/>
        </p:nvSpPr>
        <p:spPr>
          <a:xfrm>
            <a:off x="10010073" y="1988136"/>
            <a:ext cx="1985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Conception 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Design pour tous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3CB84E2-AFDA-6C47-B6AD-D25ED57B2315}"/>
              </a:ext>
            </a:extLst>
          </p:cNvPr>
          <p:cNvSpPr txBox="1"/>
          <p:nvPr/>
        </p:nvSpPr>
        <p:spPr>
          <a:xfrm>
            <a:off x="5607416" y="4892189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Accessible</a:t>
            </a:r>
          </a:p>
        </p:txBody>
      </p:sp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3107345B-1C90-FD48-B8BB-128FDCE4265B}"/>
              </a:ext>
            </a:extLst>
          </p:cNvPr>
          <p:cNvSpPr/>
          <p:nvPr/>
        </p:nvSpPr>
        <p:spPr>
          <a:xfrm>
            <a:off x="7029889" y="4431533"/>
            <a:ext cx="285752" cy="13573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C414BE2D-BBAB-B546-9FB9-035DC9E414D2}"/>
              </a:ext>
            </a:extLst>
          </p:cNvPr>
          <p:cNvSpPr/>
          <p:nvPr/>
        </p:nvSpPr>
        <p:spPr>
          <a:xfrm>
            <a:off x="4600997" y="6282081"/>
            <a:ext cx="285752" cy="5000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9EFC56-FD82-6C4B-AF50-42EC817FD0AF}"/>
              </a:ext>
            </a:extLst>
          </p:cNvPr>
          <p:cNvSpPr txBox="1"/>
          <p:nvPr/>
        </p:nvSpPr>
        <p:spPr>
          <a:xfrm>
            <a:off x="5093306" y="6233755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Accessible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E717964-D159-7C44-9A47-82AC88E235AD}"/>
              </a:ext>
            </a:extLst>
          </p:cNvPr>
          <p:cNvCxnSpPr/>
          <p:nvPr/>
        </p:nvCxnSpPr>
        <p:spPr>
          <a:xfrm>
            <a:off x="2387314" y="4929010"/>
            <a:ext cx="1928826" cy="9286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3597F84-B032-7549-B33D-7D5BC1BE4CC1}"/>
              </a:ext>
            </a:extLst>
          </p:cNvPr>
          <p:cNvCxnSpPr/>
          <p:nvPr/>
        </p:nvCxnSpPr>
        <p:spPr>
          <a:xfrm flipV="1">
            <a:off x="2292700" y="4989682"/>
            <a:ext cx="1928826" cy="9286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18E16CD-E8D6-3F4E-B215-A6B685ED33E5}"/>
              </a:ext>
            </a:extLst>
          </p:cNvPr>
          <p:cNvCxnSpPr/>
          <p:nvPr/>
        </p:nvCxnSpPr>
        <p:spPr>
          <a:xfrm>
            <a:off x="7958583" y="6074607"/>
            <a:ext cx="1571636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1351F6D-49C7-D44E-BD7A-49551C258E36}"/>
              </a:ext>
            </a:extLst>
          </p:cNvPr>
          <p:cNvCxnSpPr/>
          <p:nvPr/>
        </p:nvCxnSpPr>
        <p:spPr>
          <a:xfrm flipV="1">
            <a:off x="7815707" y="6074607"/>
            <a:ext cx="1571636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6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D45453-429D-7E44-A6B2-AF3B1CB63AC8}"/>
              </a:ext>
            </a:extLst>
          </p:cNvPr>
          <p:cNvSpPr/>
          <p:nvPr/>
        </p:nvSpPr>
        <p:spPr>
          <a:xfrm>
            <a:off x="1436346" y="2159296"/>
            <a:ext cx="988622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000000"/>
                </a:solidFill>
                <a:cs typeface="Arial" pitchFamily="34" charset="0"/>
              </a:rPr>
              <a:t>Permettre l’autonomie et la participation des personnes ayant un handicap 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000000"/>
                </a:solidFill>
                <a:cs typeface="Arial" pitchFamily="34" charset="0"/>
              </a:rPr>
              <a:t>Agir sur leur environnement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000000"/>
                </a:solidFill>
                <a:cs typeface="Arial" pitchFamily="34" charset="0"/>
              </a:rPr>
              <a:t>Mise en œuvre d’aides techniques	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93335C-E0BE-964E-87B6-68B1B5910CE2}"/>
              </a:ext>
            </a:extLst>
          </p:cNvPr>
          <p:cNvSpPr txBox="1"/>
          <p:nvPr/>
        </p:nvSpPr>
        <p:spPr>
          <a:xfrm>
            <a:off x="4934702" y="1626193"/>
            <a:ext cx="230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cs typeface="Arial" pitchFamily="34" charset="0"/>
              </a:rPr>
              <a:t>ACCESSIBILITE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AD1C4-388A-DD43-833B-FE926536851A}"/>
              </a:ext>
            </a:extLst>
          </p:cNvPr>
          <p:cNvSpPr/>
          <p:nvPr/>
        </p:nvSpPr>
        <p:spPr>
          <a:xfrm>
            <a:off x="3217310" y="4037831"/>
            <a:ext cx="6563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cs typeface="Arial" pitchFamily="34" charset="0"/>
              </a:rPr>
              <a:t>Accessibilité est souvent dépendant du concept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A54045-6B78-6A46-89CA-7B2C2DC2D043}"/>
              </a:ext>
            </a:extLst>
          </p:cNvPr>
          <p:cNvSpPr txBox="1"/>
          <p:nvPr/>
        </p:nvSpPr>
        <p:spPr>
          <a:xfrm>
            <a:off x="4710351" y="5116740"/>
            <a:ext cx="277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cs typeface="Arial" pitchFamily="34" charset="0"/>
              </a:rPr>
              <a:t>Aides Techniques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BA102-54AE-DB4B-94CA-0452C4B2D650}"/>
              </a:ext>
            </a:extLst>
          </p:cNvPr>
          <p:cNvSpPr/>
          <p:nvPr/>
        </p:nvSpPr>
        <p:spPr>
          <a:xfrm>
            <a:off x="854841" y="5578405"/>
            <a:ext cx="10467731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« Tout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produit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, …,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utilisé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 par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une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personne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handicapée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fabriqué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cs typeface="Arial" pitchFamily="34" charset="0"/>
              </a:rPr>
              <a:t>spécialement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 … » </a:t>
            </a: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en-GB" sz="2400" b="1" i="1" dirty="0" err="1">
                <a:solidFill>
                  <a:srgbClr val="000000"/>
                </a:solidFill>
                <a:cs typeface="Arial" pitchFamily="34" charset="0"/>
              </a:rPr>
              <a:t>norme</a:t>
            </a:r>
            <a:r>
              <a:rPr lang="en-GB" sz="2400" b="1" i="1" dirty="0">
                <a:solidFill>
                  <a:srgbClr val="000000"/>
                </a:solidFill>
                <a:cs typeface="Arial" pitchFamily="34" charset="0"/>
              </a:rPr>
              <a:t> ISO 9999</a:t>
            </a:r>
            <a:r>
              <a:rPr lang="en-GB" sz="2400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3791E772-D6F3-5840-BF92-0679E9830611}"/>
              </a:ext>
            </a:extLst>
          </p:cNvPr>
          <p:cNvSpPr/>
          <p:nvPr/>
        </p:nvSpPr>
        <p:spPr>
          <a:xfrm>
            <a:off x="5971383" y="4538884"/>
            <a:ext cx="249233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Parenthèse ouvrante 10">
            <a:extLst>
              <a:ext uri="{FF2B5EF4-FFF2-40B4-BE49-F238E27FC236}">
                <a16:creationId xmlns:a16="http://schemas.microsoft.com/office/drawing/2014/main" id="{63D678B1-8485-4344-9CC6-230422A734EB}"/>
              </a:ext>
            </a:extLst>
          </p:cNvPr>
          <p:cNvSpPr/>
          <p:nvPr/>
        </p:nvSpPr>
        <p:spPr>
          <a:xfrm>
            <a:off x="1432874" y="2336200"/>
            <a:ext cx="332310" cy="142876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7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A708F7A-0BCB-E544-B741-D90317AF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89" y="1900651"/>
            <a:ext cx="10814222" cy="4469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chemeClr val="tx1"/>
                </a:solidFill>
                <a:cs typeface="Arial"/>
              </a:rPr>
              <a:t>Définition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de « Aide technique »</a:t>
            </a: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>
              <a:solidFill>
                <a:schemeClr val="tx1"/>
              </a:solidFill>
              <a:cs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« Tout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produit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instrument,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équipement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système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technique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utilisé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par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une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situation de handicap,</a:t>
            </a: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cs typeface="Arial"/>
              </a:rPr>
              <a:t>fabriqué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spécialement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existant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sur le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marché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destiné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à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prévenir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compenser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soulager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neutraliser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déficience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l’incapacité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le handicap » </a:t>
            </a: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(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norme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ISO 9999).</a:t>
            </a:r>
          </a:p>
        </p:txBody>
      </p:sp>
    </p:spTree>
    <p:extLst>
      <p:ext uri="{BB962C8B-B14F-4D97-AF65-F5344CB8AC3E}">
        <p14:creationId xmlns:p14="http://schemas.microsoft.com/office/powerpoint/2010/main" val="285866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8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5112C76-711F-E94C-97B9-7C6A9EDDF955}"/>
              </a:ext>
            </a:extLst>
          </p:cNvPr>
          <p:cNvSpPr txBox="1">
            <a:spLocks noChangeArrowheads="1"/>
          </p:cNvSpPr>
          <p:nvPr/>
        </p:nvSpPr>
        <p:spPr>
          <a:xfrm>
            <a:off x="556990" y="2293567"/>
            <a:ext cx="10984221" cy="4114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fr-FR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2 orientations possibles 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Concevoir des produits spécifiques aux personnes en situation de handicap </a:t>
            </a:r>
            <a:endParaRPr lang="fr-FR" sz="2400" dirty="0">
              <a:solidFill>
                <a:srgbClr val="000000"/>
              </a:solidFill>
              <a:cs typeface="Arial" pitchFamily="34" charset="0"/>
            </a:endParaRPr>
          </a:p>
          <a:p>
            <a:pPr marL="1463040" lvl="3" indent="-228600">
              <a:spcBef>
                <a:spcPts val="370"/>
              </a:spcBef>
              <a:buClr>
                <a:schemeClr val="accent2"/>
              </a:buClr>
              <a:buSzPct val="85000"/>
            </a:pPr>
            <a:r>
              <a:rPr lang="fr-FR" sz="2400" dirty="0">
                <a:solidFill>
                  <a:srgbClr val="000000"/>
                </a:solidFill>
                <a:cs typeface="Arial" pitchFamily="34" charset="0"/>
              </a:rPr>
              <a:t>			</a:t>
            </a:r>
          </a:p>
          <a:p>
            <a:pPr marL="1463040" lvl="3" indent="-228600">
              <a:spcBef>
                <a:spcPts val="370"/>
              </a:spcBef>
              <a:buClr>
                <a:schemeClr val="accent2"/>
              </a:buClr>
              <a:buSzPct val="85000"/>
            </a:pPr>
            <a:r>
              <a:rPr lang="fr-FR" sz="2400" dirty="0">
                <a:solidFill>
                  <a:srgbClr val="000000"/>
                </a:solidFill>
                <a:cs typeface="Arial" pitchFamily="34" charset="0"/>
              </a:rPr>
              <a:t>				</a:t>
            </a:r>
            <a:r>
              <a:rPr lang="fr-FR" sz="2400" b="1" i="1" dirty="0">
                <a:solidFill>
                  <a:srgbClr val="000000"/>
                </a:solidFill>
                <a:cs typeface="Arial" pitchFamily="34" charset="0"/>
              </a:rPr>
              <a:t>Aides Techniques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/>
            </a:pP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Concevoir des outils grands publics destinés à TOUS 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lang="fr-FR" sz="2400" dirty="0">
              <a:solidFill>
                <a:srgbClr val="000000"/>
              </a:solidFill>
              <a:cs typeface="Arial" pitchFamily="34" charset="0"/>
            </a:endParaRPr>
          </a:p>
          <a:p>
            <a:pPr marL="1463040" lvl="3" indent="-228600">
              <a:spcBef>
                <a:spcPts val="370"/>
              </a:spcBef>
              <a:buClr>
                <a:schemeClr val="accent2"/>
              </a:buClr>
              <a:buSzPct val="85000"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				</a:t>
            </a:r>
            <a:r>
              <a:rPr kumimoji="0" lang="fr-FR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Design universel</a:t>
            </a:r>
            <a:r>
              <a:rPr kumimoji="0" lang="fr-FR" sz="24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 ou design </a:t>
            </a:r>
            <a:r>
              <a:rPr kumimoji="0" lang="fr-FR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pour tous 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" name="Flèche courbée vers la droite 5">
            <a:extLst>
              <a:ext uri="{FF2B5EF4-FFF2-40B4-BE49-F238E27FC236}">
                <a16:creationId xmlns:a16="http://schemas.microsoft.com/office/drawing/2014/main" id="{DC80C893-701B-494D-8F43-FF71EE950DC5}"/>
              </a:ext>
            </a:extLst>
          </p:cNvPr>
          <p:cNvSpPr/>
          <p:nvPr/>
        </p:nvSpPr>
        <p:spPr>
          <a:xfrm>
            <a:off x="3465031" y="5443954"/>
            <a:ext cx="638339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lèche courbée vers la droite 6">
            <a:extLst>
              <a:ext uri="{FF2B5EF4-FFF2-40B4-BE49-F238E27FC236}">
                <a16:creationId xmlns:a16="http://schemas.microsoft.com/office/drawing/2014/main" id="{D839C7FC-A79B-A248-9D18-E6BC9CB4816E}"/>
              </a:ext>
            </a:extLst>
          </p:cNvPr>
          <p:cNvSpPr/>
          <p:nvPr/>
        </p:nvSpPr>
        <p:spPr>
          <a:xfrm>
            <a:off x="3465032" y="3708025"/>
            <a:ext cx="638339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C0AEF4-7104-8940-A771-D88F75A36DDA}"/>
              </a:ext>
            </a:extLst>
          </p:cNvPr>
          <p:cNvSpPr txBox="1"/>
          <p:nvPr/>
        </p:nvSpPr>
        <p:spPr>
          <a:xfrm>
            <a:off x="4724062" y="1831902"/>
            <a:ext cx="2743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cs typeface="Arial" pitchFamily="34" charset="0"/>
              </a:rPr>
              <a:t>ACCESSIBILITE</a:t>
            </a:r>
          </a:p>
        </p:txBody>
      </p:sp>
    </p:spTree>
    <p:extLst>
      <p:ext uri="{BB962C8B-B14F-4D97-AF65-F5344CB8AC3E}">
        <p14:creationId xmlns:p14="http://schemas.microsoft.com/office/powerpoint/2010/main" val="43811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UNIVERSELLE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9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7AA05916-B41E-804A-B264-FB839428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8367"/>
            <a:ext cx="9959130" cy="6533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46401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22A35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80D4FC24-334C-4792-99FC-867315B971FC}" vid="{99E80CE1-6579-46B9-A2E7-BA3344CFF4B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12345</TotalTime>
  <Words>579</Words>
  <Application>Microsoft Macintosh PowerPoint</Application>
  <PresentationFormat>Grand écran</PresentationFormat>
  <Paragraphs>166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Comic Sans MS</vt:lpstr>
      <vt:lpstr>Wingdings</vt:lpstr>
      <vt:lpstr>Wingdings 2</vt:lpstr>
      <vt:lpstr>Thème Office</vt:lpstr>
      <vt:lpstr>Module SASU</vt:lpstr>
      <vt:lpstr>Sommaire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CONCEPTION UNIVERSELLE</vt:lpstr>
      <vt:lpstr>Merci pour votre attention.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FACILE A LIRE ET A COMPRENDRE (FALC)</dc:title>
  <dc:creator>Utilisateur Microsoft Office</dc:creator>
  <cp:lastModifiedBy>ry125</cp:lastModifiedBy>
  <cp:revision>88</cp:revision>
  <dcterms:created xsi:type="dcterms:W3CDTF">2018-11-02T15:46:36Z</dcterms:created>
  <dcterms:modified xsi:type="dcterms:W3CDTF">2020-03-15T09:21:07Z</dcterms:modified>
</cp:coreProperties>
</file>