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2" r:id="rId3"/>
    <p:sldId id="28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47" r:id="rId20"/>
    <p:sldId id="348" r:id="rId21"/>
    <p:sldId id="349" r:id="rId22"/>
    <p:sldId id="350" r:id="rId23"/>
    <p:sldId id="351" r:id="rId24"/>
    <p:sldId id="352" r:id="rId25"/>
    <p:sldId id="354" r:id="rId26"/>
    <p:sldId id="355" r:id="rId27"/>
    <p:sldId id="356" r:id="rId28"/>
    <p:sldId id="357" r:id="rId29"/>
    <p:sldId id="353" r:id="rId30"/>
    <p:sldId id="274" r:id="rId31"/>
    <p:sldId id="273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2204A"/>
    <a:srgbClr val="222A35"/>
    <a:srgbClr val="C59D76"/>
    <a:srgbClr val="E24A6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1" autoAdjust="0"/>
    <p:restoredTop sz="86525"/>
  </p:normalViewPr>
  <p:slideViewPr>
    <p:cSldViewPr snapToGrid="0">
      <p:cViewPr varScale="1">
        <p:scale>
          <a:sx n="85" d="100"/>
          <a:sy n="85" d="100"/>
        </p:scale>
        <p:origin x="200" y="1184"/>
      </p:cViewPr>
      <p:guideLst/>
    </p:cSldViewPr>
  </p:slideViewPr>
  <p:outlineViewPr>
    <p:cViewPr>
      <p:scale>
        <a:sx n="33" d="100"/>
        <a:sy n="33" d="100"/>
      </p:scale>
      <p:origin x="0" y="-106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3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F1E74-973A-49B0-8D2D-67DBFE998F16}" type="datetimeFigureOut">
              <a:rPr lang="fr-FR" smtClean="0"/>
              <a:t>15/03/2020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7B779-9203-45E2-9128-631E3DAB2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86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D0B3C-ADA3-433F-9586-A8BFCBD8E977}" type="datetimeFigureOut">
              <a:rPr lang="fr-FR" smtClean="0"/>
              <a:t>15/03/2020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F2BE-0CBF-455D-9EA8-19E6D511C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34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4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95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78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89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33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0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34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1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8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EB2-FDEC-4B18-9044-26DDDB2D9332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2376616" y="3429753"/>
            <a:ext cx="7438768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1107" y="2203938"/>
            <a:ext cx="9144000" cy="129574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dirty="0"/>
              <a:t>Cliquez pour insérer un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1107" y="3778639"/>
            <a:ext cx="9144000" cy="652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D220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EB2-FDEC-4B18-9044-26DDDB2D9332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571264" y="3507900"/>
            <a:ext cx="3094151" cy="55914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43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2908" y="365125"/>
            <a:ext cx="932089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908" y="1825625"/>
            <a:ext cx="932089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F140-608F-41D8-A5BC-90A3D8EDBA0E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160816" y="1350374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70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F140-608F-41D8-A5BC-90A3D8EDBA0E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B4-F93E-4A4B-9E4F-2C43CD00691A}" type="datetime1">
              <a:rPr lang="fr-FR" smtClean="0"/>
              <a:t>15/03/2020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229-185A-474A-BE1B-592C044D2848}" type="datetime1">
              <a:rPr lang="fr-FR" smtClean="0"/>
              <a:t>15/03/2020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A1BD-0E6F-4DA6-B106-C72F1D8F5710}" type="datetime1">
              <a:rPr lang="fr-FR" smtClean="0"/>
              <a:t>15/03/2020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8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1A8F-63C6-406F-8A31-5369C32B4BC1}" type="datetime1">
              <a:rPr lang="fr-FR" smtClean="0"/>
              <a:t>15/03/2020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8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718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71800" y="1825625"/>
            <a:ext cx="838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8DE9-731E-41D3-8D6E-28A7AA141142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</p:spTree>
    <p:extLst>
      <p:ext uri="{BB962C8B-B14F-4D97-AF65-F5344CB8AC3E}">
        <p14:creationId xmlns:p14="http://schemas.microsoft.com/office/powerpoint/2010/main" val="12779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developpement-durable.gouv.fr/-Observatoire-interministeriel-de-l,2954-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.lu/" TargetMode="External"/><Relationship Id="rId2" Type="http://schemas.openxmlformats.org/officeDocument/2006/relationships/hyperlink" Target="http://reglementationsaccessibilite.blogs.apf.asso.fr/tag/universal+design%3B+conception+universel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tnerhi.com.fr/" TargetMode="External"/><Relationship Id="rId4" Type="http://schemas.openxmlformats.org/officeDocument/2006/relationships/hyperlink" Target="http://www.design.ncsu.edu/cu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veronique.lespinet@ensc.f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9129" y="4135451"/>
            <a:ext cx="9163495" cy="1655762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222A35"/>
                </a:solidFill>
              </a:rPr>
              <a:t>Véronique LESPINET-NAJIB</a:t>
            </a:r>
            <a:endParaRPr lang="fr-FR" sz="2800" b="1" baseline="300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t>1</a:t>
            </a:fld>
            <a:r>
              <a:rPr lang="fr-FR" dirty="0"/>
              <a:t> sur 19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231EE1-F353-1249-854A-C4313A90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0F8AB3-923E-0243-8BAE-0A201534D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4" y="341409"/>
            <a:ext cx="1141885" cy="8045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4ED691-CDF8-7F47-AA8C-E81C9ED4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9" y="5839774"/>
            <a:ext cx="1460500" cy="676817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14AA4F88-51DE-E446-9973-777A9527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09" y="-1238804"/>
            <a:ext cx="9144000" cy="2387600"/>
          </a:xfrm>
        </p:spPr>
        <p:txBody>
          <a:bodyPr/>
          <a:lstStyle/>
          <a:p>
            <a:r>
              <a:rPr lang="fr-FR" dirty="0"/>
              <a:t>Module SASU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5204414A-242B-C546-878B-1D18FD40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898" y="1644977"/>
            <a:ext cx="7791302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« Handicap &amp; </a:t>
            </a:r>
            <a:r>
              <a:rPr lang="en-GB" sz="3600" dirty="0" err="1">
                <a:solidFill>
                  <a:schemeClr val="tx1"/>
                </a:solidFill>
                <a:latin typeface="+mj-lt"/>
                <a:cs typeface="Arial"/>
              </a:rPr>
              <a:t>Nouvelles</a:t>
            </a: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 Technologies »</a:t>
            </a:r>
          </a:p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36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« Conception pour </a:t>
            </a:r>
            <a:r>
              <a:rPr lang="en-GB" sz="3600" dirty="0" err="1">
                <a:solidFill>
                  <a:schemeClr val="tx1"/>
                </a:solidFill>
                <a:latin typeface="+mj-lt"/>
                <a:cs typeface="Arial"/>
              </a:rPr>
              <a:t>tous</a:t>
            </a: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76905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10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D4F1962-FA6E-2645-BCAD-8D1D21FD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6976" y="365125"/>
            <a:ext cx="4502168" cy="61948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527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11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93933C0-CF5B-F64F-A4EE-2CE3F5E5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2164" y="354959"/>
            <a:ext cx="4158613" cy="613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084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12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558C30D4-A3D9-D141-BCDB-CDB68160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18" y="5434771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 anchorCtr="1"/>
          <a:lstStyle/>
          <a:p>
            <a:pPr algn="ctr">
              <a:lnSpc>
                <a:spcPct val="100000"/>
              </a:lnSpc>
              <a:buClr>
                <a:srgbClr val="CCECFF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1 </a:t>
            </a:r>
            <a:r>
              <a:rPr lang="en-GB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autre</a:t>
            </a:r>
            <a:r>
              <a:rPr lang="en-GB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 ex. Konica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3BF634E-C2A7-BA40-84CF-8E13D896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89" y="1734955"/>
            <a:ext cx="584221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500"/>
              </a:spcBef>
              <a:buClr>
                <a:srgbClr val="6699FF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Konica Minolta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membre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sous-comité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« Human-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Centered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Design » du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comité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technologique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la JBMIA (Japan Business Machine and Information System Industries Association).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C6FF2A-E1C0-AC42-8B48-EE818BDB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85" y="4229440"/>
            <a:ext cx="3357562" cy="19411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Panneau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commande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facilement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orientable</a:t>
            </a:r>
            <a:endParaRPr lang="en-GB" sz="2400" b="1" dirty="0">
              <a:solidFill>
                <a:schemeClr val="tx1"/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pour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une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meilleure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efficacité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opérationnelle</a:t>
            </a:r>
            <a:endParaRPr lang="en-GB" sz="2400" b="1" dirty="0">
              <a:solidFill>
                <a:schemeClr val="tx1"/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 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D4FB46C-8D32-DD40-8EBE-5B49FC4F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546" y="1957969"/>
            <a:ext cx="5539731" cy="3432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089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13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2DF04DB-1107-C943-A6FF-FB7F0B43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699" y="1686940"/>
            <a:ext cx="5314950" cy="435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512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14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0F1F515-AA85-9748-A5B1-C6E4C75B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780" y="1581211"/>
            <a:ext cx="4614812" cy="13256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« </a:t>
            </a:r>
            <a:r>
              <a:rPr lang="en-GB" sz="2000" b="1" dirty="0" err="1">
                <a:solidFill>
                  <a:schemeClr val="tx1"/>
                </a:solidFill>
                <a:latin typeface="Arial"/>
                <a:cs typeface="Arial"/>
              </a:rPr>
              <a:t>Poignée</a:t>
            </a: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Arial"/>
                <a:cs typeface="Arial"/>
              </a:rPr>
              <a:t>libre</a:t>
            </a: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 » </a:t>
            </a:r>
            <a:r>
              <a:rPr lang="en-GB" sz="2000" b="1" dirty="0" err="1">
                <a:solidFill>
                  <a:schemeClr val="tx1"/>
                </a:solidFill>
                <a:latin typeface="Arial"/>
                <a:cs typeface="Arial"/>
              </a:rPr>
              <a:t>pouvant</a:t>
            </a: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Arial"/>
                <a:cs typeface="Arial"/>
              </a:rPr>
              <a:t>être</a:t>
            </a: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Arial"/>
                <a:cs typeface="Arial"/>
              </a:rPr>
              <a:t>saisie</a:t>
            </a: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  <a:p>
            <a:pPr algn="ctr"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par </a:t>
            </a:r>
            <a:r>
              <a:rPr lang="en-GB" sz="2000" b="1" dirty="0" err="1">
                <a:solidFill>
                  <a:schemeClr val="tx1"/>
                </a:solidFill>
                <a:latin typeface="Arial"/>
                <a:cs typeface="Arial"/>
              </a:rPr>
              <a:t>dessus</a:t>
            </a:r>
            <a:r>
              <a:rPr lang="en-GB" sz="2000" b="1" dirty="0">
                <a:solidFill>
                  <a:schemeClr val="tx1"/>
                </a:solidFill>
                <a:latin typeface="Arial"/>
                <a:cs typeface="Arial"/>
              </a:rPr>
              <a:t> et par </a:t>
            </a:r>
            <a:r>
              <a:rPr lang="en-GB" sz="2000" b="1" dirty="0" err="1">
                <a:solidFill>
                  <a:schemeClr val="tx1"/>
                </a:solidFill>
                <a:latin typeface="Arial"/>
                <a:cs typeface="Arial"/>
              </a:rPr>
              <a:t>dessous</a:t>
            </a:r>
            <a:endParaRPr lang="en-GB" sz="2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F9D51BE-D3C7-3644-854D-3081287B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5286" y="3306502"/>
            <a:ext cx="6601427" cy="27753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64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15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FFAEE54-D07F-C44C-A53B-C7E34EB26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1" y="2247087"/>
            <a:ext cx="9097703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cs typeface="Arial"/>
              </a:rPr>
              <a:t>Schémas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faciles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comprendre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facilitant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opérations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d’entretien</a:t>
            </a: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 </a:t>
            </a:r>
            <a:br>
              <a:rPr lang="en-GB" sz="2400" dirty="0">
                <a:solidFill>
                  <a:schemeClr val="tx1"/>
                </a:solidFill>
                <a:cs typeface="Arial"/>
              </a:rPr>
            </a:br>
            <a:r>
              <a:rPr lang="en-GB" sz="2400" dirty="0">
                <a:solidFill>
                  <a:schemeClr val="tx1"/>
                </a:solidFill>
                <a:cs typeface="Arial"/>
              </a:rPr>
              <a:t>Instructions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d’utilisation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faisant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appel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à des illustrations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2A98AF6-7A46-F044-B6FA-E2E164A7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908" y="4005996"/>
            <a:ext cx="7406756" cy="1960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829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16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4DE674B-80D6-F240-B38E-4691B483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94" y="1637804"/>
            <a:ext cx="708996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Écran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tactile à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cristaux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liquides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permettant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d’agrandir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l’affichage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par la simple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pression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d’une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touche</a:t>
            </a:r>
            <a:endParaRPr lang="en-GB" sz="2400" b="1" dirty="0">
              <a:solidFill>
                <a:schemeClr val="tx1"/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83D0990-768F-284F-ADA3-CB74EDE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69" y="2872510"/>
            <a:ext cx="4125608" cy="2425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87C3197-2695-2445-977B-A1DF5F5E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0564" y="2923300"/>
            <a:ext cx="3882848" cy="2296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4259A89-604C-0B48-BACB-F352C02C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967" y="5518965"/>
            <a:ext cx="8698350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cs typeface="Arial"/>
              </a:rPr>
              <a:t>L'afficheur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du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panneau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commande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peut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être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agrandi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jusqu'à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16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fois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il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possible de faire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défiler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l'affichage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comme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PC.</a:t>
            </a:r>
          </a:p>
        </p:txBody>
      </p:sp>
    </p:spTree>
    <p:extLst>
      <p:ext uri="{BB962C8B-B14F-4D97-AF65-F5344CB8AC3E}">
        <p14:creationId xmlns:p14="http://schemas.microsoft.com/office/powerpoint/2010/main" val="256420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17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34AFBAD-F59B-D54F-84E5-156370CCA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9338" y="2671625"/>
            <a:ext cx="3834462" cy="2703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B00969A-EF81-A446-A439-8D4EC48A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47" y="1829853"/>
            <a:ext cx="5735053" cy="4526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large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statut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système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.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Il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permet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chaque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utilisateur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même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à distance, de savoir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si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système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prêt à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être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utilisé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(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éteint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), en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cours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d'utilisation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(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vert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)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présente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dysfonctionnement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(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rouge). 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peut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faire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gagner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beaucoup de temps et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épargner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bien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efforts,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particulièrement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grands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bureaux et les couloirs sans fin.</a:t>
            </a:r>
          </a:p>
        </p:txBody>
      </p:sp>
    </p:spTree>
    <p:extLst>
      <p:ext uri="{BB962C8B-B14F-4D97-AF65-F5344CB8AC3E}">
        <p14:creationId xmlns:p14="http://schemas.microsoft.com/office/powerpoint/2010/main" val="118032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18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34AFBAD-F59B-D54F-84E5-156370CCA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9338" y="2671625"/>
            <a:ext cx="3834462" cy="2703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B00969A-EF81-A446-A439-8D4EC48A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47" y="1829853"/>
            <a:ext cx="5735053" cy="4526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large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statut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système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.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Il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permet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chaque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utilisateur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même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à distance, de savoir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si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système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prêt à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être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utilisé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(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éteint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), en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cours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d'utilisation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(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vert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)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présente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dysfonctionnement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(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rouge). 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voyant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peut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faire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gagner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beaucoup de temps et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épargner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bien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efforts,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particulièrement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grands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bureaux et les couloirs sans fin.</a:t>
            </a:r>
          </a:p>
        </p:txBody>
      </p:sp>
    </p:spTree>
    <p:extLst>
      <p:ext uri="{BB962C8B-B14F-4D97-AF65-F5344CB8AC3E}">
        <p14:creationId xmlns:p14="http://schemas.microsoft.com/office/powerpoint/2010/main" val="193150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19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62D6E43B-9208-E745-95FA-9C6CC7C70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85" y="1562783"/>
            <a:ext cx="10863641" cy="52651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C'est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une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philosophie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…</a:t>
            </a: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la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volonté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d'inclure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chacun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et de ne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laisser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personne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sur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bord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autoroutes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l'information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i="1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C'est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objectif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citoyen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… </a:t>
            </a: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i="1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tout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citoyen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doit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avoir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une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égalité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d'accès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aux services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administratifs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éducatifs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commerciaux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…, </a:t>
            </a: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i="1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C'est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défi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i="1" dirty="0" err="1">
                <a:solidFill>
                  <a:schemeClr val="tx1"/>
                </a:solidFill>
                <a:latin typeface="+mj-lt"/>
                <a:cs typeface="Arial"/>
              </a:rPr>
              <a:t>industriel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 …</a:t>
            </a: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i="1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adapter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principes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conception tenant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compte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dès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départ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la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diversité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situations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rencontrées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par les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utilisateurs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3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908" y="2711291"/>
            <a:ext cx="8951768" cy="2624455"/>
          </a:xfrm>
        </p:spPr>
        <p:txBody>
          <a:bodyPr>
            <a:noAutofit/>
          </a:bodyPr>
          <a:lstStyle/>
          <a:p>
            <a:r>
              <a:rPr lang="fr-FR" sz="3200" dirty="0"/>
              <a:t>CONTEXTE DE LOI (Vidéo 1)</a:t>
            </a:r>
          </a:p>
          <a:p>
            <a:r>
              <a:rPr lang="fr-FR" sz="3200" dirty="0"/>
              <a:t>CONCEPTION UNIVERSELLE </a:t>
            </a:r>
          </a:p>
          <a:p>
            <a:pPr lvl="1"/>
            <a:r>
              <a:rPr lang="fr-FR" sz="3000" dirty="0"/>
              <a:t>Vidéo 2 – partie 1 Introduction</a:t>
            </a:r>
          </a:p>
          <a:p>
            <a:pPr lvl="1"/>
            <a:r>
              <a:rPr lang="fr-FR" sz="3000" dirty="0"/>
              <a:t>Vidéo 2 – partie 2 les 7 principes</a:t>
            </a:r>
          </a:p>
          <a:p>
            <a:r>
              <a:rPr lang="fr-FR" sz="3200" dirty="0"/>
              <a:t>EXEMPLES (Vidéo 3)</a:t>
            </a:r>
          </a:p>
          <a:p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</a:t>
            </a:fld>
            <a:r>
              <a:rPr lang="fr-FR" dirty="0"/>
              <a:t> sur 17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E1D1B5-2FAD-B047-AC02-F34195FA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…. Aux USA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20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A7C07A6D-71C6-9542-8600-E9F760EE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1" y="1697439"/>
            <a:ext cx="10666461" cy="3787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1991 : aux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Etats-Unis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distinction des concepts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suivants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: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		-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accessibilité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		-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adaptabilité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		- conception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universelle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1993 :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définition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concept « Universal Design » par Ronald MACE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1994 :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loi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ADA (American with Disabilities Act)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il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s’agit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d’une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loi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 issue du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mouvement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droits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et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politiques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d’accompagnement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handicap qui propose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normes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concernant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l’architecture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les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équipements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la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signalétique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l’équipement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…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DC2CF43C-92A8-2045-9D1D-B5372C16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314" y="5803731"/>
            <a:ext cx="503237" cy="647700"/>
          </a:xfrm>
          <a:prstGeom prst="curvedRightArrow">
            <a:avLst>
              <a:gd name="adj1" fmla="val 25026"/>
              <a:gd name="adj2" fmla="val 51244"/>
              <a:gd name="adj3" fmla="val 33333"/>
            </a:avLst>
          </a:pr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dirty="0">
              <a:latin typeface="Arial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CBD65FB-2FB0-6644-B171-3AC6FE60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551" y="6170593"/>
            <a:ext cx="3670731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>
                <a:solidFill>
                  <a:schemeClr val="tx1"/>
                </a:solidFill>
                <a:latin typeface="Arial"/>
              </a:rPr>
              <a:t>Devenu</a:t>
            </a:r>
            <a:r>
              <a:rPr lang="en-GB" b="1" dirty="0">
                <a:solidFill>
                  <a:schemeClr val="tx1"/>
                </a:solidFill>
                <a:latin typeface="Arial"/>
              </a:rPr>
              <a:t> un </a:t>
            </a:r>
            <a:r>
              <a:rPr lang="en-GB" b="1" dirty="0" err="1">
                <a:solidFill>
                  <a:schemeClr val="tx1"/>
                </a:solidFill>
                <a:latin typeface="Arial"/>
              </a:rPr>
              <a:t>marché</a:t>
            </a:r>
            <a:r>
              <a:rPr lang="en-GB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Arial"/>
              </a:rPr>
              <a:t>économique</a:t>
            </a:r>
            <a:endParaRPr lang="en-GB" b="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32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…. En Europe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21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3C135604-C787-7F4D-9F81-3803552C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88" y="1718800"/>
            <a:ext cx="11280156" cy="48958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2001	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Résolution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introduisant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principes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conception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universelle</a:t>
            </a: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«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prendre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en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compte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l’élaboration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des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politiques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nationales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, les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principes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de conception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universelle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et les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mesures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visant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à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améliorer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l’accessibilité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au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sens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large » </a:t>
            </a: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endParaRPr lang="en-GB" sz="2400" i="1" dirty="0">
              <a:solidFill>
                <a:schemeClr val="tx1"/>
              </a:solidFill>
              <a:cs typeface="Arial"/>
            </a:endParaRP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2002	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Déclaration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Madrid</a:t>
            </a: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	«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abandonner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l’idée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préconçue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d’actions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économiques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sociales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pour le petit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nombre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pour en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venir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à la conception d’un monde pour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tous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»</a:t>
            </a: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endParaRPr lang="en-GB" sz="2400" i="1" dirty="0">
              <a:solidFill>
                <a:schemeClr val="tx1"/>
              </a:solidFill>
              <a:cs typeface="Arial"/>
            </a:endParaRP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2003	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Recommandations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du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conseil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l’Europe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– 15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juillet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2003</a:t>
            </a: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«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supprimer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les obstacles qui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entravent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la participation des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handicapées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à la vie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sociale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, et 	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notamment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à la vie active, et à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empêcher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la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création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de nouveaux obstacles grâce à la promotion du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principe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«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conçu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pour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tous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»</a:t>
            </a:r>
          </a:p>
          <a:p>
            <a:pPr marL="336550" indent="-336550" algn="just">
              <a:lnSpc>
                <a:spcPct val="100000"/>
              </a:lnSpc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07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…. En Europe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22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3F61D3DF-7206-A742-B13C-155183CB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75870"/>
            <a:ext cx="10515600" cy="52651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rgbClr val="C00000"/>
                </a:solidFill>
                <a:latin typeface="+mj-lt"/>
                <a:cs typeface="Arial"/>
              </a:rPr>
              <a:t>Royaume-Uni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	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la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loi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non-discrimination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professionnelle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favorisé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développement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la conception pour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tous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surtout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qui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concerne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-accessibility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rgbClr val="C00000"/>
                </a:solidFill>
                <a:latin typeface="+mj-lt"/>
                <a:cs typeface="Arial"/>
              </a:rPr>
              <a:t>Norvège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		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l’Universal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Design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intègre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l’approche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esthétique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économique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nouvelles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orientations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sociales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développement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durable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rgbClr val="C00000"/>
                </a:solidFill>
                <a:latin typeface="+mj-lt"/>
                <a:cs typeface="Arial"/>
              </a:rPr>
              <a:t>Danemark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		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depuis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longtemps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outil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efficace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– Danish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Center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for Technological Aids et 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créé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récemment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Département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Design for all</a:t>
            </a: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rgbClr val="C00000"/>
                </a:solidFill>
                <a:latin typeface="+mj-lt"/>
                <a:cs typeface="Arial"/>
              </a:rPr>
              <a:t>Espagne</a:t>
            </a:r>
            <a:r>
              <a:rPr lang="en-GB" sz="2400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		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un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institut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Design for all 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créé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partir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2002</a:t>
            </a:r>
          </a:p>
        </p:txBody>
      </p:sp>
    </p:spTree>
    <p:extLst>
      <p:ext uri="{BB962C8B-B14F-4D97-AF65-F5344CB8AC3E}">
        <p14:creationId xmlns:p14="http://schemas.microsoft.com/office/powerpoint/2010/main" val="75315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…. Et la 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23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290E3C4D-7BD2-8047-AB9B-D5808837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37" y="1586334"/>
            <a:ext cx="11572407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Très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peu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choses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sont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faites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domaine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Universal Design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Depuis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1995,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toutes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réflexions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sont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unanimes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quant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à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la pertinence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d’une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approche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du handicap en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termes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situations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handicapantes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situations de handicap – 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facteurs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environnementaux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mis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avant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En 2003,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une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étude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importante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demandée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par la DGAS (Direction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Générale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l’Action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pour la Santé)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portant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sur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problèmes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d’accessibilités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notre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société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 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2003 concept «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produits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pour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mieux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vivre »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mise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avant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qualités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d’usage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produits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et de la valorisation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leur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praticité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simplicité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(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exemple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: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Auchan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, Boulanger, …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commencent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s’y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intéresser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)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605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…. Et la 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24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41B1B976-6EF6-1E4C-B91A-9ED820B66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64" y="1826177"/>
            <a:ext cx="10202136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charset="2"/>
              <a:buChar char="u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24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février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2010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Création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l’observatoire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interministériel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l’accessibilité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et de la conception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universelle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  <a:hlinkClick r:id="rId4"/>
              </a:rPr>
              <a:t>http://www.developpement-durable.gouv.fr/-Observatoire-interministeriel-de-l,2954-.html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342900" indent="-342900" algn="just">
              <a:lnSpc>
                <a:spcPct val="100000"/>
              </a:lnSpc>
              <a:buFont typeface="Wingdings" charset="2"/>
              <a:buChar char="u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9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décembre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2011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1ère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conférence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“Conception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Universelle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832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 des paradoxes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25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A1705D-6096-C04F-B0EA-469D640B909A}"/>
              </a:ext>
            </a:extLst>
          </p:cNvPr>
          <p:cNvSpPr txBox="1"/>
          <p:nvPr/>
        </p:nvSpPr>
        <p:spPr>
          <a:xfrm>
            <a:off x="1185510" y="1832035"/>
            <a:ext cx="9457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ü"/>
            </a:pPr>
            <a:r>
              <a:rPr lang="fr-FR" sz="2400" dirty="0">
                <a:solidFill>
                  <a:srgbClr val="000000"/>
                </a:solidFill>
                <a:latin typeface="+mj-lt"/>
              </a:rPr>
              <a:t>Comment prendre en compte les besoins divers et différenciés ?</a:t>
            </a:r>
          </a:p>
          <a:p>
            <a:pPr algn="just"/>
            <a:endParaRPr lang="fr-FR" sz="2400" dirty="0">
              <a:solidFill>
                <a:srgbClr val="000000"/>
              </a:solidFill>
              <a:latin typeface="+mj-lt"/>
            </a:endParaRPr>
          </a:p>
          <a:p>
            <a:pPr lvl="2" algn="just"/>
            <a:r>
              <a:rPr lang="fr-FR" sz="2400" dirty="0">
                <a:solidFill>
                  <a:srgbClr val="000000"/>
                </a:solidFill>
                <a:latin typeface="+mj-lt"/>
              </a:rPr>
              <a:t>Risques antinomiques et opposés (ex. plan de travail)</a:t>
            </a:r>
          </a:p>
          <a:p>
            <a:pPr lvl="2" algn="just"/>
            <a:endParaRPr lang="fr-FR" sz="240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fr-FR" sz="24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buFont typeface="Wingdings" charset="2"/>
              <a:buChar char="ü"/>
            </a:pPr>
            <a:r>
              <a:rPr lang="fr-FR" sz="2400" dirty="0">
                <a:solidFill>
                  <a:srgbClr val="000000"/>
                </a:solidFill>
                <a:latin typeface="+mj-lt"/>
              </a:rPr>
              <a:t>Un problème du coût financier : un paradoxe ..</a:t>
            </a:r>
          </a:p>
          <a:p>
            <a:pPr algn="just"/>
            <a:endParaRPr lang="fr-FR" sz="24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fr-FR" sz="2400" dirty="0">
                <a:solidFill>
                  <a:srgbClr val="000000"/>
                </a:solidFill>
                <a:latin typeface="+mj-lt"/>
              </a:rPr>
              <a:t>		Si une personne en situation de handicap souhaite</a:t>
            </a:r>
          </a:p>
          <a:p>
            <a:pPr algn="just"/>
            <a:r>
              <a:rPr lang="fr-FR" sz="2400" dirty="0">
                <a:solidFill>
                  <a:srgbClr val="000000"/>
                </a:solidFill>
                <a:latin typeface="+mj-lt"/>
              </a:rPr>
              <a:t> 		aménager son appartement … aides financières</a:t>
            </a:r>
          </a:p>
          <a:p>
            <a:pPr algn="just"/>
            <a:endParaRPr lang="fr-FR" sz="24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fr-FR" sz="2400" dirty="0">
                <a:solidFill>
                  <a:srgbClr val="000000"/>
                </a:solidFill>
                <a:latin typeface="+mj-lt"/>
              </a:rPr>
              <a:t>		Si on souhaite construire un appartement design universel</a:t>
            </a:r>
          </a:p>
          <a:p>
            <a:pPr algn="just"/>
            <a:r>
              <a:rPr lang="fr-FR" sz="2400" dirty="0">
                <a:solidFill>
                  <a:srgbClr val="000000"/>
                </a:solidFill>
                <a:latin typeface="+mj-lt"/>
              </a:rPr>
              <a:t>		… pas d’aide financière</a:t>
            </a:r>
          </a:p>
        </p:txBody>
      </p:sp>
    </p:spTree>
    <p:extLst>
      <p:ext uri="{BB962C8B-B14F-4D97-AF65-F5344CB8AC3E}">
        <p14:creationId xmlns:p14="http://schemas.microsoft.com/office/powerpoint/2010/main" val="220813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 des paradoxes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26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DC3C3A-0AF8-2542-9B50-1D54AA2939C2}"/>
              </a:ext>
            </a:extLst>
          </p:cNvPr>
          <p:cNvSpPr txBox="1"/>
          <p:nvPr/>
        </p:nvSpPr>
        <p:spPr>
          <a:xfrm>
            <a:off x="1453398" y="2144141"/>
            <a:ext cx="85538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rgbClr val="000000"/>
                </a:solidFill>
                <a:latin typeface="+mj-lt"/>
              </a:rPr>
              <a:t>« Le </a:t>
            </a:r>
            <a:r>
              <a:rPr lang="fr-FR" sz="2400" b="1" dirty="0">
                <a:solidFill>
                  <a:srgbClr val="000000"/>
                </a:solidFill>
                <a:latin typeface="+mj-lt"/>
              </a:rPr>
              <a:t>design universel est réussi quand il est invisible</a:t>
            </a:r>
            <a:r>
              <a:rPr lang="fr-FR" sz="2400" dirty="0">
                <a:solidFill>
                  <a:srgbClr val="000000"/>
                </a:solidFill>
                <a:latin typeface="+mj-lt"/>
              </a:rPr>
              <a:t>, il rend aussi le handicap moins visible en supprimant les barrières environnementales qui en sont la cause » </a:t>
            </a:r>
            <a:r>
              <a:rPr lang="fr-FR" sz="2400" dirty="0" err="1">
                <a:solidFill>
                  <a:srgbClr val="000000"/>
                </a:solidFill>
                <a:latin typeface="+mj-lt"/>
              </a:rPr>
              <a:t>Devailly</a:t>
            </a:r>
            <a:r>
              <a:rPr lang="fr-FR" sz="2400" dirty="0">
                <a:solidFill>
                  <a:srgbClr val="000000"/>
                </a:solidFill>
                <a:latin typeface="+mj-lt"/>
              </a:rPr>
              <a:t> (2010)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49482D-B8EE-5748-BB3C-35C6853491F7}"/>
              </a:ext>
            </a:extLst>
          </p:cNvPr>
          <p:cNvSpPr txBox="1"/>
          <p:nvPr/>
        </p:nvSpPr>
        <p:spPr>
          <a:xfrm>
            <a:off x="1453398" y="4409481"/>
            <a:ext cx="908396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rgbClr val="000000"/>
                </a:solidFill>
                <a:latin typeface="+mj-lt"/>
              </a:rPr>
              <a:t>« Prenons garde à ce que la conception universelle ne conduise pas à l’oubli de ce qui doit être spécifiquement organisé pour la prévention et la réduction du handicap » </a:t>
            </a:r>
            <a:r>
              <a:rPr lang="fr-FR" sz="2400" dirty="0" err="1">
                <a:solidFill>
                  <a:srgbClr val="000000"/>
                </a:solidFill>
                <a:latin typeface="+mj-lt"/>
              </a:rPr>
              <a:t>Devailly</a:t>
            </a:r>
            <a:r>
              <a:rPr lang="fr-FR" sz="2400" dirty="0">
                <a:solidFill>
                  <a:srgbClr val="000000"/>
                </a:solidFill>
                <a:latin typeface="+mj-lt"/>
              </a:rPr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692251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590" y="250307"/>
            <a:ext cx="9946054" cy="1325563"/>
          </a:xfrm>
        </p:spPr>
        <p:txBody>
          <a:bodyPr/>
          <a:lstStyle/>
          <a:p>
            <a:r>
              <a:rPr lang="fr-FR" dirty="0"/>
              <a:t>Pour conclure … des paradoxes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27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44A7B4-EF9B-7446-BEA5-079628C762CA}"/>
              </a:ext>
            </a:extLst>
          </p:cNvPr>
          <p:cNvSpPr/>
          <p:nvPr/>
        </p:nvSpPr>
        <p:spPr>
          <a:xfrm>
            <a:off x="1708879" y="2286579"/>
            <a:ext cx="8563438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“le Design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Universel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peut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apparaître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comme</a:t>
            </a:r>
            <a:r>
              <a:rPr lang="en-GB" sz="2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une</a:t>
            </a:r>
            <a:r>
              <a:rPr lang="en-GB" sz="2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 belle </a:t>
            </a:r>
            <a:r>
              <a:rPr lang="en-GB" sz="2400" b="1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utopie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”</a:t>
            </a: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(P. Margot-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Cattin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, 2007)</a:t>
            </a: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l’idée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est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tendre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au maximum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vers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l’inclusion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de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cette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démarche dans les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pratiques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professionnelles</a:t>
            </a:r>
            <a:r>
              <a:rPr lang="en-GB" sz="2400" dirty="0">
                <a:solidFill>
                  <a:srgbClr val="000000"/>
                </a:solidFill>
                <a:latin typeface="+mj-lt"/>
                <a:cs typeface="Arial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055798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190" y="136525"/>
            <a:ext cx="9946054" cy="1325563"/>
          </a:xfrm>
        </p:spPr>
        <p:txBody>
          <a:bodyPr/>
          <a:lstStyle/>
          <a:p>
            <a:r>
              <a:rPr lang="fr-FR" dirty="0"/>
              <a:t>Pour conclure … petit coup de cœur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28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46656AE-CB5D-2540-B29E-57DE4743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833" y="2190750"/>
            <a:ext cx="3048000" cy="2667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128341-5E4F-6546-A46B-C79C7A07B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617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0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0D8F2-36ED-9649-A308-4AC4465C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F1259-627F-BC44-9770-978251C1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1" y="1642214"/>
            <a:ext cx="9320892" cy="1325563"/>
          </a:xfrm>
        </p:spPr>
        <p:txBody>
          <a:bodyPr>
            <a:noAutofit/>
          </a:bodyPr>
          <a:lstStyle/>
          <a:p>
            <a:r>
              <a:rPr lang="fr-FR" sz="2400" dirty="0"/>
              <a:t>Site de l’APF très complet avec de nombreuses ressources</a:t>
            </a:r>
          </a:p>
          <a:p>
            <a:pPr marL="0" indent="0">
              <a:buNone/>
            </a:pPr>
            <a:r>
              <a:rPr lang="fr-FR" sz="2400" dirty="0">
                <a:hlinkClick r:id="rId2"/>
              </a:rPr>
              <a:t>http://reglementationsaccessibilite.blogs.apf.asso.fr/tag/universal+design%3B+conception+universelle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63E98A-5376-6B4D-8CF6-5D3335C7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 page </a:t>
            </a:r>
            <a:fld id="{F295B066-84AC-457E-B03F-C6972CDFA8CB}" type="slidenum">
              <a:rPr lang="fr-FR" smtClean="0"/>
              <a:pPr/>
              <a:t>29</a:t>
            </a:fld>
            <a:r>
              <a:rPr lang="fr-FR"/>
              <a:t> sur 54</a:t>
            </a:r>
            <a:endParaRPr lang="fr-FR" dirty="0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21B3FFF3-EDB3-D24F-842F-966DD692B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21869"/>
            <a:ext cx="11513695" cy="3787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1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organisme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important au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niveau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l’Europe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: European Concept for Accessibility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ECA</a:t>
            </a:r>
            <a:r>
              <a:rPr lang="en-GB" sz="2400" dirty="0">
                <a:latin typeface="+mj-lt"/>
                <a:cs typeface="Arial"/>
              </a:rPr>
              <a:t> :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  <a:hlinkClick r:id="rId3"/>
              </a:rPr>
              <a:t>http://www.eca.lu</a:t>
            </a:r>
          </a:p>
          <a:p>
            <a:pPr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1 centre de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référence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pour le concept de Universal Design The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Center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for Universal Design North Carolina</a:t>
            </a:r>
            <a:r>
              <a:rPr lang="en-GB" sz="2400" dirty="0">
                <a:latin typeface="+mj-lt"/>
                <a:cs typeface="Arial"/>
              </a:rPr>
              <a:t> :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  <a:hlinkClick r:id="rId4"/>
              </a:rPr>
              <a:t>http://www.design.ncsu.edu/cud/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En France : Centre Technique National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d’Etude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et de Recherche sur les Handicaps et les Inadaptations 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CTNERHI</a:t>
            </a:r>
            <a:r>
              <a:rPr lang="en-GB" sz="2400" dirty="0">
                <a:latin typeface="+mj-lt"/>
                <a:cs typeface="Arial"/>
              </a:rPr>
              <a:t> :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  <a:hlinkClick r:id="rId5"/>
              </a:rPr>
              <a:t>http://www.ctnerhi.com.fr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55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3</a:t>
            </a:fld>
            <a:r>
              <a:rPr lang="fr-FR" dirty="0"/>
              <a:t> sur 17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8250A6-A84B-CA49-BF60-E172C200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300AC657-1EF1-6F43-AEBC-CD92DC2E9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039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05887"/>
            <a:ext cx="9144000" cy="2387600"/>
          </a:xfrm>
        </p:spPr>
        <p:txBody>
          <a:bodyPr/>
          <a:lstStyle/>
          <a:p>
            <a:r>
              <a:rPr lang="fr-FR" dirty="0"/>
              <a:t>Merci pour votre attention.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51947D-AA43-CC48-AE8E-2773C7F8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73" y="-10042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0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05887"/>
            <a:ext cx="9144000" cy="2387600"/>
          </a:xfrm>
        </p:spPr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98600"/>
            <a:ext cx="9144000" cy="1655762"/>
          </a:xfrm>
        </p:spPr>
        <p:txBody>
          <a:bodyPr/>
          <a:lstStyle/>
          <a:p>
            <a:r>
              <a:rPr lang="fr-FR" dirty="0"/>
              <a:t>Contact : </a:t>
            </a:r>
            <a:r>
              <a:rPr lang="fr-FR" dirty="0">
                <a:hlinkClick r:id="rId2"/>
              </a:rPr>
              <a:t>veronique.lespinet@ensc.fr</a:t>
            </a:r>
            <a:endParaRPr lang="fr-FR" dirty="0"/>
          </a:p>
          <a:p>
            <a:endParaRPr lang="fr-FR" dirty="0"/>
          </a:p>
          <a:p>
            <a:r>
              <a:rPr lang="fr-FR" dirty="0"/>
              <a:t>Sur le forum de </a:t>
            </a:r>
            <a:r>
              <a:rPr lang="fr-FR" dirty="0" err="1"/>
              <a:t>moodle</a:t>
            </a:r>
            <a:r>
              <a:rPr lang="fr-FR" dirty="0"/>
              <a:t>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76B869-7F7C-2346-B5FD-4B0E66B8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73" y="-10042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4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7" name="Text Box 1">
            <a:extLst>
              <a:ext uri="{FF2B5EF4-FFF2-40B4-BE49-F238E27FC236}">
                <a16:creationId xmlns:a16="http://schemas.microsoft.com/office/drawing/2014/main" id="{29441A62-EF38-4342-A4FA-28074861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088" y="6029029"/>
            <a:ext cx="639229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exemple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en France : un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logement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pour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tous</a:t>
            </a:r>
            <a:endParaRPr lang="en-GB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8B1583-1D0D-EC49-90EE-99F7B86A2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375" y="1690688"/>
            <a:ext cx="4840288" cy="400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4539CCC3-A3D9-2049-B9F7-52831136A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234" y="1904415"/>
            <a:ext cx="4411219" cy="3049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En 2006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Maison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témoin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construite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entièrement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selon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concept de « design pour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tous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»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Par Jean-Yves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Prodel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Consultant en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accessibilité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20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5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A78A5D-A4D4-CF40-929A-8BE11F5E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9198" y="3027956"/>
            <a:ext cx="5029200" cy="304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32ECCD7-46DC-9841-8E37-54B99063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908" y="1915971"/>
            <a:ext cx="8834961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La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majorité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éléments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utilisés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projet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sont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produits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grands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publics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donc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accessible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financièrement</a:t>
            </a: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31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6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790C4C4-EED6-9245-A627-D919A752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7843" y="1503354"/>
            <a:ext cx="7451725" cy="252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90E22EC-E3BD-854F-AB23-55A0E0802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7843" y="4075122"/>
            <a:ext cx="7489825" cy="2468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317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7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6716324-7CE2-284D-8F9E-BCBA25DA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1257" y="1824038"/>
            <a:ext cx="6423025" cy="466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196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8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A718D5AD-C88F-434F-B14F-46EA135C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6852" y="875494"/>
            <a:ext cx="5214974" cy="5663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98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9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A55349E-022B-8242-A363-66305DAA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085" y="1879245"/>
            <a:ext cx="6497663" cy="4288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0918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22A35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80D4FC24-334C-4792-99FC-867315B971FC}" vid="{99E80CE1-6579-46B9-A2E7-BA3344CFF4B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12625</TotalTime>
  <Words>921</Words>
  <Application>Microsoft Macintosh PowerPoint</Application>
  <PresentationFormat>Grand écran</PresentationFormat>
  <Paragraphs>198</Paragraphs>
  <Slides>31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Wingdings</vt:lpstr>
      <vt:lpstr>Thème Office</vt:lpstr>
      <vt:lpstr>Module SASU</vt:lpstr>
      <vt:lpstr>Sommaire</vt:lpstr>
      <vt:lpstr>Exemples</vt:lpstr>
      <vt:lpstr>Exemple n°1</vt:lpstr>
      <vt:lpstr>Exemple n°1</vt:lpstr>
      <vt:lpstr>Exemple n°1 </vt:lpstr>
      <vt:lpstr>Exemple n°1</vt:lpstr>
      <vt:lpstr>Exemple n°1</vt:lpstr>
      <vt:lpstr>Exemple n°1</vt:lpstr>
      <vt:lpstr>Exemple n°1</vt:lpstr>
      <vt:lpstr>Exemple n°1</vt:lpstr>
      <vt:lpstr>Exemple n°2</vt:lpstr>
      <vt:lpstr>Exemple n°2</vt:lpstr>
      <vt:lpstr>Exemple n°2</vt:lpstr>
      <vt:lpstr>Exemple n°2</vt:lpstr>
      <vt:lpstr>Exemple n°2</vt:lpstr>
      <vt:lpstr>Exemple n°2</vt:lpstr>
      <vt:lpstr>Exemple n°2</vt:lpstr>
      <vt:lpstr>Pour conclure ….</vt:lpstr>
      <vt:lpstr>Pour conclure …. Aux USA</vt:lpstr>
      <vt:lpstr>Pour conclure …. En Europe</vt:lpstr>
      <vt:lpstr>Pour conclure …. En Europe</vt:lpstr>
      <vt:lpstr>Pour conclure …. Et la France</vt:lpstr>
      <vt:lpstr>Pour conclure …. Et la France</vt:lpstr>
      <vt:lpstr>Pour conclure … des paradoxes </vt:lpstr>
      <vt:lpstr>Pour conclure … des paradoxes </vt:lpstr>
      <vt:lpstr>Pour conclure … des paradoxes </vt:lpstr>
      <vt:lpstr>Pour conclure … petit coup de cœur</vt:lpstr>
      <vt:lpstr>ressources</vt:lpstr>
      <vt:lpstr>Merci pour votre attention.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FACILE A LIRE ET A COMPRENDRE (FALC)</dc:title>
  <dc:creator>Utilisateur Microsoft Office</dc:creator>
  <cp:lastModifiedBy>ry125</cp:lastModifiedBy>
  <cp:revision>98</cp:revision>
  <dcterms:created xsi:type="dcterms:W3CDTF">2018-11-02T15:46:36Z</dcterms:created>
  <dcterms:modified xsi:type="dcterms:W3CDTF">2020-03-15T14:47:52Z</dcterms:modified>
</cp:coreProperties>
</file>