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63" r:id="rId5"/>
    <p:sldId id="257" r:id="rId6"/>
    <p:sldId id="258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e\Downloads\The%20Coffee%20Shop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e\Downloads\The%20Coffee%20Shop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e\Downloads\The%20Coffee%20Shop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[The Coffee Shop Sales.xlsx]Sheet2!PivotTable1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chemeClr val="tx1"/>
                </a:solidFill>
              </a:rPr>
              <a:t>Total Sales by Store Location.</a:t>
            </a:r>
            <a:endParaRPr lang="en-GB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337180255065523"/>
          <c:y val="2.8368794326241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Sheet2!$A$4:$A$7</c:f>
              <c:strCache>
                <c:ptCount val="3"/>
                <c:pt idx="0">
                  <c:v>Hell's Kitchen</c:v>
                </c:pt>
                <c:pt idx="1">
                  <c:v>Astoria</c:v>
                </c:pt>
                <c:pt idx="2">
                  <c:v>Lower Manhattan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3"/>
                <c:pt idx="0">
                  <c:v>236511.17000000973</c:v>
                </c:pt>
                <c:pt idx="1">
                  <c:v>232243.91000000975</c:v>
                </c:pt>
                <c:pt idx="2">
                  <c:v>230057.25000000748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A8-4D87-98D1-F22E21A3D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2806015"/>
        <c:axId val="2052806495"/>
      </c:barChart>
      <c:catAx>
        <c:axId val="205280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06495"/>
        <c:crosses val="autoZero"/>
        <c:auto val="1"/>
        <c:lblAlgn val="ctr"/>
        <c:lblOffset val="100"/>
        <c:noMultiLvlLbl val="0"/>
      </c:catAx>
      <c:valAx>
        <c:axId val="205280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0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[The Coffee Shop Sales.xlsx]Sheet2!PivotTable2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none" strike="noStrike" baseline="0">
                <a:solidFill>
                  <a:schemeClr val="tx1"/>
                </a:solidFill>
              </a:rPr>
              <a:t>Monthly Sales Trend</a:t>
            </a:r>
            <a:endParaRPr lang="en-GB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Sheet2!$A$19:$A$26</c:f>
              <c:multiLvlStrCache>
                <c:ptCount val="6"/>
                <c:lvl>
                  <c:pt idx="0">
                    <c:v>Jun</c:v>
                  </c:pt>
                  <c:pt idx="1">
                    <c:v>May</c:v>
                  </c:pt>
                  <c:pt idx="2">
                    <c:v>Apr</c:v>
                  </c:pt>
                  <c:pt idx="3">
                    <c:v>Mar</c:v>
                  </c:pt>
                  <c:pt idx="4">
                    <c:v>Jan</c:v>
                  </c:pt>
                  <c:pt idx="5">
                    <c:v>Feb</c:v>
                  </c:pt>
                </c:lvl>
                <c:lvl>
                  <c:pt idx="0">
                    <c:v>2023</c:v>
                  </c:pt>
                </c:lvl>
              </c:multiLvlStrCache>
            </c:multiLvlStrRef>
          </c:cat>
          <c:val>
            <c:numRef>
              <c:f>Sheet2!$B$19:$B$26</c:f>
              <c:numCache>
                <c:formatCode>General</c:formatCode>
                <c:ptCount val="6"/>
                <c:pt idx="0">
                  <c:v>166485.88000000533</c:v>
                </c:pt>
                <c:pt idx="1">
                  <c:v>156727.76000000449</c:v>
                </c:pt>
                <c:pt idx="2">
                  <c:v>118941.08000000106</c:v>
                </c:pt>
                <c:pt idx="3">
                  <c:v>98834.680000000008</c:v>
                </c:pt>
                <c:pt idx="4">
                  <c:v>81677.739999999278</c:v>
                </c:pt>
                <c:pt idx="5">
                  <c:v>76145.18999999958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22-4E57-A1AE-5626E8B822AD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0360191"/>
        <c:axId val="550359711"/>
      </c:lineChart>
      <c:catAx>
        <c:axId val="5503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59711"/>
        <c:crosses val="autoZero"/>
        <c:auto val="1"/>
        <c:lblAlgn val="ctr"/>
        <c:lblOffset val="100"/>
        <c:noMultiLvlLbl val="0"/>
      </c:catAx>
      <c:valAx>
        <c:axId val="55035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6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[The Coffee Shop Sales.xlsx]Sheet2!PivotTable3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none" strike="noStrike" baseline="0">
                <a:solidFill>
                  <a:schemeClr val="tx1"/>
                </a:solidFill>
              </a:rPr>
              <a:t>Total Revenue by Product Category</a:t>
            </a:r>
            <a:endParaRPr lang="en-GB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Sheet2!$B$35</c:f>
              <c:strCache>
                <c:ptCount val="1"/>
                <c:pt idx="0">
                  <c:v>Total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8-4769-B524-2A48691B70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8-4769-B524-2A48691B70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08-4769-B524-2A48691B7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08-4769-B524-2A48691B70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08-4769-B524-2A48691B70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08-4769-B524-2A48691B700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08-4769-B524-2A48691B700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408-4769-B524-2A48691B700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408-4769-B524-2A48691B70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Sheet2!$A$36:$A$45</c:f>
              <c:strCache>
                <c:ptCount val="9"/>
                <c:pt idx="0">
                  <c:v>Coffee</c:v>
                </c:pt>
                <c:pt idx="1">
                  <c:v>Tea</c:v>
                </c:pt>
                <c:pt idx="2">
                  <c:v>Bakery</c:v>
                </c:pt>
                <c:pt idx="3">
                  <c:v>Drinking Chocolate</c:v>
                </c:pt>
                <c:pt idx="4">
                  <c:v>Coffee beans</c:v>
                </c:pt>
                <c:pt idx="5">
                  <c:v>Branded</c:v>
                </c:pt>
                <c:pt idx="6">
                  <c:v>Loose Tea</c:v>
                </c:pt>
                <c:pt idx="7">
                  <c:v>Flavours</c:v>
                </c:pt>
                <c:pt idx="8">
                  <c:v>Packaged Chocolate</c:v>
                </c:pt>
              </c:strCache>
            </c:strRef>
          </c:cat>
          <c:val>
            <c:numRef>
              <c:f>Sheet2!$B$36:$B$45</c:f>
              <c:numCache>
                <c:formatCode>General</c:formatCode>
                <c:ptCount val="9"/>
                <c:pt idx="0">
                  <c:v>269952.4500000191</c:v>
                </c:pt>
                <c:pt idx="1">
                  <c:v>196405.95000000976</c:v>
                </c:pt>
                <c:pt idx="2">
                  <c:v>82315.640000000029</c:v>
                </c:pt>
                <c:pt idx="3">
                  <c:v>72416</c:v>
                </c:pt>
                <c:pt idx="4">
                  <c:v>40085.249999999985</c:v>
                </c:pt>
                <c:pt idx="5">
                  <c:v>13607</c:v>
                </c:pt>
                <c:pt idx="6">
                  <c:v>11213.600000000089</c:v>
                </c:pt>
                <c:pt idx="7">
                  <c:v>8408.8000000008742</c:v>
                </c:pt>
                <c:pt idx="8">
                  <c:v>4407.6399999999885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408-4769-B524-2A48691B7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CF54-CC39-0FC2-E02A-0D4FC5979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7FF4D-BBFA-07DF-6669-3CCE2B437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F8D7-97B8-FFA1-1AE3-B5AEB0A3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C3FE-9824-84DE-121D-38FA7A17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A9BE-3A3D-709A-62CB-CD0BBC6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2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CC06-723C-79EF-E7E0-589C376A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E2A63-B7A7-04C9-A36C-1AE26B0F0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6309-28CC-D8E7-A764-45E3ADDB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9303-DE46-65AF-750E-ACAC30EF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670B-3709-4D5A-18BB-C68357C6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DB7EB-60FD-5C99-8831-75C5B5480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69586-E8DB-58D4-EEF0-A9B74BB2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F049-4373-3C1F-9D81-5713BF2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711E-EF55-4BFD-CB9C-F39B5EC1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6850-FB5B-07A1-A3E6-80175CEE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8838-3FCC-505D-22A4-11078B8E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5EE9-967E-2BBE-7065-3D5D0736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FED0-AF00-1A1A-2B28-D85B8E6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0F3A-4A7D-26EC-7219-58148223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EAEB-F933-F8CB-6244-8191D8F3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375A-065E-2417-08A1-993CB5F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CC96-BEC7-98DF-3FAA-D61D1C67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72AC-CE8F-82EE-4D3C-84ACC60A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FE32-CC29-50EE-D635-1C4EF5D8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8C36-47F4-7AF7-9052-8EB6AA9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A105-6F19-3323-894C-52226B15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DB81-F3A8-BDA4-B2C7-601F630A5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771A-FDC9-6522-85BC-62C9C6C4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32EA5-1760-7AF6-D65C-F29BB9E9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CEEA8-F9BC-D032-3E4B-E15BE215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830A9-C555-C261-03D2-011546B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1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C9F4-C12B-D9CF-13B9-D977F63D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1D2B-A59C-CA77-8C5C-96EF656C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72A14-DCB1-DF1E-35B5-D997475DD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DBB5D-32AF-CCA6-AAA8-B8D044512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901C7-45E1-BAAA-F953-1DA9B1DB6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A3A36-1728-B1A1-47CB-3E0D4813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B64CB-30E5-EA5C-CB58-7EDE14AE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72EF3-FA1A-1CA8-8FD2-B55CA758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D29C-532A-51AF-CD31-3587E76F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6C51-31F4-01F2-8C17-634F3E9A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2DE24-442F-1EDF-0436-ADF43DB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18A98-7740-70D0-628E-EFA624C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94834-3EE7-0E7B-A178-F35D4A4A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6C91A-40B3-0876-EC61-F20DE3B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073C-D4FC-5F61-8BA3-203B5806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61E-4F92-1CAE-C7C1-FF4F1740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38BA-2EA7-4C9E-EEF0-C8AD8DD1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C7036-F144-23BD-722C-4BDC6EB2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C97D-37CB-9049-FF03-60F43FD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D5C54-DE5F-6F38-33DB-304161CB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2117-6893-613C-4759-47FE0D13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344-2195-C30A-ACA3-D25C8C60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AB476-5DD3-366A-5CFA-8077D9799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A8786-36F9-D35C-4E3A-67A072336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5F470-8166-C047-A42F-50C52B7D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F803-28CF-7A70-A6C7-C7FB3FD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C5B3-4BDD-E273-F405-5F36CB84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20E2D-50AF-52DF-36C9-40A708E0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94F3-602B-04EC-4848-704A685E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4275-F964-0DC7-1530-51EF7A46D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0156A-511A-45A2-8C0E-F4F2934269E3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FE94-7E83-7380-7BDA-DE2B4FE28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7DC3-D331-D903-B659-A4A334F7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995F-349E-4398-9768-FBCFE70164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0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hmedabbas757/coffee-sal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3A99-A81A-2108-A270-6F6FDD34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Shop Sales Analysis by Leke John 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8403E2-92C6-C29D-D24C-2F2755B74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570135"/>
            <a:ext cx="107863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0 Task – Introduction to Data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October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Used: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23119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A7A3-5D14-B4A3-3524-D1E3D98E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0484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A4EC1-4809-061C-7C5C-2C280685DD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3"/>
            <a:ext cx="10515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performance was consistently good across every location, with Hell's Kitchen holding a modest overall advantage.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company's mid-year (June) sales peak suggests chances to recreate the variables that led to that peak.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sources of income are coffee and tea goods, indicating a definite consumer demand for hot beverages.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the coffee shop's sales are varied and show consistent growth overall, it might increase overall revenue by boosting underperforming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374279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1AB0-0002-B032-8C70-27009DB5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4999"/>
          </a:xfrm>
        </p:spPr>
        <p:txBody>
          <a:bodyPr/>
          <a:lstStyle/>
          <a:p>
            <a:r>
              <a:rPr lang="en-GB" dirty="0"/>
              <a:t>Dataset Overview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F17C74-8E69-B1D8-1C87-AB6A08DFBA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844870"/>
            <a:ext cx="885245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includes comprehensive sales transactions from a chain of coffee shops in 2023 at three different locations: Hell's Kitchen, Astoria, and Lower Manhattan.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product type, amount sold, unit price, transaction date, store location, and total sales value are all included in each record.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Coffee Shop Sales Dataset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Kaggle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 1,490 rows </a:t>
            </a:r>
            <a:r>
              <a:rPr lang="en-US" altLang="en-US" sz="2000" dirty="0">
                <a:latin typeface="Arial" panose="020B0604020202020204" pitchFamily="34" charset="0"/>
              </a:rPr>
              <a:t>and 7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Variables: Date, store location, product category, quantity, unit price, and total sales.</a:t>
            </a:r>
          </a:p>
        </p:txBody>
      </p:sp>
    </p:spTree>
    <p:extLst>
      <p:ext uri="{BB962C8B-B14F-4D97-AF65-F5344CB8AC3E}">
        <p14:creationId xmlns:p14="http://schemas.microsoft.com/office/powerpoint/2010/main" val="399453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7CFB-B711-7684-019E-41FDB213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841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99B8-9960-7067-9C13-1690A0B0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Which store location generated the highest total sales?</a:t>
            </a:r>
          </a:p>
          <a:p>
            <a:endParaRPr lang="en-GB" sz="3200" dirty="0"/>
          </a:p>
          <a:p>
            <a:r>
              <a:rPr lang="en-GB" sz="3200" dirty="0"/>
              <a:t>Which month recorded the highest overall sales?</a:t>
            </a:r>
          </a:p>
          <a:p>
            <a:endParaRPr lang="en-GB" sz="3200" dirty="0"/>
          </a:p>
          <a:p>
            <a:r>
              <a:rPr lang="en-GB" sz="3200" dirty="0"/>
              <a:t>Which product category contributes most to total revenue?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3344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5E2-CA92-CA97-2624-046E1031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334"/>
            <a:ext cx="10515600" cy="1152390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Data Cleaning Summary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09529-8097-5569-8E56-B80F041D3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7"/>
            <a:ext cx="110542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Power Query, I verified that there were no duplicate or missing records.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hecked to make sure all date fields were formatted correctly.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Quantity and Unit Price were numeric for accurate calculations.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new calculated column “Total Sales = Quantity × Unit Price.”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dataset was consistent, tidy and prepared for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17930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67DB-659F-2946-BFD4-B21F179D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Which store location generated the highest total sales?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DFBF2A3-0621-48DE-520C-9BB42BF86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83721"/>
              </p:ext>
            </p:extLst>
          </p:nvPr>
        </p:nvGraphicFramePr>
        <p:xfrm>
          <a:off x="838201" y="1825624"/>
          <a:ext cx="5870712" cy="4485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tangle 7">
            <a:extLst>
              <a:ext uri="{FF2B5EF4-FFF2-40B4-BE49-F238E27FC236}">
                <a16:creationId xmlns:a16="http://schemas.microsoft.com/office/drawing/2014/main" id="{FDFCFFC3-D7FC-F169-6F98-6E57F231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50" y="2120410"/>
            <a:ext cx="55739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₦236,511.17, the Hell's Kitchen location had the highest overall sales, marginally surpassing Astoria and Lower Manhattan.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three branches' differences are negligible, suggesting that performance is generally balanced across all sites.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steady lead for Hell's Kitchen points to improved marketing tactics or increased consumer traffic.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83AA-6904-D2F9-DBA8-7CB8EEEC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/>
          </a:bodyPr>
          <a:lstStyle/>
          <a:p>
            <a:r>
              <a:rPr lang="en-GB" sz="4000" dirty="0"/>
              <a:t>Which month recorded the highest sales overall?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E76D10-5270-A8E7-B61E-0485D43F4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306688"/>
              </p:ext>
            </p:extLst>
          </p:nvPr>
        </p:nvGraphicFramePr>
        <p:xfrm>
          <a:off x="838201" y="1274763"/>
          <a:ext cx="5689060" cy="521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97C5142-DF76-8E6A-791B-00AA9C0A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261" y="1765263"/>
            <a:ext cx="51848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June had the greatest overall sales (₦166,485.88), with May coming in second (₦156,727.76).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This suggests that the second quarter saw a robust growth trend, perhaps as a result of higher consumer activity during the warmer months.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February had the lowest sales (₦76,145.19), indicating a weaker start to the year following the holidays.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Overall, from January to June, overall revenues rose gradually, indicating steady company growth in the first half of 2023.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5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5614-E519-FE49-5C0A-42C33B4A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en-GB" sz="3200" dirty="0"/>
              <a:t>Which product category contributes most to total revenue?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AD39BC-7F74-8751-4698-10707281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772787"/>
              </p:ext>
            </p:extLst>
          </p:nvPr>
        </p:nvGraphicFramePr>
        <p:xfrm>
          <a:off x="692286" y="978001"/>
          <a:ext cx="5990616" cy="560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FEA4C006-515D-7136-5021-BF1FC2A6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353" y="1585132"/>
            <a:ext cx="540857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38.6% of total revenue coming from sales, the coffee sector leads the pack.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28.1%, tea comes in second, suggesting that consumers generally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 beverages.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mid performing categories that contribute significantly to overall sales include Bakery (11.8%) and Drinking Chocolate (10.4%).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than 6% of total sales is made up of lower-performing categories such packaged chocolate (0.6%), loose tea (1.6%),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flavours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(1.2%), and branded goods (1.9%), which suggests room for product simplification or strategic marketing.</a:t>
            </a:r>
          </a:p>
        </p:txBody>
      </p:sp>
    </p:spTree>
    <p:extLst>
      <p:ext uri="{BB962C8B-B14F-4D97-AF65-F5344CB8AC3E}">
        <p14:creationId xmlns:p14="http://schemas.microsoft.com/office/powerpoint/2010/main" val="43838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FAA-F712-29D7-A406-D71408A9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Limitations of the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BA4445-6B89-D1BF-8783-C0BC97426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7074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Restricted Time Range: Because the dataset only includes transactions from a single year, it is not possible to thoroughly analyze long-term or seasonal sales trends.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Customer Demographics: Information that could help explain purchasing patterns, such as age, gender, or loyalty status, is absent from the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Source: Information derived from a single chain of coffee shops may not be representative of the entire café market.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Stability Assumption: Any price or discount changes are not included in the dataset, which assumes prices have been constant over time.</a:t>
            </a:r>
          </a:p>
        </p:txBody>
      </p:sp>
    </p:spTree>
    <p:extLst>
      <p:ext uri="{BB962C8B-B14F-4D97-AF65-F5344CB8AC3E}">
        <p14:creationId xmlns:p14="http://schemas.microsoft.com/office/powerpoint/2010/main" val="88768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E9D7-07AC-6955-4E91-E824D470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Recommendations for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C6AD5A-2ACD-E285-3EEF-73EF08ACD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7"/>
            <a:ext cx="10515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Years of Data: Analyzing long-term growth, seasonality, and trends would be made easier by extending the dataset to include more years.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the demographics of your customers: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segmentation research and tailored marketing insights would be made possible by incorporating information like age, gender, and loyalty status.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Discounts and Promotions: Including campaign or discount data would make it easier to gauge how well marketing is working and how it affects sales volume.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Advanced Visualization Tools: For interactive dashboards and more in-depth insight discovery, future iterations may switch from Excel to Power BI or Tableau.</a:t>
            </a:r>
          </a:p>
        </p:txBody>
      </p:sp>
    </p:spTree>
    <p:extLst>
      <p:ext uri="{BB962C8B-B14F-4D97-AF65-F5344CB8AC3E}">
        <p14:creationId xmlns:p14="http://schemas.microsoft.com/office/powerpoint/2010/main" val="4221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Coffee Shop Sales Analysis by Leke John </vt:lpstr>
      <vt:lpstr>Dataset Overview</vt:lpstr>
      <vt:lpstr>Research Questions</vt:lpstr>
      <vt:lpstr>Data Cleaning Summary </vt:lpstr>
      <vt:lpstr>Which store location generated the highest total sales?</vt:lpstr>
      <vt:lpstr>Which month recorded the highest sales overall?</vt:lpstr>
      <vt:lpstr>Which product category contributes most to total revenue?</vt:lpstr>
      <vt:lpstr>Limitations of the Analysis</vt:lpstr>
      <vt:lpstr>Recommendations for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Leke</dc:creator>
  <cp:lastModifiedBy>John Leke</cp:lastModifiedBy>
  <cp:revision>1</cp:revision>
  <dcterms:created xsi:type="dcterms:W3CDTF">2025-10-17T01:37:03Z</dcterms:created>
  <dcterms:modified xsi:type="dcterms:W3CDTF">2025-10-17T02:09:27Z</dcterms:modified>
</cp:coreProperties>
</file>