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59" r:id="rId4"/>
    <p:sldId id="268" r:id="rId5"/>
    <p:sldId id="262" r:id="rId6"/>
    <p:sldId id="264" r:id="rId7"/>
    <p:sldId id="261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10D12-A772-4542-8039-11CDEF1C3C34}" type="datetimeFigureOut">
              <a:rPr lang="en-SG" smtClean="0"/>
              <a:t>28/9/2025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0CA88-33E4-43DB-A502-50B1C96ECE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5113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1C53-68D7-4C9C-8132-370A62724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3E9AD-8D9F-42D8-9872-76818A4B9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B3DE1-B470-4FE8-99BA-CEE36D3A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C7982-7F12-4D4B-86BB-17BE2A16813B}" type="datetime1">
              <a:rPr lang="en-SG" smtClean="0"/>
              <a:t>28/9/2025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BB05-3805-4C46-A41C-197E25C9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E1AB8-8D71-4C3E-843B-02FD3EF7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1077-7B91-4D11-8473-7F9D495CD0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050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826C-5EC2-4F37-87C6-B31CBE2EC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256EF3-6963-4F5D-A650-E91C84C27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62FE6-CE7F-4FDB-8043-A2F912B4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F859D-ABC8-4302-A60B-20ED4021FCEA}" type="datetime1">
              <a:rPr lang="en-SG" smtClean="0"/>
              <a:t>28/9/2025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B786-E283-4650-9415-23DCE15C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1D804-AFE1-4719-A042-9C0DEF6B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1077-7B91-4D11-8473-7F9D495CD0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934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F036E-99EB-4EFE-9B84-6C4E5D553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09969-8BEF-4998-876A-A2E3E8EA2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8CC24-989A-47B7-AC3C-24C0FD0E6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B542-7E19-4227-A638-A6B71F764858}" type="datetime1">
              <a:rPr lang="en-SG" smtClean="0"/>
              <a:t>28/9/2025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8AAAA-2231-4AFA-A39D-DD6D44470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2B49-31AD-4800-9D36-35FC661B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1077-7B91-4D11-8473-7F9D495CD0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696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4339-01D2-4970-960B-FF68DBDCF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2727A-61E4-4F3B-8397-3B9E8EB69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39A1C-B4A9-42BC-A399-2AF14977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706CB-6404-4234-A0E5-94F71F54C767}" type="datetime1">
              <a:rPr lang="en-SG" smtClean="0"/>
              <a:t>28/9/2025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0CD33-C239-46EF-A903-C806FE1F9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8A1BA-20A1-4525-AB58-7D152276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1077-7B91-4D11-8473-7F9D495CD0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89139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9C05-D3B3-4814-8EAB-A4177FF2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78F9C-3FDF-4A23-9948-EEDDBB52E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64895-068B-41DB-AA1C-EAD62C41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18B1-73CA-4C9A-93C9-8A140033677B}" type="datetime1">
              <a:rPr lang="en-SG" smtClean="0"/>
              <a:t>28/9/2025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7139F-20D7-45C2-8951-0FC247CC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B34A-AD38-4B90-A6C7-97DAA64C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1077-7B91-4D11-8473-7F9D495CD0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452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8E91-1156-461B-A513-E5D09DBCA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67A4A-D348-4B2D-956A-0E1E5C97C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F324E9-CEC3-4559-9222-E43047C25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21D3E-BA56-4155-8820-34BF603A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46A81-E37C-49AE-B34D-7F7D1745FAB6}" type="datetime1">
              <a:rPr lang="en-SG" smtClean="0"/>
              <a:t>28/9/2025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A3228-3129-4BA8-9E6A-A4CB4EE2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8ECF4-C090-4E35-9D5C-47FD0531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1077-7B91-4D11-8473-7F9D495CD0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055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5463-F7B8-4D89-ACF8-6C766160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7B251-8B97-41C5-9344-7E7A5523E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4E0E-3E71-4F96-B068-2CB1B7B41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F4402-2EA3-4DF1-90B1-735769387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5EB7DF-6EB7-447F-8616-AF0CA5A40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170A7-EC0D-43CC-A105-D0528FC8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B6A13-22D2-42B7-8AB4-FB09940B5376}" type="datetime1">
              <a:rPr lang="en-SG" smtClean="0"/>
              <a:t>28/9/2025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2F1882-477E-43DB-9822-B4E397E7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B7892-E4CE-4EAB-A407-69E3C2DE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1077-7B91-4D11-8473-7F9D495CD0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1984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313FA-2D93-4950-A8E0-518ACDA5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4587BD-4DBB-4D77-859A-536FA91A0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1CC04-D075-45A0-9245-190C2173326B}" type="datetime1">
              <a:rPr lang="en-SG" smtClean="0"/>
              <a:t>28/9/2025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17BFA-087A-49A2-A87B-EBF1C965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E8893-2A04-4D30-8DDD-A13E4BD98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1077-7B91-4D11-8473-7F9D495CD0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671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0D283-E371-4F29-8957-9F0F0645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50903-38B1-4AE7-8C7F-658E0CF7792B}" type="datetime1">
              <a:rPr lang="en-SG" smtClean="0"/>
              <a:t>28/9/2025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438E93-1192-46EF-9FE8-B48E9764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01F64-F58B-463E-9309-93A61C50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1077-7B91-4D11-8473-7F9D495CD0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7054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9E4E-50D1-4475-80F5-A21FD2C48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B8639-7F37-4CE6-ADFC-87ADFF4B0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223E9-824C-4FE0-AF78-A7C4C1BAE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7CEED-CA12-445F-AD4A-0683256E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E4FB-EE3C-4482-8AC1-A8749B9123CA}" type="datetime1">
              <a:rPr lang="en-SG" smtClean="0"/>
              <a:t>28/9/2025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98495-798B-4AEE-9FCE-CDB4BC7D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D3AEE-836C-4B51-979B-898FB0F7E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1077-7B91-4D11-8473-7F9D495CD0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828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B763-E149-48F2-AC78-8C3674E3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8B6DF-AD4D-4CB1-9FF0-DAFB008A3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32367-3014-4555-A602-C3321770D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FA211-D186-40EF-83CB-36603CF8B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9B0F8-2441-4BF6-89FE-7018F6C1E68E}" type="datetime1">
              <a:rPr lang="en-SG" smtClean="0"/>
              <a:t>28/9/2025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D7C73-490E-4100-B852-4471AACB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63739-B6CB-44BD-B1C2-55E5D3D9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1077-7B91-4D11-8473-7F9D495CD0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1362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6CA42-C26F-461C-84CB-FBA0E164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19985-D4AD-4839-88C3-AC587F0FC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77648-70AB-4C73-B41E-2B6D3CD34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A8476-95F7-4259-849D-775B394B50FC}" type="datetime1">
              <a:rPr lang="en-SG" smtClean="0"/>
              <a:t>28/9/2025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99230-2D0A-40DA-AEF0-285678B7C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69BA1-0122-40EF-847D-1617ED344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F1077-7B91-4D11-8473-7F9D495CD0E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9671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9EL8-9MuYA" TargetMode="External"/><Relationship Id="rId2" Type="http://schemas.openxmlformats.org/officeDocument/2006/relationships/hyperlink" Target="https://libfaq.ntu.edu.sg/faq/26796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l/meetup-join/19%3ameeting_ZjFjNmZmNmItNWY2ZS00MDQ0LWE5MDQtNTUxMjM4ZDZlNTE1%40thread.v2/0?context=%7b%22Tid%22%3a%2215ce9348-be2a-462b-8fc0-e1765a9b204a%22%2c%22Oid%22%3a%229003be38-c963-46d5-aa17-bddbee84fcd1%22%7d" TargetMode="External"/><Relationship Id="rId2" Type="http://schemas.openxmlformats.org/officeDocument/2006/relationships/hyperlink" Target="https://aka.ms/JoinTeamsMeeting?omkt=en-U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ams.microsoft.com/l/meetup-join/19%3ameeting_ZWM0ZGUxYzUtNDQ2ZC00Nzc1LWI3YzUtNTE2ZjJjNTVjZDRl%40thread.v2/0?context=%7b%22Tid%22%3a%2215ce9348-be2a-462b-8fc0-e1765a9b204a%22%2c%22Oid%22%3a%229003be38-c963-46d5-aa17-bddbee84fcd1%22%7d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@linearalgebra188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youtube.com/@linearalgebra188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athworks.com/academia/tah-portal/nanyang-technological-university-3127298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5C87-7158-430B-BA27-52FE5086D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CX1104 Part 2</a:t>
            </a:r>
            <a:br>
              <a:rPr lang="en-US" dirty="0"/>
            </a:br>
            <a:r>
              <a:rPr lang="en-US" dirty="0"/>
              <a:t>for 2025/2026 (S1)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603F9-F295-4904-AC65-509B11DE4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Chng Eng Siong</a:t>
            </a:r>
          </a:p>
          <a:p>
            <a:r>
              <a:rPr lang="en-US" dirty="0"/>
              <a:t>Email: aseschng@ntu.edu.sg</a:t>
            </a:r>
          </a:p>
          <a:p>
            <a:endParaRPr lang="en-US" dirty="0"/>
          </a:p>
          <a:p>
            <a:r>
              <a:rPr lang="en-US" dirty="0"/>
              <a:t>Last updated: Oct 2025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B8558-348E-4927-B4AF-F259309D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1077-7B91-4D11-8473-7F9D495CD0E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9811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7CCB8-B645-62D5-D6F7-BED95576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65" y="0"/>
            <a:ext cx="10515600" cy="1325563"/>
          </a:xfrm>
        </p:spPr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B5517-981B-5A9D-89A3-6413BB2D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you need to contact me, pls send me email (using NTU email)</a:t>
            </a:r>
            <a:br>
              <a:rPr lang="en-US" dirty="0"/>
            </a:br>
            <a:r>
              <a:rPr lang="en-US" dirty="0"/>
              <a:t>clearly stating</a:t>
            </a:r>
          </a:p>
          <a:p>
            <a:pPr marL="514350" indent="-514350">
              <a:buAutoNum type="alphaLcParenR"/>
            </a:pPr>
            <a:r>
              <a:rPr lang="en-US" dirty="0"/>
              <a:t>Who are you, which class/which subject  (as I teach multiple courses), </a:t>
            </a:r>
            <a:r>
              <a:rPr lang="en-US" dirty="0" err="1"/>
              <a:t>whats</a:t>
            </a:r>
            <a:r>
              <a:rPr lang="en-US" dirty="0"/>
              <a:t> the issues, and what do you need.</a:t>
            </a:r>
          </a:p>
          <a:p>
            <a:pPr marL="514350" indent="-514350">
              <a:buAutoNum type="alphaLcParenR"/>
            </a:pPr>
            <a:r>
              <a:rPr lang="en-US" dirty="0"/>
              <a:t>For tutorial matters, pls approach your tutor first.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 you.</a:t>
            </a:r>
            <a:br>
              <a:rPr lang="en-US" dirty="0"/>
            </a:br>
            <a:r>
              <a:rPr lang="en-US" dirty="0"/>
              <a:t>Eng Siong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330A4-AA99-F9E5-A300-2046DA13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1077-7B91-4D11-8473-7F9D495CD0E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977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484D-F624-D4E1-7AA5-79CEACB9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136E8-E1E6-9CF9-F473-38F999A8A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dirty="0"/>
              <a:t>How will we conduct the course</a:t>
            </a:r>
          </a:p>
          <a:p>
            <a:pPr marL="514350" indent="-514350">
              <a:buAutoNum type="arabicParenR"/>
            </a:pPr>
            <a:r>
              <a:rPr lang="en-US" dirty="0"/>
              <a:t>Suggested study schedule for online video</a:t>
            </a:r>
          </a:p>
          <a:p>
            <a:pPr marL="514350" indent="-514350">
              <a:buAutoNum type="arabicParenR"/>
            </a:pPr>
            <a:r>
              <a:rPr lang="en-US" dirty="0"/>
              <a:t>Quiz 2 announcement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C56E0-FC64-E08F-6881-3F57A99A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1077-7B91-4D11-8473-7F9D495CD0E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230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CDFE-4AC3-4597-88CB-E94FACE2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1) How will we conduct the course?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8C89-13BD-4DCA-99D5-0A57220B6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180" y="1253331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arenR"/>
            </a:pPr>
            <a:r>
              <a:rPr lang="en-US" dirty="0"/>
              <a:t>Watch the videos (</a:t>
            </a:r>
            <a:r>
              <a:rPr lang="en-US" dirty="0" err="1"/>
              <a:t>youTube</a:t>
            </a:r>
            <a:r>
              <a:rPr lang="en-US" dirty="0"/>
              <a:t>) according to the schedule (</a:t>
            </a:r>
            <a:r>
              <a:rPr lang="en-US" dirty="0" err="1"/>
              <a:t>pg</a:t>
            </a:r>
            <a:r>
              <a:rPr lang="en-US" dirty="0"/>
              <a:t> 4) for lectures/tutorials</a:t>
            </a:r>
          </a:p>
          <a:p>
            <a:pPr marL="457200" lvl="1" indent="0">
              <a:buNone/>
            </a:pPr>
            <a:r>
              <a:rPr lang="en-US" dirty="0"/>
              <a:t>a) Recommend you to download videos (slide 8)</a:t>
            </a:r>
            <a:br>
              <a:rPr lang="en-US" dirty="0"/>
            </a:br>
            <a:r>
              <a:rPr lang="en-US" dirty="0"/>
              <a:t>b) or use </a:t>
            </a:r>
            <a:r>
              <a:rPr lang="en-US" dirty="0" err="1"/>
              <a:t>AdBlockers</a:t>
            </a:r>
            <a:r>
              <a:rPr lang="en-US" dirty="0"/>
              <a:t> to remove adverts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During the online lecture </a:t>
            </a:r>
          </a:p>
          <a:p>
            <a:pPr marL="914400" lvl="1" indent="-457200">
              <a:buAutoNum type="alphaLcParenR"/>
            </a:pPr>
            <a:r>
              <a:rPr lang="en-US" dirty="0"/>
              <a:t>we will summarize the lectures,</a:t>
            </a:r>
          </a:p>
          <a:p>
            <a:pPr marL="914400" lvl="1" indent="-457200">
              <a:buAutoNum type="alphaLcParenR"/>
            </a:pPr>
            <a:r>
              <a:rPr lang="en-US" dirty="0"/>
              <a:t>Q&amp;A.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You can use </a:t>
            </a:r>
            <a:r>
              <a:rPr lang="en-US" dirty="0" err="1"/>
              <a:t>Matlab</a:t>
            </a:r>
            <a:r>
              <a:rPr lang="en-US" dirty="0"/>
              <a:t> to check your answers:</a:t>
            </a:r>
            <a:br>
              <a:rPr lang="en-US" dirty="0"/>
            </a:br>
            <a:r>
              <a:rPr lang="en-US" dirty="0"/>
              <a:t>Installation Instruction: </a:t>
            </a:r>
            <a:r>
              <a:rPr lang="en-US" dirty="0">
                <a:hlinkClick r:id="rId2"/>
              </a:rPr>
              <a:t>https://libfaq.ntu.edu.sg/faq/267969</a:t>
            </a:r>
            <a:br>
              <a:rPr lang="en-US" dirty="0"/>
            </a:br>
            <a:r>
              <a:rPr lang="en-US" dirty="0"/>
              <a:t>(you must be in NTU network)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How to use </a:t>
            </a:r>
            <a:r>
              <a:rPr lang="en-US" dirty="0" err="1"/>
              <a:t>Matlab</a:t>
            </a:r>
            <a:r>
              <a:rPr lang="en-US" dirty="0"/>
              <a:t>(Brunton): </a:t>
            </a:r>
            <a:r>
              <a:rPr lang="en-US" sz="1800" dirty="0">
                <a:hlinkClick r:id="rId3"/>
              </a:rPr>
              <a:t>https://www.youtube.com/watch?v=U9EL8-9MuYA</a:t>
            </a:r>
            <a:endParaRPr lang="en-US" sz="1800" dirty="0"/>
          </a:p>
          <a:p>
            <a:pPr marL="0" indent="0">
              <a:buNone/>
            </a:pPr>
            <a:r>
              <a:rPr lang="en-US" dirty="0"/>
              <a:t>       -  </a:t>
            </a:r>
            <a:r>
              <a:rPr lang="en-US" dirty="0" err="1"/>
              <a:t>Matlab</a:t>
            </a:r>
            <a:r>
              <a:rPr lang="en-US" dirty="0"/>
              <a:t> is not tested in the exam.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4BFF1-9FA9-4AE3-8552-90F9B497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1077-7B91-4D11-8473-7F9D495CD0E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470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2485-70DB-1B67-1638-0F484D839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5"/>
            <a:ext cx="10515600" cy="1325563"/>
          </a:xfrm>
        </p:spPr>
        <p:txBody>
          <a:bodyPr/>
          <a:lstStyle/>
          <a:p>
            <a:r>
              <a:rPr lang="en-SG" dirty="0"/>
              <a:t>Teams link for online </a:t>
            </a:r>
            <a:r>
              <a:rPr lang="en-SG"/>
              <a:t>lecture </a:t>
            </a:r>
            <a:br>
              <a:rPr lang="en-SG"/>
            </a:br>
            <a:r>
              <a:rPr lang="en-SG"/>
              <a:t>(</a:t>
            </a:r>
            <a:r>
              <a:rPr lang="en-SG" dirty="0"/>
              <a:t>2025/26 S2) week 8~13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B0238-19AC-1E4F-D2DA-A16629F97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5552" cy="22617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sz="1800" dirty="0"/>
              <a:t>Monday: Week 8~13: </a:t>
            </a:r>
            <a:br>
              <a:rPr lang="en-SG" sz="1800" dirty="0"/>
            </a:br>
            <a:r>
              <a:rPr lang="en-SG" sz="1800" dirty="0"/>
              <a:t>4.30~5.30pm</a:t>
            </a:r>
            <a:br>
              <a:rPr lang="en-SG" sz="1800" dirty="0"/>
            </a:br>
            <a:br>
              <a:rPr lang="en-SG" sz="1800" dirty="0"/>
            </a:br>
            <a:br>
              <a:rPr lang="en-SG" sz="1800" dirty="0"/>
            </a:br>
            <a:r>
              <a:rPr lang="en-US" sz="1800" b="1" dirty="0"/>
              <a:t>Microsoft Teams</a:t>
            </a:r>
            <a:r>
              <a:rPr lang="en-US" sz="1800" dirty="0"/>
              <a:t> </a:t>
            </a:r>
            <a:r>
              <a:rPr lang="en-US" sz="1800" u="sng" dirty="0">
                <a:hlinkClick r:id="rId2"/>
              </a:rPr>
              <a:t>Need help?</a:t>
            </a:r>
            <a:r>
              <a:rPr lang="en-US" sz="1800" dirty="0"/>
              <a:t> </a:t>
            </a:r>
            <a:endParaRPr lang="en-SG" sz="1800" dirty="0"/>
          </a:p>
          <a:p>
            <a:pPr marL="0" indent="0">
              <a:buNone/>
            </a:pPr>
            <a:r>
              <a:rPr lang="en-US" sz="1800" b="1" u="sng" dirty="0">
                <a:hlinkClick r:id="rId3" tooltip="Meeting join link"/>
              </a:rPr>
              <a:t>Join the meeting now</a:t>
            </a:r>
            <a:r>
              <a:rPr lang="en-US" sz="1800" dirty="0"/>
              <a:t> </a:t>
            </a:r>
            <a:endParaRPr lang="en-SG" sz="1800" dirty="0"/>
          </a:p>
          <a:p>
            <a:pPr marL="0" indent="0">
              <a:buNone/>
            </a:pPr>
            <a:r>
              <a:rPr lang="en-US" sz="1800" dirty="0"/>
              <a:t>Meeting ID: 478 915 592 265 2 </a:t>
            </a:r>
            <a:endParaRPr lang="en-SG" sz="1800" dirty="0"/>
          </a:p>
          <a:p>
            <a:pPr marL="0" indent="0">
              <a:buNone/>
            </a:pPr>
            <a:r>
              <a:rPr lang="en-US" sz="1800" dirty="0"/>
              <a:t>Passcode: s8a2MY6A </a:t>
            </a:r>
            <a:endParaRPr lang="en-SG" sz="1800" dirty="0"/>
          </a:p>
          <a:p>
            <a:pPr marL="0" indent="0">
              <a:buNone/>
            </a:pPr>
            <a:endParaRPr lang="en-SG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8D684-CD9C-1AB8-491F-67293504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1077-7B91-4D11-8473-7F9D495CD0E2}" type="slidenum">
              <a:rPr lang="en-SG" smtClean="0"/>
              <a:t>4</a:t>
            </a:fld>
            <a:endParaRPr lang="en-SG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A051AC-80A1-DAEB-E6EF-BE2482179B1B}"/>
              </a:ext>
            </a:extLst>
          </p:cNvPr>
          <p:cNvSpPr txBox="1">
            <a:spLocks/>
          </p:cNvSpPr>
          <p:nvPr/>
        </p:nvSpPr>
        <p:spPr>
          <a:xfrm>
            <a:off x="5800344" y="1825625"/>
            <a:ext cx="4035552" cy="22617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1800" dirty="0"/>
              <a:t>Friday: Week 8~13: </a:t>
            </a:r>
            <a:br>
              <a:rPr lang="en-SG" sz="1800" dirty="0"/>
            </a:br>
            <a:r>
              <a:rPr lang="en-SG" sz="1800" dirty="0"/>
              <a:t>8.30~10.30am</a:t>
            </a:r>
            <a:br>
              <a:rPr lang="en-SG" sz="1800" dirty="0"/>
            </a:br>
            <a:br>
              <a:rPr lang="en-SG" sz="1800" dirty="0"/>
            </a:br>
            <a:br>
              <a:rPr lang="en-SG" sz="1800" dirty="0"/>
            </a:br>
            <a:r>
              <a:rPr lang="en-US" sz="1800" b="1" dirty="0"/>
              <a:t>Microsoft Teams</a:t>
            </a:r>
            <a:r>
              <a:rPr lang="en-US" sz="1800" dirty="0"/>
              <a:t> </a:t>
            </a:r>
            <a:r>
              <a:rPr lang="en-US" sz="1800" u="sng" dirty="0">
                <a:hlinkClick r:id="rId2"/>
              </a:rPr>
              <a:t>Need help?</a:t>
            </a:r>
            <a:r>
              <a:rPr lang="en-US" sz="1800" dirty="0"/>
              <a:t> </a:t>
            </a:r>
            <a:endParaRPr lang="en-SG" sz="1800" dirty="0"/>
          </a:p>
          <a:p>
            <a:r>
              <a:rPr lang="en-US" sz="1800" b="1" u="sng" dirty="0">
                <a:hlinkClick r:id="rId4" tooltip="Meeting join link"/>
              </a:rPr>
              <a:t>Join the meeting now</a:t>
            </a:r>
            <a:r>
              <a:rPr lang="en-US" sz="1800" dirty="0"/>
              <a:t> </a:t>
            </a:r>
            <a:endParaRPr lang="en-SG" sz="1800" dirty="0"/>
          </a:p>
          <a:p>
            <a:r>
              <a:rPr lang="en-US" sz="1800" dirty="0"/>
              <a:t>Meeting ID: 483 945 605 189 0 </a:t>
            </a:r>
            <a:endParaRPr lang="en-SG" sz="1800" dirty="0"/>
          </a:p>
          <a:p>
            <a:r>
              <a:rPr lang="en-US" sz="1800" dirty="0"/>
              <a:t>Passcode: J5Y3Z2CV </a:t>
            </a:r>
            <a:endParaRPr lang="en-SG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0A3E7-7BD0-8AD0-1E3D-9C5F4248A868}"/>
              </a:ext>
            </a:extLst>
          </p:cNvPr>
          <p:cNvSpPr txBox="1"/>
          <p:nvPr/>
        </p:nvSpPr>
        <p:spPr>
          <a:xfrm>
            <a:off x="838200" y="4087368"/>
            <a:ext cx="3774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https://teams.microsoft.com/meet/4789155922652?p=yHP7G76UM4KB3U9v8X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DDA8A-9EF6-C88E-741C-E11A225B6F3B}"/>
              </a:ext>
            </a:extLst>
          </p:cNvPr>
          <p:cNvSpPr txBox="1"/>
          <p:nvPr/>
        </p:nvSpPr>
        <p:spPr>
          <a:xfrm>
            <a:off x="5946647" y="4122195"/>
            <a:ext cx="4035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https://teams.microsoft.com/meet/4839456051890?p=LM3BRPDAU3f9gyq4ZI</a:t>
            </a:r>
          </a:p>
        </p:txBody>
      </p:sp>
    </p:spTree>
    <p:extLst>
      <p:ext uri="{BB962C8B-B14F-4D97-AF65-F5344CB8AC3E}">
        <p14:creationId xmlns:p14="http://schemas.microsoft.com/office/powerpoint/2010/main" val="213343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FC05-E904-4306-A0DE-8EF932C1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8" y="1"/>
            <a:ext cx="10515600" cy="881752"/>
          </a:xfrm>
        </p:spPr>
        <p:txBody>
          <a:bodyPr/>
          <a:lstStyle/>
          <a:p>
            <a:r>
              <a:rPr lang="en-US" dirty="0"/>
              <a:t>2) Online Video learning Schedule for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6923F-4D9D-42DB-A9DD-08226BB4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1077-7B91-4D11-8473-7F9D495CD0E2}" type="slidenum">
              <a:rPr lang="en-SG" smtClean="0"/>
              <a:t>5</a:t>
            </a:fld>
            <a:endParaRPr lang="en-SG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7852B50-909D-44DB-8611-818A09234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14950"/>
              </p:ext>
            </p:extLst>
          </p:nvPr>
        </p:nvGraphicFramePr>
        <p:xfrm>
          <a:off x="341502" y="777240"/>
          <a:ext cx="1030732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648">
                  <a:extLst>
                    <a:ext uri="{9D8B030D-6E8A-4147-A177-3AD203B41FA5}">
                      <a16:colId xmlns:a16="http://schemas.microsoft.com/office/drawing/2014/main" val="3449458191"/>
                    </a:ext>
                  </a:extLst>
                </a:gridCol>
                <a:gridCol w="1345843">
                  <a:extLst>
                    <a:ext uri="{9D8B030D-6E8A-4147-A177-3AD203B41FA5}">
                      <a16:colId xmlns:a16="http://schemas.microsoft.com/office/drawing/2014/main" val="1151324642"/>
                    </a:ext>
                  </a:extLst>
                </a:gridCol>
                <a:gridCol w="3247927">
                  <a:extLst>
                    <a:ext uri="{9D8B030D-6E8A-4147-A177-3AD203B41FA5}">
                      <a16:colId xmlns:a16="http://schemas.microsoft.com/office/drawing/2014/main" val="321915134"/>
                    </a:ext>
                  </a:extLst>
                </a:gridCol>
                <a:gridCol w="2386584">
                  <a:extLst>
                    <a:ext uri="{9D8B030D-6E8A-4147-A177-3AD203B41FA5}">
                      <a16:colId xmlns:a16="http://schemas.microsoft.com/office/drawing/2014/main" val="3662431331"/>
                    </a:ext>
                  </a:extLst>
                </a:gridCol>
                <a:gridCol w="2044318">
                  <a:extLst>
                    <a:ext uri="{9D8B030D-6E8A-4147-A177-3AD203B41FA5}">
                      <a16:colId xmlns:a16="http://schemas.microsoft.com/office/drawing/2014/main" val="5512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NTU</a:t>
                      </a:r>
                    </a:p>
                    <a:p>
                      <a:pPr algn="ctr"/>
                      <a:r>
                        <a:rPr lang="en-US" dirty="0"/>
                        <a:t>Week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 2</a:t>
                      </a:r>
                      <a:br>
                        <a:rPr lang="en-US" dirty="0"/>
                      </a:br>
                      <a:r>
                        <a:rPr lang="en-US" dirty="0"/>
                        <a:t>Chapter ID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Duration of recorded Videos (appr)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Tutorial 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2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Orthogonality, Orthogonal Projection, Basis.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4hr 20min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32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Least Squares and Normal </a:t>
                      </a:r>
                      <a:r>
                        <a:rPr lang="en-US" dirty="0" err="1"/>
                        <a:t>Eqn</a:t>
                      </a:r>
                      <a:r>
                        <a:rPr lang="en-US" dirty="0"/>
                        <a:t>, Projection Matrix, Applications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T6 (Orthogonality)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757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8A.1, 8A.2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Complex Numbers: Intro+ </a:t>
                      </a:r>
                      <a:r>
                        <a:rPr lang="en-SG" dirty="0" err="1"/>
                        <a:t>DeMoivre</a:t>
                      </a:r>
                      <a:r>
                        <a:rPr lang="en-SG" dirty="0"/>
                        <a:t> Theorem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T7 (Least Squares)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5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8A.3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Number: DFT,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T8A (Complex Numbers)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69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</a:t>
                      </a:r>
                    </a:p>
                    <a:p>
                      <a:r>
                        <a:rPr lang="en-US" dirty="0"/>
                        <a:t>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Eigenvectors, Eigen-values,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Diagonalisation</a:t>
                      </a:r>
                      <a:r>
                        <a:rPr lang="en-US" dirty="0"/>
                        <a:t>, Power of A, Change of basis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T8A and </a:t>
                      </a:r>
                      <a:br>
                        <a:rPr lang="en-SG" dirty="0"/>
                      </a:br>
                      <a:r>
                        <a:rPr lang="en-SG" dirty="0"/>
                        <a:t>T8 (</a:t>
                      </a:r>
                      <a:r>
                        <a:rPr lang="en-SG" dirty="0" err="1"/>
                        <a:t>EigenVectors</a:t>
                      </a:r>
                      <a:r>
                        <a:rPr lang="en-SG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6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9.1.1-9.1.4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SVD Introduction – Ch 9 not in this exam (2025/26 S1)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Quiz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T8 (</a:t>
                      </a:r>
                      <a:r>
                        <a:rPr lang="en-US" dirty="0" err="1"/>
                        <a:t>EigenVectors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4505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249B7F1-C2F4-CCFB-00D7-16B132B34AA5}"/>
              </a:ext>
            </a:extLst>
          </p:cNvPr>
          <p:cNvSpPr txBox="1"/>
          <p:nvPr/>
        </p:nvSpPr>
        <p:spPr>
          <a:xfrm>
            <a:off x="341502" y="6053291"/>
            <a:ext cx="878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Link: </a:t>
            </a:r>
            <a:r>
              <a:rPr lang="en-US" dirty="0">
                <a:hlinkClick r:id="rId2"/>
              </a:rPr>
              <a:t>https://www.youtube.com/@linearalgebra1884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21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1F1CF-772A-A323-E5DA-24BD666C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469" y="136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YouTube Recordings: 4 chapters</a:t>
            </a:r>
            <a:br>
              <a:rPr lang="en-US" dirty="0"/>
            </a:br>
            <a:r>
              <a:rPr lang="en-US" dirty="0"/>
              <a:t>Ch 6,7,8A, 8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48FD9-26E4-6895-B946-446FD84F1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626" y="5049077"/>
            <a:ext cx="10585174" cy="11278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https://www.youtube.com/@linearalgebra1884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FD547-F189-9A7A-C6F5-7FF26CE4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1077-7B91-4D11-8473-7F9D495CD0E2}" type="slidenum">
              <a:rPr lang="en-SG" smtClean="0"/>
              <a:t>6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0BED45-1C7A-7DB4-0BA9-0B3D8FCAD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25" y="1641476"/>
            <a:ext cx="9852991" cy="324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6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DE2C-221C-4578-9D05-C7BF592C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0"/>
            <a:ext cx="4737100" cy="1325563"/>
          </a:xfrm>
        </p:spPr>
        <p:txBody>
          <a:bodyPr>
            <a:normAutofit/>
          </a:bodyPr>
          <a:lstStyle/>
          <a:p>
            <a:r>
              <a:rPr lang="en-US" dirty="0"/>
              <a:t>3) Quiz 2 and Exam 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AF286-247C-432D-9BBC-83901A797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" y="1847850"/>
            <a:ext cx="94547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FFFF00"/>
                </a:highlight>
              </a:rPr>
              <a:t>Quiz 2: </a:t>
            </a:r>
            <a:r>
              <a:rPr lang="en-US" dirty="0">
                <a:highlight>
                  <a:srgbClr val="FFFF00"/>
                </a:highlight>
              </a:rPr>
              <a:t>proposed date: week 13 - TBD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Quiz 2’s Absentee</a:t>
            </a:r>
            <a:r>
              <a:rPr lang="en-US" dirty="0"/>
              <a:t>: No </a:t>
            </a:r>
            <a:r>
              <a:rPr lang="en-US" dirty="0" err="1"/>
              <a:t>ReQuiz</a:t>
            </a:r>
            <a:r>
              <a:rPr lang="en-US" dirty="0"/>
              <a:t>. See Prof Deepu’s email regarding absentees.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86FCD-4E1C-404C-91C9-B079CBE7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1077-7B91-4D11-8473-7F9D495CD0E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52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E851-DBDB-267F-326E-E38306BCF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09" y="145669"/>
            <a:ext cx="429158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Instructions to Install MATLAB for NTU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9215A-8EB8-5364-CA14-A3591B5E5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51793" cy="4351338"/>
          </a:xfrm>
        </p:spPr>
        <p:txBody>
          <a:bodyPr/>
          <a:lstStyle/>
          <a:p>
            <a:pPr marL="0" indent="0">
              <a:buNone/>
            </a:pPr>
            <a:r>
              <a:rPr lang="en-SG" dirty="0">
                <a:hlinkClick r:id="rId2"/>
              </a:rPr>
              <a:t>https://www.mathworks.com/academia/tah-portal/nanyang-technological-university-31272985.html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/>
              <a:t>https://libfaq.ntu.edu.sg/faq/267969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CA4C6-AF68-7BBF-64FF-E113E6CB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1077-7B91-4D11-8473-7F9D495CD0E2}" type="slidenum">
              <a:rPr lang="en-SG" smtClean="0"/>
              <a:t>8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BAA86A-6695-DAB8-816E-D61FFD898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184" y="447053"/>
            <a:ext cx="2516807" cy="2981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C7EB80-CDBC-5A6F-D75B-389B0BBDD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005" y="3832104"/>
            <a:ext cx="5075110" cy="293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CBE1-E873-18F0-3504-ED2AD6A2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67" y="548641"/>
            <a:ext cx="3998976" cy="1965008"/>
          </a:xfrm>
        </p:spPr>
        <p:txBody>
          <a:bodyPr>
            <a:normAutofit fontScale="90000"/>
          </a:bodyPr>
          <a:lstStyle/>
          <a:p>
            <a:r>
              <a:rPr lang="en-SG" dirty="0"/>
              <a:t>Instructions to use </a:t>
            </a:r>
            <a:r>
              <a:rPr lang="en-SG" dirty="0" err="1"/>
              <a:t>yt-dlp</a:t>
            </a:r>
            <a:r>
              <a:rPr lang="en-SG" dirty="0"/>
              <a:t> to download from </a:t>
            </a:r>
            <a:r>
              <a:rPr lang="en-SG" dirty="0" err="1"/>
              <a:t>youTube</a:t>
            </a:r>
            <a:r>
              <a:rPr lang="en-SG" dirty="0"/>
              <a:t> the recordings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EADDC-7BA2-C012-0AFD-252FDA64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F1077-7B91-4D11-8473-7F9D495CD0E2}" type="slidenum">
              <a:rPr lang="en-SG" smtClean="0"/>
              <a:t>9</a:t>
            </a:fld>
            <a:endParaRPr lang="en-SG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CBE74B1-E99F-FEB7-B04E-A1D3E0B3BBF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653143"/>
              </p:ext>
            </p:extLst>
          </p:nvPr>
        </p:nvGraphicFramePr>
        <p:xfrm>
          <a:off x="5294376" y="136524"/>
          <a:ext cx="5513832" cy="6643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736351" imgH="6912291" progId="Word.Document.12">
                  <p:embed/>
                </p:oleObj>
              </mc:Choice>
              <mc:Fallback>
                <p:oleObj name="Document" r:id="rId2" imgW="5736351" imgH="691229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94376" y="136524"/>
                        <a:ext cx="5513832" cy="6643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0241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592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Document</vt:lpstr>
      <vt:lpstr>CX1104 Part 2 for 2025/2026 (S1)</vt:lpstr>
      <vt:lpstr>Content</vt:lpstr>
      <vt:lpstr>1) How will we conduct the course?</vt:lpstr>
      <vt:lpstr>Teams link for online lecture  (2025/26 S2) week 8~13</vt:lpstr>
      <vt:lpstr>2) Online Video learning Schedule for Part 2</vt:lpstr>
      <vt:lpstr>YouTube Recordings: 4 chapters Ch 6,7,8A, 8 </vt:lpstr>
      <vt:lpstr>3) Quiz 2 and Exam announcement</vt:lpstr>
      <vt:lpstr>Instructions to Install MATLAB for NTU</vt:lpstr>
      <vt:lpstr>Instructions to use yt-dlp to download from youTube the recordings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References for Linear Algebra</dc:title>
  <dc:creator>Eng Siong Chng</dc:creator>
  <cp:lastModifiedBy>Chng Eng Siong (Prof)</cp:lastModifiedBy>
  <cp:revision>234</cp:revision>
  <cp:lastPrinted>2022-11-04T01:15:13Z</cp:lastPrinted>
  <dcterms:created xsi:type="dcterms:W3CDTF">2020-08-08T17:47:31Z</dcterms:created>
  <dcterms:modified xsi:type="dcterms:W3CDTF">2025-09-28T04:01:55Z</dcterms:modified>
</cp:coreProperties>
</file>