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59" r:id="rId9"/>
    <p:sldId id="260" r:id="rId10"/>
    <p:sldId id="261" r:id="rId11"/>
    <p:sldId id="266" r:id="rId12"/>
    <p:sldId id="267" r:id="rId13"/>
    <p:sldId id="268" r:id="rId14"/>
    <p:sldId id="270" r:id="rId15"/>
    <p:sldId id="269" r:id="rId16"/>
    <p:sldId id="272" r:id="rId17"/>
    <p:sldId id="271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997D-699F-4790-89FE-F471A64B115B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DB505-4A7A-4FA4-A2B7-6D365CDF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DB505-4A7A-4FA4-A2B7-6D365CDF900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9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dirty="0">
                <a:ln w="0"/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IN" dirty="0" err="1">
                <a:ln w="0"/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nalyzing</a:t>
            </a:r>
            <a:r>
              <a:rPr lang="en-IN" dirty="0">
                <a:ln w="0"/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Amazon sales and subscription KPI to improve Revenue &amp; Retention</a:t>
            </a:r>
            <a:endParaRPr dirty="0">
              <a:ln w="0"/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br>
              <a:rPr dirty="0"/>
            </a:br>
            <a:br>
              <a:rPr dirty="0"/>
            </a:br>
            <a:r>
              <a:rPr lang="en-US" b="1" dirty="0"/>
              <a:t>January 22, 2023</a:t>
            </a:r>
            <a:r>
              <a:rPr lang="en-US" dirty="0"/>
              <a:t> → </a:t>
            </a:r>
            <a:r>
              <a:rPr lang="en-US" b="1" dirty="0"/>
              <a:t>May 1, 2024</a:t>
            </a:r>
            <a:br>
              <a:rPr lang="en-US" dirty="0"/>
            </a:br>
            <a:r>
              <a:rPr lang="en-US" dirty="0"/>
              <a:t>(About </a:t>
            </a:r>
            <a:r>
              <a:rPr lang="en-US" b="1" dirty="0"/>
              <a:t>15 months</a:t>
            </a:r>
            <a:r>
              <a:rPr lang="en-US" dirty="0"/>
              <a:t> of sales + subscriptions)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/>
              <a:t>By Lekhana S | Data Analyst</a:t>
            </a:r>
            <a:endParaRPr dirty="0"/>
          </a:p>
        </p:txBody>
      </p:sp>
      <p:pic>
        <p:nvPicPr>
          <p:cNvPr id="9218" name="Picture 2" descr="Social ">
            <a:extLst>
              <a:ext uri="{FF2B5EF4-FFF2-40B4-BE49-F238E27FC236}">
                <a16:creationId xmlns:a16="http://schemas.microsoft.com/office/drawing/2014/main" id="{1D38576B-C419-8706-7143-79E2426BB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764" y="341446"/>
            <a:ext cx="1567543" cy="114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2261505" cy="3518297"/>
          </a:xfrm>
        </p:spPr>
        <p:txBody>
          <a:bodyPr>
            <a:normAutofit/>
          </a:bodyPr>
          <a:lstStyle/>
          <a:p>
            <a:pPr lvl="0"/>
            <a:r>
              <a:rPr lang="en-US" sz="1400" dirty="0"/>
              <a:t>Among the</a:t>
            </a:r>
            <a:r>
              <a:rPr lang="en-US" sz="1400" b="1" dirty="0"/>
              <a:t> 78% </a:t>
            </a:r>
            <a:r>
              <a:rPr lang="en-US" sz="1400" dirty="0"/>
              <a:t>repeat purchases,</a:t>
            </a:r>
            <a:br>
              <a:rPr lang="en-US" sz="1400" dirty="0"/>
            </a:br>
            <a:r>
              <a:rPr lang="en-US" sz="1400" b="1" dirty="0"/>
              <a:t>23%</a:t>
            </a:r>
            <a:r>
              <a:rPr lang="en-US" sz="1400" dirty="0"/>
              <a:t> are highly engaged customers making </a:t>
            </a:r>
            <a:r>
              <a:rPr lang="en-US" sz="1400" b="1" dirty="0"/>
              <a:t>6+ purchases</a:t>
            </a:r>
            <a:r>
              <a:rPr lang="en-US" sz="1400" dirty="0"/>
              <a:t>, indicating a strong loyal base.</a:t>
            </a:r>
          </a:p>
          <a:p>
            <a:pPr lvl="0"/>
            <a:br>
              <a:rPr lang="en-US" sz="1400" dirty="0"/>
            </a:br>
            <a:r>
              <a:rPr lang="en-US" sz="1400" dirty="0"/>
              <a:t>This suggests opportunities for </a:t>
            </a:r>
            <a:r>
              <a:rPr lang="en-US" sz="1400" b="1" dirty="0"/>
              <a:t>targeted loyalty programs</a:t>
            </a:r>
            <a:r>
              <a:rPr lang="en-US" sz="1400" dirty="0"/>
              <a:t> or </a:t>
            </a:r>
            <a:r>
              <a:rPr lang="en-US" sz="1400" b="1" dirty="0"/>
              <a:t>upselling</a:t>
            </a:r>
            <a:r>
              <a:rPr lang="en-US" sz="1400" dirty="0"/>
              <a:t> to mid-frequency shoppers (26%) to increase retention and revenue.</a:t>
            </a:r>
            <a:endParaRPr sz="1400" dirty="0">
              <a:latin typeface="Courier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E75B7B-C59F-FD3C-5ED1-82536783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57" y="279454"/>
            <a:ext cx="5796641" cy="440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EECDA-BA5C-8CCE-8403-4BB588328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AA22-634D-635E-2F80-5E593F73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63536" cy="51434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/>
              <a:t>Analytical Goals: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DFE4-5156-702B-95F1-47029AC5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928" y="2122714"/>
            <a:ext cx="1877785" cy="112667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760D1-27FA-4723-37A0-088ECFDBDBFF}"/>
              </a:ext>
            </a:extLst>
          </p:cNvPr>
          <p:cNvSpPr txBox="1"/>
          <p:nvPr/>
        </p:nvSpPr>
        <p:spPr>
          <a:xfrm>
            <a:off x="2612570" y="968552"/>
            <a:ext cx="77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Why</a:t>
            </a:r>
            <a:r>
              <a:rPr lang="en-IN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E7D3E-2F26-571E-819B-71A679D0ACB0}"/>
              </a:ext>
            </a:extLst>
          </p:cNvPr>
          <p:cNvSpPr txBox="1"/>
          <p:nvPr/>
        </p:nvSpPr>
        <p:spPr>
          <a:xfrm>
            <a:off x="3469820" y="968552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To help Amazon grow revenue and keep more subscribers by 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What products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Why customers stop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How product ratings affect sales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F23D7-118B-F28F-CC28-574EB5999229}"/>
              </a:ext>
            </a:extLst>
          </p:cNvPr>
          <p:cNvSpPr txBox="1"/>
          <p:nvPr/>
        </p:nvSpPr>
        <p:spPr>
          <a:xfrm>
            <a:off x="2612570" y="26013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How?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8B42E-D5ED-63DE-6B7F-EA9A5ED2EE01}"/>
              </a:ext>
            </a:extLst>
          </p:cNvPr>
          <p:cNvSpPr txBox="1"/>
          <p:nvPr/>
        </p:nvSpPr>
        <p:spPr>
          <a:xfrm>
            <a:off x="3551463" y="2601385"/>
            <a:ext cx="374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We used customer and sales data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Find top-selling 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Spot trends in subscription cancellations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Compare prices of high vs low-rated products</a:t>
            </a:r>
            <a:endParaRPr lang="en-IN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61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D687058-84D5-AE17-578D-15AEB13286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4" y="205978"/>
            <a:ext cx="5739493" cy="464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7E9FBC2D-65E7-6C83-A61D-6A64A69FC1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0BA97A-2AD0-E653-A35B-C32F73A5E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1064" y="1626552"/>
            <a:ext cx="22615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customers churn around 100–120 days.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~110 days, meaning that's the most common point of churn.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customers stay beyond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150+ days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churn before 70 days.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B353B-CB99-97B7-2179-B51FAB66D274}"/>
              </a:ext>
            </a:extLst>
          </p:cNvPr>
          <p:cNvSpPr txBox="1"/>
          <p:nvPr/>
        </p:nvSpPr>
        <p:spPr>
          <a:xfrm>
            <a:off x="351065" y="4466392"/>
            <a:ext cx="30861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/>
              <a:t>Note: </a:t>
            </a:r>
            <a:r>
              <a:rPr lang="en-US" altLang="en-US" sz="900" i="1" dirty="0">
                <a:latin typeface="Arial" panose="020B0604020202020204" pitchFamily="34" charset="0"/>
              </a:rPr>
              <a:t>This plot includes only customers who have churned, identified by non-missing values in the </a:t>
            </a:r>
            <a:r>
              <a:rPr lang="en-US" altLang="en-US" sz="900" i="1" dirty="0" err="1">
                <a:latin typeface="Arial Unicode MS"/>
              </a:rPr>
              <a:t>subscription_end_date</a:t>
            </a:r>
            <a:r>
              <a:rPr lang="en-US" altLang="en-US" sz="900" i="1" dirty="0"/>
              <a:t> field. </a:t>
            </a:r>
            <a:endParaRPr lang="en-US" altLang="en-US" sz="900" i="1" dirty="0">
              <a:latin typeface="Arial" panose="020B0604020202020204" pitchFamily="34" charset="0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164923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36A2-E423-860D-6932-E4745A52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2759529" cy="4553800"/>
          </a:xfrm>
        </p:spPr>
        <p:txBody>
          <a:bodyPr>
            <a:normAutofit/>
          </a:bodyPr>
          <a:lstStyle/>
          <a:p>
            <a:r>
              <a:rPr lang="en-US" sz="1200" dirty="0"/>
              <a:t>Customers on the </a:t>
            </a:r>
            <a:r>
              <a:rPr lang="en-US" sz="1200" b="1" dirty="0"/>
              <a:t>Basic subscription</a:t>
            </a:r>
            <a:r>
              <a:rPr lang="en-US" sz="1200" dirty="0"/>
              <a:t> churn more frequently (33.3%) compared to </a:t>
            </a:r>
            <a:r>
              <a:rPr lang="en-US" sz="1200" b="1" dirty="0"/>
              <a:t>Standard (28.6%)</a:t>
            </a:r>
            <a:r>
              <a:rPr lang="en-US" sz="1200" dirty="0"/>
              <a:t> and </a:t>
            </a:r>
            <a:r>
              <a:rPr lang="en-US" sz="1200" b="1" dirty="0"/>
              <a:t>Premium (25.8%)</a:t>
            </a:r>
            <a:r>
              <a:rPr lang="en-US" sz="1200" dirty="0"/>
              <a:t> tiers.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This suggests that </a:t>
            </a:r>
            <a:r>
              <a:rPr lang="en-US" sz="1200" b="1" dirty="0"/>
              <a:t>higher-value tiers may foster stronger retention</a:t>
            </a:r>
            <a:r>
              <a:rPr lang="en-US" sz="1200" dirty="0"/>
              <a:t>, possibly due to better features or perceived value.</a:t>
            </a:r>
            <a:endParaRPr lang="en-IN" sz="12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0FCB359-FA48-79AC-B6CF-A4687D9424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44" y="302080"/>
            <a:ext cx="5861956" cy="439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1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B7805-8A65-DB34-9861-F3C3CDE7D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DBC2-C9F6-C686-C252-E3015BC9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63536" cy="51434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/>
              <a:t>Analytical Goals: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C985-B079-911D-AF30-0F6E00DA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928" y="2122714"/>
            <a:ext cx="1877785" cy="112667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704B0-7910-2500-E5C2-C977B759395D}"/>
              </a:ext>
            </a:extLst>
          </p:cNvPr>
          <p:cNvSpPr txBox="1"/>
          <p:nvPr/>
        </p:nvSpPr>
        <p:spPr>
          <a:xfrm>
            <a:off x="2612570" y="968552"/>
            <a:ext cx="77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Why</a:t>
            </a:r>
            <a:r>
              <a:rPr lang="en-IN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301C9-ED2F-03AB-BDC4-A1B1F8368DCC}"/>
              </a:ext>
            </a:extLst>
          </p:cNvPr>
          <p:cNvSpPr txBox="1"/>
          <p:nvPr/>
        </p:nvSpPr>
        <p:spPr>
          <a:xfrm>
            <a:off x="3469820" y="968552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To help Amazon grow revenue and keep more subscribers by 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What products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Why customers stop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How product ratings affect sales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DCC83-8767-D9F8-34E4-E646D418534A}"/>
              </a:ext>
            </a:extLst>
          </p:cNvPr>
          <p:cNvSpPr txBox="1"/>
          <p:nvPr/>
        </p:nvSpPr>
        <p:spPr>
          <a:xfrm>
            <a:off x="2612570" y="26013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How?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FF66-D602-0DDC-7F8C-0F86251731B4}"/>
              </a:ext>
            </a:extLst>
          </p:cNvPr>
          <p:cNvSpPr txBox="1"/>
          <p:nvPr/>
        </p:nvSpPr>
        <p:spPr>
          <a:xfrm>
            <a:off x="3551463" y="2601385"/>
            <a:ext cx="374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We used customer and sales data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Find top-selling 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Spot trends in subscription cancellations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 prices of high vs low-rated products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08333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EB15-E756-29AB-9E8E-D5AC7B71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2604407" cy="2365772"/>
          </a:xfrm>
        </p:spPr>
        <p:txBody>
          <a:bodyPr>
            <a:normAutofit/>
          </a:bodyPr>
          <a:lstStyle/>
          <a:p>
            <a:r>
              <a:rPr lang="en-US" sz="1000" dirty="0"/>
              <a:t>Surprisingly, </a:t>
            </a:r>
            <a:r>
              <a:rPr lang="en-US" sz="1000" b="1" dirty="0"/>
              <a:t>Low Rated products (&lt;3.5)</a:t>
            </a:r>
            <a:r>
              <a:rPr lang="en-US" sz="1000" dirty="0"/>
              <a:t> drove the </a:t>
            </a:r>
            <a:r>
              <a:rPr lang="en-US" sz="1000" b="1" dirty="0"/>
              <a:t>highest total sales</a:t>
            </a:r>
            <a:r>
              <a:rPr lang="en-US" sz="1000" dirty="0"/>
              <a:t>, contributing more than ₹1L in revenue.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This suggests that </a:t>
            </a:r>
            <a:r>
              <a:rPr lang="en-US" sz="1000" b="1" dirty="0"/>
              <a:t>factors beyond review scores</a:t>
            </a:r>
            <a:r>
              <a:rPr lang="en-US" sz="1000" dirty="0"/>
              <a:t>—like price, demand, or product necessity—may be influencing purchase decisions more heavily than perceived quality.</a:t>
            </a:r>
            <a:endParaRPr lang="en-IN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171577-C0D5-27D2-C0FF-6D3D6C8DAE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29" y="205979"/>
            <a:ext cx="5828846" cy="45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39B63B-913D-882D-16A2-996454052DFE}"/>
              </a:ext>
            </a:extLst>
          </p:cNvPr>
          <p:cNvSpPr txBox="1"/>
          <p:nvPr/>
        </p:nvSpPr>
        <p:spPr>
          <a:xfrm>
            <a:off x="595993" y="2726871"/>
            <a:ext cx="2130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While Low Rated products drive the most revenue, further analysis reveals they are also priced significantly lower and bought in bulk suggesting utilitarian purchases where reviews matter less.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27307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765B-D600-D4C7-94A4-FFC1F655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2" y="2408463"/>
            <a:ext cx="2792185" cy="2579915"/>
          </a:xfrm>
        </p:spPr>
        <p:txBody>
          <a:bodyPr>
            <a:normAutofit/>
          </a:bodyPr>
          <a:lstStyle/>
          <a:p>
            <a:pPr algn="l"/>
            <a:br>
              <a:rPr lang="en-US" sz="1400" b="1" dirty="0"/>
            </a:br>
            <a:r>
              <a:rPr lang="en-US" sz="1400" b="1" dirty="0"/>
              <a:t>High-rated products tend to be lower priced</a:t>
            </a:r>
            <a:r>
              <a:rPr lang="en-US" sz="1400" dirty="0"/>
              <a:t>, suggesting customers are more satisfied when the product meets or exceeds expectations for its price.</a:t>
            </a:r>
            <a:br>
              <a:rPr lang="en-US" sz="1400" dirty="0"/>
            </a:br>
            <a:r>
              <a:rPr lang="en-US" sz="1400" dirty="0"/>
              <a:t>In contrast, </a:t>
            </a:r>
            <a:r>
              <a:rPr lang="en-US" sz="1400" b="1" dirty="0"/>
              <a:t>low-rated products are priced higher</a:t>
            </a:r>
            <a:r>
              <a:rPr lang="en-US" sz="1400" dirty="0"/>
              <a:t>, indicating a possible mismatch between price and perceived value.</a:t>
            </a:r>
            <a:endParaRPr lang="en-IN" sz="1400" dirty="0"/>
          </a:p>
        </p:txBody>
      </p:sp>
      <p:pic>
        <p:nvPicPr>
          <p:cNvPr id="7170" name="Picture 2" descr="Uploaded image">
            <a:extLst>
              <a:ext uri="{FF2B5EF4-FFF2-40B4-BE49-F238E27FC236}">
                <a16:creationId xmlns:a16="http://schemas.microsoft.com/office/drawing/2014/main" id="{A4BBA12D-C5FD-D56D-5068-414818B67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138793"/>
            <a:ext cx="5845628" cy="478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8A4CF0-DB5B-1923-5106-90F6DF5EE152}"/>
              </a:ext>
            </a:extLst>
          </p:cNvPr>
          <p:cNvSpPr txBox="1"/>
          <p:nvPr/>
        </p:nvSpPr>
        <p:spPr>
          <a:xfrm>
            <a:off x="155122" y="1396092"/>
            <a:ext cx="2653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Low-rated and mid-rated products have a </a:t>
            </a:r>
            <a:r>
              <a:rPr lang="en-US" sz="1400" b="1" dirty="0"/>
              <a:t>higher average and median price</a:t>
            </a:r>
            <a:r>
              <a:rPr lang="en-US" sz="1400" dirty="0"/>
              <a:t> to high-rated ones. compared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07283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E08-8BA5-7689-0BCC-83518376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057399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C0D-3F2F-018F-D3CB-AF8FBB07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1" y="555170"/>
            <a:ext cx="7086598" cy="4588329"/>
          </a:xfrm>
        </p:spPr>
        <p:txBody>
          <a:bodyPr>
            <a:normAutofit/>
          </a:bodyPr>
          <a:lstStyle/>
          <a:p>
            <a:r>
              <a:rPr lang="en-US" sz="1600" b="1" dirty="0"/>
              <a:t>Focus on High-Revenue Categories:</a:t>
            </a:r>
            <a:br>
              <a:rPr lang="en-US" sz="1600" dirty="0"/>
            </a:br>
            <a:r>
              <a:rPr lang="en-US" sz="1600" dirty="0"/>
              <a:t>Wellness &amp; Electronics contribute the most to revenue — prioritize them in promotions.</a:t>
            </a:r>
          </a:p>
          <a:p>
            <a:r>
              <a:rPr lang="en-US" sz="1600" b="1" dirty="0"/>
              <a:t>Target Mid &amp; High-Frequency Buyers:</a:t>
            </a:r>
            <a:br>
              <a:rPr lang="en-US" sz="1600" dirty="0"/>
            </a:br>
            <a:r>
              <a:rPr lang="en-US" sz="1600" dirty="0"/>
              <a:t>49% of repeat customers buy 4+ times — ideal for personalized offers or exclusive deals.</a:t>
            </a:r>
          </a:p>
          <a:p>
            <a:r>
              <a:rPr lang="en-US" sz="1600" b="1" dirty="0"/>
              <a:t>Improve Retention in Basic Tier:</a:t>
            </a:r>
            <a:br>
              <a:rPr lang="en-US" sz="1600" dirty="0"/>
            </a:br>
            <a:r>
              <a:rPr lang="en-US" sz="1600" dirty="0"/>
              <a:t>Highest churn rate observed — consider loyalty rewards or simplified upgrade options.</a:t>
            </a:r>
          </a:p>
          <a:p>
            <a:r>
              <a:rPr lang="en-US" sz="1600" b="1" dirty="0"/>
              <a:t>Encourage More Product Reviews:</a:t>
            </a:r>
            <a:br>
              <a:rPr lang="en-US" sz="1600" dirty="0"/>
            </a:br>
            <a:r>
              <a:rPr lang="en-US" sz="1600" dirty="0"/>
              <a:t>High-rated products generate less revenue; incentivize honest reviews to balance perceptions and drive conversions.</a:t>
            </a:r>
          </a:p>
          <a:p>
            <a:r>
              <a:rPr lang="en-US" sz="1600" b="1" dirty="0"/>
              <a:t>Monitor Low-Rated Price Ranges:</a:t>
            </a:r>
            <a:br>
              <a:rPr lang="en-US" sz="1600" dirty="0"/>
            </a:br>
            <a:r>
              <a:rPr lang="en-US" sz="1600" dirty="0"/>
              <a:t>Low-rated products are priced high (avg ₹139) — reassess pricing or quality to reduce customer dissatisfaction.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528456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55CC-5AD1-8A62-55E9-6EDE3A56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3037114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IN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4806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277585"/>
            <a:ext cx="4947556" cy="4563835"/>
          </a:xfrm>
        </p:spPr>
        <p:txBody>
          <a:bodyPr>
            <a:normAutofit/>
          </a:bodyPr>
          <a:lstStyle/>
          <a:p>
            <a:r>
              <a:rPr lang="en-US" sz="1800" dirty="0"/>
              <a:t>Solution: Use sales and customer data to uncover key patterns and recommend actions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2248"/>
            <a:ext cx="3886201" cy="51434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endParaRPr lang="en-IN" sz="1800" dirty="0"/>
          </a:p>
          <a:p>
            <a:pPr marL="0" lv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Problem:</a:t>
            </a:r>
          </a:p>
          <a:p>
            <a:pPr marL="0" indent="0">
              <a:buNone/>
            </a:pPr>
            <a:r>
              <a:rPr lang="en-US" sz="1800" dirty="0"/>
              <a:t>Amazon wants to boost revenue and reduce subscription cancellations.</a:t>
            </a:r>
          </a:p>
          <a:p>
            <a:pPr marL="0" lvl="0" indent="0">
              <a:buNone/>
            </a:pPr>
            <a:endParaRPr sz="1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BF-AD36-055E-C75A-3F7E0C2D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1706336" cy="2365772"/>
          </a:xfrm>
        </p:spPr>
        <p:txBody>
          <a:bodyPr>
            <a:normAutofit/>
          </a:bodyPr>
          <a:lstStyle/>
          <a:p>
            <a:r>
              <a:rPr lang="en-IN" sz="1600" dirty="0"/>
              <a:t>Analytical Goals: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0FFE-7E68-D79E-BB41-FE27D955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928" y="2122714"/>
            <a:ext cx="1877785" cy="112667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7759D-3C5E-B71A-E74A-C44CBDB518EF}"/>
              </a:ext>
            </a:extLst>
          </p:cNvPr>
          <p:cNvSpPr txBox="1"/>
          <p:nvPr/>
        </p:nvSpPr>
        <p:spPr>
          <a:xfrm>
            <a:off x="2612570" y="968552"/>
            <a:ext cx="77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Why</a:t>
            </a:r>
            <a:r>
              <a:rPr lang="en-IN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964B1-E3AC-95D7-284F-9689D37D26DC}"/>
              </a:ext>
            </a:extLst>
          </p:cNvPr>
          <p:cNvSpPr txBox="1"/>
          <p:nvPr/>
        </p:nvSpPr>
        <p:spPr>
          <a:xfrm>
            <a:off x="3469820" y="968552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help Amazon grow revenue and keep more subscribers by 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products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Identify valuable customers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Why customers stop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product ratings affect sales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0B09930-54F7-82B6-0C89-550DEA113B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163536" cy="5143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/>
              <a:t>Analytical Goals: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2394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10E69-E42F-17F0-B5D7-5DD56867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E4C1-621B-E5CE-A097-977DDADD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63536" cy="51434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/>
              <a:t>Analytical Goals: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48F3-CC91-2B03-A0C3-C1944191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928" y="2122714"/>
            <a:ext cx="1877785" cy="112667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0DBE0-6ADF-67AF-B9A7-9E7F77002EF7}"/>
              </a:ext>
            </a:extLst>
          </p:cNvPr>
          <p:cNvSpPr txBox="1"/>
          <p:nvPr/>
        </p:nvSpPr>
        <p:spPr>
          <a:xfrm>
            <a:off x="2612570" y="968552"/>
            <a:ext cx="77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Why</a:t>
            </a:r>
            <a:r>
              <a:rPr lang="en-IN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5D0A3-6103-F800-AFEE-486BE97C991F}"/>
              </a:ext>
            </a:extLst>
          </p:cNvPr>
          <p:cNvSpPr txBox="1"/>
          <p:nvPr/>
        </p:nvSpPr>
        <p:spPr>
          <a:xfrm>
            <a:off x="3469820" y="968552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To help Amazon grow revenue and keep more subscribers by 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What products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Why customers stop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How product ratings affect sales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7789-BC2C-95EA-A13A-087BCB7C29EB}"/>
              </a:ext>
            </a:extLst>
          </p:cNvPr>
          <p:cNvSpPr txBox="1"/>
          <p:nvPr/>
        </p:nvSpPr>
        <p:spPr>
          <a:xfrm>
            <a:off x="2612570" y="26013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How?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E176-4833-448A-57EC-B2B361C3DB5E}"/>
              </a:ext>
            </a:extLst>
          </p:cNvPr>
          <p:cNvSpPr txBox="1"/>
          <p:nvPr/>
        </p:nvSpPr>
        <p:spPr>
          <a:xfrm>
            <a:off x="3551463" y="2616774"/>
            <a:ext cx="374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used customer and sales data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Find top-selling 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Identify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Spot trends in subscription cancellations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 prices of high vs low-rated products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06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290DB-13EA-CF12-5A23-730B11127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B206-56B7-7D90-D04D-3701376A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63536" cy="51434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/>
              <a:t>Analytical Goals: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65DE-0DC5-4CA1-D76E-37E2E7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928" y="2122714"/>
            <a:ext cx="1877785" cy="112667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C3B3-483F-90D2-8298-494AC1152AB0}"/>
              </a:ext>
            </a:extLst>
          </p:cNvPr>
          <p:cNvSpPr txBox="1"/>
          <p:nvPr/>
        </p:nvSpPr>
        <p:spPr>
          <a:xfrm>
            <a:off x="2612570" y="968552"/>
            <a:ext cx="77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Why</a:t>
            </a:r>
            <a:r>
              <a:rPr lang="en-IN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67ABB-B1EE-F966-CD12-951127A75CCF}"/>
              </a:ext>
            </a:extLst>
          </p:cNvPr>
          <p:cNvSpPr txBox="1"/>
          <p:nvPr/>
        </p:nvSpPr>
        <p:spPr>
          <a:xfrm>
            <a:off x="3469820" y="968552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To help Amazon grow revenue and keep more subscribers by 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What products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Why customers stop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How product ratings affect sales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E8534-5381-4452-F541-27BAF36DF4EB}"/>
              </a:ext>
            </a:extLst>
          </p:cNvPr>
          <p:cNvSpPr txBox="1"/>
          <p:nvPr/>
        </p:nvSpPr>
        <p:spPr>
          <a:xfrm>
            <a:off x="2612570" y="26013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How?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04F1C-BAA0-7168-8ECE-5B0A8948DD8F}"/>
              </a:ext>
            </a:extLst>
          </p:cNvPr>
          <p:cNvSpPr txBox="1"/>
          <p:nvPr/>
        </p:nvSpPr>
        <p:spPr>
          <a:xfrm>
            <a:off x="3551463" y="2616774"/>
            <a:ext cx="374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We used customer and sales data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Find top-selling 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Spot trends in subscription cancellations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Compare prices of high vs low-rated products</a:t>
            </a:r>
            <a:endParaRPr lang="en-IN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3" y="1076325"/>
            <a:ext cx="3008313" cy="871538"/>
          </a:xfrm>
        </p:spPr>
        <p:txBody>
          <a:bodyPr/>
          <a:lstStyle/>
          <a:p>
            <a:pPr lvl="0"/>
            <a:r>
              <a:rPr lang="en-US" dirty="0"/>
              <a:t>Wellness products generate the highest revenue among all categories (₹44,088)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393" y="2367643"/>
            <a:ext cx="3098121" cy="2226980"/>
          </a:xfrm>
        </p:spPr>
        <p:txBody>
          <a:bodyPr/>
          <a:lstStyle/>
          <a:p>
            <a:pPr lvl="0"/>
            <a:r>
              <a:rPr lang="en-US" dirty="0"/>
              <a:t>We expected traditional categories like </a:t>
            </a:r>
            <a:r>
              <a:rPr lang="en-US" b="1" dirty="0"/>
              <a:t>Electronics</a:t>
            </a:r>
            <a:r>
              <a:rPr lang="en-US" dirty="0"/>
              <a:t> or </a:t>
            </a:r>
            <a:r>
              <a:rPr lang="en-US" b="1" dirty="0"/>
              <a:t>Clothing</a:t>
            </a:r>
            <a:r>
              <a:rPr lang="en-US" dirty="0"/>
              <a:t> to drive most revenue, but surprisingly, </a:t>
            </a:r>
            <a:r>
              <a:rPr lang="en-US" b="1" dirty="0"/>
              <a:t>Wellness</a:t>
            </a:r>
            <a:r>
              <a:rPr lang="en-US" dirty="0"/>
              <a:t> products led the charts.</a:t>
            </a:r>
            <a:br>
              <a:rPr lang="en-US" dirty="0"/>
            </a:br>
            <a:r>
              <a:rPr lang="en-US" dirty="0"/>
              <a:t>This could signal a </a:t>
            </a:r>
            <a:r>
              <a:rPr lang="en-US" b="1" dirty="0"/>
              <a:t>consumer shift toward self-care and lifestyle products</a:t>
            </a:r>
            <a:r>
              <a:rPr lang="en-US" dirty="0"/>
              <a:t>, reflecting changing priorities post-pandemic or during seasonal trends.</a:t>
            </a:r>
            <a:endParaRPr dirty="0"/>
          </a:p>
        </p:txBody>
      </p:sp>
      <p:pic>
        <p:nvPicPr>
          <p:cNvPr id="3" name="Picture 1" descr="amax_files/figure-pptx/revenue%20by%20catego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233CC-C4CA-2A17-A6C9-7F965BC4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A934-DFED-14F4-9ED9-B5ED7A70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63536" cy="51434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1600" dirty="0"/>
              <a:t>Analytical Goals: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AC93-B86B-9A8B-330B-E68683E9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928" y="2122714"/>
            <a:ext cx="1877785" cy="112667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9FEE1-F1C0-0996-166E-ADE17BFE4594}"/>
              </a:ext>
            </a:extLst>
          </p:cNvPr>
          <p:cNvSpPr txBox="1"/>
          <p:nvPr/>
        </p:nvSpPr>
        <p:spPr>
          <a:xfrm>
            <a:off x="2612570" y="968552"/>
            <a:ext cx="77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Why</a:t>
            </a:r>
            <a:r>
              <a:rPr lang="en-IN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E41C0-F83B-A204-75B7-D0DA374328B5}"/>
              </a:ext>
            </a:extLst>
          </p:cNvPr>
          <p:cNvSpPr txBox="1"/>
          <p:nvPr/>
        </p:nvSpPr>
        <p:spPr>
          <a:xfrm>
            <a:off x="3469820" y="968552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To help Amazon grow revenue and keep more subscribers by 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What products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Identify valuable customers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Why customers stop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How product ratings affect sales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C1F80-88E0-E232-A27D-7946451BFF99}"/>
              </a:ext>
            </a:extLst>
          </p:cNvPr>
          <p:cNvSpPr txBox="1"/>
          <p:nvPr/>
        </p:nvSpPr>
        <p:spPr>
          <a:xfrm>
            <a:off x="2612570" y="26013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How?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88E5E-EBED-DA38-D541-4357B3FA70BB}"/>
              </a:ext>
            </a:extLst>
          </p:cNvPr>
          <p:cNvSpPr txBox="1"/>
          <p:nvPr/>
        </p:nvSpPr>
        <p:spPr>
          <a:xfrm>
            <a:off x="3551463" y="2601385"/>
            <a:ext cx="374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We used customer and sales data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Find top-selling product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Identify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Spot trends in subscription cancellations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Compare prices of high vs low-rated products</a:t>
            </a:r>
            <a:endParaRPr lang="en-IN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dirty="0"/>
              <a:t>A </a:t>
            </a:r>
            <a:r>
              <a:rPr lang="en-US" sz="1200" b="1" dirty="0"/>
              <a:t>large number of customers have low </a:t>
            </a:r>
            <a:r>
              <a:rPr lang="en-US" sz="1200" b="1" dirty="0" err="1"/>
              <a:t>total_spent</a:t>
            </a:r>
            <a:r>
              <a:rPr lang="en-US" sz="1200" dirty="0"/>
              <a:t> — under ₹1000, with only a small group crossing ₹3,000.</a:t>
            </a:r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r>
              <a:rPr lang="en-US" sz="1200" dirty="0"/>
              <a:t>But that doesn’t automatically mean they’re all </a:t>
            </a:r>
            <a:r>
              <a:rPr lang="en-US" sz="1200" b="1" dirty="0"/>
              <a:t>one-time buyers</a:t>
            </a:r>
            <a:r>
              <a:rPr lang="en-US" sz="1200" dirty="0"/>
              <a:t>.</a:t>
            </a:r>
            <a:endParaRPr sz="1200" dirty="0"/>
          </a:p>
        </p:txBody>
      </p:sp>
      <p:pic>
        <p:nvPicPr>
          <p:cNvPr id="2" name="Picture 1" descr="amax_files/figure-pptx/cltv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ax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4508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849E0D8-EC2D-EE8C-6B9F-AC7CB4C2FE3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30630" y="1993621"/>
            <a:ext cx="31595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78% of customers are repeat buyers</a:t>
            </a:r>
            <a:r>
              <a:rPr lang="en-US" sz="1400" dirty="0"/>
              <a:t>, showing strong customer retention and satisfaction.</a:t>
            </a:r>
            <a:br>
              <a:rPr lang="en-US" sz="1400" dirty="0"/>
            </a:br>
            <a:r>
              <a:rPr lang="en-US" sz="1400" dirty="0"/>
              <a:t>However, the </a:t>
            </a:r>
            <a:r>
              <a:rPr lang="en-US" sz="1400" b="1" dirty="0"/>
              <a:t>22% one-time buyers</a:t>
            </a:r>
            <a:r>
              <a:rPr lang="en-US" sz="1400" dirty="0"/>
              <a:t> signal an opportunity to improve first-time user experience, they may require better onboarding, post-purchase nudges, or incentives to return.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9B759F-A422-CD7C-A085-E073BD7B4FF1}"/>
              </a:ext>
            </a:extLst>
          </p:cNvPr>
          <p:cNvSpPr/>
          <p:nvPr/>
        </p:nvSpPr>
        <p:spPr>
          <a:xfrm>
            <a:off x="6180364" y="3327396"/>
            <a:ext cx="1363436" cy="269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38CF6-6AD8-1881-327D-E8EECF25CA17}"/>
              </a:ext>
            </a:extLst>
          </p:cNvPr>
          <p:cNvSpPr txBox="1"/>
          <p:nvPr/>
        </p:nvSpPr>
        <p:spPr>
          <a:xfrm>
            <a:off x="5821134" y="3809503"/>
            <a:ext cx="3192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Among the </a:t>
            </a:r>
            <a:r>
              <a:rPr lang="en-US" sz="1400" b="1" dirty="0"/>
              <a:t>78% repeat customers</a:t>
            </a:r>
            <a:r>
              <a:rPr lang="en-US" sz="1400" dirty="0"/>
              <a:t>, how often did they actually shop?</a:t>
            </a:r>
            <a:endParaRPr lang="en-IN" sz="1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997</Words>
  <Application>Microsoft Office PowerPoint</Application>
  <PresentationFormat>On-screen Show (16:9)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Courier</vt:lpstr>
      <vt:lpstr>Office Theme</vt:lpstr>
      <vt:lpstr>Analyzing Amazon sales and subscription KPI to improve Revenue &amp; Retention</vt:lpstr>
      <vt:lpstr>Solution: Use sales and customer data to uncover key patterns and recommend actions</vt:lpstr>
      <vt:lpstr>Analytical Goals: </vt:lpstr>
      <vt:lpstr>Analytical Goals: </vt:lpstr>
      <vt:lpstr>Analytical Goals: </vt:lpstr>
      <vt:lpstr>Wellness products generate the highest revenue among all categories (₹44,088)</vt:lpstr>
      <vt:lpstr>Analytical Goals: </vt:lpstr>
      <vt:lpstr>PowerPoint Presentation</vt:lpstr>
      <vt:lpstr>PowerPoint Presentation</vt:lpstr>
      <vt:lpstr>PowerPoint Presentation</vt:lpstr>
      <vt:lpstr>Analytical Goals: </vt:lpstr>
      <vt:lpstr>Most customers churn around 100–120 days.  There's a peak at ~110 days, meaning that's the most common point of churn.  Very few customers stay beyond 150+ days or churn before 70 days.</vt:lpstr>
      <vt:lpstr>Customers on the Basic subscription churn more frequently (33.3%) compared to Standard (28.6%) and Premium (25.8%) tiers.  This suggests that higher-value tiers may foster stronger retention, possibly due to better features or perceived value.</vt:lpstr>
      <vt:lpstr>Analytical Goals: </vt:lpstr>
      <vt:lpstr>Surprisingly, Low Rated products (&lt;3.5) drove the highest total sales, contributing more than ₹1L in revenue.  This suggests that factors beyond review scores—like price, demand, or product necessity—may be influencing purchase decisions more heavily than perceived quality.</vt:lpstr>
      <vt:lpstr> High-rated products tend to be lower priced, suggesting customers are more satisfied when the product meets or exceeds expectations for its price. In contrast, low-rated products are priced higher, indicating a possible mismatch between price and perceived value.</vt:lpstr>
      <vt:lpstr>In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&amp; Subscription Case Study</dc:title>
  <dc:creator>Lekhana S</dc:creator>
  <cp:keywords/>
  <cp:lastModifiedBy>Lekhana S</cp:lastModifiedBy>
  <cp:revision>2</cp:revision>
  <dcterms:created xsi:type="dcterms:W3CDTF">2025-06-16T12:56:24Z</dcterms:created>
  <dcterms:modified xsi:type="dcterms:W3CDTF">2025-06-17T15:55:56Z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2025-06-16</vt:lpwstr>
  </property>
  <property fmtid="{D5CDD505-2E9C-101B-9397-08002B2CF9AE}" pid="3" name="output">
    <vt:lpwstr>powerpoint_presentation</vt:lpwstr>
  </property>
</Properties>
</file>