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8" r:id="rId3"/>
    <p:sldId id="295" r:id="rId4"/>
    <p:sldId id="259" r:id="rId5"/>
    <p:sldId id="260" r:id="rId6"/>
    <p:sldId id="296" r:id="rId7"/>
    <p:sldId id="297" r:id="rId8"/>
    <p:sldId id="298" r:id="rId9"/>
    <p:sldId id="261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278" r:id="rId32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4"/>
      <p:bold r:id="rId35"/>
    </p:embeddedFont>
    <p:embeddedFont>
      <p:font typeface="Source Sans Pro" panose="020B0503030403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C26151C3-CB0A-026D-E590-810E02A3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3824A287-2124-9917-AE12-4786EE316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BEFD7BDB-F50E-32AD-78D8-AD1013581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43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CB71E6AA-241A-63C5-058C-83B3028B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80191320-7658-272D-FA2B-C2B788B61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6A21DCF2-08C1-6BC7-9624-0F3330B10D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83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884BDAB-5E1A-09F1-C524-124D680B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946DEEB2-3F72-3F6C-279A-767CD47A8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3D21EC1D-2B4F-6DBA-B559-EFF7C0F887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84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2EC71EAE-2DF4-B097-6885-2E7D5F17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A3A142D4-4D9A-EB3B-EFBC-05D5019EC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8FA121AD-5441-A1C4-4B44-1F71F53B0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253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>
          <a:extLst>
            <a:ext uri="{FF2B5EF4-FFF2-40B4-BE49-F238E27FC236}">
              <a16:creationId xmlns:a16="http://schemas.microsoft.com/office/drawing/2014/main" id="{558C6D8E-9261-34B7-CE80-9807A3A5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>
            <a:extLst>
              <a:ext uri="{FF2B5EF4-FFF2-40B4-BE49-F238E27FC236}">
                <a16:creationId xmlns:a16="http://schemas.microsoft.com/office/drawing/2014/main" id="{43994DC4-70F0-EA66-6416-423C05CCF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>
            <a:extLst>
              <a:ext uri="{FF2B5EF4-FFF2-40B4-BE49-F238E27FC236}">
                <a16:creationId xmlns:a16="http://schemas.microsoft.com/office/drawing/2014/main" id="{A3C3EE15-13AF-5697-CBDA-3EC15AA42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8997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8D1F62D1-AFB9-2CE9-5DDF-8AEC70C8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E5275812-B60E-177B-0F83-4B0EFB7AC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AEF3DFAC-4240-5988-DC43-75C85E728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50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37BBE0E0-F5D3-188F-7F0D-C8A35F81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15091211-1BD9-BE74-F477-D153111DD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ED17DC15-08DB-F853-4533-70A41036A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925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C0FDE7C-A85B-8B55-F9B4-A7DBA8BD9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35B1924B-3B87-32D3-0AE3-654D79C5D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FF7F6B3F-155B-7BAD-A5A5-B126F7110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462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FC740C17-BF3E-2089-16D3-06A8621F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4CB4B6AC-471B-7709-FC5F-CC4B5C6DF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EA0C7622-D444-831F-3C37-86DF331A9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6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CB3BB8F9-E3F4-E88A-4BD8-718B13A8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4D4A3CFB-36A6-1CC3-7A02-7219B5209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01D3C117-F963-DFF7-1264-93DBFDB62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13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2D74B4C1-6C1E-9C1E-FA11-9BC1C676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4C9E91F1-DD3E-6359-1939-8D6E97534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11EB8C89-C871-99F5-A5AB-EB259A6EAA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058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DF0B98F7-171E-8DA5-FB30-DBBB6E89A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0B72C249-0BF5-5279-660A-41D9CF932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9E0B5E31-1551-F102-8F5A-FA7503C19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85356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>
          <a:extLst>
            <a:ext uri="{FF2B5EF4-FFF2-40B4-BE49-F238E27FC236}">
              <a16:creationId xmlns:a16="http://schemas.microsoft.com/office/drawing/2014/main" id="{9A6F7BC7-7C44-A2D0-7E19-097BFB0FB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>
            <a:extLst>
              <a:ext uri="{FF2B5EF4-FFF2-40B4-BE49-F238E27FC236}">
                <a16:creationId xmlns:a16="http://schemas.microsoft.com/office/drawing/2014/main" id="{7A931005-52CF-0D79-C04A-E184C7EB25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>
            <a:extLst>
              <a:ext uri="{FF2B5EF4-FFF2-40B4-BE49-F238E27FC236}">
                <a16:creationId xmlns:a16="http://schemas.microsoft.com/office/drawing/2014/main" id="{34BDB60D-8888-BB1F-CA63-4FFE65912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780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AB607C5D-72A6-E2EB-9F0B-53D8C0A43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F3FC33EC-5791-127C-0F57-87BE83C6E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1F23C0DE-EAB4-3AC3-D31B-5B6A0459E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615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06EB30A2-FC4E-67A7-4F24-76DC575A5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C108E8EB-7886-3E93-9562-D6C5F052F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9FA1E44F-7F19-0898-CE41-DA670D058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482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D04B013-1C82-6470-16D2-A0D3DFC35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670C0945-12DC-D224-284F-F5B12733E3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274CE028-051E-13FC-0ED0-A5172C6BF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112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BAF311E2-13EF-917E-D023-DDD1E9F9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FC922613-5A37-535A-36ED-7F56E9A13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6F88D0DB-90E1-72AD-3FCD-39084EFB1E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53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9A2E55D-E76B-F546-375F-E6E73EF9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93DDE9AB-14C3-2891-86C7-69BF916F0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6A8825BF-CD57-5891-0F42-1E2D5B5A4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645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C88D4045-092A-B7A4-3080-9F81FD6F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DE777D62-5402-0C6B-6637-AE5EC180F5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38DCD320-72C3-BA4E-9E92-C3ADA65182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4947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2B7750EB-1468-6C8E-815A-CC4CB1D9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18BEFA82-13B7-752A-70A5-EEF99B00E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8854E318-7AC9-2DA8-1D45-53C814604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33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A0C94B58-8029-6666-C3B3-BA1B0FD7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f391192_04:notes">
            <a:extLst>
              <a:ext uri="{FF2B5EF4-FFF2-40B4-BE49-F238E27FC236}">
                <a16:creationId xmlns:a16="http://schemas.microsoft.com/office/drawing/2014/main" id="{89DF135B-C91C-C355-8B49-E6C13807C2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f391192_04:notes">
            <a:extLst>
              <a:ext uri="{FF2B5EF4-FFF2-40B4-BE49-F238E27FC236}">
                <a16:creationId xmlns:a16="http://schemas.microsoft.com/office/drawing/2014/main" id="{E96C1CA0-D6F6-EDAA-CF35-B11C3AD68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68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D9541F0C-BBCE-7D66-581B-6D49F669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>
            <a:extLst>
              <a:ext uri="{FF2B5EF4-FFF2-40B4-BE49-F238E27FC236}">
                <a16:creationId xmlns:a16="http://schemas.microsoft.com/office/drawing/2014/main" id="{75F8B73D-DE10-3412-36B8-FFE23830C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>
            <a:extLst>
              <a:ext uri="{FF2B5EF4-FFF2-40B4-BE49-F238E27FC236}">
                <a16:creationId xmlns:a16="http://schemas.microsoft.com/office/drawing/2014/main" id="{A834DD66-96E2-FCA3-D183-1FD62C379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7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6C028A10-347A-355E-12C3-17A97EFD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68749EA4-5138-09F0-41B6-F29ACB733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F636F06F-2565-459C-CD6C-1DF38B907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714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>
          <a:extLst>
            <a:ext uri="{FF2B5EF4-FFF2-40B4-BE49-F238E27FC236}">
              <a16:creationId xmlns:a16="http://schemas.microsoft.com/office/drawing/2014/main" id="{F19131E1-B74A-DD21-227F-C0365EBC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>
            <a:extLst>
              <a:ext uri="{FF2B5EF4-FFF2-40B4-BE49-F238E27FC236}">
                <a16:creationId xmlns:a16="http://schemas.microsoft.com/office/drawing/2014/main" id="{2A81AD59-4AA5-E2C5-66BD-15627EA44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>
            <a:extLst>
              <a:ext uri="{FF2B5EF4-FFF2-40B4-BE49-F238E27FC236}">
                <a16:creationId xmlns:a16="http://schemas.microsoft.com/office/drawing/2014/main" id="{A2FE7C96-8ADF-CE3C-7C97-079DEACEC3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47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>
          <a:extLst>
            <a:ext uri="{FF2B5EF4-FFF2-40B4-BE49-F238E27FC236}">
              <a16:creationId xmlns:a16="http://schemas.microsoft.com/office/drawing/2014/main" id="{85BE378E-4548-DD27-0F5E-D8037383E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>
            <a:extLst>
              <a:ext uri="{FF2B5EF4-FFF2-40B4-BE49-F238E27FC236}">
                <a16:creationId xmlns:a16="http://schemas.microsoft.com/office/drawing/2014/main" id="{6AF3AB90-4FA3-6B57-C1E6-765155911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>
            <a:extLst>
              <a:ext uri="{FF2B5EF4-FFF2-40B4-BE49-F238E27FC236}">
                <a16:creationId xmlns:a16="http://schemas.microsoft.com/office/drawing/2014/main" id="{83ABC712-8057-C593-A46B-4B536323F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3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COLORIZATION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AF421376-6ADD-9F7F-AC6F-1905E92E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3E063F11-65E7-9FEE-C1DB-F332F81F9C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Achitecture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07FAD830-0C19-D9DF-1292-2BAAF49854DC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ED2A3E61-09C9-623A-42F5-2E7606A079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652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27785A2D-8146-007B-1D33-5F53A018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1CC8A32D-55DE-0E67-334A-358702CBD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0191" y="649650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Our architecture is a deep CNN inspired by VGG-style networks but with added depth and dilated convolutions. The network is structured as follows:</a:t>
            </a:r>
            <a:endParaRPr lang="en-US" b="1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Input Layer: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Accepts grayscale images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Convolutional Blocks: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Multiple layers with </a:t>
            </a:r>
            <a:r>
              <a:rPr lang="en-US" sz="1800" kern="1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BatchNorm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kern="1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ReLU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activations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Final Output: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Predicts color distributions for each pixel</a:t>
            </a: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5DD05165-4536-A607-8AC3-E2781A69D8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9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D2C181A8-5FAB-F22F-6A62-D739CCB3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E5C66B28-FBB1-CAD3-3CF1-38E74513A7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Picture 1" descr="Ảnh đầu ra">
            <a:extLst>
              <a:ext uri="{FF2B5EF4-FFF2-40B4-BE49-F238E27FC236}">
                <a16:creationId xmlns:a16="http://schemas.microsoft.com/office/drawing/2014/main" id="{1BC109C5-10DA-8EB4-BC32-B6963F20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6999"/>
            <a:ext cx="5943600" cy="381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09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664756B9-DE57-03AD-5515-7689F6458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D66C5355-2ED4-D14D-BC18-E40A870075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Trainning methodology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BDB92AA1-8FF5-39AA-7E9E-7C357D96EBDB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FE95859F-248D-9E25-EECB-2C500DA3A5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29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>
          <a:extLst>
            <a:ext uri="{FF2B5EF4-FFF2-40B4-BE49-F238E27FC236}">
              <a16:creationId xmlns:a16="http://schemas.microsoft.com/office/drawing/2014/main" id="{2B9C98A2-67C2-FB5B-22C1-C40193A2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>
            <a:extLst>
              <a:ext uri="{FF2B5EF4-FFF2-40B4-BE49-F238E27FC236}">
                <a16:creationId xmlns:a16="http://schemas.microsoft.com/office/drawing/2014/main" id="{918B9C42-6D54-671A-27B0-843484675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model is trained using a classification-based loss function rather than traditional regression methods. This helps mitigate the issue of desaturated predictions.</a:t>
            </a:r>
          </a:p>
        </p:txBody>
      </p:sp>
      <p:sp>
        <p:nvSpPr>
          <p:cNvPr id="494" name="Google Shape;494;p17">
            <a:extLst>
              <a:ext uri="{FF2B5EF4-FFF2-40B4-BE49-F238E27FC236}">
                <a16:creationId xmlns:a16="http://schemas.microsoft.com/office/drawing/2014/main" id="{FD2750F0-6344-52ED-5E80-3357384F31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638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04F106DD-688A-6B67-3CB6-451C1476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C0CDF666-47FC-75A0-36AC-AB05DF656A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trainning Ehencements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C423D2C3-75DF-9262-42F3-70E200062497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6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3349BE08-8709-2DA3-90BA-4D5C66477E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0566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456CE036-44ED-D65C-63F1-59897AEB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E8671436-2C63-BC7D-C9F0-B61C8718A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625" y="82063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Class Rebalancing: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Ensures diverse color predictions by emphasizing rare colors.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Annealed-Mean Prediction: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Averages the color distributions while maintaining vibrancy.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Pretext Learning: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The model also learns useful representations for other vision tasks.</a:t>
            </a: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67EB959C-ABD9-F55D-4AA1-1514B4C9FF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973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ED897F84-87E9-D68D-16BC-D5656C625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44C03755-7BE9-7550-8C19-9D4E37A2EF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" name="Picture 3" descr="Ảnh đầu ra">
            <a:extLst>
              <a:ext uri="{FF2B5EF4-FFF2-40B4-BE49-F238E27FC236}">
                <a16:creationId xmlns:a16="http://schemas.microsoft.com/office/drawing/2014/main" id="{4417EA50-8947-FA2F-D569-BB7B5EA46A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161" y="316230"/>
            <a:ext cx="5943600" cy="3901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959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9EDCB6AF-6237-30F1-9A4D-4F3B9792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5D9C13C5-1FF4-E732-1315-83981786C19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metrics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5E32D248-6C7E-7C25-C0AE-FAFFCA81CD44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7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A0C7B887-D76D-3628-E654-0E14818C43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13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27F9176D-CF30-A2AD-7E51-89FDC4DD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18D15E3F-7AB0-7A6B-0E26-B720664511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625" y="82063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Evaluating colorized images is challenging. We adopt multiple metrics: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Turing Test: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Human participants distinguish real vs. generated images.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Classification Accuracy: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Using a VGG classifier on colorized images.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Color Distance (AUC Metric):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Measures raw accuracy in predicting colors.</a:t>
            </a: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044755C7-B735-1AFF-640C-8A04C6847E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5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62434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HELLO!</a:t>
            </a:r>
            <a:endParaRPr sz="100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1671544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 indent="0">
              <a:spcBef>
                <a:spcPts val="600"/>
              </a:spcBef>
              <a:buNone/>
            </a:pPr>
            <a:r>
              <a:rPr lang="en-US" sz="3400" b="1" dirty="0" err="1"/>
              <a:t>Nhóm</a:t>
            </a:r>
            <a:r>
              <a:rPr lang="en-US" sz="3400" b="1" dirty="0"/>
              <a:t> </a:t>
            </a:r>
            <a:r>
              <a:rPr lang="en-US" sz="3400" b="1" dirty="0" err="1"/>
              <a:t>có</a:t>
            </a:r>
            <a:r>
              <a:rPr lang="en-US" sz="3400" b="1" dirty="0"/>
              <a:t> 4 </a:t>
            </a:r>
            <a:r>
              <a:rPr lang="en-US" sz="3400" b="1" dirty="0" err="1"/>
              <a:t>thành</a:t>
            </a:r>
            <a:r>
              <a:rPr lang="en-US" sz="3400" b="1" dirty="0"/>
              <a:t> </a:t>
            </a:r>
            <a:r>
              <a:rPr lang="en-US" sz="3400" b="1" dirty="0" err="1"/>
              <a:t>viên</a:t>
            </a:r>
            <a:r>
              <a:rPr lang="en-US" sz="3400" b="1" dirty="0"/>
              <a:t>:</a:t>
            </a:r>
          </a:p>
          <a:p>
            <a:pPr marL="1371600" lvl="3" indent="0">
              <a:spcBef>
                <a:spcPts val="600"/>
              </a:spcBef>
              <a:buSzPts val="1100"/>
              <a:buNone/>
            </a:pPr>
            <a:r>
              <a:rPr lang="en-US" dirty="0"/>
              <a:t>1. Lê Khánh Hoàng - 3122410425.</a:t>
            </a:r>
          </a:p>
          <a:p>
            <a:pPr marL="1371600" lvl="3" indent="0">
              <a:spcBef>
                <a:spcPts val="600"/>
              </a:spcBef>
              <a:buSzPts val="1100"/>
              <a:buNone/>
            </a:pPr>
            <a:r>
              <a:rPr lang="en-US" dirty="0"/>
              <a:t>2. Nguyễn Minh </a:t>
            </a:r>
            <a:r>
              <a:rPr lang="en-US" dirty="0" err="1"/>
              <a:t>Thuận</a:t>
            </a:r>
            <a:r>
              <a:rPr lang="en-US" dirty="0"/>
              <a:t> - 3123410365.</a:t>
            </a:r>
          </a:p>
          <a:p>
            <a:pPr marL="1371600" lvl="3" indent="0">
              <a:spcBef>
                <a:spcPts val="600"/>
              </a:spcBef>
              <a:buSzPts val="1100"/>
              <a:buNone/>
            </a:pPr>
            <a:r>
              <a:rPr lang="en-US" dirty="0"/>
              <a:t>3.Nguyễn Tiến Trung - 3123410396.</a:t>
            </a:r>
          </a:p>
          <a:p>
            <a:pPr marL="1371600" lvl="3" indent="0">
              <a:spcBef>
                <a:spcPts val="600"/>
              </a:spcBef>
              <a:buSzPts val="1100"/>
              <a:buNone/>
            </a:pPr>
            <a:r>
              <a:rPr lang="en-US" dirty="0"/>
              <a:t>4. Phan Hoàng Vũ - 3123410436.</a:t>
            </a:r>
            <a:endParaRPr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1E98C52F-E17C-3C59-40A6-631ABDD9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01B9F162-E404-2E4A-E7F6-8C1B7DB5D5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" name="Picture 1" descr="Ảnh đầu ra">
            <a:extLst>
              <a:ext uri="{FF2B5EF4-FFF2-40B4-BE49-F238E27FC236}">
                <a16:creationId xmlns:a16="http://schemas.microsoft.com/office/drawing/2014/main" id="{EC63B24C-E8D3-739D-AF44-18152833F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858" y="46555"/>
            <a:ext cx="5943600" cy="4779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978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9D0784EC-9952-A574-E956-8F0C3295B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70116CB0-4EB6-7203-7582-B37C890390C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Experimental result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41A057CA-7355-128B-04D9-6289361D47CB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8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7F4CC8B3-462C-545E-C4C4-F318EA657C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341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>
          <a:extLst>
            <a:ext uri="{FF2B5EF4-FFF2-40B4-BE49-F238E27FC236}">
              <a16:creationId xmlns:a16="http://schemas.microsoft.com/office/drawing/2014/main" id="{437DE417-0A07-4DF1-2787-949EDAF1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>
            <a:extLst>
              <a:ext uri="{FF2B5EF4-FFF2-40B4-BE49-F238E27FC236}">
                <a16:creationId xmlns:a16="http://schemas.microsoft.com/office/drawing/2014/main" id="{6E75064B-24D6-876B-88BF-23EC5ED3E7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model successfully fooled human evaluators in 32% of cases, outperforming prior methods. It also demonstrated strong performance in downstream tasks such as object recognition and segmentation.</a:t>
            </a:r>
          </a:p>
        </p:txBody>
      </p:sp>
      <p:sp>
        <p:nvSpPr>
          <p:cNvPr id="494" name="Google Shape;494;p17">
            <a:extLst>
              <a:ext uri="{FF2B5EF4-FFF2-40B4-BE49-F238E27FC236}">
                <a16:creationId xmlns:a16="http://schemas.microsoft.com/office/drawing/2014/main" id="{D2F1B0C8-C10C-1459-044D-20861F6EE4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1726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375EBD30-642A-8380-DB0A-C84970B2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185CB2A5-66DC-5E2D-A349-B49E0739BF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findings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5F548900-FC74-EA57-FF60-CA737CF7A68D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9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91178111-AA41-B300-94AE-B8D89DA4E8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9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CCF52F50-410E-4D13-805B-C0BFC541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D6B6B2A3-8DC7-5E08-928B-65FBC3833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625" y="82063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Perceptual Realism: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Higher than previous methods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Semantic Consistency: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Object colors align with real-world expectations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Feature Learning: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Achieves competitive results on self-supervised benchmarks</a:t>
            </a: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1B9F7199-D4A7-1369-757A-C59A8EFC22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4601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DC5687BA-A29B-5CF7-0446-96A685B40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1A3AFF9C-B7AF-439E-FD5D-4AC3A53758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" name="Picture 2" descr="Ảnh đầu ra">
            <a:extLst>
              <a:ext uri="{FF2B5EF4-FFF2-40B4-BE49-F238E27FC236}">
                <a16:creationId xmlns:a16="http://schemas.microsoft.com/office/drawing/2014/main" id="{35987950-A877-A754-0370-8609346231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2125"/>
            <a:ext cx="5943600" cy="3432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575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F41B705F-12C3-3FA8-028C-6676D8A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36D18B3D-58F7-5FF9-9270-533E92D302F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Aplications &amp; conclusion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14CE41F3-ADF7-B0E2-4AE5-C15E6A810FB5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0182A87E-7374-8A27-1EC0-E9087AB6B0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191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7F32DF4D-5B1E-1E51-B9E3-454477A4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28CC84D3-5487-D3C2-1164-2968DC06C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625" y="82063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model has practical applications in: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Restoring legacy black-and-white photographs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Enhancing artistic and creative projects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Boosting performance in self-supervised learning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8B677B6D-79D3-E1F5-6DEC-7170BDD4C6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844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5AEA7D19-B28E-D1BE-3D0F-33D93F5F8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1CF75C32-6E69-FFB3-2F47-CEC7BEFD6E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9538CF98-C9B2-AC81-B0EC-70A06D83D0A8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17E0C7AA-1248-EDD9-8055-F35516206E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845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989CFA01-5152-81BF-002B-A3DE55082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>
            <a:extLst>
              <a:ext uri="{FF2B5EF4-FFF2-40B4-BE49-F238E27FC236}">
                <a16:creationId xmlns:a16="http://schemas.microsoft.com/office/drawing/2014/main" id="{A9408147-AB00-9E0A-5A7C-D94EDAF70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57625" y="820636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Innovative classification-based approach improves color vibrancy.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Trained on large datasets for robust colorization.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Achieves state-of-the-art results in multiple benchmarks.</a:t>
            </a:r>
            <a:endParaRPr lang="en-US" sz="1800" kern="1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01" name="Google Shape;501;p18">
            <a:extLst>
              <a:ext uri="{FF2B5EF4-FFF2-40B4-BE49-F238E27FC236}">
                <a16:creationId xmlns:a16="http://schemas.microsoft.com/office/drawing/2014/main" id="{8AC3CF46-75DC-83EE-0C9F-3632A27914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28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>
          <a:extLst>
            <a:ext uri="{FF2B5EF4-FFF2-40B4-BE49-F238E27FC236}">
              <a16:creationId xmlns:a16="http://schemas.microsoft.com/office/drawing/2014/main" id="{64BE0472-0839-8F73-91C3-AA755AF7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5">
            <a:extLst>
              <a:ext uri="{FF2B5EF4-FFF2-40B4-BE49-F238E27FC236}">
                <a16:creationId xmlns:a16="http://schemas.microsoft.com/office/drawing/2014/main" id="{6608ACB7-7210-55AE-08DB-FABB180F4A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275150" y="162413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err="1"/>
              <a:t>Mục</a:t>
            </a:r>
            <a:r>
              <a:rPr lang="en-US" sz="3600" b="1" dirty="0"/>
              <a:t> </a:t>
            </a:r>
            <a:r>
              <a:rPr lang="en-US" sz="3600" b="1" dirty="0" err="1"/>
              <a:t>lục</a:t>
            </a:r>
            <a:r>
              <a:rPr lang="en-US" sz="3600" b="1" dirty="0"/>
              <a:t>: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1. Introduction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2. Data summary</a:t>
            </a:r>
          </a:p>
          <a:p>
            <a:pPr marL="0" indent="0">
              <a:buSzPts val="1100"/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3. </a:t>
            </a: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Model Architecture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SzPts val="1100"/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4. </a:t>
            </a: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Training Methodology</a:t>
            </a:r>
          </a:p>
          <a:p>
            <a:pPr marL="0" indent="0">
              <a:buSzPts val="1100"/>
              <a:buNone/>
            </a:pPr>
            <a:r>
              <a:rPr lang="en-US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5. </a:t>
            </a: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Evaluation Metrics</a:t>
            </a:r>
          </a:p>
          <a:p>
            <a:pPr marL="0" indent="0">
              <a:buSzPts val="1100"/>
              <a:buNone/>
            </a:pPr>
            <a:r>
              <a:rPr lang="en-US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6. </a:t>
            </a: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Experimental Results</a:t>
            </a:r>
          </a:p>
          <a:p>
            <a:pPr marL="0" indent="0">
              <a:buSzPts val="1100"/>
              <a:buNone/>
            </a:pPr>
            <a:r>
              <a:rPr lang="en-US" kern="100" dirty="0"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7. </a:t>
            </a:r>
            <a:r>
              <a:rPr lang="en-US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Applications &amp; Conclusion</a:t>
            </a:r>
          </a:p>
          <a:p>
            <a:pPr marL="0" indent="0">
              <a:buSzPts val="1100"/>
              <a:buNone/>
            </a:pPr>
            <a:endParaRPr lang="en-US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3600" b="1" dirty="0"/>
          </a:p>
        </p:txBody>
      </p:sp>
      <p:sp>
        <p:nvSpPr>
          <p:cNvPr id="480" name="Google Shape;480;p15">
            <a:extLst>
              <a:ext uri="{FF2B5EF4-FFF2-40B4-BE49-F238E27FC236}">
                <a16:creationId xmlns:a16="http://schemas.microsoft.com/office/drawing/2014/main" id="{ADC576EB-85EC-A6AB-0A7D-F1D182DE5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1762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>
          <a:extLst>
            <a:ext uri="{FF2B5EF4-FFF2-40B4-BE49-F238E27FC236}">
              <a16:creationId xmlns:a16="http://schemas.microsoft.com/office/drawing/2014/main" id="{CD9B2D43-5B5A-4133-EEF3-952218862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Ảnh đầu ra">
            <a:extLst>
              <a:ext uri="{FF2B5EF4-FFF2-40B4-BE49-F238E27FC236}">
                <a16:creationId xmlns:a16="http://schemas.microsoft.com/office/drawing/2014/main" id="{BD10466D-8DA4-F533-25B1-8A7B3E667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7107"/>
            <a:ext cx="5943600" cy="3293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33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5"/>
          <p:cNvSpPr txBox="1">
            <a:spLocks noGrp="1"/>
          </p:cNvSpPr>
          <p:nvPr>
            <p:ph type="ctrTitle" idx="4294967295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720" name="Google Shape;720;p35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 dirty="0"/>
          </a:p>
        </p:txBody>
      </p:sp>
      <p:sp>
        <p:nvSpPr>
          <p:cNvPr id="721" name="Google Shape;721;p35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Image colorization is a process that assigns plausible colors to grayscale images. This research proposes a fully automatic deep learning-based approach to generate realistic and vibrant colorizations. Unlike previous methods, which often required user intervention or produced desaturated outputs, our system leverages convolutional neural networks (CNNs) and self-supervised learning.</a:t>
            </a:r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D34FCE54-CE54-7528-F91F-57196A43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26C08F04-2763-73B6-5440-7BD51D24AF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sumary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B73EF5C4-1F88-5235-25EE-41A573E9DBBD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7532477C-A3E1-576F-6818-0F5185595C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568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>
          <a:extLst>
            <a:ext uri="{FF2B5EF4-FFF2-40B4-BE49-F238E27FC236}">
              <a16:creationId xmlns:a16="http://schemas.microsoft.com/office/drawing/2014/main" id="{9B9281C1-AF86-B63F-D84E-BD32C215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>
            <a:extLst>
              <a:ext uri="{FF2B5EF4-FFF2-40B4-BE49-F238E27FC236}">
                <a16:creationId xmlns:a16="http://schemas.microsoft.com/office/drawing/2014/main" id="{0CDE8690-3F2F-2868-A569-9C94C2218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The training dataset consists of over one million color images. These images were converted into grayscale for input, with the original color images serving as ground truth.</a:t>
            </a:r>
          </a:p>
        </p:txBody>
      </p:sp>
      <p:sp>
        <p:nvSpPr>
          <p:cNvPr id="494" name="Google Shape;494;p17">
            <a:extLst>
              <a:ext uri="{FF2B5EF4-FFF2-40B4-BE49-F238E27FC236}">
                <a16:creationId xmlns:a16="http://schemas.microsoft.com/office/drawing/2014/main" id="{AD530F3B-2F32-E550-7926-594A80A3D1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56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>
          <a:extLst>
            <a:ext uri="{FF2B5EF4-FFF2-40B4-BE49-F238E27FC236}">
              <a16:creationId xmlns:a16="http://schemas.microsoft.com/office/drawing/2014/main" id="{D585C4D3-7756-B3CE-63D8-03FB09E7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>
            <a:extLst>
              <a:ext uri="{FF2B5EF4-FFF2-40B4-BE49-F238E27FC236}">
                <a16:creationId xmlns:a16="http://schemas.microsoft.com/office/drawing/2014/main" id="{3E6C15DD-4CFD-D35E-5265-E9BD5057747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data components</a:t>
            </a:r>
            <a:endParaRPr dirty="0"/>
          </a:p>
        </p:txBody>
      </p:sp>
      <p:sp>
        <p:nvSpPr>
          <p:cNvPr id="487" name="Google Shape;487;p16">
            <a:extLst>
              <a:ext uri="{FF2B5EF4-FFF2-40B4-BE49-F238E27FC236}">
                <a16:creationId xmlns:a16="http://schemas.microsoft.com/office/drawing/2014/main" id="{47EDD6B6-574C-43B5-25B7-2A31CF71C769}"/>
              </a:ext>
            </a:extLst>
          </p:cNvPr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>
            <a:extLst>
              <a:ext uri="{FF2B5EF4-FFF2-40B4-BE49-F238E27FC236}">
                <a16:creationId xmlns:a16="http://schemas.microsoft.com/office/drawing/2014/main" id="{8B0664FD-06E1-6E0A-A15B-9201C67BF7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5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8"/>
          <p:cNvSpPr txBox="1">
            <a:spLocks noGrp="1"/>
          </p:cNvSpPr>
          <p:nvPr>
            <p:ph type="body" idx="1"/>
          </p:nvPr>
        </p:nvSpPr>
        <p:spPr>
          <a:xfrm>
            <a:off x="1202230" y="1049521"/>
            <a:ext cx="6996600" cy="19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L Channel (Lightness):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Input grayscale image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A/B Channels (Chromaticity):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Target output color channels in the CIE Lab color space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Dataset Sources:</a:t>
            </a:r>
            <a:r>
              <a:rPr lang="en-US" sz="1800" kern="1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Large-scale datasets such as ImageNet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01" name="Google Shape;501;p1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517</Words>
  <Application>Microsoft Office PowerPoint</Application>
  <PresentationFormat>On-screen Show (16:9)</PresentationFormat>
  <Paragraphs>96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Oswald</vt:lpstr>
      <vt:lpstr>Arial</vt:lpstr>
      <vt:lpstr>Source Sans Pro</vt:lpstr>
      <vt:lpstr>Quince template</vt:lpstr>
      <vt:lpstr>COLORIZATION ANALYSIS</vt:lpstr>
      <vt:lpstr>HELLO!</vt:lpstr>
      <vt:lpstr>PowerPoint Presentation</vt:lpstr>
      <vt:lpstr>Introduction</vt:lpstr>
      <vt:lpstr>PowerPoint Presentation</vt:lpstr>
      <vt:lpstr>Data sumary</vt:lpstr>
      <vt:lpstr>PowerPoint Presentation</vt:lpstr>
      <vt:lpstr>Key data components</vt:lpstr>
      <vt:lpstr>PowerPoint Presentation</vt:lpstr>
      <vt:lpstr>Model Achitecture</vt:lpstr>
      <vt:lpstr>PowerPoint Presentation</vt:lpstr>
      <vt:lpstr>PowerPoint Presentation</vt:lpstr>
      <vt:lpstr>Trainning methodology</vt:lpstr>
      <vt:lpstr>PowerPoint Presentation</vt:lpstr>
      <vt:lpstr>Key trainning Ehencements</vt:lpstr>
      <vt:lpstr>PowerPoint Presentation</vt:lpstr>
      <vt:lpstr>PowerPoint Presentation</vt:lpstr>
      <vt:lpstr>Evaluation metrics</vt:lpstr>
      <vt:lpstr>PowerPoint Presentation</vt:lpstr>
      <vt:lpstr>PowerPoint Presentation</vt:lpstr>
      <vt:lpstr>Experimental result</vt:lpstr>
      <vt:lpstr>PowerPoint Presentation</vt:lpstr>
      <vt:lpstr>Key findings</vt:lpstr>
      <vt:lpstr>PowerPoint Presentation</vt:lpstr>
      <vt:lpstr>PowerPoint Presentation</vt:lpstr>
      <vt:lpstr>Aplications &amp; conclusion</vt:lpstr>
      <vt:lpstr>PowerPoint Presentation</vt:lpstr>
      <vt:lpstr>Sumary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Phan Hoàng Vũ</cp:lastModifiedBy>
  <cp:revision>4</cp:revision>
  <dcterms:modified xsi:type="dcterms:W3CDTF">2025-03-27T12:57:54Z</dcterms:modified>
</cp:coreProperties>
</file>