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2"/>
  </p:notesMasterIdLst>
  <p:sldIdLst>
    <p:sldId id="260" r:id="rId2"/>
    <p:sldId id="261" r:id="rId3"/>
    <p:sldId id="262" r:id="rId4"/>
    <p:sldId id="263" r:id="rId5"/>
    <p:sldId id="276" r:id="rId6"/>
    <p:sldId id="271" r:id="rId7"/>
    <p:sldId id="264" r:id="rId8"/>
    <p:sldId id="272" r:id="rId9"/>
    <p:sldId id="278" r:id="rId10"/>
    <p:sldId id="273" r:id="rId11"/>
    <p:sldId id="274" r:id="rId12"/>
    <p:sldId id="279" r:id="rId13"/>
    <p:sldId id="277" r:id="rId14"/>
    <p:sldId id="275" r:id="rId15"/>
    <p:sldId id="265" r:id="rId16"/>
    <p:sldId id="266" r:id="rId17"/>
    <p:sldId id="267" r:id="rId18"/>
    <p:sldId id="268" r:id="rId19"/>
    <p:sldId id="269"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9" clrIdx="0">
    <p:extLst>
      <p:ext uri="{19B8F6BF-5375-455C-9EA6-DF929625EA0E}">
        <p15:presenceInfo xmlns:p15="http://schemas.microsoft.com/office/powerpoint/2012/main" userId="c80741e920081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94364" autoAdjust="0"/>
  </p:normalViewPr>
  <p:slideViewPr>
    <p:cSldViewPr snapToGrid="0">
      <p:cViewPr varScale="1">
        <p:scale>
          <a:sx n="69" d="100"/>
          <a:sy n="69" d="100"/>
        </p:scale>
        <p:origin x="750"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3T00:08:00.603" idx="1">
    <p:pos x="3589" y="763"/>
    <p:text>Đoạn này đầu vào nói là để thiết kế được mô hình như đã suy luận thì ta cần sử dụng không gian màu LAB</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4T15:56:00.738" idx="10">
    <p:pos x="4492" y="694"/>
    <p:text>Cách tiếp cận cơ bản đầu tiên để giải quyết bài toán tô màu ảnh là xem nó như một bài toán hồi quy</p:text>
    <p:extLst>
      <p:ext uri="{C676402C-5697-4E1C-873F-D02D1690AC5C}">
        <p15:threadingInfo xmlns:p15="http://schemas.microsoft.com/office/powerpoint/2012/main" timeZoneBias="-420"/>
      </p:ext>
    </p:extLst>
  </p:cm>
  <p:cm authorId="1" dt="2025-05-14T16:01:51.842" idx="11">
    <p:pos x="4492" y="790"/>
    <p:text>Quy trình của hihf là: Đầu vào ảnh xám sau khi qua model thì model sẽ dự đoán được 2 màu ab, ảnh thật sau khi chuyển từ RGB-&gt;LAB thì sẽ tách lấy 2 màu ab  =&gt; Sau đó dùng Loss function để so sánh ab ảnh thật và tạo rồi thu thập các thông tin để cho model học</p:text>
    <p:extLst>
      <p:ext uri="{C676402C-5697-4E1C-873F-D02D1690AC5C}">
        <p15:threadingInfo xmlns:p15="http://schemas.microsoft.com/office/powerpoint/2012/main" timeZoneBias="-420">
          <p15:parentCm authorId="1" idx="10"/>
        </p15:threadingInfo>
      </p:ext>
    </p:extLst>
  </p:cm>
  <p:cm authorId="1" dt="2025-05-14T16:13:29.520" idx="12">
    <p:pos x="4492" y="886"/>
    <p:text>Phía dưới là ví dụ</p:text>
    <p:extLst>
      <p:ext uri="{C676402C-5697-4E1C-873F-D02D1690AC5C}">
        <p15:threadingInfo xmlns:p15="http://schemas.microsoft.com/office/powerpoint/2012/main" timeZoneBias="-420">
          <p15:parentCm authorId="1" idx="10"/>
        </p15:threadingInfo>
      </p:ext>
    </p:extLst>
  </p:cm>
  <p:cm authorId="1" dt="2025-05-14T16:15:46.391" idx="13">
    <p:pos x="4492" y="982"/>
    <p:text>Tuy nhiên, hàm mất mát (loss) này không đủ mạnh để xử lý tính mơ hồ vốn có và bản chất nhiều khả năng của bài toán tô màu. Nếu một vật thể có thể mang nhiều giá trị màu a và b khác nhau, thì nghiệm tối ưu theo hàm mất mát Euclidean sẽ là trung bình cộng của các giá trị đó.
Trong bài toán dự đoán màu, hiệu ứng trung bình này khiến cho kết quả có xu hướng xám xịt, thiếu màu sắc sống động.</p:text>
    <p:extLst>
      <p:ext uri="{C676402C-5697-4E1C-873F-D02D1690AC5C}">
        <p15:threadingInfo xmlns:p15="http://schemas.microsoft.com/office/powerpoint/2012/main" timeZoneBias="-420">
          <p15:parentCm authorId="1"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4T16:20:46.786" idx="14">
    <p:pos x="10" y="10"/>
    <p:text>-Chính vì vậy, chúng tôi xử lý bài toán như là một bài toán phân loại đa thức.Chúng tôi lượng tử hóa không gian đầu ra ab thành các ô vuông (bin) với kích thước lưới là 10 và giữ lại Q = 313 giá trị nằm trong gamut màu (phạm vi màu hợp lệ)</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5-14T16:30:55.045" idx="16">
    <p:pos x="10" y="10"/>
    <p:text>Chúng tôi lượng tử hóa không gian màu ab thành 313 (Q=313) lớp rời rạc. Mỗi điểm ảnh được gán một lớp màu tương ứng, và mô hình sẽ dự đoán xác suất cho từng lớp này.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5-10T00:44:22.119" idx="2">
    <p:pos x="2651" y="1508"/>
    <p:text>Thứ tự trình bày:  Đầu vào sẽ là kênh L (256x256x1) -&gt; Dùng CNN để dự đoán phân phối màu ra y^logit (256x256x313) -&gt;Sau đó dùng hàm argmax(ylogit) để chọn màu có xác xuất cao nhất trong 313 màu (tức là chọn ra 1 bin màu) Sau đó ta được 256x256x1 -&gt; Ánh xạ màu sang giá trị ab.  Ta sẽ tra cứu bảng màu đã được định nghĩa để chuyển bin sang ab sẽ thu được (256x256x2 ) =&gt; Sau đó cho kết hợp kênh L và ab để tạo ra ảnh -&gt; rồi chuyển Lab sáng RGB để có ảnh thật.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5-14T17:10:21.207" idx="18">
    <p:pos x="10" y="10"/>
    <p:text>Nhược điểm là đậm hơn...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5-10T01:18:50.846" idx="5">
    <p:pos x="4076" y="1663"/>
    <p:text>Thứ tự trình bày:  Đầu vào sẽ là kênh L (256x256x1) -&gt; Dùng CNN để dự đoán phân phối màu ra y^logit (256x256x313) -&gt; Sau đó chọn k bins có xác suất cao nhất (ví dụ: top-k=5). Thì ta sẽ được 5 bin có xác suất cao nhất (256x256x5x2) -&gt; tiếp đến ta tính tổng trọng số softmax  bằng công thức trên. -&gt; Sau khi tính xong ra sẽ được ab trung bình đó. -&gt; kết hợp với kênh L đầu vào sẽ tạo ra ảnh</p:text>
    <p:extLst mod="1">
      <p:ext uri="{C676402C-5697-4E1C-873F-D02D1690AC5C}">
        <p15:threadingInfo xmlns:p15="http://schemas.microsoft.com/office/powerpoint/2012/main" timeZoneBias="-420"/>
      </p:ext>
    </p:extLst>
  </p:cm>
  <p:cm authorId="1" dt="2025-05-10T01:19:36.495" idx="6">
    <p:pos x="2901" y="1686"/>
    <p:text>Lý do tính tổng trọng số này có mục đích là Mượt mà hơn argmax Tránh chuyển màu rời rạc giữa các pixel.
Tận dụng thông tin từ nhiều màu</p:text>
    <p:extLst mod="1">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5-14T23:24:59.684" idx="19">
    <p:pos x="10" y="10"/>
    <p:text>exp(5) là e mũ 5</p:text>
    <p:extLst>
      <p:ext uri="{C676402C-5697-4E1C-873F-D02D1690AC5C}">
        <p15:threadingInfo xmlns:p15="http://schemas.microsoft.com/office/powerpoint/2012/main" timeZoneBias="-4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5-14T14:54:12.791" idx="7">
    <p:pos x="5226" y="1442"/>
    <p:text>Hạn chế khi dùng MSE&amp;PSNR là: Không đo được sự tự nhiên hay thẩm mỹ của màu.</p:text>
    <p:extLst>
      <p:ext uri="{C676402C-5697-4E1C-873F-D02D1690AC5C}">
        <p15:threadingInfo xmlns:p15="http://schemas.microsoft.com/office/powerpoint/2012/main" timeZoneBias="-420"/>
      </p:ext>
    </p:extLst>
  </p:cm>
  <p:cm authorId="1" dt="2025-05-14T14:55:55.429" idx="8">
    <p:pos x="5226" y="1538"/>
    <p:text>Một ảnh xám có thể tô bằng nhiều bảng màu hợp lý (ví dụ: áo có thể là xanh lam hoặc xanh lục). MSE/PSNR chỉ đo sai số so với 1 ground truth duy nhất.</p:text>
    <p:extLst>
      <p:ext uri="{C676402C-5697-4E1C-873F-D02D1690AC5C}">
        <p15:threadingInfo xmlns:p15="http://schemas.microsoft.com/office/powerpoint/2012/main" timeZoneBias="-420">
          <p15:parentCm authorId="1" idx="7"/>
        </p15:threadingInfo>
      </p:ext>
    </p:extLst>
  </p:cm>
  <p:cm authorId="1" dt="2025-05-14T14:56:30.832" idx="9">
    <p:pos x="5226" y="1634"/>
    <p:text>Màu sắc không đồng đều trong dữ liệu: Một số màu (như xám, nâu) xuất hiện nhiều hơn màu sặc sỡ (đỏ, tím), khiến MSE bị chi phối bởi màu phổ biến.</p:text>
    <p:extLst>
      <p:ext uri="{C676402C-5697-4E1C-873F-D02D1690AC5C}">
        <p15:threadingInfo xmlns:p15="http://schemas.microsoft.com/office/powerpoint/2012/main" timeZoneBias="-420">
          <p15:parentCm authorId="1"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0FEDE-5384-4AAC-BC2F-15E717367EFE}" type="datetimeFigureOut">
              <a:rPr lang="en-US" smtClean="0"/>
              <a:t>5/15/2025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0FD22-CC27-4A2A-B83E-6828D7AB975F}" type="slidenum">
              <a:rPr lang="en-US" smtClean="0"/>
              <a:t>‹#›</a:t>
            </a:fld>
            <a:endParaRPr lang="en-US"/>
          </a:p>
        </p:txBody>
      </p:sp>
    </p:spTree>
    <p:extLst>
      <p:ext uri="{BB962C8B-B14F-4D97-AF65-F5344CB8AC3E}">
        <p14:creationId xmlns:p14="http://schemas.microsoft.com/office/powerpoint/2010/main" val="341349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2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0FD22-CC27-4A2A-B83E-6828D7AB975F}" type="slidenum">
              <a:rPr lang="en-US" smtClean="0"/>
              <a:t>5</a:t>
            </a:fld>
            <a:endParaRPr lang="en-US"/>
          </a:p>
        </p:txBody>
      </p:sp>
    </p:spTree>
    <p:extLst>
      <p:ext uri="{BB962C8B-B14F-4D97-AF65-F5344CB8AC3E}">
        <p14:creationId xmlns:p14="http://schemas.microsoft.com/office/powerpoint/2010/main" val="1582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slide - R01">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Tree>
    <p:extLst>
      <p:ext uri="{BB962C8B-B14F-4D97-AF65-F5344CB8AC3E}">
        <p14:creationId xmlns:p14="http://schemas.microsoft.com/office/powerpoint/2010/main" val="1409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8" name="Google Shape;58;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9" name="Google Shape;59;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3243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69776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 header - R01">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Tree>
    <p:extLst>
      <p:ext uri="{BB962C8B-B14F-4D97-AF65-F5344CB8AC3E}">
        <p14:creationId xmlns:p14="http://schemas.microsoft.com/office/powerpoint/2010/main" val="22282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 and body - R01">
    <p:spTree>
      <p:nvGrpSpPr>
        <p:cNvPr id="1" name="Shape 16"/>
        <p:cNvGrpSpPr/>
        <p:nvPr/>
      </p:nvGrpSpPr>
      <p:grpSpPr>
        <a:xfrm>
          <a:off x="0" y="0"/>
          <a:ext cx="0" cy="0"/>
          <a:chOff x="0" y="0"/>
          <a:chExt cx="0" cy="0"/>
        </a:xfrm>
      </p:grpSpPr>
      <p:sp>
        <p:nvSpPr>
          <p:cNvPr id="17" name="Google Shape;17;p4"/>
          <p:cNvSpPr/>
          <p:nvPr/>
        </p:nvSpPr>
        <p:spPr>
          <a:xfrm rot="10800000" flipH="1">
            <a:off x="0" y="971200"/>
            <a:ext cx="12192000" cy="5447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4"/>
          <p:cNvSpPr/>
          <p:nvPr/>
        </p:nvSpPr>
        <p:spPr>
          <a:xfrm>
            <a:off x="0" y="949184"/>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4"/>
          <p:cNvSpPr txBox="1">
            <a:spLocks noGrp="1"/>
          </p:cNvSpPr>
          <p:nvPr>
            <p:ph type="title"/>
          </p:nvPr>
        </p:nvSpPr>
        <p:spPr>
          <a:xfrm>
            <a:off x="629200" y="77167"/>
            <a:ext cx="10962800" cy="8940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629200" y="1094000"/>
            <a:ext cx="10962800" cy="5211200"/>
          </a:xfrm>
          <a:prstGeom prst="rect">
            <a:avLst/>
          </a:prstGeom>
        </p:spPr>
        <p:txBody>
          <a:bodyPr spcFirstLastPara="1" wrap="square" lIns="91425" tIns="91425" rIns="91425" bIns="91425" anchor="t" anchorCtr="0">
            <a:noAutofit/>
          </a:bodyPr>
          <a:lstStyle>
            <a:lvl1pPr marL="609585" lvl="0" indent="-491054">
              <a:spcBef>
                <a:spcPts val="0"/>
              </a:spcBef>
              <a:spcAft>
                <a:spcPts val="0"/>
              </a:spcAft>
              <a:buClr>
                <a:srgbClr val="000000"/>
              </a:buClr>
              <a:buSzPts val="2200"/>
              <a:buChar char="●"/>
              <a:defRPr sz="2933">
                <a:solidFill>
                  <a:srgbClr val="000000"/>
                </a:solidFill>
              </a:defRPr>
            </a:lvl1pPr>
            <a:lvl2pPr marL="1219170" lvl="1" indent="-474121">
              <a:spcBef>
                <a:spcPts val="2133"/>
              </a:spcBef>
              <a:spcAft>
                <a:spcPts val="0"/>
              </a:spcAft>
              <a:buClr>
                <a:srgbClr val="000000"/>
              </a:buClr>
              <a:buSzPts val="2000"/>
              <a:buChar char="○"/>
              <a:defRPr sz="2667">
                <a:solidFill>
                  <a:srgbClr val="000000"/>
                </a:solidFill>
              </a:defRPr>
            </a:lvl2pPr>
            <a:lvl3pPr marL="1828754" lvl="2" indent="-457189">
              <a:spcBef>
                <a:spcPts val="2133"/>
              </a:spcBef>
              <a:spcAft>
                <a:spcPts val="0"/>
              </a:spcAft>
              <a:buClr>
                <a:srgbClr val="000000"/>
              </a:buClr>
              <a:buSzPts val="1800"/>
              <a:buChar char="■"/>
              <a:defRPr sz="2400">
                <a:solidFill>
                  <a:srgbClr val="000000"/>
                </a:solidFill>
              </a:defRPr>
            </a:lvl3pPr>
            <a:lvl4pPr marL="2438339" lvl="3" indent="-440256">
              <a:spcBef>
                <a:spcPts val="2133"/>
              </a:spcBef>
              <a:spcAft>
                <a:spcPts val="0"/>
              </a:spcAft>
              <a:buClr>
                <a:srgbClr val="000000"/>
              </a:buClr>
              <a:buSzPts val="1600"/>
              <a:buChar char="●"/>
              <a:defRPr sz="2133">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64733" y="6418399"/>
            <a:ext cx="731600" cy="36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
        <p:nvSpPr>
          <p:cNvPr id="22" name="Google Shape;22;p4"/>
          <p:cNvSpPr txBox="1"/>
          <p:nvPr/>
        </p:nvSpPr>
        <p:spPr>
          <a:xfrm>
            <a:off x="629200" y="6404700"/>
            <a:ext cx="10844400" cy="395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1" i="0" u="none" strike="noStrike" kern="0" cap="none" spc="0" normalizeH="0" baseline="0" noProof="0" dirty="0">
              <a:ln>
                <a:noFill/>
              </a:ln>
              <a:solidFill>
                <a:srgbClr val="FFFFFF"/>
              </a:solidFill>
              <a:effectLst/>
              <a:uLnTx/>
              <a:uFillTx/>
              <a:latin typeface="Roboto"/>
              <a:ea typeface="Roboto"/>
              <a:cs typeface="Roboto"/>
              <a:sym typeface="Roboto"/>
            </a:endParaRPr>
          </a:p>
        </p:txBody>
      </p:sp>
    </p:spTree>
    <p:extLst>
      <p:ext uri="{BB962C8B-B14F-4D97-AF65-F5344CB8AC3E}">
        <p14:creationId xmlns:p14="http://schemas.microsoft.com/office/powerpoint/2010/main" val="2149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40087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4" name="Google Shape;34;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7636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6" name="Google Shape;36;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9" name="Google Shape;39;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0" name="Google Shape;40;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83601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3" name="Google Shape;43;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20628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8" name="Google Shape;48;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9" name="Google Shape;49;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425605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10"/>
          <p:cNvSpPr txBox="1">
            <a:spLocks noGrp="1"/>
          </p:cNvSpPr>
          <p:nvPr>
            <p:ph type="body" idx="1"/>
          </p:nvPr>
        </p:nvSpPr>
        <p:spPr>
          <a:xfrm>
            <a:off x="76200" y="55512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5" name="Google Shape;55;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14992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31854282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comments" Target="../comments/commen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65200" y="2482493"/>
            <a:ext cx="11426800" cy="1613200"/>
          </a:xfrm>
          <a:prstGeom prst="rect">
            <a:avLst/>
          </a:prstGeom>
        </p:spPr>
        <p:txBody>
          <a:bodyPr spcFirstLastPara="1" wrap="square" lIns="121900" tIns="121900" rIns="121900" bIns="121900" anchor="ctr" anchorCtr="0">
            <a:noAutofit/>
          </a:bodyPr>
          <a:lstStyle/>
          <a:p>
            <a:r>
              <a:rPr lang="en-US" sz="3600" b="1" dirty="0"/>
              <a:t>IMAGE COLORIZATION VIA DEEP LEARNING</a:t>
            </a:r>
            <a:endParaRPr lang="en-US" sz="3600" dirty="0"/>
          </a:p>
        </p:txBody>
      </p:sp>
      <p:sp>
        <p:nvSpPr>
          <p:cNvPr id="67" name="Google Shape;67;p13"/>
          <p:cNvSpPr txBox="1">
            <a:spLocks noGrp="1"/>
          </p:cNvSpPr>
          <p:nvPr>
            <p:ph type="title"/>
          </p:nvPr>
        </p:nvSpPr>
        <p:spPr>
          <a:xfrm>
            <a:off x="287423" y="518447"/>
            <a:ext cx="11426800" cy="2184800"/>
          </a:xfrm>
          <a:prstGeom prst="rect">
            <a:avLst/>
          </a:prstGeom>
        </p:spPr>
        <p:txBody>
          <a:bodyPr spcFirstLastPara="1" wrap="square" lIns="121900" tIns="121900" rIns="121900" bIns="121900" anchor="ctr" anchorCtr="0">
            <a:noAutofit/>
          </a:bodyPr>
          <a:lstStyle/>
          <a:p>
            <a:pPr algn="ctr">
              <a:lnSpc>
                <a:spcPct val="150000"/>
              </a:lnSpc>
            </a:pPr>
            <a:r>
              <a:rPr lang="en-US" sz="3600" b="1" dirty="0">
                <a:latin typeface="Roboto" panose="020B0604020202020204" charset="0"/>
                <a:ea typeface="Roboto" panose="020B0604020202020204" charset="0"/>
                <a:cs typeface="Times New Roman" panose="02020603050405020304" pitchFamily="18" charset="0"/>
              </a:rPr>
              <a:t>NGHIÊN CỨU TÔ MÀU ẢNH TRẮNG ĐEN DỰA TRÊN MÔ HÌNH HỌC SÂU</a:t>
            </a:r>
            <a:endParaRPr sz="3600" b="1" dirty="0">
              <a:highlight>
                <a:schemeClr val="dk1"/>
              </a:highlight>
              <a:latin typeface="Roboto" panose="020B0604020202020204" charset="0"/>
              <a:ea typeface="Roboto" panose="020B0604020202020204" charset="0"/>
            </a:endParaRPr>
          </a:p>
        </p:txBody>
      </p:sp>
      <p:sp>
        <p:nvSpPr>
          <p:cNvPr id="68" name="Google Shape;68;p13"/>
          <p:cNvSpPr txBox="1"/>
          <p:nvPr/>
        </p:nvSpPr>
        <p:spPr>
          <a:xfrm>
            <a:off x="7279598" y="4095693"/>
            <a:ext cx="5260743" cy="3570168"/>
          </a:xfrm>
          <a:prstGeom prst="rect">
            <a:avLst/>
          </a:prstGeom>
          <a:noFill/>
          <a:ln>
            <a:noFill/>
          </a:ln>
        </p:spPr>
        <p:txBody>
          <a:bodyPr spcFirstLastPara="1" wrap="square" lIns="121900" tIns="121900" rIns="121900" bIns="121900" anchor="t" anchorCtr="0">
            <a:spAutoFit/>
          </a:bodyPr>
          <a:lstStyle/>
          <a:p>
            <a:pPr>
              <a:lnSpc>
                <a:spcPct val="150000"/>
              </a:lnSpc>
            </a:pP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Phan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Vũ</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- 3123410436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Tiến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Trung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- 3123410396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Minh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Thuận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- 3123410365</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Lê</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Khánh</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- 3122410193</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endParaRPr lang="en-US" sz="2400" b="1" dirty="0">
              <a:solidFill>
                <a:schemeClr val="bg1"/>
              </a:solidFill>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414759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264"/>
            <a:ext cx="10962800" cy="819206"/>
          </a:xfrm>
        </p:spPr>
        <p:txBody>
          <a:bodyPr/>
          <a:lstStyle/>
          <a:p>
            <a:pPr marL="118531" indent="0">
              <a:buNone/>
            </a:pPr>
            <a:r>
              <a:rPr lang="en-US" sz="2000" dirty="0" smtClean="0"/>
              <a:t>- Ý </a:t>
            </a:r>
            <a:r>
              <a:rPr lang="en-US" sz="2000" dirty="0" err="1" smtClean="0"/>
              <a:t>tưởng</a:t>
            </a:r>
            <a:r>
              <a:rPr lang="en-US" sz="2000" dirty="0" smtClean="0"/>
              <a:t> </a:t>
            </a:r>
            <a:r>
              <a:rPr lang="en-US" sz="2000" dirty="0" err="1" smtClean="0"/>
              <a:t>là</a:t>
            </a:r>
            <a:r>
              <a:rPr lang="en-US" sz="2000" dirty="0" smtClean="0"/>
              <a:t> s</a:t>
            </a:r>
            <a:r>
              <a:rPr lang="vi-VN" sz="2000" dirty="0" smtClean="0"/>
              <a:t>ử </a:t>
            </a:r>
            <a:r>
              <a:rPr lang="vi-VN" sz="2000" dirty="0"/>
              <a:t>dụng </a:t>
            </a:r>
            <a:r>
              <a:rPr lang="vi-VN" sz="2000" b="1" dirty="0"/>
              <a:t>top-k lớp màu</a:t>
            </a:r>
            <a:r>
              <a:rPr lang="vi-VN" sz="2000" dirty="0"/>
              <a:t> được dự đoán, chúng ta chuyển chúng thành giá trị ab. Giá trị ab cuối cùng được tính bằng </a:t>
            </a:r>
            <a:r>
              <a:rPr lang="vi-VN" sz="2000" b="1" dirty="0"/>
              <a:t>tổng có trọng số</a:t>
            </a:r>
            <a:r>
              <a:rPr lang="vi-VN" sz="2000" dirty="0"/>
              <a:t> của </a:t>
            </a:r>
            <a:r>
              <a:rPr lang="vi-VN" sz="2000" b="1" dirty="0"/>
              <a:t>top-k giá trị ab</a:t>
            </a:r>
            <a:r>
              <a:rPr lang="vi-VN" sz="2000" dirty="0"/>
              <a:t>, với trọng số là </a:t>
            </a:r>
            <a:r>
              <a:rPr lang="vi-VN" sz="2000" b="1" dirty="0"/>
              <a:t>xác suất softmax</a:t>
            </a:r>
            <a:r>
              <a:rPr lang="vi-VN" sz="2000" dirty="0"/>
              <a:t> của </a:t>
            </a:r>
            <a:r>
              <a:rPr lang="vi-VN" sz="2000" dirty="0" smtClean="0"/>
              <a:t>chúng</a:t>
            </a:r>
            <a:r>
              <a:rPr lang="en-US" sz="2000" dirty="0" smtClean="0"/>
              <a:t>. </a:t>
            </a:r>
            <a:r>
              <a:rPr lang="en-US" sz="2000" dirty="0" err="1" smtClean="0"/>
              <a:t>Thêm</a:t>
            </a:r>
            <a:r>
              <a:rPr lang="en-US" sz="2000" dirty="0" smtClean="0"/>
              <a:t> </a:t>
            </a:r>
            <a:r>
              <a:rPr lang="en-US" sz="2000" dirty="0" err="1" smtClean="0"/>
              <a:t>vào</a:t>
            </a:r>
            <a:r>
              <a:rPr lang="en-US" sz="2000" dirty="0" smtClean="0"/>
              <a:t> </a:t>
            </a:r>
            <a:r>
              <a:rPr lang="en-US" sz="2000" dirty="0" err="1" smtClean="0"/>
              <a:t>đó</a:t>
            </a:r>
            <a:r>
              <a:rPr lang="en-US" sz="2000" dirty="0" smtClean="0"/>
              <a:t> </a:t>
            </a:r>
            <a:r>
              <a:rPr lang="en-US" sz="2000" dirty="0" err="1" smtClean="0"/>
              <a:t>áp</a:t>
            </a:r>
            <a:r>
              <a:rPr lang="en-US" sz="2000" dirty="0" smtClean="0"/>
              <a:t> </a:t>
            </a:r>
            <a:r>
              <a:rPr lang="en-US" sz="2000" dirty="0" err="1" smtClean="0"/>
              <a:t>dụng</a:t>
            </a:r>
            <a:r>
              <a:rPr lang="en-US" sz="2000" dirty="0" smtClean="0"/>
              <a:t> </a:t>
            </a:r>
            <a:r>
              <a:rPr lang="en-US" sz="2000" dirty="0" err="1" smtClean="0"/>
              <a:t>thêm</a:t>
            </a:r>
            <a:r>
              <a:rPr lang="en-US" sz="2000" dirty="0" smtClean="0"/>
              <a:t> </a:t>
            </a:r>
            <a:r>
              <a:rPr lang="en-US" sz="2000" b="1" dirty="0" err="1" smtClean="0"/>
              <a:t>tham</a:t>
            </a:r>
            <a:r>
              <a:rPr lang="en-US" sz="2000" b="1" dirty="0" smtClean="0"/>
              <a:t> </a:t>
            </a:r>
            <a:r>
              <a:rPr lang="en-US" sz="2000" b="1" dirty="0" err="1" smtClean="0"/>
              <a:t>số</a:t>
            </a:r>
            <a:r>
              <a:rPr lang="en-US" sz="2000" b="1" dirty="0" smtClean="0"/>
              <a:t> </a:t>
            </a:r>
            <a:r>
              <a:rPr lang="en-US" sz="2000" b="1" dirty="0" err="1" smtClean="0"/>
              <a:t>nhiệt</a:t>
            </a:r>
            <a:r>
              <a:rPr lang="en-US" sz="2000" b="1" dirty="0" smtClean="0"/>
              <a:t> </a:t>
            </a:r>
            <a:r>
              <a:rPr lang="en-US" sz="2000" b="1" dirty="0" err="1" smtClean="0"/>
              <a:t>độ</a:t>
            </a:r>
            <a:r>
              <a:rPr lang="en-US" sz="2000" b="1" dirty="0" smtClean="0"/>
              <a:t> T(temperature</a:t>
            </a:r>
            <a:r>
              <a:rPr lang="en-US" sz="2000" dirty="0" smtClean="0"/>
              <a:t>)</a:t>
            </a:r>
            <a:r>
              <a:rPr lang="en-US" sz="2000" b="1" dirty="0" smtClean="0"/>
              <a:t>=0.38 </a:t>
            </a:r>
            <a:r>
              <a:rPr lang="en-US" sz="2000" b="1" dirty="0" err="1" smtClean="0"/>
              <a:t>để</a:t>
            </a:r>
            <a:r>
              <a:rPr lang="en-US" sz="2000" b="1" dirty="0" smtClean="0"/>
              <a:t> </a:t>
            </a:r>
            <a:r>
              <a:rPr lang="en-US" sz="2000" b="1" dirty="0" err="1" smtClean="0"/>
              <a:t>tăng</a:t>
            </a:r>
            <a:r>
              <a:rPr lang="en-US" sz="2000" b="1" dirty="0" smtClean="0"/>
              <a:t> </a:t>
            </a:r>
            <a:r>
              <a:rPr lang="en-US" sz="2000" b="1" dirty="0" err="1" smtClean="0"/>
              <a:t>độ</a:t>
            </a:r>
            <a:r>
              <a:rPr lang="en-US" sz="2000" b="1" dirty="0" smtClean="0"/>
              <a:t> </a:t>
            </a:r>
            <a:r>
              <a:rPr lang="en-US" sz="2000" b="1" dirty="0" err="1" smtClean="0"/>
              <a:t>sắc</a:t>
            </a:r>
            <a:r>
              <a:rPr lang="en-US" sz="2000" b="1" dirty="0" smtClean="0"/>
              <a:t> </a:t>
            </a:r>
            <a:r>
              <a:rPr lang="en-US" sz="2000" b="1" dirty="0" err="1" smtClean="0"/>
              <a:t>nét</a:t>
            </a:r>
            <a:r>
              <a:rPr lang="en-US" sz="2000" b="1" dirty="0" smtClean="0"/>
              <a:t>.</a:t>
            </a:r>
            <a:endParaRPr lang="en-US" sz="2000" b="1" dirty="0"/>
          </a:p>
        </p:txBody>
      </p:sp>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9"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pic>
        <p:nvPicPr>
          <p:cNvPr id="5" name="Picture 4"/>
          <p:cNvPicPr>
            <a:picLocks noChangeAspect="1"/>
          </p:cNvPicPr>
          <p:nvPr/>
        </p:nvPicPr>
        <p:blipFill>
          <a:blip r:embed="rId2"/>
          <a:stretch>
            <a:fillRect/>
          </a:stretch>
        </p:blipFill>
        <p:spPr>
          <a:xfrm>
            <a:off x="720857" y="2981161"/>
            <a:ext cx="10779486" cy="3191039"/>
          </a:xfrm>
          <a:prstGeom prst="rect">
            <a:avLst/>
          </a:prstGeom>
        </p:spPr>
      </p:pic>
    </p:spTree>
    <p:extLst>
      <p:ext uri="{BB962C8B-B14F-4D97-AF65-F5344CB8AC3E}">
        <p14:creationId xmlns:p14="http://schemas.microsoft.com/office/powerpoint/2010/main" val="91993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sp>
        <p:nvSpPr>
          <p:cNvPr id="16" name="Text Placeholder 2"/>
          <p:cNvSpPr txBox="1">
            <a:spLocks/>
          </p:cNvSpPr>
          <p:nvPr/>
        </p:nvSpPr>
        <p:spPr>
          <a:xfrm>
            <a:off x="-17829" y="907052"/>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pic>
        <p:nvPicPr>
          <p:cNvPr id="3" name="Picture 2"/>
          <p:cNvPicPr>
            <a:picLocks noChangeAspect="1"/>
          </p:cNvPicPr>
          <p:nvPr/>
        </p:nvPicPr>
        <p:blipFill>
          <a:blip r:embed="rId2"/>
          <a:stretch>
            <a:fillRect/>
          </a:stretch>
        </p:blipFill>
        <p:spPr>
          <a:xfrm>
            <a:off x="427506" y="1458972"/>
            <a:ext cx="10840980" cy="4954528"/>
          </a:xfrm>
          <a:prstGeom prst="rect">
            <a:avLst/>
          </a:prstGeom>
        </p:spPr>
      </p:pic>
    </p:spTree>
    <p:extLst>
      <p:ext uri="{BB962C8B-B14F-4D97-AF65-F5344CB8AC3E}">
        <p14:creationId xmlns:p14="http://schemas.microsoft.com/office/powerpoint/2010/main" val="2795498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sp>
        <p:nvSpPr>
          <p:cNvPr id="5" name="Text Placeholder 2"/>
          <p:cNvSpPr txBox="1">
            <a:spLocks/>
          </p:cNvSpPr>
          <p:nvPr/>
        </p:nvSpPr>
        <p:spPr>
          <a:xfrm>
            <a:off x="-17829" y="907052"/>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pic>
        <p:nvPicPr>
          <p:cNvPr id="6" name="Picture 5"/>
          <p:cNvPicPr>
            <a:picLocks noChangeAspect="1"/>
          </p:cNvPicPr>
          <p:nvPr/>
        </p:nvPicPr>
        <p:blipFill>
          <a:blip r:embed="rId2"/>
          <a:stretch>
            <a:fillRect/>
          </a:stretch>
        </p:blipFill>
        <p:spPr>
          <a:xfrm>
            <a:off x="629200" y="1458972"/>
            <a:ext cx="5102657" cy="3133632"/>
          </a:xfrm>
          <a:prstGeom prst="rect">
            <a:avLst/>
          </a:prstGeom>
        </p:spPr>
      </p:pic>
      <p:sp>
        <p:nvSpPr>
          <p:cNvPr id="7" name="TextBox 6"/>
          <p:cNvSpPr txBox="1"/>
          <p:nvPr/>
        </p:nvSpPr>
        <p:spPr>
          <a:xfrm>
            <a:off x="495300" y="4965700"/>
            <a:ext cx="10909300" cy="646331"/>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Với</a:t>
            </a:r>
            <a:r>
              <a:rPr lang="en-US" dirty="0" smtClean="0">
                <a:solidFill>
                  <a:schemeClr val="bg2"/>
                </a:solidFill>
              </a:rPr>
              <a:t> </a:t>
            </a:r>
            <a:r>
              <a:rPr lang="en-US" dirty="0" err="1" smtClean="0">
                <a:solidFill>
                  <a:schemeClr val="bg2"/>
                </a:solidFill>
              </a:rPr>
              <a:t>ví</a:t>
            </a:r>
            <a:r>
              <a:rPr lang="en-US" dirty="0" smtClean="0">
                <a:solidFill>
                  <a:schemeClr val="bg2"/>
                </a:solidFill>
              </a:rPr>
              <a:t> </a:t>
            </a:r>
            <a:r>
              <a:rPr lang="en-US" dirty="0" err="1" smtClean="0">
                <a:solidFill>
                  <a:schemeClr val="bg2"/>
                </a:solidFill>
              </a:rPr>
              <a:t>dụ</a:t>
            </a:r>
            <a:r>
              <a:rPr lang="en-US" dirty="0" smtClean="0">
                <a:solidFill>
                  <a:schemeClr val="bg2"/>
                </a:solidFill>
              </a:rPr>
              <a:t> </a:t>
            </a:r>
            <a:r>
              <a:rPr lang="en-US" b="1" dirty="0" smtClean="0">
                <a:solidFill>
                  <a:schemeClr val="bg2"/>
                </a:solidFill>
              </a:rPr>
              <a:t>L=50</a:t>
            </a:r>
            <a:r>
              <a:rPr lang="en-US" dirty="0" smtClean="0">
                <a:solidFill>
                  <a:schemeClr val="bg2"/>
                </a:solidFill>
              </a:rPr>
              <a:t> ta </a:t>
            </a:r>
            <a:r>
              <a:rPr lang="en-US" dirty="0" err="1" smtClean="0">
                <a:solidFill>
                  <a:schemeClr val="bg2"/>
                </a:solidFill>
              </a:rPr>
              <a:t>thu</a:t>
            </a:r>
            <a:r>
              <a:rPr lang="en-US" dirty="0" smtClean="0">
                <a:solidFill>
                  <a:schemeClr val="bg2"/>
                </a:solidFill>
              </a:rPr>
              <a:t>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b="1" dirty="0" err="1" smtClean="0">
                <a:solidFill>
                  <a:schemeClr val="bg2"/>
                </a:solidFill>
              </a:rPr>
              <a:t>xanh</a:t>
            </a:r>
            <a:r>
              <a:rPr lang="en-US" b="1" dirty="0" smtClean="0">
                <a:solidFill>
                  <a:schemeClr val="bg2"/>
                </a:solidFill>
              </a:rPr>
              <a:t> </a:t>
            </a:r>
            <a:r>
              <a:rPr lang="en-US" b="1" dirty="0" err="1" smtClean="0">
                <a:solidFill>
                  <a:schemeClr val="bg2"/>
                </a:solidFill>
              </a:rPr>
              <a:t>là</a:t>
            </a:r>
            <a:r>
              <a:rPr lang="en-US" b="1" dirty="0" smtClean="0">
                <a:solidFill>
                  <a:schemeClr val="bg2"/>
                </a:solidFill>
              </a:rPr>
              <a:t> </a:t>
            </a:r>
            <a:r>
              <a:rPr lang="en-US" b="1" dirty="0" err="1" smtClean="0">
                <a:solidFill>
                  <a:schemeClr val="bg2"/>
                </a:solidFill>
              </a:rPr>
              <a:t>nhạt</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mượt</a:t>
            </a:r>
            <a:r>
              <a:rPr lang="en-US" dirty="0" smtClean="0">
                <a:solidFill>
                  <a:schemeClr val="bg2"/>
                </a:solidFill>
              </a:rPr>
              <a:t> </a:t>
            </a:r>
            <a:r>
              <a:rPr lang="en-US" dirty="0" err="1" smtClean="0">
                <a:solidFill>
                  <a:schemeClr val="bg2"/>
                </a:solidFill>
              </a:rPr>
              <a:t>mà</a:t>
            </a:r>
            <a:r>
              <a:rPr lang="en-US" dirty="0" smtClean="0">
                <a:solidFill>
                  <a:schemeClr val="bg2"/>
                </a:solidFill>
              </a:rPr>
              <a:t> </a:t>
            </a:r>
            <a:r>
              <a:rPr lang="en-US" dirty="0" err="1" smtClean="0">
                <a:solidFill>
                  <a:schemeClr val="bg2"/>
                </a:solidFill>
              </a:rPr>
              <a:t>hơn</a:t>
            </a:r>
            <a:r>
              <a:rPr lang="en-US" dirty="0" smtClean="0">
                <a:solidFill>
                  <a:schemeClr val="bg2"/>
                </a:solidFill>
              </a:rPr>
              <a:t> </a:t>
            </a:r>
            <a:r>
              <a:rPr lang="en-US" dirty="0" err="1" smtClean="0">
                <a:solidFill>
                  <a:schemeClr val="bg2"/>
                </a:solidFill>
              </a:rPr>
              <a:t>nhờ</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b="1" dirty="0" err="1" smtClean="0">
                <a:solidFill>
                  <a:schemeClr val="bg2"/>
                </a:solidFill>
              </a:rPr>
              <a:t>tổng</a:t>
            </a:r>
            <a:r>
              <a:rPr lang="en-US" b="1" dirty="0" smtClean="0">
                <a:solidFill>
                  <a:schemeClr val="bg2"/>
                </a:solidFill>
              </a:rPr>
              <a:t> </a:t>
            </a:r>
            <a:r>
              <a:rPr lang="en-US" b="1" dirty="0" err="1" smtClean="0">
                <a:solidFill>
                  <a:schemeClr val="bg2"/>
                </a:solidFill>
              </a:rPr>
              <a:t>trọng</a:t>
            </a:r>
            <a:r>
              <a:rPr lang="en-US" b="1" dirty="0" smtClean="0">
                <a:solidFill>
                  <a:schemeClr val="bg2"/>
                </a:solidFill>
              </a:rPr>
              <a:t> </a:t>
            </a:r>
            <a:r>
              <a:rPr lang="en-US" b="1" dirty="0" err="1" smtClean="0">
                <a:solidFill>
                  <a:schemeClr val="bg2"/>
                </a:solidFill>
              </a:rPr>
              <a:t>số</a:t>
            </a:r>
            <a:r>
              <a:rPr lang="en-US" dirty="0" smtClean="0">
                <a:solidFill>
                  <a:schemeClr val="bg2"/>
                </a:solidFill>
              </a:rPr>
              <a:t>. </a:t>
            </a:r>
          </a:p>
          <a:p>
            <a:r>
              <a:rPr lang="en-US" dirty="0" smtClean="0">
                <a:solidFill>
                  <a:schemeClr val="bg2"/>
                </a:solidFill>
              </a:rPr>
              <a:t>- </a:t>
            </a:r>
            <a:r>
              <a:rPr lang="en-US" dirty="0" err="1" smtClean="0">
                <a:solidFill>
                  <a:schemeClr val="bg2"/>
                </a:solidFill>
              </a:rPr>
              <a:t>Nếu</a:t>
            </a:r>
            <a:r>
              <a:rPr lang="en-US" dirty="0" smtClean="0">
                <a:solidFill>
                  <a:schemeClr val="bg2"/>
                </a:solidFill>
              </a:rPr>
              <a:t> </a:t>
            </a:r>
            <a:r>
              <a:rPr lang="en-US" dirty="0" err="1" smtClean="0">
                <a:solidFill>
                  <a:schemeClr val="bg2"/>
                </a:solidFill>
              </a:rPr>
              <a:t>áp</a:t>
            </a:r>
            <a:r>
              <a:rPr lang="en-US" dirty="0" smtClean="0">
                <a:solidFill>
                  <a:schemeClr val="bg2"/>
                </a:solidFill>
              </a:rPr>
              <a:t> </a:t>
            </a:r>
            <a:r>
              <a:rPr lang="en-US" dirty="0" err="1" smtClean="0">
                <a:solidFill>
                  <a:schemeClr val="bg2"/>
                </a:solidFill>
              </a:rPr>
              <a:t>dụng</a:t>
            </a:r>
            <a:r>
              <a:rPr lang="en-US" dirty="0" smtClean="0">
                <a:solidFill>
                  <a:schemeClr val="bg2"/>
                </a:solidFill>
              </a:rPr>
              <a:t> </a:t>
            </a:r>
            <a:r>
              <a:rPr lang="en-US" b="1" dirty="0" err="1" smtClean="0">
                <a:solidFill>
                  <a:schemeClr val="bg2"/>
                </a:solidFill>
              </a:rPr>
              <a:t>argmax</a:t>
            </a:r>
            <a:r>
              <a:rPr lang="en-US" dirty="0" smtClean="0">
                <a:solidFill>
                  <a:schemeClr val="bg2"/>
                </a:solidFill>
              </a:rPr>
              <a:t> </a:t>
            </a:r>
            <a:r>
              <a:rPr lang="en-US" dirty="0" err="1" smtClean="0">
                <a:solidFill>
                  <a:schemeClr val="bg2"/>
                </a:solidFill>
              </a:rPr>
              <a:t>thì</a:t>
            </a:r>
            <a:r>
              <a:rPr lang="en-US" dirty="0" smtClean="0">
                <a:solidFill>
                  <a:schemeClr val="bg2"/>
                </a:solidFill>
              </a:rPr>
              <a:t> </a:t>
            </a:r>
            <a:r>
              <a:rPr lang="en-US" dirty="0" err="1" smtClean="0">
                <a:solidFill>
                  <a:schemeClr val="bg2"/>
                </a:solidFill>
              </a:rPr>
              <a:t>sẽ</a:t>
            </a:r>
            <a:r>
              <a:rPr lang="en-US" dirty="0" smtClean="0">
                <a:solidFill>
                  <a:schemeClr val="bg2"/>
                </a:solidFill>
              </a:rPr>
              <a:t> </a:t>
            </a:r>
            <a:r>
              <a:rPr lang="en-US" dirty="0" err="1" smtClean="0">
                <a:solidFill>
                  <a:schemeClr val="bg2"/>
                </a:solidFill>
              </a:rPr>
              <a:t>nghiên</a:t>
            </a:r>
            <a:r>
              <a:rPr lang="en-US" dirty="0" smtClean="0">
                <a:solidFill>
                  <a:schemeClr val="bg2"/>
                </a:solidFill>
              </a:rPr>
              <a:t> </a:t>
            </a:r>
            <a:r>
              <a:rPr lang="en-US" dirty="0" err="1" smtClean="0">
                <a:solidFill>
                  <a:schemeClr val="bg2"/>
                </a:solidFill>
              </a:rPr>
              <a:t>về</a:t>
            </a:r>
            <a:r>
              <a:rPr lang="en-US" dirty="0" smtClean="0">
                <a:solidFill>
                  <a:schemeClr val="bg2"/>
                </a:solidFill>
              </a:rPr>
              <a:t> </a:t>
            </a:r>
            <a:r>
              <a:rPr lang="en-US" b="1" dirty="0" err="1" smtClean="0">
                <a:solidFill>
                  <a:schemeClr val="bg2"/>
                </a:solidFill>
              </a:rPr>
              <a:t>màu</a:t>
            </a:r>
            <a:r>
              <a:rPr lang="en-US" b="1" dirty="0" smtClean="0">
                <a:solidFill>
                  <a:schemeClr val="bg2"/>
                </a:solidFill>
              </a:rPr>
              <a:t> </a:t>
            </a:r>
            <a:r>
              <a:rPr lang="en-US" b="1" dirty="0" err="1" smtClean="0">
                <a:solidFill>
                  <a:schemeClr val="bg2"/>
                </a:solidFill>
              </a:rPr>
              <a:t>xanh</a:t>
            </a:r>
            <a:r>
              <a:rPr lang="en-US" b="1" dirty="0" smtClean="0">
                <a:solidFill>
                  <a:schemeClr val="bg2"/>
                </a:solidFill>
              </a:rPr>
              <a:t> lam </a:t>
            </a:r>
            <a:r>
              <a:rPr lang="en-US" dirty="0" err="1" smtClean="0">
                <a:solidFill>
                  <a:schemeClr val="bg2"/>
                </a:solidFill>
              </a:rPr>
              <a:t>hơn</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chút</a:t>
            </a:r>
            <a:r>
              <a:rPr lang="en-US" dirty="0">
                <a:solidFill>
                  <a:schemeClr val="bg2"/>
                </a:solidFill>
              </a:rPr>
              <a:t>.</a:t>
            </a:r>
          </a:p>
        </p:txBody>
      </p:sp>
      <p:pic>
        <p:nvPicPr>
          <p:cNvPr id="8" name="Picture 7"/>
          <p:cNvPicPr>
            <a:picLocks noChangeAspect="1"/>
          </p:cNvPicPr>
          <p:nvPr/>
        </p:nvPicPr>
        <p:blipFill>
          <a:blip r:embed="rId3"/>
          <a:stretch>
            <a:fillRect/>
          </a:stretch>
        </p:blipFill>
        <p:spPr>
          <a:xfrm>
            <a:off x="6110600" y="3695248"/>
            <a:ext cx="1066822" cy="800116"/>
          </a:xfrm>
          <a:prstGeom prst="rect">
            <a:avLst/>
          </a:prstGeom>
        </p:spPr>
      </p:pic>
      <p:pic>
        <p:nvPicPr>
          <p:cNvPr id="9" name="Picture 8"/>
          <p:cNvPicPr>
            <a:picLocks noChangeAspect="1"/>
          </p:cNvPicPr>
          <p:nvPr/>
        </p:nvPicPr>
        <p:blipFill>
          <a:blip r:embed="rId4"/>
          <a:stretch>
            <a:fillRect/>
          </a:stretch>
        </p:blipFill>
        <p:spPr>
          <a:xfrm>
            <a:off x="7526735" y="3695248"/>
            <a:ext cx="1146112" cy="800116"/>
          </a:xfrm>
          <a:prstGeom prst="rect">
            <a:avLst/>
          </a:prstGeom>
        </p:spPr>
      </p:pic>
      <p:sp>
        <p:nvSpPr>
          <p:cNvPr id="10" name="TextBox 9"/>
          <p:cNvSpPr txBox="1"/>
          <p:nvPr/>
        </p:nvSpPr>
        <p:spPr>
          <a:xfrm>
            <a:off x="6110600" y="3309554"/>
            <a:ext cx="1227958" cy="369332"/>
          </a:xfrm>
          <a:prstGeom prst="rect">
            <a:avLst/>
          </a:prstGeom>
          <a:noFill/>
        </p:spPr>
        <p:txBody>
          <a:bodyPr wrap="square" rtlCol="0">
            <a:spAutoFit/>
          </a:bodyPr>
          <a:lstStyle/>
          <a:p>
            <a:r>
              <a:rPr lang="en-US" b="1" dirty="0" err="1" smtClean="0">
                <a:solidFill>
                  <a:schemeClr val="bg2"/>
                </a:solidFill>
              </a:rPr>
              <a:t>Softmax</a:t>
            </a:r>
            <a:endParaRPr lang="en-US" b="1" dirty="0">
              <a:solidFill>
                <a:schemeClr val="bg2"/>
              </a:solidFill>
            </a:endParaRPr>
          </a:p>
        </p:txBody>
      </p:sp>
      <p:sp>
        <p:nvSpPr>
          <p:cNvPr id="11" name="TextBox 10"/>
          <p:cNvSpPr txBox="1"/>
          <p:nvPr/>
        </p:nvSpPr>
        <p:spPr>
          <a:xfrm>
            <a:off x="7590074" y="3309554"/>
            <a:ext cx="1111348" cy="369332"/>
          </a:xfrm>
          <a:prstGeom prst="rect">
            <a:avLst/>
          </a:prstGeom>
          <a:noFill/>
        </p:spPr>
        <p:txBody>
          <a:bodyPr wrap="square" rtlCol="0">
            <a:spAutoFit/>
          </a:bodyPr>
          <a:lstStyle/>
          <a:p>
            <a:r>
              <a:rPr lang="en-US" b="1" dirty="0" err="1">
                <a:solidFill>
                  <a:schemeClr val="bg2"/>
                </a:solidFill>
              </a:rPr>
              <a:t>A</a:t>
            </a:r>
            <a:r>
              <a:rPr lang="en-US" b="1" dirty="0" err="1" smtClean="0">
                <a:solidFill>
                  <a:schemeClr val="bg2"/>
                </a:solidFill>
              </a:rPr>
              <a:t>rgmax</a:t>
            </a:r>
            <a:endParaRPr lang="en-US" b="1" dirty="0">
              <a:solidFill>
                <a:schemeClr val="bg2"/>
              </a:solidFill>
            </a:endParaRPr>
          </a:p>
        </p:txBody>
      </p:sp>
    </p:spTree>
    <p:extLst>
      <p:ext uri="{BB962C8B-B14F-4D97-AF65-F5344CB8AC3E}">
        <p14:creationId xmlns:p14="http://schemas.microsoft.com/office/powerpoint/2010/main" val="2800863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b="1" dirty="0"/>
          </a:p>
        </p:txBody>
      </p:sp>
      <p:sp>
        <p:nvSpPr>
          <p:cNvPr id="5"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6" name="TextBox 5"/>
          <p:cNvSpPr txBox="1"/>
          <p:nvPr/>
        </p:nvSpPr>
        <p:spPr>
          <a:xfrm>
            <a:off x="4673424" y="1500427"/>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8" name="Picture 7"/>
          <p:cNvPicPr>
            <a:picLocks noChangeAspect="1"/>
          </p:cNvPicPr>
          <p:nvPr/>
        </p:nvPicPr>
        <p:blipFill>
          <a:blip r:embed="rId2"/>
          <a:stretch>
            <a:fillRect/>
          </a:stretch>
        </p:blipFill>
        <p:spPr>
          <a:xfrm>
            <a:off x="2253606" y="2283037"/>
            <a:ext cx="5446642" cy="4038027"/>
          </a:xfrm>
          <a:prstGeom prst="rect">
            <a:avLst/>
          </a:prstGeom>
        </p:spPr>
      </p:pic>
      <p:pic>
        <p:nvPicPr>
          <p:cNvPr id="9" name="Picture 8"/>
          <p:cNvPicPr>
            <a:picLocks noChangeAspect="1"/>
          </p:cNvPicPr>
          <p:nvPr/>
        </p:nvPicPr>
        <p:blipFill>
          <a:blip r:embed="rId3"/>
          <a:stretch>
            <a:fillRect/>
          </a:stretch>
        </p:blipFill>
        <p:spPr>
          <a:xfrm>
            <a:off x="7700248" y="2283037"/>
            <a:ext cx="1758543" cy="4038027"/>
          </a:xfrm>
          <a:prstGeom prst="rect">
            <a:avLst/>
          </a:prstGeom>
        </p:spPr>
      </p:pic>
      <p:pic>
        <p:nvPicPr>
          <p:cNvPr id="11" name="Picture 10"/>
          <p:cNvPicPr>
            <a:picLocks noChangeAspect="1"/>
          </p:cNvPicPr>
          <p:nvPr/>
        </p:nvPicPr>
        <p:blipFill>
          <a:blip r:embed="rId4"/>
          <a:stretch>
            <a:fillRect/>
          </a:stretch>
        </p:blipFill>
        <p:spPr>
          <a:xfrm>
            <a:off x="7941255" y="1995082"/>
            <a:ext cx="1276528" cy="285790"/>
          </a:xfrm>
          <a:prstGeom prst="rect">
            <a:avLst/>
          </a:prstGeom>
        </p:spPr>
      </p:pic>
      <p:pic>
        <p:nvPicPr>
          <p:cNvPr id="13" name="Picture 12"/>
          <p:cNvPicPr>
            <a:picLocks noChangeAspect="1"/>
          </p:cNvPicPr>
          <p:nvPr/>
        </p:nvPicPr>
        <p:blipFill>
          <a:blip r:embed="rId5"/>
          <a:stretch>
            <a:fillRect/>
          </a:stretch>
        </p:blipFill>
        <p:spPr>
          <a:xfrm>
            <a:off x="2833451" y="1923616"/>
            <a:ext cx="2647949" cy="323895"/>
          </a:xfrm>
          <a:prstGeom prst="rect">
            <a:avLst/>
          </a:prstGeom>
        </p:spPr>
      </p:pic>
      <p:pic>
        <p:nvPicPr>
          <p:cNvPr id="14" name="Picture 13"/>
          <p:cNvPicPr>
            <a:picLocks noChangeAspect="1"/>
          </p:cNvPicPr>
          <p:nvPr/>
        </p:nvPicPr>
        <p:blipFill>
          <a:blip r:embed="rId6"/>
          <a:stretch>
            <a:fillRect/>
          </a:stretch>
        </p:blipFill>
        <p:spPr>
          <a:xfrm>
            <a:off x="6123006" y="1950389"/>
            <a:ext cx="1214211" cy="317856"/>
          </a:xfrm>
          <a:prstGeom prst="rect">
            <a:avLst/>
          </a:prstGeom>
        </p:spPr>
      </p:pic>
    </p:spTree>
    <p:extLst>
      <p:ext uri="{BB962C8B-B14F-4D97-AF65-F5344CB8AC3E}">
        <p14:creationId xmlns:p14="http://schemas.microsoft.com/office/powerpoint/2010/main" val="376176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Đánh</a:t>
            </a:r>
            <a:r>
              <a:rPr lang="en-US" sz="4800" b="1" dirty="0" smtClean="0"/>
              <a:t> </a:t>
            </a:r>
            <a:r>
              <a:rPr lang="en-US" sz="4800" b="1" dirty="0" err="1" smtClean="0"/>
              <a:t>giá</a:t>
            </a:r>
            <a:endParaRPr lang="en-US" sz="4800" b="1" dirty="0"/>
          </a:p>
        </p:txBody>
      </p:sp>
      <p:sp>
        <p:nvSpPr>
          <p:cNvPr id="3" name="Text Placeholder 2"/>
          <p:cNvSpPr>
            <a:spLocks noGrp="1"/>
          </p:cNvSpPr>
          <p:nvPr>
            <p:ph type="body" idx="1"/>
          </p:nvPr>
        </p:nvSpPr>
        <p:spPr>
          <a:xfrm>
            <a:off x="742305" y="1205990"/>
            <a:ext cx="11325004" cy="553537"/>
          </a:xfrm>
        </p:spPr>
        <p:txBody>
          <a:bodyPr/>
          <a:lstStyle/>
          <a:p>
            <a:r>
              <a:rPr lang="en-US" sz="1800" b="1" dirty="0" smtClean="0"/>
              <a:t>Theo </a:t>
            </a:r>
            <a:r>
              <a:rPr lang="en-US" sz="1800" b="1" dirty="0" err="1"/>
              <a:t>góc</a:t>
            </a:r>
            <a:r>
              <a:rPr lang="en-US" sz="1800" b="1" dirty="0"/>
              <a:t> </a:t>
            </a:r>
            <a:r>
              <a:rPr lang="en-US" sz="1800" b="1" dirty="0" err="1"/>
              <a:t>độ</a:t>
            </a:r>
            <a:r>
              <a:rPr lang="en-US" sz="1800" b="1" dirty="0"/>
              <a:t> </a:t>
            </a:r>
            <a:r>
              <a:rPr lang="en-US" sz="1800" b="1" dirty="0" err="1"/>
              <a:t>định</a:t>
            </a:r>
            <a:r>
              <a:rPr lang="en-US" sz="1800" b="1" dirty="0"/>
              <a:t> </a:t>
            </a:r>
            <a:r>
              <a:rPr lang="en-US" sz="1800" b="1" dirty="0" err="1" smtClean="0"/>
              <a:t>lượng</a:t>
            </a:r>
            <a:r>
              <a:rPr lang="en-US" sz="1800" b="1" dirty="0" smtClean="0"/>
              <a:t>: </a:t>
            </a:r>
            <a:r>
              <a:rPr lang="en-US" sz="1800" dirty="0" err="1" smtClean="0"/>
              <a:t>Sử</a:t>
            </a:r>
            <a:r>
              <a:rPr lang="en-US" sz="1800" dirty="0" smtClean="0"/>
              <a:t> </a:t>
            </a:r>
            <a:r>
              <a:rPr lang="en-US" sz="1800" dirty="0" err="1" smtClean="0"/>
              <a:t>dụng</a:t>
            </a:r>
            <a:r>
              <a:rPr lang="en-US" sz="1800" dirty="0" smtClean="0"/>
              <a:t> MSE&amp;PSNR </a:t>
            </a:r>
            <a:r>
              <a:rPr lang="en-US" sz="1800" dirty="0" err="1" smtClean="0"/>
              <a:t>để</a:t>
            </a:r>
            <a:r>
              <a:rPr lang="en-US" sz="1800" dirty="0" smtClean="0"/>
              <a:t> </a:t>
            </a:r>
            <a:r>
              <a:rPr lang="en-US" sz="1800" dirty="0" err="1" smtClean="0"/>
              <a:t>đánh</a:t>
            </a:r>
            <a:r>
              <a:rPr lang="en-US" sz="1800" dirty="0" smtClean="0"/>
              <a:t> </a:t>
            </a:r>
            <a:r>
              <a:rPr lang="en-US" sz="1800" dirty="0" err="1" smtClean="0"/>
              <a:t>giá</a:t>
            </a:r>
            <a:r>
              <a:rPr lang="en-US" sz="1800" dirty="0" smtClean="0"/>
              <a:t> </a:t>
            </a:r>
            <a:r>
              <a:rPr lang="en-US" sz="1800" dirty="0" err="1" smtClean="0"/>
              <a:t>chất</a:t>
            </a:r>
            <a:r>
              <a:rPr lang="en-US" sz="1800" dirty="0" smtClean="0"/>
              <a:t> </a:t>
            </a:r>
            <a:r>
              <a:rPr lang="en-US" sz="1800" dirty="0" err="1" smtClean="0"/>
              <a:t>lượng</a:t>
            </a:r>
            <a:r>
              <a:rPr lang="en-US" sz="1800" dirty="0" smtClean="0"/>
              <a:t> </a:t>
            </a:r>
            <a:r>
              <a:rPr lang="en-US" sz="1800" dirty="0" err="1" smtClean="0"/>
              <a:t>tái</a:t>
            </a:r>
            <a:r>
              <a:rPr lang="en-US" sz="1800" dirty="0" smtClean="0"/>
              <a:t> </a:t>
            </a:r>
            <a:r>
              <a:rPr lang="en-US" sz="1800" dirty="0" err="1" smtClean="0"/>
              <a:t>tạo</a:t>
            </a:r>
            <a:r>
              <a:rPr lang="en-US" sz="1800" dirty="0" smtClean="0"/>
              <a:t> </a:t>
            </a:r>
            <a:r>
              <a:rPr lang="en-US" sz="1800" dirty="0" err="1" smtClean="0"/>
              <a:t>màu</a:t>
            </a:r>
            <a:endParaRPr lang="en-US" sz="1800" b="1" dirty="0"/>
          </a:p>
        </p:txBody>
      </p:sp>
      <p:pic>
        <p:nvPicPr>
          <p:cNvPr id="4" name="Picture 3"/>
          <p:cNvPicPr>
            <a:picLocks noChangeAspect="1"/>
          </p:cNvPicPr>
          <p:nvPr/>
        </p:nvPicPr>
        <p:blipFill>
          <a:blip r:embed="rId2"/>
          <a:stretch>
            <a:fillRect/>
          </a:stretch>
        </p:blipFill>
        <p:spPr>
          <a:xfrm>
            <a:off x="2386196" y="1585129"/>
            <a:ext cx="5659831" cy="3365306"/>
          </a:xfrm>
          <a:prstGeom prst="rect">
            <a:avLst/>
          </a:prstGeom>
        </p:spPr>
      </p:pic>
      <p:sp>
        <p:nvSpPr>
          <p:cNvPr id="5" name="Text Placeholder 2"/>
          <p:cNvSpPr txBox="1">
            <a:spLocks/>
          </p:cNvSpPr>
          <p:nvPr/>
        </p:nvSpPr>
        <p:spPr>
          <a:xfrm>
            <a:off x="742305" y="4823435"/>
            <a:ext cx="10573395" cy="1475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r>
              <a:rPr lang="en-US" sz="1800" b="1" dirty="0" smtClean="0"/>
              <a:t>Theo </a:t>
            </a:r>
            <a:r>
              <a:rPr lang="en-US" sz="1800" b="1" dirty="0" err="1" smtClean="0"/>
              <a:t>góc</a:t>
            </a:r>
            <a:r>
              <a:rPr lang="en-US" sz="1800" b="1" dirty="0" smtClean="0"/>
              <a:t> </a:t>
            </a:r>
            <a:r>
              <a:rPr lang="en-US" sz="1800" b="1" dirty="0" err="1" smtClean="0"/>
              <a:t>độ</a:t>
            </a:r>
            <a:r>
              <a:rPr lang="en-US" sz="1800" b="1" dirty="0" smtClean="0"/>
              <a:t> </a:t>
            </a:r>
            <a:r>
              <a:rPr lang="en-US" sz="1800" b="1" dirty="0" err="1" smtClean="0"/>
              <a:t>định</a:t>
            </a:r>
            <a:r>
              <a:rPr lang="en-US" sz="1800" b="1" dirty="0" smtClean="0"/>
              <a:t> </a:t>
            </a:r>
            <a:r>
              <a:rPr lang="en-US" sz="1800" b="1" dirty="0" err="1" smtClean="0"/>
              <a:t>tính</a:t>
            </a:r>
            <a:r>
              <a:rPr lang="en-US" sz="1800" b="1" dirty="0" smtClean="0"/>
              <a:t>:</a:t>
            </a:r>
          </a:p>
          <a:p>
            <a:pPr lvl="1">
              <a:spcBef>
                <a:spcPts val="600"/>
              </a:spcBef>
            </a:pPr>
            <a:r>
              <a:rPr lang="vi-VN" sz="1600" b="1" dirty="0"/>
              <a:t>Visual Turing Test</a:t>
            </a:r>
            <a:r>
              <a:rPr lang="vi-VN" sz="1600" dirty="0"/>
              <a:t> – Người dùng được hỏi ảnh nào là ảnh thật giữa ảnh tô màu và ảnh gốc → kiểm tra cảm giác “tự nhiên” của ảnh tô màu.</a:t>
            </a:r>
            <a:endParaRPr lang="en-US" sz="1534" b="1" dirty="0" smtClean="0"/>
          </a:p>
          <a:p>
            <a:pPr lvl="1">
              <a:spcBef>
                <a:spcPts val="600"/>
              </a:spcBef>
            </a:pPr>
            <a:r>
              <a:rPr lang="vi-VN" sz="1600" b="1" dirty="0"/>
              <a:t>Visual Comparison</a:t>
            </a:r>
            <a:r>
              <a:rPr lang="vi-VN" sz="1600" dirty="0"/>
              <a:t> – So sánh trực quan (hiển thị các ảnh tô màu của nhiều phương pháp</a:t>
            </a:r>
            <a:r>
              <a:rPr lang="vi-VN" sz="1600" dirty="0" smtClean="0"/>
              <a:t>)</a:t>
            </a:r>
            <a:endParaRPr lang="en-US" sz="1600" dirty="0" smtClean="0"/>
          </a:p>
          <a:p>
            <a:pPr marL="745049" lvl="1" indent="0">
              <a:buNone/>
            </a:pPr>
            <a:endParaRPr lang="en-US" sz="1600" dirty="0" smtClean="0"/>
          </a:p>
          <a:p>
            <a:pPr lvl="1"/>
            <a:endParaRPr lang="en-US" sz="1534" b="1" dirty="0" smtClean="0"/>
          </a:p>
          <a:p>
            <a:pPr lvl="1"/>
            <a:endParaRPr lang="en-US" sz="1534" b="1" kern="0" dirty="0"/>
          </a:p>
        </p:txBody>
      </p:sp>
    </p:spTree>
    <p:extLst>
      <p:ext uri="{BB962C8B-B14F-4D97-AF65-F5344CB8AC3E}">
        <p14:creationId xmlns:p14="http://schemas.microsoft.com/office/powerpoint/2010/main" val="214363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Mục tiêu</a:t>
            </a:r>
            <a:endParaRPr lang="en-US" sz="4800" kern="0" dirty="0"/>
          </a:p>
        </p:txBody>
      </p:sp>
      <p:pic>
        <p:nvPicPr>
          <p:cNvPr id="5" name="Picture 4"/>
          <p:cNvPicPr>
            <a:picLocks noChangeAspect="1"/>
          </p:cNvPicPr>
          <p:nvPr/>
        </p:nvPicPr>
        <p:blipFill>
          <a:blip r:embed="rId2"/>
          <a:stretch>
            <a:fillRect/>
          </a:stretch>
        </p:blipFill>
        <p:spPr>
          <a:xfrm>
            <a:off x="1135336" y="3461392"/>
            <a:ext cx="10142264" cy="2080465"/>
          </a:xfrm>
          <a:prstGeom prst="rect">
            <a:avLst/>
          </a:prstGeom>
        </p:spPr>
      </p:pic>
      <p:sp>
        <p:nvSpPr>
          <p:cNvPr id="6" name="Rectangle 5"/>
          <p:cNvSpPr/>
          <p:nvPr/>
        </p:nvSpPr>
        <p:spPr>
          <a:xfrm>
            <a:off x="2778919" y="4176412"/>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94060" y="4442041"/>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
        <p:nvSpPr>
          <p:cNvPr id="13" name="Rectangle 5"/>
          <p:cNvSpPr>
            <a:spLocks noChangeArrowheads="1"/>
          </p:cNvSpPr>
          <p:nvPr/>
        </p:nvSpPr>
        <p:spPr bwMode="auto">
          <a:xfrm>
            <a:off x="533400" y="950477"/>
            <a:ext cx="10579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triển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toán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tô</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trắng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đen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tự</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mạng</a:t>
            </a:r>
            <a:r>
              <a:rPr kumimoji="0" lang="en-US" altLang="en-US" sz="1800" b="1" i="0" u="none" strike="noStrike" cap="none" normalizeH="0" baseline="0" dirty="0" smtClean="0">
                <a:ln>
                  <a:noFill/>
                </a:ln>
                <a:solidFill>
                  <a:schemeClr val="bg2"/>
                </a:solidFill>
                <a:effectLst/>
                <a:latin typeface="Arial" panose="020B0604020202020204" pitchFamily="34" charset="0"/>
              </a:rPr>
              <a:t> CNN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tạo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ra</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hình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từ</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xám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thử</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nghiệm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trên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dữ</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liệu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lớn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như</a:t>
            </a:r>
            <a:r>
              <a:rPr kumimoji="0" lang="en-US" altLang="en-US" sz="1800" b="0" i="0" u="none" strike="noStrike" cap="none" normalizeH="0" baseline="0" dirty="0" smtClean="0">
                <a:ln>
                  <a:noFill/>
                </a:ln>
                <a:solidFill>
                  <a:schemeClr val="bg2"/>
                </a:solidFill>
                <a:effectLst/>
                <a:latin typeface="Arial" panose="020B0604020202020204" pitchFamily="34" charset="0"/>
              </a:rPr>
              <a:t> ImageNet.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Cải</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thiện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chất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lượng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và</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đa</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dạng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sắc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áp</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với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hàm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kỹ</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lấy</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trung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bình</a:t>
            </a:r>
            <a:r>
              <a:rPr kumimoji="0" lang="en-US" altLang="en-US" sz="1800" b="0" i="0" u="none" strike="noStrike" cap="none" normalizeH="0" baseline="0" dirty="0" smtClean="0">
                <a:ln>
                  <a:noFill/>
                </a:ln>
                <a:solidFill>
                  <a:schemeClr val="bg2"/>
                </a:solidFill>
                <a:effectLst/>
                <a:latin typeface="Arial" panose="020B0604020202020204" pitchFamily="34" charset="0"/>
              </a:rPr>
              <a:t> ủ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để</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tối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ưu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tính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quán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không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gian</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Đánh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giá</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hiệu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quả</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phương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pháp</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đề</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xuất</a:t>
            </a:r>
            <a:r>
              <a:rPr kumimoji="0" lang="en-US" altLang="en-US" sz="1800" b="0" i="0" u="none" strike="noStrike" cap="none" normalizeH="0" baseline="0" dirty="0" smtClean="0">
                <a:ln>
                  <a:noFill/>
                </a:ln>
                <a:solidFill>
                  <a:schemeClr val="bg2"/>
                </a:solidFill>
                <a:effectLst/>
                <a:latin typeface="Arial" panose="020B0604020202020204" pitchFamily="34" charset="0"/>
              </a:rPr>
              <a:t> qua </a:t>
            </a:r>
            <a:r>
              <a:rPr kumimoji="0" lang="en-US" altLang="en-US" sz="1800" b="0" i="0" u="none" strike="noStrike" cap="none" normalizeH="0" baseline="0" dirty="0" err="1" smtClean="0">
                <a:ln>
                  <a:noFill/>
                </a:ln>
                <a:solidFill>
                  <a:schemeClr val="bg2"/>
                </a:solidFill>
                <a:effectLst/>
                <a:latin typeface="Arial" panose="020B0604020202020204" pitchFamily="34" charset="0"/>
              </a:rPr>
              <a:t>kiểm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tra</a:t>
            </a:r>
            <a:r>
              <a:rPr kumimoji="0" lang="en-US" altLang="en-US" sz="1800" b="0" i="0" u="none" strike="noStrike" cap="none" normalizeH="0" baseline="0" dirty="0" smtClean="0">
                <a:ln>
                  <a:noFill/>
                </a:ln>
                <a:solidFill>
                  <a:schemeClr val="bg2"/>
                </a:solidFill>
                <a:effectLst/>
                <a:latin typeface="Arial" panose="020B0604020202020204" pitchFamily="34" charset="0"/>
              </a:rPr>
              <a:t> Turing </a:t>
            </a:r>
            <a:r>
              <a:rPr kumimoji="0" lang="en-US" altLang="en-US" sz="1800" b="0" i="0" u="none" strike="noStrike" cap="none" normalizeH="0" baseline="0" dirty="0" err="1" smtClean="0">
                <a:ln>
                  <a:noFill/>
                </a:ln>
                <a:solidFill>
                  <a:schemeClr val="bg2"/>
                </a:solidFill>
                <a:effectLst/>
                <a:latin typeface="Arial" panose="020B0604020202020204" pitchFamily="34" charset="0"/>
              </a:rPr>
              <a:t>tô</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khả</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năng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ứng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trong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học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biểu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diễn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tự</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cho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vụ</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hiện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đoạn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p:txBody>
      </p:sp>
    </p:spTree>
    <p:extLst>
      <p:ext uri="{BB962C8B-B14F-4D97-AF65-F5344CB8AC3E}">
        <p14:creationId xmlns:p14="http://schemas.microsoft.com/office/powerpoint/2010/main" val="3809769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199" y="98400"/>
            <a:ext cx="11382691"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a:t>
            </a:r>
            <a:r>
              <a:rPr lang="en" sz="4800" b="1" kern="0" dirty="0" smtClean="0"/>
              <a:t>&amp; </a:t>
            </a:r>
            <a:r>
              <a:rPr lang="en" sz="4800" b="1" kern="0" dirty="0" smtClean="0"/>
              <a:t>phương </a:t>
            </a:r>
            <a:r>
              <a:rPr lang="en" sz="4800" b="1" kern="0" dirty="0" smtClean="0"/>
              <a:t>pháp nghiên cứu</a:t>
            </a:r>
            <a:endParaRPr lang="en-US" sz="4800" kern="0" dirty="0"/>
          </a:p>
        </p:txBody>
      </p:sp>
      <p:sp>
        <p:nvSpPr>
          <p:cNvPr id="28" name="Google Shape;125;p18"/>
          <p:cNvSpPr/>
          <p:nvPr/>
        </p:nvSpPr>
        <p:spPr>
          <a:xfrm>
            <a:off x="1761172" y="3199947"/>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29" name="Google Shape;126;p18"/>
          <p:cNvSpPr/>
          <p:nvPr/>
        </p:nvSpPr>
        <p:spPr>
          <a:xfrm>
            <a:off x="1452246" y="4940413"/>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0" name="Google Shape;127;p18"/>
          <p:cNvSpPr/>
          <p:nvPr/>
        </p:nvSpPr>
        <p:spPr>
          <a:xfrm>
            <a:off x="4372773" y="4940412"/>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31" name="Google Shape;128;p18"/>
          <p:cNvSpPr/>
          <p:nvPr/>
        </p:nvSpPr>
        <p:spPr>
          <a:xfrm>
            <a:off x="8186146" y="4931264"/>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32" name="Google Shape;129;p18"/>
          <p:cNvCxnSpPr>
            <a:stCxn id="37" idx="2"/>
            <a:endCxn id="28" idx="0"/>
          </p:cNvCxnSpPr>
          <p:nvPr/>
        </p:nvCxnSpPr>
        <p:spPr>
          <a:xfrm flipH="1">
            <a:off x="2608071" y="2720786"/>
            <a:ext cx="1" cy="479161"/>
          </a:xfrm>
          <a:prstGeom prst="straightConnector1">
            <a:avLst/>
          </a:prstGeom>
          <a:noFill/>
          <a:ln w="9525" cap="flat" cmpd="sng">
            <a:solidFill>
              <a:srgbClr val="000000"/>
            </a:solidFill>
            <a:prstDash val="solid"/>
            <a:round/>
            <a:headEnd type="none" w="sm" len="sm"/>
            <a:tailEnd type="triangle" w="med" len="med"/>
          </a:ln>
        </p:spPr>
      </p:cxnSp>
      <p:cxnSp>
        <p:nvCxnSpPr>
          <p:cNvPr id="33" name="Google Shape;131;p18"/>
          <p:cNvCxnSpPr>
            <a:stCxn id="29" idx="3"/>
            <a:endCxn id="30" idx="1"/>
          </p:cNvCxnSpPr>
          <p:nvPr/>
        </p:nvCxnSpPr>
        <p:spPr>
          <a:xfrm flipV="1">
            <a:off x="3786907" y="5471725"/>
            <a:ext cx="585866" cy="1"/>
          </a:xfrm>
          <a:prstGeom prst="straightConnector1">
            <a:avLst/>
          </a:prstGeom>
          <a:noFill/>
          <a:ln w="9525" cap="flat" cmpd="sng">
            <a:solidFill>
              <a:srgbClr val="000000"/>
            </a:solidFill>
            <a:prstDash val="solid"/>
            <a:round/>
            <a:headEnd type="none" w="sm" len="sm"/>
            <a:tailEnd type="triangle" w="med" len="med"/>
          </a:ln>
        </p:spPr>
      </p:cxnSp>
      <p:cxnSp>
        <p:nvCxnSpPr>
          <p:cNvPr id="34" name="Google Shape;132;p18"/>
          <p:cNvCxnSpPr>
            <a:stCxn id="30" idx="3"/>
            <a:endCxn id="31" idx="1"/>
          </p:cNvCxnSpPr>
          <p:nvPr/>
        </p:nvCxnSpPr>
        <p:spPr>
          <a:xfrm flipV="1">
            <a:off x="7217573" y="5462577"/>
            <a:ext cx="968573" cy="9148"/>
          </a:xfrm>
          <a:prstGeom prst="straightConnector1">
            <a:avLst/>
          </a:prstGeom>
          <a:noFill/>
          <a:ln w="9525" cap="flat" cmpd="sng">
            <a:solidFill>
              <a:srgbClr val="000000"/>
            </a:solidFill>
            <a:prstDash val="solid"/>
            <a:round/>
            <a:headEnd type="none" w="sm" len="sm"/>
            <a:tailEnd type="triangle" w="med" len="med"/>
          </a:ln>
        </p:spPr>
      </p:cxnSp>
      <p:sp>
        <p:nvSpPr>
          <p:cNvPr id="35" name="Google Shape;133;p18"/>
          <p:cNvSpPr/>
          <p:nvPr/>
        </p:nvSpPr>
        <p:spPr>
          <a:xfrm>
            <a:off x="8460448" y="2986284"/>
            <a:ext cx="1857047" cy="1328454"/>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cxnSp>
        <p:nvCxnSpPr>
          <p:cNvPr id="36" name="Google Shape;134;p18"/>
          <p:cNvCxnSpPr>
            <a:stCxn id="28" idx="2"/>
            <a:endCxn id="29" idx="0"/>
          </p:cNvCxnSpPr>
          <p:nvPr/>
        </p:nvCxnSpPr>
        <p:spPr>
          <a:xfrm>
            <a:off x="2608071" y="4461252"/>
            <a:ext cx="11506" cy="479161"/>
          </a:xfrm>
          <a:prstGeom prst="straightConnector1">
            <a:avLst/>
          </a:prstGeom>
          <a:noFill/>
          <a:ln w="9525" cap="flat" cmpd="sng">
            <a:solidFill>
              <a:srgbClr val="000000"/>
            </a:solidFill>
            <a:prstDash val="solid"/>
            <a:round/>
            <a:headEnd type="none" w="sm" len="sm"/>
            <a:tailEnd type="triangle" w="med" len="med"/>
          </a:ln>
        </p:spPr>
      </p:cxnSp>
      <p:sp>
        <p:nvSpPr>
          <p:cNvPr id="37" name="Google Shape;130;p18"/>
          <p:cNvSpPr/>
          <p:nvPr/>
        </p:nvSpPr>
        <p:spPr>
          <a:xfrm>
            <a:off x="1605474" y="16581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8" name="Google Shape;135;p18"/>
          <p:cNvSpPr/>
          <p:nvPr/>
        </p:nvSpPr>
        <p:spPr>
          <a:xfrm>
            <a:off x="8257395" y="1523471"/>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40" name="Google Shape;137;p18"/>
          <p:cNvCxnSpPr>
            <a:stCxn id="31" idx="0"/>
            <a:endCxn id="35" idx="2"/>
          </p:cNvCxnSpPr>
          <p:nvPr/>
        </p:nvCxnSpPr>
        <p:spPr>
          <a:xfrm flipH="1" flipV="1">
            <a:off x="9388972" y="4314738"/>
            <a:ext cx="1" cy="616526"/>
          </a:xfrm>
          <a:prstGeom prst="straightConnector1">
            <a:avLst/>
          </a:prstGeom>
          <a:noFill/>
          <a:ln w="9525" cap="flat" cmpd="sng">
            <a:solidFill>
              <a:srgbClr val="000000"/>
            </a:solidFill>
            <a:prstDash val="solid"/>
            <a:round/>
            <a:headEnd type="none" w="sm" len="sm"/>
            <a:tailEnd type="triangle" w="med" len="med"/>
          </a:ln>
        </p:spPr>
      </p:cxnSp>
      <p:cxnSp>
        <p:nvCxnSpPr>
          <p:cNvPr id="81" name="Google Shape;137;p18"/>
          <p:cNvCxnSpPr>
            <a:stCxn id="35" idx="0"/>
            <a:endCxn id="38" idx="2"/>
          </p:cNvCxnSpPr>
          <p:nvPr/>
        </p:nvCxnSpPr>
        <p:spPr>
          <a:xfrm flipV="1">
            <a:off x="9388972" y="2659991"/>
            <a:ext cx="0" cy="326293"/>
          </a:xfrm>
          <a:prstGeom prst="straightConnector1">
            <a:avLst/>
          </a:prstGeom>
          <a:noFill/>
          <a:ln w="952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824114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15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a:t>
            </a:r>
            <a:r>
              <a:rPr lang="en" sz="4800" b="1" kern="0" dirty="0" smtClean="0"/>
              <a:t>&amp; phương pháp nghiên cứu</a:t>
            </a:r>
            <a:endParaRPr lang="en-US" sz="4800" kern="0" dirty="0"/>
          </a:p>
        </p:txBody>
      </p:sp>
      <p:sp>
        <p:nvSpPr>
          <p:cNvPr id="6" name="Google Shape;125;p18"/>
          <p:cNvSpPr/>
          <p:nvPr/>
        </p:nvSpPr>
        <p:spPr>
          <a:xfrm>
            <a:off x="938124" y="3112685"/>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7" name="Google Shape;126;p18"/>
          <p:cNvSpPr/>
          <p:nvPr/>
        </p:nvSpPr>
        <p:spPr>
          <a:xfrm>
            <a:off x="617693" y="5078024"/>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cxnSp>
        <p:nvCxnSpPr>
          <p:cNvPr id="9" name="Google Shape;129;p18"/>
          <p:cNvCxnSpPr>
            <a:stCxn id="12" idx="2"/>
            <a:endCxn id="6" idx="0"/>
          </p:cNvCxnSpPr>
          <p:nvPr/>
        </p:nvCxnSpPr>
        <p:spPr>
          <a:xfrm flipH="1">
            <a:off x="1785023" y="2327086"/>
            <a:ext cx="3" cy="785599"/>
          </a:xfrm>
          <a:prstGeom prst="straightConnector1">
            <a:avLst/>
          </a:prstGeom>
          <a:noFill/>
          <a:ln w="9525" cap="flat" cmpd="sng">
            <a:solidFill>
              <a:srgbClr val="000000"/>
            </a:solidFill>
            <a:prstDash val="solid"/>
            <a:round/>
            <a:headEnd type="none" w="sm" len="sm"/>
            <a:tailEnd type="triangle" w="med" len="med"/>
          </a:ln>
        </p:spPr>
      </p:cxnSp>
      <p:cxnSp>
        <p:nvCxnSpPr>
          <p:cNvPr id="11" name="Google Shape;134;p18"/>
          <p:cNvCxnSpPr>
            <a:stCxn id="6" idx="2"/>
            <a:endCxn id="7" idx="0"/>
          </p:cNvCxnSpPr>
          <p:nvPr/>
        </p:nvCxnSpPr>
        <p:spPr>
          <a:xfrm>
            <a:off x="1785023" y="4373990"/>
            <a:ext cx="1" cy="704034"/>
          </a:xfrm>
          <a:prstGeom prst="straightConnector1">
            <a:avLst/>
          </a:prstGeom>
          <a:noFill/>
          <a:ln w="9525" cap="flat" cmpd="sng">
            <a:solidFill>
              <a:srgbClr val="000000"/>
            </a:solidFill>
            <a:prstDash val="solid"/>
            <a:round/>
            <a:headEnd type="none" w="sm" len="sm"/>
            <a:tailEnd type="triangle" w="med" len="med"/>
          </a:ln>
        </p:spPr>
      </p:cxnSp>
      <p:sp>
        <p:nvSpPr>
          <p:cNvPr id="12" name="Google Shape;130;p18"/>
          <p:cNvSpPr/>
          <p:nvPr/>
        </p:nvSpPr>
        <p:spPr>
          <a:xfrm>
            <a:off x="782428" y="12644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20" name="Rectangle 5"/>
          <p:cNvSpPr>
            <a:spLocks noChangeArrowheads="1"/>
          </p:cNvSpPr>
          <p:nvPr/>
        </p:nvSpPr>
        <p:spPr bwMode="auto">
          <a:xfrm>
            <a:off x="3634516" y="126446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1. </a:t>
            </a:r>
            <a:r>
              <a:rPr lang="vi-VN" dirty="0" smtClean="0">
                <a:solidFill>
                  <a:schemeClr val="bg2"/>
                </a:solidFill>
              </a:rPr>
              <a:t>Tìm </a:t>
            </a:r>
            <a:r>
              <a:rPr lang="vi-VN" dirty="0">
                <a:solidFill>
                  <a:schemeClr val="bg2"/>
                </a:solidFill>
              </a:rPr>
              <a:t>hiểu các mô hình học sâu, đặc biệt là </a:t>
            </a:r>
            <a:r>
              <a:rPr lang="vi-VN" b="1" dirty="0">
                <a:solidFill>
                  <a:schemeClr val="bg2"/>
                </a:solidFill>
              </a:rPr>
              <a:t>mạng nơ-ron tích chập (CNN), </a:t>
            </a:r>
            <a:r>
              <a:rPr lang="vi-VN" dirty="0">
                <a:solidFill>
                  <a:schemeClr val="bg2"/>
                </a:solidFill>
              </a:rPr>
              <a:t>đã được áp dụng cho bài toán tô màu ảnh, tập trung vào cách sử dụng không gian màu </a:t>
            </a:r>
            <a:r>
              <a:rPr lang="vi-VN" b="1" dirty="0">
                <a:solidFill>
                  <a:schemeClr val="bg2"/>
                </a:solidFill>
              </a:rPr>
              <a:t>CIE Lab </a:t>
            </a:r>
            <a:r>
              <a:rPr lang="vi-VN" dirty="0">
                <a:solidFill>
                  <a:schemeClr val="bg2"/>
                </a:solidFill>
              </a:rPr>
              <a:t>và các hàm mất mát </a:t>
            </a:r>
            <a:r>
              <a:rPr lang="vi-VN" b="1" dirty="0">
                <a:solidFill>
                  <a:schemeClr val="bg2"/>
                </a:solidFill>
              </a:rPr>
              <a:t>(loss functions) </a:t>
            </a:r>
            <a:r>
              <a:rPr lang="vi-VN" dirty="0">
                <a:solidFill>
                  <a:schemeClr val="bg2"/>
                </a:solidFill>
              </a:rPr>
              <a:t>như hồi quy L2 và phân loại đa thức </a:t>
            </a:r>
            <a:r>
              <a:rPr lang="vi-VN" b="1" dirty="0">
                <a:solidFill>
                  <a:schemeClr val="bg2"/>
                </a:solidFill>
              </a:rPr>
              <a:t>(multinomial classification</a:t>
            </a:r>
            <a:r>
              <a:rPr lang="vi-VN" b="1" dirty="0" smtClean="0">
                <a:solidFill>
                  <a:schemeClr val="bg2"/>
                </a:solidFill>
              </a:rPr>
              <a:t>).</a:t>
            </a:r>
            <a:endParaRPr lang="en-US" b="1" dirty="0" smtClean="0">
              <a:solidFill>
                <a:schemeClr val="bg2"/>
              </a:solidFill>
            </a:endParaRPr>
          </a:p>
        </p:txBody>
      </p:sp>
      <p:sp>
        <p:nvSpPr>
          <p:cNvPr id="21" name="Rectangle 5"/>
          <p:cNvSpPr>
            <a:spLocks noChangeArrowheads="1"/>
          </p:cNvSpPr>
          <p:nvPr/>
        </p:nvSpPr>
        <p:spPr bwMode="auto">
          <a:xfrm>
            <a:off x="3634516" y="3108524"/>
            <a:ext cx="8557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2. </a:t>
            </a:r>
            <a:r>
              <a:rPr lang="en-US" dirty="0" err="1" smtClean="0">
                <a:solidFill>
                  <a:schemeClr val="bg2"/>
                </a:solidFill>
              </a:rPr>
              <a:t>Tìm</a:t>
            </a:r>
            <a:r>
              <a:rPr lang="en-US" dirty="0" smtClean="0">
                <a:solidFill>
                  <a:schemeClr val="bg2"/>
                </a:solidFill>
              </a:rPr>
              <a:t> </a:t>
            </a:r>
            <a:r>
              <a:rPr lang="en-US" dirty="0" err="1" smtClean="0">
                <a:solidFill>
                  <a:schemeClr val="bg2"/>
                </a:solidFill>
              </a:rPr>
              <a:t>kiếm</a:t>
            </a:r>
            <a:r>
              <a:rPr lang="en-US" dirty="0" smtClean="0">
                <a:solidFill>
                  <a:schemeClr val="bg2"/>
                </a:solidFill>
              </a:rPr>
              <a:t> </a:t>
            </a:r>
            <a:r>
              <a:rPr lang="en-US" dirty="0" err="1" smtClean="0">
                <a:solidFill>
                  <a:schemeClr val="bg2"/>
                </a:solidFill>
              </a:rPr>
              <a:t>ít</a:t>
            </a:r>
            <a:r>
              <a:rPr lang="en-US" dirty="0" smtClean="0">
                <a:solidFill>
                  <a:schemeClr val="bg2"/>
                </a:solidFill>
              </a:rPr>
              <a:t> </a:t>
            </a:r>
            <a:r>
              <a:rPr lang="en-US" dirty="0" err="1" smtClean="0">
                <a:solidFill>
                  <a:schemeClr val="bg2"/>
                </a:solidFill>
              </a:rPr>
              <a:t>nhất</a:t>
            </a:r>
            <a:r>
              <a:rPr lang="en-US" dirty="0" smtClean="0">
                <a:solidFill>
                  <a:schemeClr val="bg2"/>
                </a:solidFill>
              </a:rPr>
              <a:t> 1 </a:t>
            </a:r>
            <a:r>
              <a:rPr lang="en-US" dirty="0" err="1" smtClean="0">
                <a:solidFill>
                  <a:schemeClr val="bg2"/>
                </a:solidFill>
              </a:rPr>
              <a:t>bộ</a:t>
            </a:r>
            <a:r>
              <a:rPr lang="en-US" dirty="0" smtClean="0">
                <a:solidFill>
                  <a:schemeClr val="bg2"/>
                </a:solidFill>
              </a:rPr>
              <a:t> </a:t>
            </a:r>
            <a:r>
              <a:rPr lang="en-US" b="1" dirty="0" smtClean="0">
                <a:solidFill>
                  <a:schemeClr val="bg2"/>
                </a:solidFill>
              </a:rPr>
              <a:t>dataset</a:t>
            </a:r>
            <a:r>
              <a:rPr lang="en-US" dirty="0" smtClean="0">
                <a:solidFill>
                  <a:schemeClr val="bg2"/>
                </a:solidFill>
              </a:rPr>
              <a:t> </a:t>
            </a:r>
            <a:r>
              <a:rPr lang="vi-VN" dirty="0">
                <a:solidFill>
                  <a:schemeClr val="bg2"/>
                </a:solidFill>
              </a:rPr>
              <a:t>ảnh màu lớn như </a:t>
            </a:r>
            <a:r>
              <a:rPr lang="vi-VN" b="1" dirty="0" smtClean="0">
                <a:solidFill>
                  <a:schemeClr val="bg2"/>
                </a:solidFill>
              </a:rPr>
              <a:t>ImageNet</a:t>
            </a:r>
            <a:r>
              <a:rPr lang="en-US" dirty="0"/>
              <a:t>, </a:t>
            </a:r>
            <a:r>
              <a:rPr lang="en-US" dirty="0" err="1">
                <a:solidFill>
                  <a:schemeClr val="bg2"/>
                </a:solidFill>
              </a:rPr>
              <a:t>trích</a:t>
            </a:r>
            <a:r>
              <a:rPr lang="en-US" dirty="0">
                <a:solidFill>
                  <a:schemeClr val="bg2"/>
                </a:solidFill>
              </a:rPr>
              <a:t> </a:t>
            </a:r>
            <a:r>
              <a:rPr lang="en-US" dirty="0" err="1">
                <a:solidFill>
                  <a:schemeClr val="bg2"/>
                </a:solidFill>
              </a:rPr>
              <a:t>xuất</a:t>
            </a:r>
            <a:r>
              <a:rPr lang="en-US" dirty="0">
                <a:solidFill>
                  <a:schemeClr val="bg2"/>
                </a:solidFill>
              </a:rPr>
              <a:t> </a:t>
            </a:r>
            <a:r>
              <a:rPr lang="en-US" dirty="0" err="1">
                <a:solidFill>
                  <a:schemeClr val="bg2"/>
                </a:solidFill>
              </a:rPr>
              <a:t>ảnh</a:t>
            </a:r>
            <a:r>
              <a:rPr lang="en-US" dirty="0">
                <a:solidFill>
                  <a:schemeClr val="bg2"/>
                </a:solidFill>
              </a:rPr>
              <a:t> </a:t>
            </a:r>
            <a:r>
              <a:rPr lang="en-US" dirty="0" err="1">
                <a:solidFill>
                  <a:schemeClr val="bg2"/>
                </a:solidFill>
              </a:rPr>
              <a:t>xám</a:t>
            </a:r>
            <a:r>
              <a:rPr lang="en-US" dirty="0">
                <a:solidFill>
                  <a:schemeClr val="bg2"/>
                </a:solidFill>
              </a:rPr>
              <a:t> </a:t>
            </a:r>
            <a:r>
              <a:rPr lang="en-US" dirty="0" err="1">
                <a:solidFill>
                  <a:schemeClr val="bg2"/>
                </a:solidFill>
              </a:rPr>
              <a:t>làm</a:t>
            </a:r>
            <a:r>
              <a:rPr lang="en-US" dirty="0">
                <a:solidFill>
                  <a:schemeClr val="bg2"/>
                </a:solidFill>
              </a:rPr>
              <a:t> </a:t>
            </a:r>
            <a:r>
              <a:rPr lang="en-US" dirty="0" err="1">
                <a:solidFill>
                  <a:schemeClr val="bg2"/>
                </a:solidFill>
              </a:rPr>
              <a:t>đầu</a:t>
            </a:r>
            <a:r>
              <a:rPr lang="en-US" dirty="0">
                <a:solidFill>
                  <a:schemeClr val="bg2"/>
                </a:solidFill>
              </a:rPr>
              <a:t> </a:t>
            </a:r>
            <a:r>
              <a:rPr lang="en-US" dirty="0" err="1">
                <a:solidFill>
                  <a:schemeClr val="bg2"/>
                </a:solidFill>
              </a:rPr>
              <a:t>vào</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kênh</a:t>
            </a:r>
            <a:r>
              <a:rPr lang="en-US" dirty="0">
                <a:solidFill>
                  <a:schemeClr val="bg2"/>
                </a:solidFill>
              </a:rPr>
              <a:t> </a:t>
            </a:r>
            <a:r>
              <a:rPr lang="en-US" dirty="0" err="1">
                <a:solidFill>
                  <a:schemeClr val="bg2"/>
                </a:solidFill>
              </a:rPr>
              <a:t>màu</a:t>
            </a:r>
            <a:r>
              <a:rPr lang="en-US" dirty="0">
                <a:solidFill>
                  <a:schemeClr val="bg2"/>
                </a:solidFill>
              </a:rPr>
              <a:t> </a:t>
            </a:r>
            <a:r>
              <a:rPr lang="en-US" b="1" dirty="0">
                <a:solidFill>
                  <a:schemeClr val="bg2"/>
                </a:solidFill>
              </a:rPr>
              <a:t>(a, b) </a:t>
            </a:r>
            <a:r>
              <a:rPr lang="en-US" dirty="0" err="1">
                <a:solidFill>
                  <a:schemeClr val="bg2"/>
                </a:solidFill>
              </a:rPr>
              <a:t>làm</a:t>
            </a:r>
            <a:r>
              <a:rPr lang="en-US" dirty="0">
                <a:solidFill>
                  <a:schemeClr val="bg2"/>
                </a:solidFill>
              </a:rPr>
              <a:t> </a:t>
            </a:r>
            <a:r>
              <a:rPr lang="en-US" dirty="0" err="1" smtClean="0">
                <a:solidFill>
                  <a:schemeClr val="bg2"/>
                </a:solidFill>
              </a:rPr>
              <a:t>đầu</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và</a:t>
            </a:r>
            <a:r>
              <a:rPr lang="en-US" dirty="0" smtClean="0">
                <a:solidFill>
                  <a:schemeClr val="bg2"/>
                </a:solidFill>
              </a:rPr>
              <a:t> x</a:t>
            </a:r>
            <a:r>
              <a:rPr lang="vi-VN" dirty="0" smtClean="0">
                <a:solidFill>
                  <a:schemeClr val="bg2"/>
                </a:solidFill>
              </a:rPr>
              <a:t>ây </a:t>
            </a:r>
            <a:r>
              <a:rPr lang="vi-VN" dirty="0">
                <a:solidFill>
                  <a:schemeClr val="bg2"/>
                </a:solidFill>
              </a:rPr>
              <a:t>dựng mạng </a:t>
            </a:r>
            <a:r>
              <a:rPr lang="vi-VN" b="1" dirty="0">
                <a:solidFill>
                  <a:schemeClr val="bg2"/>
                </a:solidFill>
              </a:rPr>
              <a:t>CNN</a:t>
            </a:r>
            <a:r>
              <a:rPr lang="vi-VN" dirty="0">
                <a:solidFill>
                  <a:schemeClr val="bg2"/>
                </a:solidFill>
              </a:rPr>
              <a:t> dựa trên </a:t>
            </a:r>
            <a:r>
              <a:rPr lang="vi-VN" b="1" dirty="0">
                <a:solidFill>
                  <a:schemeClr val="bg2"/>
                </a:solidFill>
              </a:rPr>
              <a:t>VGG</a:t>
            </a:r>
            <a:r>
              <a:rPr lang="vi-VN" dirty="0">
                <a:solidFill>
                  <a:schemeClr val="bg2"/>
                </a:solidFill>
              </a:rPr>
              <a:t>, tích hợp các lớp tích chập mở rộng (dilated convolutions) để tăng khả năng tiếp nhận thông tin không gian và cải thiện chất lượng tô màu</a:t>
            </a:r>
            <a:r>
              <a:rPr lang="vi-VN" dirty="0" smtClean="0">
                <a:solidFill>
                  <a:schemeClr val="bg2"/>
                </a:solidFill>
              </a:rPr>
              <a:t>.</a:t>
            </a:r>
            <a:endParaRPr lang="en-US" dirty="0" smtClean="0">
              <a:solidFill>
                <a:schemeClr val="bg2"/>
              </a:solidFill>
            </a:endParaRPr>
          </a:p>
        </p:txBody>
      </p:sp>
      <p:sp>
        <p:nvSpPr>
          <p:cNvPr id="22" name="Rectangle 5"/>
          <p:cNvSpPr>
            <a:spLocks noChangeArrowheads="1"/>
          </p:cNvSpPr>
          <p:nvPr/>
        </p:nvSpPr>
        <p:spPr bwMode="auto">
          <a:xfrm>
            <a:off x="3552354" y="500917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3. </a:t>
            </a:r>
            <a:r>
              <a:rPr lang="vi-VN" dirty="0" smtClean="0">
                <a:solidFill>
                  <a:schemeClr val="bg2"/>
                </a:solidFill>
              </a:rPr>
              <a:t>Xây </a:t>
            </a:r>
            <a:r>
              <a:rPr lang="vi-VN" dirty="0">
                <a:solidFill>
                  <a:schemeClr val="bg2"/>
                </a:solidFill>
              </a:rPr>
              <a:t>dựng hàm mất mát phân loại đa thức để dự đoán phân phối màu sắc tại mỗi pixel, dựa trên không gian a, b đã lượng tử hóa thành </a:t>
            </a:r>
            <a:r>
              <a:rPr lang="vi-VN" b="1" dirty="0">
                <a:solidFill>
                  <a:schemeClr val="bg2"/>
                </a:solidFill>
              </a:rPr>
              <a:t>313 màu</a:t>
            </a:r>
            <a:r>
              <a:rPr lang="vi-VN" dirty="0">
                <a:solidFill>
                  <a:schemeClr val="bg2"/>
                </a:solidFill>
              </a:rPr>
              <a:t>. Áp dụng kỹ thuật </a:t>
            </a:r>
            <a:r>
              <a:rPr lang="vi-VN" b="1" dirty="0">
                <a:solidFill>
                  <a:schemeClr val="bg2"/>
                </a:solidFill>
              </a:rPr>
              <a:t>class-rebalancing</a:t>
            </a:r>
            <a:r>
              <a:rPr lang="vi-VN" dirty="0">
                <a:solidFill>
                  <a:schemeClr val="bg2"/>
                </a:solidFill>
              </a:rPr>
              <a:t> nhằm tăng trọng số cho các màu hiếm, giúp cải thiện khả năng tô màu phong phú và chính xác hơn.</a:t>
            </a:r>
            <a:endParaRPr lang="en-US" dirty="0" smtClean="0">
              <a:solidFill>
                <a:schemeClr val="bg2"/>
              </a:solidFill>
            </a:endParaRPr>
          </a:p>
        </p:txBody>
      </p:sp>
    </p:spTree>
    <p:extLst>
      <p:ext uri="{BB962C8B-B14F-4D97-AF65-F5344CB8AC3E}">
        <p14:creationId xmlns:p14="http://schemas.microsoft.com/office/powerpoint/2010/main" val="105020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18"/>
          <p:cNvSpPr/>
          <p:nvPr/>
        </p:nvSpPr>
        <p:spPr>
          <a:xfrm>
            <a:off x="427859" y="4733731"/>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5" name="Google Shape;128;p18"/>
          <p:cNvSpPr/>
          <p:nvPr/>
        </p:nvSpPr>
        <p:spPr>
          <a:xfrm>
            <a:off x="4048331" y="4733729"/>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6" name="Google Shape;132;p18"/>
          <p:cNvCxnSpPr>
            <a:stCxn id="4" idx="3"/>
            <a:endCxn id="5" idx="1"/>
          </p:cNvCxnSpPr>
          <p:nvPr/>
        </p:nvCxnSpPr>
        <p:spPr>
          <a:xfrm flipV="1">
            <a:off x="3272659" y="5265042"/>
            <a:ext cx="775672" cy="2"/>
          </a:xfrm>
          <a:prstGeom prst="straightConnector1">
            <a:avLst/>
          </a:prstGeom>
          <a:noFill/>
          <a:ln w="9525" cap="flat" cmpd="sng">
            <a:solidFill>
              <a:srgbClr val="000000"/>
            </a:solidFill>
            <a:prstDash val="solid"/>
            <a:round/>
            <a:headEnd type="none" w="sm" len="sm"/>
            <a:tailEnd type="triangle" w="med" len="med"/>
          </a:ln>
        </p:spPr>
      </p:cxnSp>
      <p:sp>
        <p:nvSpPr>
          <p:cNvPr id="7" name="Google Shape;133;p18"/>
          <p:cNvSpPr/>
          <p:nvPr/>
        </p:nvSpPr>
        <p:spPr>
          <a:xfrm>
            <a:off x="7096770" y="4733730"/>
            <a:ext cx="1857047" cy="1062625"/>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sp>
        <p:nvSpPr>
          <p:cNvPr id="8" name="Google Shape;135;p18"/>
          <p:cNvSpPr/>
          <p:nvPr/>
        </p:nvSpPr>
        <p:spPr>
          <a:xfrm>
            <a:off x="9635311" y="4696782"/>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9" name="Google Shape;137;p18"/>
          <p:cNvCxnSpPr>
            <a:stCxn id="5" idx="3"/>
            <a:endCxn id="7" idx="1"/>
          </p:cNvCxnSpPr>
          <p:nvPr/>
        </p:nvCxnSpPr>
        <p:spPr>
          <a:xfrm>
            <a:off x="6453984" y="5265042"/>
            <a:ext cx="642786" cy="1"/>
          </a:xfrm>
          <a:prstGeom prst="straightConnector1">
            <a:avLst/>
          </a:prstGeom>
          <a:noFill/>
          <a:ln w="9525" cap="flat" cmpd="sng">
            <a:solidFill>
              <a:srgbClr val="000000"/>
            </a:solidFill>
            <a:prstDash val="solid"/>
            <a:round/>
            <a:headEnd type="none" w="sm" len="sm"/>
            <a:tailEnd type="triangle" w="med" len="med"/>
          </a:ln>
        </p:spPr>
      </p:cxnSp>
      <p:cxnSp>
        <p:nvCxnSpPr>
          <p:cNvPr id="10" name="Google Shape;137;p18"/>
          <p:cNvCxnSpPr>
            <a:stCxn id="7" idx="3"/>
            <a:endCxn id="8" idx="1"/>
          </p:cNvCxnSpPr>
          <p:nvPr/>
        </p:nvCxnSpPr>
        <p:spPr>
          <a:xfrm flipV="1">
            <a:off x="8953817" y="5265042"/>
            <a:ext cx="681494" cy="1"/>
          </a:xfrm>
          <a:prstGeom prst="straightConnector1">
            <a:avLst/>
          </a:prstGeom>
          <a:noFill/>
          <a:ln w="9525" cap="flat" cmpd="sng">
            <a:solidFill>
              <a:srgbClr val="000000"/>
            </a:solidFill>
            <a:prstDash val="solid"/>
            <a:round/>
            <a:headEnd type="none" w="sm" len="sm"/>
            <a:tailEnd type="triangle" w="med" len="med"/>
          </a:ln>
        </p:spPr>
      </p:cxnSp>
      <p:sp>
        <p:nvSpPr>
          <p:cNvPr id="39" name="Rectangle 5"/>
          <p:cNvSpPr>
            <a:spLocks noChangeArrowheads="1"/>
          </p:cNvSpPr>
          <p:nvPr/>
        </p:nvSpPr>
        <p:spPr bwMode="auto">
          <a:xfrm>
            <a:off x="529459" y="1188196"/>
            <a:ext cx="11062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4. </a:t>
            </a:r>
            <a:r>
              <a:rPr lang="vi-VN" dirty="0" smtClean="0">
                <a:solidFill>
                  <a:schemeClr val="bg2"/>
                </a:solidFill>
              </a:rPr>
              <a:t>Nghiên </a:t>
            </a:r>
            <a:r>
              <a:rPr lang="vi-VN" dirty="0">
                <a:solidFill>
                  <a:schemeClr val="bg2"/>
                </a:solidFill>
              </a:rPr>
              <a:t>cứu phương pháp chuyển phân phối xác suất sang giá trị màu cụ thể trong không gian </a:t>
            </a:r>
            <a:r>
              <a:rPr lang="vi-VN" b="1" dirty="0">
                <a:solidFill>
                  <a:schemeClr val="bg2"/>
                </a:solidFill>
              </a:rPr>
              <a:t>a, b </a:t>
            </a:r>
            <a:r>
              <a:rPr lang="vi-VN" dirty="0">
                <a:solidFill>
                  <a:schemeClr val="bg2"/>
                </a:solidFill>
              </a:rPr>
              <a:t>bằng kỹ thuật </a:t>
            </a:r>
            <a:r>
              <a:rPr lang="vi-VN" b="1" dirty="0">
                <a:solidFill>
                  <a:schemeClr val="bg2"/>
                </a:solidFill>
              </a:rPr>
              <a:t>annealed-mean</a:t>
            </a:r>
            <a:r>
              <a:rPr lang="vi-VN" dirty="0">
                <a:solidFill>
                  <a:schemeClr val="bg2"/>
                </a:solidFill>
              </a:rPr>
              <a:t> có điều chỉnh tham số </a:t>
            </a:r>
            <a:r>
              <a:rPr lang="vi-VN" b="1" dirty="0">
                <a:solidFill>
                  <a:schemeClr val="bg2"/>
                </a:solidFill>
              </a:rPr>
              <a:t>nhiệt độ T</a:t>
            </a:r>
            <a:r>
              <a:rPr lang="vi-VN" dirty="0" smtClean="0">
                <a:solidFill>
                  <a:schemeClr val="bg2"/>
                </a:solidFill>
              </a:rPr>
              <a:t>.</a:t>
            </a:r>
            <a:r>
              <a:rPr lang="en-US" dirty="0" smtClean="0">
                <a:solidFill>
                  <a:schemeClr val="bg2"/>
                </a:solidFill>
              </a:rPr>
              <a:t> </a:t>
            </a:r>
            <a:r>
              <a:rPr lang="vi-VN" dirty="0">
                <a:solidFill>
                  <a:schemeClr val="bg2"/>
                </a:solidFill>
              </a:rPr>
              <a:t>Thử nghiệm các giá trị T để tìm được sự cân bằng giữa độ sống động và tính nhất quán không gian trong ảnh màu hóa.</a:t>
            </a:r>
            <a:endParaRPr lang="en-US" b="1" dirty="0" smtClean="0">
              <a:solidFill>
                <a:schemeClr val="bg2"/>
              </a:solidFill>
            </a:endParaRPr>
          </a:p>
        </p:txBody>
      </p:sp>
      <p:sp>
        <p:nvSpPr>
          <p:cNvPr id="40" name="Rectangle 5"/>
          <p:cNvSpPr>
            <a:spLocks noChangeArrowheads="1"/>
          </p:cNvSpPr>
          <p:nvPr/>
        </p:nvSpPr>
        <p:spPr bwMode="auto">
          <a:xfrm>
            <a:off x="529458" y="2212132"/>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rPr>
              <a:t>5</a:t>
            </a:r>
            <a:r>
              <a:rPr lang="en-US" b="1"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hiện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tra</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đánh</a:t>
            </a:r>
            <a:r>
              <a:rPr lang="en-US" dirty="0" smtClean="0">
                <a:solidFill>
                  <a:schemeClr val="bg2"/>
                </a:solidFill>
              </a:rPr>
              <a:t> </a:t>
            </a:r>
            <a:r>
              <a:rPr lang="en-US" dirty="0" err="1" smtClean="0">
                <a:solidFill>
                  <a:schemeClr val="bg2"/>
                </a:solidFill>
              </a:rPr>
              <a:t>giá</a:t>
            </a:r>
            <a:r>
              <a:rPr lang="en-US" dirty="0" smtClean="0">
                <a:solidFill>
                  <a:schemeClr val="bg2"/>
                </a:solidFill>
              </a:rPr>
              <a:t> </a:t>
            </a:r>
            <a:r>
              <a:rPr lang="en-US" dirty="0" err="1" smtClean="0">
                <a:solidFill>
                  <a:schemeClr val="bg2"/>
                </a:solidFill>
              </a:rPr>
              <a:t>mức</a:t>
            </a:r>
            <a:r>
              <a:rPr lang="en-US" dirty="0" smtClean="0">
                <a:solidFill>
                  <a:schemeClr val="bg2"/>
                </a:solidFill>
              </a:rPr>
              <a:t> </a:t>
            </a:r>
            <a:r>
              <a:rPr lang="en-US" dirty="0" err="1" smtClean="0">
                <a:solidFill>
                  <a:schemeClr val="bg2"/>
                </a:solidFill>
              </a:rPr>
              <a:t>độ</a:t>
            </a:r>
            <a:r>
              <a:rPr lang="en-US" dirty="0" smtClean="0">
                <a:solidFill>
                  <a:schemeClr val="bg2"/>
                </a:solidFill>
              </a:rPr>
              <a:t> </a:t>
            </a:r>
            <a:r>
              <a:rPr lang="en-US" dirty="0" err="1" smtClean="0">
                <a:solidFill>
                  <a:schemeClr val="bg2"/>
                </a:solidFill>
              </a:rPr>
              <a:t>chân</a:t>
            </a:r>
            <a:r>
              <a:rPr lang="en-US"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endParaRPr lang="en-US" b="1" dirty="0" smtClean="0">
              <a:solidFill>
                <a:schemeClr val="bg2"/>
              </a:solidFill>
            </a:endParaRPr>
          </a:p>
        </p:txBody>
      </p:sp>
      <p:sp>
        <p:nvSpPr>
          <p:cNvPr id="41" name="Rectangle 5"/>
          <p:cNvSpPr>
            <a:spLocks noChangeArrowheads="1"/>
          </p:cNvSpPr>
          <p:nvPr/>
        </p:nvSpPr>
        <p:spPr bwMode="auto">
          <a:xfrm>
            <a:off x="529458" y="2776299"/>
            <a:ext cx="11062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6. </a:t>
            </a:r>
            <a:r>
              <a:rPr lang="vi-VN" dirty="0">
                <a:solidFill>
                  <a:schemeClr val="bg2"/>
                </a:solidFill>
              </a:rPr>
              <a:t>Ứng dụng mô hình tô màu ảnh làm tác vụ tự giám sát để học đặc trưng và đánh giá hiệu quả trên các nhiệm vụ thị giác máy tính như phân loại, phát hiện và phân đoạn.</a:t>
            </a:r>
            <a:endParaRPr lang="en-US" dirty="0" smtClean="0">
              <a:solidFill>
                <a:schemeClr val="bg2"/>
              </a:solidFill>
            </a:endParaRPr>
          </a:p>
        </p:txBody>
      </p:sp>
      <p:sp>
        <p:nvSpPr>
          <p:cNvPr id="42" name="Rectangle 5"/>
          <p:cNvSpPr>
            <a:spLocks noChangeArrowheads="1"/>
          </p:cNvSpPr>
          <p:nvPr/>
        </p:nvSpPr>
        <p:spPr bwMode="auto">
          <a:xfrm>
            <a:off x="579329" y="3614605"/>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latin typeface="Roboto" panose="020B0604020202020204" charset="0"/>
                <a:ea typeface="Roboto" panose="020B0604020202020204" charset="0"/>
              </a:rPr>
              <a:t>7</a:t>
            </a:r>
            <a:r>
              <a:rPr lang="en-US" b="1" dirty="0" smtClean="0">
                <a:solidFill>
                  <a:schemeClr val="bg2"/>
                </a:solidFill>
                <a:latin typeface="Roboto" panose="020B0604020202020204" charset="0"/>
                <a:ea typeface="Roboto" panose="020B0604020202020204" charset="0"/>
              </a:rPr>
              <a:t>. </a:t>
            </a:r>
            <a:r>
              <a:rPr lang="en" dirty="0">
                <a:solidFill>
                  <a:schemeClr val="bg2"/>
                </a:solidFill>
                <a:latin typeface="Roboto" panose="020B0604020202020204" charset="0"/>
                <a:ea typeface="Roboto" panose="020B0604020202020204" charset="0"/>
                <a:cs typeface="Times New Roman"/>
                <a:sym typeface="Times New Roman"/>
              </a:rPr>
              <a:t>Viết báo cáo chi tiết về nghiên cứu và đóng gói chương trình thực nghiệm</a:t>
            </a:r>
            <a:endParaRPr lang="en-US" dirty="0" smtClean="0">
              <a:solidFill>
                <a:schemeClr val="bg2"/>
              </a:solidFill>
              <a:latin typeface="Roboto" panose="020B0604020202020204" charset="0"/>
              <a:ea typeface="Roboto" panose="020B0604020202020204" charset="0"/>
            </a:endParaRPr>
          </a:p>
        </p:txBody>
      </p:sp>
      <p:sp>
        <p:nvSpPr>
          <p:cNvPr id="44" name="Title 1"/>
          <p:cNvSpPr txBox="1">
            <a:spLocks/>
          </p:cNvSpPr>
          <p:nvPr/>
        </p:nvSpPr>
        <p:spPr>
          <a:xfrm>
            <a:off x="629200" y="98400"/>
            <a:ext cx="115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a:t>
            </a:r>
            <a:r>
              <a:rPr lang="en" sz="4800" b="1" kern="0" dirty="0" smtClean="0"/>
              <a:t>&amp; phương pháp nghiên cứu</a:t>
            </a:r>
            <a:endParaRPr lang="en-US" sz="4800" kern="0" dirty="0"/>
          </a:p>
        </p:txBody>
      </p:sp>
    </p:spTree>
    <p:extLst>
      <p:ext uri="{BB962C8B-B14F-4D97-AF65-F5344CB8AC3E}">
        <p14:creationId xmlns:p14="http://schemas.microsoft.com/office/powerpoint/2010/main" val="404121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100" y="1322600"/>
            <a:ext cx="11391900" cy="4811500"/>
          </a:xfrm>
        </p:spPr>
        <p:txBody>
          <a:bodyPr/>
          <a:lstStyle/>
          <a:p>
            <a:pPr fontAlgn="base"/>
            <a:r>
              <a:rPr lang="vi-VN" sz="2400" dirty="0"/>
              <a:t>Xây dựng thành công mô hình tô màu ảnh trắng đen tự động bằng mạng nơ-ron tích chập (CNN), có khả năng tạo ra ảnh màu sống động, hợp lý và mang tính chân thực cao từ ảnh đầu vào xám.</a:t>
            </a:r>
          </a:p>
          <a:p>
            <a:pPr fontAlgn="base"/>
            <a:r>
              <a:rPr lang="vi-VN" sz="2400" dirty="0"/>
              <a:t>Cải thiện chất lượng và độ đa dạng màu sắc của ảnh tô màu, thông qua việc áp dụng kỹ thuật cân bằng lớp màu (class-rebalancing) và phương pháp lấy trung bình ủ (annealed-mean) nhằm tăng tính phong phú và tự nhiên của hình ảnh.</a:t>
            </a:r>
          </a:p>
          <a:p>
            <a:pPr fontAlgn="base"/>
            <a:r>
              <a:rPr lang="vi-VN" sz="2400" dirty="0"/>
              <a:t>Thực hiện đánh giá khách quan hiệu quả mô hình bằng các chỉ số định lượng như RMSE, PSNR và bài kiểm tra Turing tô màu, chứng minh tính khả thi và độ tin cậy của mô hình.</a:t>
            </a:r>
          </a:p>
          <a:p>
            <a:endParaRPr lang="en-US" sz="2400" dirty="0"/>
          </a:p>
        </p:txBody>
      </p:sp>
      <p:sp>
        <p:nvSpPr>
          <p:cNvPr id="4" name="Google Shape;180;p21"/>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Kết quả dự kiến </a:t>
            </a:r>
            <a:endParaRPr sz="4800" dirty="0"/>
          </a:p>
        </p:txBody>
      </p:sp>
    </p:spTree>
    <p:extLst>
      <p:ext uri="{BB962C8B-B14F-4D97-AF65-F5344CB8AC3E}">
        <p14:creationId xmlns:p14="http://schemas.microsoft.com/office/powerpoint/2010/main" val="317066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8400" y="228601"/>
            <a:ext cx="10962800" cy="688622"/>
          </a:xfrm>
        </p:spPr>
        <p:txBody>
          <a:bodyPr/>
          <a:lstStyle/>
          <a:p>
            <a:r>
              <a:rPr lang="en" sz="4800" b="1" dirty="0"/>
              <a:t>Giới thiệu</a:t>
            </a:r>
            <a:endParaRPr lang="en-US" sz="4800" dirty="0"/>
          </a:p>
        </p:txBody>
      </p:sp>
      <p:sp>
        <p:nvSpPr>
          <p:cNvPr id="7" name="TextBox 6"/>
          <p:cNvSpPr txBox="1"/>
          <p:nvPr/>
        </p:nvSpPr>
        <p:spPr>
          <a:xfrm>
            <a:off x="850900" y="1485900"/>
            <a:ext cx="9855200" cy="646331"/>
          </a:xfrm>
          <a:prstGeom prst="rect">
            <a:avLst/>
          </a:prstGeom>
          <a:noFill/>
        </p:spPr>
        <p:txBody>
          <a:bodyPr wrap="square" rtlCol="0">
            <a:spAutoFit/>
          </a:bodyPr>
          <a:lstStyle/>
          <a:p>
            <a:r>
              <a:rPr lang="en-US" b="1" dirty="0" err="1" smtClean="0">
                <a:solidFill>
                  <a:srgbClr val="FF0000"/>
                </a:solidFill>
              </a:rPr>
              <a:t>Tô</a:t>
            </a:r>
            <a:r>
              <a:rPr lang="en-US" b="1" dirty="0" smtClean="0">
                <a:solidFill>
                  <a:srgbClr val="FF0000"/>
                </a:solidFill>
              </a:rPr>
              <a:t> </a:t>
            </a:r>
            <a:r>
              <a:rPr lang="en-US" b="1" dirty="0" err="1" smtClean="0">
                <a:solidFill>
                  <a:srgbClr val="FF0000"/>
                </a:solidFill>
              </a:rPr>
              <a:t>màu</a:t>
            </a:r>
            <a:r>
              <a:rPr lang="en-US" b="1" dirty="0" smtClean="0">
                <a:solidFill>
                  <a:srgbClr val="FF0000"/>
                </a:solidFill>
              </a:rPr>
              <a:t> </a:t>
            </a:r>
            <a:r>
              <a:rPr lang="en-US" b="1" dirty="0" err="1" smtClean="0">
                <a:solidFill>
                  <a:srgbClr val="FF0000"/>
                </a:solidFill>
              </a:rPr>
              <a:t>bức</a:t>
            </a:r>
            <a:r>
              <a:rPr lang="en-US" b="1" dirty="0" smtClean="0">
                <a:solidFill>
                  <a:srgbClr val="FF0000"/>
                </a:solidFill>
              </a:rPr>
              <a:t> </a:t>
            </a:r>
            <a:r>
              <a:rPr lang="en-US" b="1" dirty="0" err="1" smtClean="0">
                <a:solidFill>
                  <a:srgbClr val="FF0000"/>
                </a:solidFill>
              </a:rPr>
              <a:t>ảnh</a:t>
            </a:r>
            <a:r>
              <a:rPr lang="en-US" b="1" dirty="0" smtClean="0">
                <a:solidFill>
                  <a:srgbClr val="FF0000"/>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a:t>
            </a:r>
            <a:r>
              <a:rPr lang="en-US" dirty="0" err="1" smtClean="0">
                <a:solidFill>
                  <a:schemeClr val="bg2"/>
                </a:solidFill>
              </a:rPr>
              <a:t>mỗi</a:t>
            </a:r>
            <a:r>
              <a:rPr lang="en-US" dirty="0" smtClean="0">
                <a:solidFill>
                  <a:schemeClr val="bg2"/>
                </a:solidFill>
              </a:rPr>
              <a:t> pixel </a:t>
            </a:r>
            <a:r>
              <a:rPr lang="en-US" dirty="0" err="1" smtClean="0">
                <a:solidFill>
                  <a:schemeClr val="bg2"/>
                </a:solidFill>
              </a:rPr>
              <a:t>của</a:t>
            </a:r>
            <a:r>
              <a:rPr lang="en-US" dirty="0" smtClean="0">
                <a:solidFill>
                  <a:schemeClr val="bg2"/>
                </a:solidFill>
              </a:rPr>
              <a:t> </a:t>
            </a:r>
            <a:r>
              <a:rPr lang="en-US" dirty="0" err="1" smtClean="0">
                <a:solidFill>
                  <a:schemeClr val="bg2"/>
                </a:solidFill>
              </a:rPr>
              <a:t>bức</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trắng</a:t>
            </a:r>
            <a:r>
              <a:rPr lang="en-US" dirty="0" smtClean="0">
                <a:solidFill>
                  <a:schemeClr val="bg2"/>
                </a:solidFill>
              </a:rPr>
              <a:t> </a:t>
            </a:r>
            <a:r>
              <a:rPr lang="en-US" dirty="0" err="1" smtClean="0">
                <a:solidFill>
                  <a:schemeClr val="bg2"/>
                </a:solidFill>
              </a:rPr>
              <a:t>đen</a:t>
            </a:r>
            <a:r>
              <a:rPr lang="en-US" dirty="0" smtClean="0">
                <a:solidFill>
                  <a:schemeClr val="bg2"/>
                </a:solidFill>
              </a:rPr>
              <a:t> 1 </a:t>
            </a:r>
            <a:r>
              <a:rPr lang="en-US" dirty="0" err="1" smtClean="0">
                <a:solidFill>
                  <a:schemeClr val="bg2"/>
                </a:solidFill>
              </a:rPr>
              <a:t>màu</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định</a:t>
            </a:r>
            <a:r>
              <a:rPr lang="en-US" dirty="0" smtClean="0">
                <a:solidFill>
                  <a:schemeClr val="bg2"/>
                </a:solidFill>
              </a:rPr>
              <a:t>. </a:t>
            </a:r>
            <a:r>
              <a:rPr lang="en-US" dirty="0" err="1" smtClean="0">
                <a:solidFill>
                  <a:schemeClr val="bg2"/>
                </a:solidFill>
              </a:rPr>
              <a:t>Đây</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toán</a:t>
            </a:r>
            <a:r>
              <a:rPr lang="en-US" dirty="0" smtClean="0">
                <a:solidFill>
                  <a:schemeClr val="bg2"/>
                </a:solidFill>
              </a:rPr>
              <a:t> </a:t>
            </a:r>
            <a:r>
              <a:rPr lang="en-US" dirty="0" err="1" smtClean="0">
                <a:solidFill>
                  <a:schemeClr val="bg2"/>
                </a:solidFill>
              </a:rPr>
              <a:t>khó</a:t>
            </a:r>
            <a:r>
              <a:rPr lang="en-US" dirty="0" smtClean="0">
                <a:solidFill>
                  <a:schemeClr val="bg2"/>
                </a:solidFill>
              </a:rPr>
              <a:t> </a:t>
            </a:r>
            <a:r>
              <a:rPr lang="en-US" dirty="0" err="1" smtClean="0">
                <a:solidFill>
                  <a:schemeClr val="bg2"/>
                </a:solidFill>
              </a:rPr>
              <a:t>vì</a:t>
            </a:r>
            <a:r>
              <a:rPr lang="en-US" dirty="0" smtClean="0">
                <a:solidFill>
                  <a:schemeClr val="bg2"/>
                </a:solidFill>
              </a:rPr>
              <a:t>:   </a:t>
            </a:r>
            <a:endParaRPr lang="en-US" dirty="0">
              <a:solidFill>
                <a:schemeClr val="bg2"/>
              </a:solidFill>
            </a:endParaRPr>
          </a:p>
        </p:txBody>
      </p:sp>
      <p:sp>
        <p:nvSpPr>
          <p:cNvPr id="10" name="TextBox 9"/>
          <p:cNvSpPr txBox="1"/>
          <p:nvPr/>
        </p:nvSpPr>
        <p:spPr>
          <a:xfrm>
            <a:off x="1244600" y="2132231"/>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Phần</a:t>
            </a:r>
            <a:r>
              <a:rPr lang="en-US" dirty="0" smtClean="0">
                <a:solidFill>
                  <a:schemeClr val="bg2"/>
                </a:solidFill>
              </a:rPr>
              <a:t> </a:t>
            </a:r>
            <a:r>
              <a:rPr lang="en-US" dirty="0" err="1" smtClean="0">
                <a:solidFill>
                  <a:schemeClr val="bg2"/>
                </a:solidFill>
              </a:rPr>
              <a:t>lớn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thông</a:t>
            </a:r>
            <a:r>
              <a:rPr lang="en-US" dirty="0" smtClean="0">
                <a:solidFill>
                  <a:schemeClr val="bg2"/>
                </a:solidFill>
              </a:rPr>
              <a:t> tin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bị</a:t>
            </a:r>
            <a:r>
              <a:rPr lang="en-US" dirty="0" smtClean="0">
                <a:solidFill>
                  <a:schemeClr val="bg2"/>
                </a:solidFill>
              </a:rPr>
              <a:t> </a:t>
            </a:r>
            <a:r>
              <a:rPr lang="en-US" dirty="0" err="1" smtClean="0">
                <a:solidFill>
                  <a:schemeClr val="bg2"/>
                </a:solidFill>
              </a:rPr>
              <a:t>mất</a:t>
            </a:r>
            <a:r>
              <a:rPr lang="en-US" dirty="0">
                <a:solidFill>
                  <a:schemeClr val="bg2"/>
                </a:solidFill>
              </a:rPr>
              <a:t>.</a:t>
            </a:r>
          </a:p>
        </p:txBody>
      </p:sp>
      <p:sp>
        <p:nvSpPr>
          <p:cNvPr id="11" name="TextBox 10"/>
          <p:cNvSpPr txBox="1"/>
          <p:nvPr/>
        </p:nvSpPr>
        <p:spPr>
          <a:xfrm>
            <a:off x="1244600" y="2593896"/>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Mục</a:t>
            </a:r>
            <a:r>
              <a:rPr lang="en-US" dirty="0" smtClean="0">
                <a:solidFill>
                  <a:schemeClr val="bg2"/>
                </a:solidFill>
              </a:rPr>
              <a:t> </a:t>
            </a:r>
            <a:r>
              <a:rPr lang="en-US" dirty="0" err="1" smtClean="0">
                <a:solidFill>
                  <a:schemeClr val="bg2"/>
                </a:solidFill>
              </a:rPr>
              <a:t>tiêu</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tìm</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pixel </a:t>
            </a:r>
            <a:r>
              <a:rPr lang="en-US" dirty="0" err="1" smtClean="0">
                <a:solidFill>
                  <a:schemeClr val="bg2"/>
                </a:solidFill>
              </a:rPr>
              <a:t>đó</a:t>
            </a:r>
            <a:r>
              <a:rPr lang="en-US" dirty="0">
                <a:solidFill>
                  <a:schemeClr val="bg2"/>
                </a:solidFill>
              </a:rPr>
              <a:t>.</a:t>
            </a:r>
          </a:p>
        </p:txBody>
      </p:sp>
      <p:sp>
        <p:nvSpPr>
          <p:cNvPr id="12" name="TextBox 11"/>
          <p:cNvSpPr txBox="1"/>
          <p:nvPr/>
        </p:nvSpPr>
        <p:spPr>
          <a:xfrm>
            <a:off x="850900" y="3516531"/>
            <a:ext cx="9461500" cy="369332"/>
          </a:xfrm>
          <a:prstGeom prst="rect">
            <a:avLst/>
          </a:prstGeom>
          <a:noFill/>
        </p:spPr>
        <p:txBody>
          <a:bodyPr wrap="square" rtlCol="0">
            <a:spAutoFit/>
          </a:bodyPr>
          <a:lstStyle/>
          <a:p>
            <a:r>
              <a:rPr lang="en-US" b="1" dirty="0" err="1" smtClean="0">
                <a:solidFill>
                  <a:srgbClr val="FF0000"/>
                </a:solidFill>
              </a:rPr>
              <a:t>Ứng</a:t>
            </a:r>
            <a:r>
              <a:rPr lang="en-US" b="1" dirty="0" smtClean="0">
                <a:solidFill>
                  <a:srgbClr val="FF0000"/>
                </a:solidFill>
              </a:rPr>
              <a:t> </a:t>
            </a:r>
            <a:r>
              <a:rPr lang="en-US" b="1" dirty="0" err="1" smtClean="0">
                <a:solidFill>
                  <a:srgbClr val="FF0000"/>
                </a:solidFill>
              </a:rPr>
              <a:t>dụng</a:t>
            </a:r>
            <a:r>
              <a:rPr lang="en-US" b="1" dirty="0">
                <a:solidFill>
                  <a:srgbClr val="FF0000"/>
                </a:solidFill>
              </a:rPr>
              <a:t>:</a:t>
            </a:r>
          </a:p>
        </p:txBody>
      </p:sp>
      <p:sp>
        <p:nvSpPr>
          <p:cNvPr id="13" name="TextBox 12"/>
          <p:cNvSpPr txBox="1"/>
          <p:nvPr/>
        </p:nvSpPr>
        <p:spPr>
          <a:xfrm>
            <a:off x="1244600" y="3978196"/>
            <a:ext cx="4677229" cy="923330"/>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Phục</a:t>
            </a:r>
            <a:r>
              <a:rPr lang="en-US" dirty="0" smtClean="0">
                <a:solidFill>
                  <a:schemeClr val="bg2"/>
                </a:solidFill>
              </a:rPr>
              <a:t> </a:t>
            </a:r>
            <a:r>
              <a:rPr lang="en-US" dirty="0" err="1" smtClean="0">
                <a:solidFill>
                  <a:schemeClr val="bg2"/>
                </a:solidFill>
              </a:rPr>
              <a:t>hồi</a:t>
            </a:r>
            <a:r>
              <a:rPr lang="en-US" dirty="0" smtClean="0">
                <a:solidFill>
                  <a:schemeClr val="bg2"/>
                </a:solidFill>
              </a:rPr>
              <a:t> </a:t>
            </a:r>
            <a:r>
              <a:rPr lang="en-US" dirty="0" err="1" smtClean="0">
                <a:solidFill>
                  <a:schemeClr val="bg2"/>
                </a:solidFill>
              </a:rPr>
              <a:t>lại</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thời</a:t>
            </a:r>
            <a:r>
              <a:rPr lang="en-US" dirty="0" smtClean="0">
                <a:solidFill>
                  <a:schemeClr val="bg2"/>
                </a:solidFill>
              </a:rPr>
              <a:t> </a:t>
            </a:r>
            <a:r>
              <a:rPr lang="en-US" dirty="0" err="1" smtClean="0">
                <a:solidFill>
                  <a:schemeClr val="bg2"/>
                </a:solidFill>
              </a:rPr>
              <a:t>xưa</a:t>
            </a:r>
            <a:r>
              <a:rPr lang="en-US" dirty="0" smtClean="0">
                <a:solidFill>
                  <a:schemeClr val="bg2"/>
                </a:solidFill>
              </a:rPr>
              <a:t> </a:t>
            </a:r>
            <a:r>
              <a:rPr lang="en-US" dirty="0" err="1" smtClean="0">
                <a:solidFill>
                  <a:schemeClr val="bg2"/>
                </a:solidFill>
              </a:rPr>
              <a:t>hoặc</a:t>
            </a:r>
            <a:r>
              <a:rPr lang="en-US" dirty="0" smtClean="0">
                <a:solidFill>
                  <a:schemeClr val="bg2"/>
                </a:solidFill>
              </a:rPr>
              <a:t> </a:t>
            </a:r>
            <a:r>
              <a:rPr lang="en-US" dirty="0" err="1" smtClean="0">
                <a:solidFill>
                  <a:schemeClr val="bg2"/>
                </a:solidFill>
              </a:rPr>
              <a:t>lịch</a:t>
            </a:r>
            <a:r>
              <a:rPr lang="en-US" dirty="0" smtClean="0">
                <a:solidFill>
                  <a:schemeClr val="bg2"/>
                </a:solidFill>
              </a:rPr>
              <a:t> </a:t>
            </a:r>
            <a:r>
              <a:rPr lang="en-US" dirty="0" err="1" smtClean="0">
                <a:solidFill>
                  <a:schemeClr val="bg2"/>
                </a:solidFill>
              </a:rPr>
              <a:t>sử</a:t>
            </a:r>
            <a:r>
              <a:rPr lang="en-US" dirty="0" smtClean="0">
                <a:solidFill>
                  <a:schemeClr val="bg2"/>
                </a:solidFill>
              </a:rPr>
              <a:t>. </a:t>
            </a:r>
          </a:p>
          <a:p>
            <a:r>
              <a:rPr lang="en-US" dirty="0">
                <a:solidFill>
                  <a:schemeClr val="bg2"/>
                </a:solidFill>
              </a:rPr>
              <a:t>+</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cho</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bộ</a:t>
            </a:r>
            <a:r>
              <a:rPr lang="en-US" dirty="0" smtClean="0">
                <a:solidFill>
                  <a:schemeClr val="bg2"/>
                </a:solidFill>
              </a:rPr>
              <a:t> </a:t>
            </a:r>
            <a:r>
              <a:rPr lang="en-US" dirty="0" err="1" smtClean="0">
                <a:solidFill>
                  <a:schemeClr val="bg2"/>
                </a:solidFill>
              </a:rPr>
              <a:t>phim</a:t>
            </a:r>
            <a:r>
              <a:rPr lang="en-US" dirty="0" smtClean="0">
                <a:solidFill>
                  <a:schemeClr val="bg2"/>
                </a:solidFill>
              </a:rPr>
              <a:t> </a:t>
            </a:r>
            <a:r>
              <a:rPr lang="en-US" dirty="0" err="1" smtClean="0">
                <a:solidFill>
                  <a:schemeClr val="bg2"/>
                </a:solidFill>
              </a:rPr>
              <a:t>tài</a:t>
            </a:r>
            <a:r>
              <a:rPr lang="en-US" dirty="0" smtClean="0">
                <a:solidFill>
                  <a:schemeClr val="bg2"/>
                </a:solidFill>
              </a:rPr>
              <a:t> </a:t>
            </a:r>
            <a:r>
              <a:rPr lang="en-US" dirty="0" err="1" smtClean="0">
                <a:solidFill>
                  <a:schemeClr val="bg2"/>
                </a:solidFill>
              </a:rPr>
              <a:t>liệu</a:t>
            </a:r>
            <a:endParaRPr lang="en-US" dirty="0">
              <a:solidFill>
                <a:schemeClr val="bg2"/>
              </a:solidFill>
            </a:endParaRPr>
          </a:p>
        </p:txBody>
      </p:sp>
      <p:pic>
        <p:nvPicPr>
          <p:cNvPr id="14" name="Picture 13"/>
          <p:cNvPicPr>
            <a:picLocks noChangeAspect="1"/>
          </p:cNvPicPr>
          <p:nvPr/>
        </p:nvPicPr>
        <p:blipFill>
          <a:blip r:embed="rId2"/>
          <a:stretch>
            <a:fillRect/>
          </a:stretch>
        </p:blipFill>
        <p:spPr>
          <a:xfrm>
            <a:off x="6096001" y="3095987"/>
            <a:ext cx="5154014" cy="2992653"/>
          </a:xfrm>
          <a:prstGeom prst="rect">
            <a:avLst/>
          </a:prstGeom>
        </p:spPr>
      </p:pic>
    </p:spTree>
    <p:extLst>
      <p:ext uri="{BB962C8B-B14F-4D97-AF65-F5344CB8AC3E}">
        <p14:creationId xmlns:p14="http://schemas.microsoft.com/office/powerpoint/2010/main" val="1573403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Tài liệu tham khảo</a:t>
            </a:r>
            <a:endParaRPr sz="4800" dirty="0"/>
          </a:p>
        </p:txBody>
      </p:sp>
      <p:sp>
        <p:nvSpPr>
          <p:cNvPr id="5" name="Rectangle 4"/>
          <p:cNvSpPr/>
          <p:nvPr/>
        </p:nvSpPr>
        <p:spPr>
          <a:xfrm>
            <a:off x="266700" y="1206500"/>
            <a:ext cx="11925300" cy="4708981"/>
          </a:xfrm>
          <a:prstGeom prst="rect">
            <a:avLst/>
          </a:prstGeom>
        </p:spPr>
        <p:txBody>
          <a:bodyPr wrap="square">
            <a:spAutoFit/>
          </a:bodyPr>
          <a:lstStyle/>
          <a:p>
            <a:pPr>
              <a:lnSpc>
                <a:spcPct val="150000"/>
              </a:lnSpc>
            </a:pPr>
            <a:r>
              <a:rPr lang="en-US" sz="2000" dirty="0">
                <a:solidFill>
                  <a:srgbClr val="000000"/>
                </a:solidFill>
                <a:latin typeface="Times New Roman" panose="02020603050405020304" pitchFamily="18" charset="0"/>
              </a:rPr>
              <a:t>[1] </a:t>
            </a:r>
            <a:r>
              <a:rPr lang="en-US" sz="2000" dirty="0">
                <a:solidFill>
                  <a:srgbClr val="1F2328"/>
                </a:solidFill>
                <a:latin typeface="Times New Roman" panose="02020603050405020304" pitchFamily="18" charset="0"/>
              </a:rPr>
              <a:t>Colorful Image Colorization (Oct 2016, ECCV, Author Richard Zhang, Phillip Isola(B), and Alexei A. </a:t>
            </a:r>
            <a:r>
              <a:rPr lang="en-US" sz="2000" dirty="0" err="1">
                <a:solidFill>
                  <a:srgbClr val="1F2328"/>
                </a:solidFill>
                <a:latin typeface="Times New Roman" panose="02020603050405020304" pitchFamily="18" charset="0"/>
              </a:rPr>
              <a:t>Efros</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[2] Image Colorization Using the Global Scene-Context Style and Pixel-Wise Semantic Segmentation (Author: Tram-Tran Nguyen-</a:t>
            </a:r>
            <a:r>
              <a:rPr lang="en-US" sz="2000" dirty="0" err="1">
                <a:solidFill>
                  <a:srgbClr val="1F2328"/>
                </a:solidFill>
                <a:latin typeface="Times New Roman" panose="02020603050405020304" pitchFamily="18" charset="0"/>
              </a:rPr>
              <a:t>Quynh</a:t>
            </a:r>
            <a:r>
              <a:rPr lang="en-US" sz="2000" dirty="0">
                <a:solidFill>
                  <a:srgbClr val="1F2328"/>
                </a:solidFill>
                <a:latin typeface="Times New Roman" panose="02020603050405020304" pitchFamily="18" charset="0"/>
              </a:rPr>
              <a:t>, S.H. Kim, </a:t>
            </a:r>
            <a:r>
              <a:rPr lang="en-US" sz="2000" dirty="0" err="1">
                <a:solidFill>
                  <a:srgbClr val="1F2328"/>
                </a:solidFill>
                <a:latin typeface="Times New Roman" panose="02020603050405020304" pitchFamily="18" charset="0"/>
              </a:rPr>
              <a:t>Nhu</a:t>
            </a:r>
            <a:r>
              <a:rPr lang="en-US" sz="2000" dirty="0">
                <a:solidFill>
                  <a:srgbClr val="1F2328"/>
                </a:solidFill>
                <a:latin typeface="Times New Roman" panose="02020603050405020304" pitchFamily="18" charset="0"/>
              </a:rPr>
              <a:t>-Tai Do )</a:t>
            </a:r>
            <a:endParaRPr lang="en-US" sz="2000" dirty="0"/>
          </a:p>
          <a:p>
            <a:pPr>
              <a:lnSpc>
                <a:spcPct val="150000"/>
              </a:lnSpc>
            </a:pPr>
            <a:r>
              <a:rPr lang="en-US" sz="2000" dirty="0">
                <a:solidFill>
                  <a:srgbClr val="1F2328"/>
                </a:solidFill>
                <a:latin typeface="Times New Roman" panose="02020603050405020304" pitchFamily="18" charset="0"/>
              </a:rPr>
              <a:t>[3] Learning Representations for Automatic Colorization (Gustav Larsson, Michael </a:t>
            </a:r>
            <a:r>
              <a:rPr lang="en-US" sz="2000" dirty="0" err="1">
                <a:solidFill>
                  <a:srgbClr val="1F2328"/>
                </a:solidFill>
                <a:latin typeface="Times New Roman" panose="02020603050405020304" pitchFamily="18" charset="0"/>
              </a:rPr>
              <a:t>Maire</a:t>
            </a:r>
            <a:r>
              <a:rPr lang="en-US" sz="2000" dirty="0">
                <a:solidFill>
                  <a:srgbClr val="1F2328"/>
                </a:solidFill>
                <a:latin typeface="Times New Roman" panose="02020603050405020304" pitchFamily="18" charset="0"/>
              </a:rPr>
              <a:t>, Gregory </a:t>
            </a:r>
            <a:r>
              <a:rPr lang="en-US" sz="2000" dirty="0" err="1">
                <a:solidFill>
                  <a:srgbClr val="1F2328"/>
                </a:solidFill>
                <a:latin typeface="Times New Roman" panose="02020603050405020304" pitchFamily="18" charset="0"/>
              </a:rPr>
              <a:t>Shakhnarovich</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[4] Colorization using Optimization (</a:t>
            </a:r>
            <a:r>
              <a:rPr lang="en-US" sz="2000" dirty="0" err="1">
                <a:solidFill>
                  <a:srgbClr val="1F2328"/>
                </a:solidFill>
                <a:latin typeface="Times New Roman" panose="02020603050405020304" pitchFamily="18" charset="0"/>
              </a:rPr>
              <a:t>Anat</a:t>
            </a:r>
            <a:r>
              <a:rPr lang="en-US" sz="2000" dirty="0">
                <a:solidFill>
                  <a:srgbClr val="1F2328"/>
                </a:solidFill>
                <a:latin typeface="Times New Roman" panose="02020603050405020304" pitchFamily="18" charset="0"/>
              </a:rPr>
              <a:t> Levin, Dani </a:t>
            </a:r>
            <a:r>
              <a:rPr lang="en-US" sz="2000" dirty="0" err="1">
                <a:solidFill>
                  <a:srgbClr val="1F2328"/>
                </a:solidFill>
                <a:latin typeface="Times New Roman" panose="02020603050405020304" pitchFamily="18" charset="0"/>
              </a:rPr>
              <a:t>Lischinski</a:t>
            </a:r>
            <a:r>
              <a:rPr lang="en-US" sz="2000" dirty="0">
                <a:solidFill>
                  <a:srgbClr val="1F2328"/>
                </a:solidFill>
                <a:latin typeface="Times New Roman" panose="02020603050405020304" pitchFamily="18" charset="0"/>
              </a:rPr>
              <a:t> ,</a:t>
            </a:r>
            <a:r>
              <a:rPr lang="en-US" sz="2000" dirty="0" err="1">
                <a:solidFill>
                  <a:srgbClr val="1F2328"/>
                </a:solidFill>
                <a:latin typeface="Times New Roman" panose="02020603050405020304" pitchFamily="18" charset="0"/>
              </a:rPr>
              <a:t>Yair</a:t>
            </a:r>
            <a:r>
              <a:rPr lang="en-US" sz="2000" dirty="0">
                <a:solidFill>
                  <a:srgbClr val="1F2328"/>
                </a:solidFill>
                <a:latin typeface="Times New Roman" panose="02020603050405020304" pitchFamily="18" charset="0"/>
              </a:rPr>
              <a:t> Weiss)</a:t>
            </a:r>
            <a:endParaRPr lang="en-US" sz="2000" dirty="0"/>
          </a:p>
          <a:p>
            <a:pPr>
              <a:lnSpc>
                <a:spcPct val="150000"/>
              </a:lnSpc>
            </a:pPr>
            <a:r>
              <a:rPr lang="en-US" sz="2000" dirty="0">
                <a:solidFill>
                  <a:srgbClr val="1F2328"/>
                </a:solidFill>
                <a:latin typeface="Times New Roman" panose="02020603050405020304" pitchFamily="18" charset="0"/>
              </a:rPr>
              <a:t>[5] Transferring Color to Grayscale Images (C. E. Welsh, M. </a:t>
            </a:r>
            <a:r>
              <a:rPr lang="en-US" sz="2000" dirty="0" err="1">
                <a:solidFill>
                  <a:srgbClr val="1F2328"/>
                </a:solidFill>
                <a:latin typeface="Times New Roman" panose="02020603050405020304" pitchFamily="18" charset="0"/>
              </a:rPr>
              <a:t>Ashikhmin</a:t>
            </a:r>
            <a:r>
              <a:rPr lang="en-US" sz="2000" dirty="0">
                <a:solidFill>
                  <a:srgbClr val="1F2328"/>
                </a:solidFill>
                <a:latin typeface="Times New Roman" panose="02020603050405020304" pitchFamily="18" charset="0"/>
              </a:rPr>
              <a:t>, K. Mueller)</a:t>
            </a:r>
            <a:endParaRPr lang="en-US" sz="2000" dirty="0"/>
          </a:p>
          <a:p>
            <a:pPr>
              <a:lnSpc>
                <a:spcPct val="150000"/>
              </a:lnSpc>
            </a:pPr>
            <a:r>
              <a:rPr lang="en-US" sz="2000" dirty="0">
                <a:solidFill>
                  <a:srgbClr val="1F2328"/>
                </a:solidFill>
                <a:latin typeface="Times New Roman" panose="02020603050405020304" pitchFamily="18" charset="0"/>
              </a:rPr>
              <a:t>[6] Dahl, R.: Automatic colorization (2016).</a:t>
            </a:r>
            <a:endParaRPr lang="en-US" sz="2000" dirty="0"/>
          </a:p>
          <a:p>
            <a:pPr>
              <a:lnSpc>
                <a:spcPct val="150000"/>
              </a:lnSpc>
            </a:pPr>
            <a:r>
              <a:rPr lang="en-US" sz="2000" dirty="0"/>
              <a:t/>
            </a:r>
            <a:br>
              <a:rPr lang="en-US" sz="2000" dirty="0"/>
            </a:br>
            <a:endParaRPr lang="en-US" sz="2000" dirty="0"/>
          </a:p>
        </p:txBody>
      </p:sp>
    </p:spTree>
    <p:extLst>
      <p:ext uri="{BB962C8B-B14F-4D97-AF65-F5344CB8AC3E}">
        <p14:creationId xmlns:p14="http://schemas.microsoft.com/office/powerpoint/2010/main" val="49421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t>Giới thiệu</a:t>
            </a:r>
            <a:endParaRPr lang="en-US" sz="4800" dirty="0"/>
          </a:p>
        </p:txBody>
      </p:sp>
      <p:sp>
        <p:nvSpPr>
          <p:cNvPr id="4" name="TextBox 3"/>
          <p:cNvSpPr txBox="1"/>
          <p:nvPr/>
        </p:nvSpPr>
        <p:spPr>
          <a:xfrm>
            <a:off x="734786" y="1123043"/>
            <a:ext cx="9855200" cy="400110"/>
          </a:xfrm>
          <a:prstGeom prst="rect">
            <a:avLst/>
          </a:prstGeom>
          <a:noFill/>
        </p:spPr>
        <p:txBody>
          <a:bodyPr wrap="square" rtlCol="0">
            <a:spAutoFit/>
          </a:bodyPr>
          <a:lstStyle/>
          <a:p>
            <a:r>
              <a:rPr lang="en-US" sz="2000" b="1" dirty="0" smtClean="0">
                <a:solidFill>
                  <a:srgbClr val="FF0000"/>
                </a:solidFill>
              </a:rPr>
              <a:t>Inference level:</a:t>
            </a:r>
          </a:p>
        </p:txBody>
      </p:sp>
      <p:sp>
        <p:nvSpPr>
          <p:cNvPr id="5" name="TextBox 4"/>
          <p:cNvSpPr txBox="1"/>
          <p:nvPr/>
        </p:nvSpPr>
        <p:spPr>
          <a:xfrm>
            <a:off x="1128486" y="1637776"/>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err="1">
                <a:solidFill>
                  <a:schemeClr val="bg2"/>
                </a:solidFill>
              </a:rPr>
              <a:t>M</a:t>
            </a:r>
            <a:r>
              <a:rPr lang="en-US" dirty="0" err="1" smtClean="0">
                <a:solidFill>
                  <a:schemeClr val="bg2"/>
                </a:solidFill>
              </a:rPr>
              <a:t>ột</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thang </a:t>
            </a:r>
            <a:r>
              <a:rPr lang="en-US" dirty="0" err="1" smtClean="0">
                <a:solidFill>
                  <a:schemeClr val="bg2"/>
                </a:solidFill>
              </a:rPr>
              <a:t>độ</a:t>
            </a:r>
            <a:r>
              <a:rPr lang="en-US" dirty="0" smtClean="0">
                <a:solidFill>
                  <a:schemeClr val="bg2"/>
                </a:solidFill>
              </a:rPr>
              <a:t> </a:t>
            </a:r>
            <a:r>
              <a:rPr lang="en-US" dirty="0" err="1" smtClean="0">
                <a:solidFill>
                  <a:schemeClr val="bg2"/>
                </a:solidFill>
              </a:rPr>
              <a:t>xám</a:t>
            </a:r>
            <a:endParaRPr lang="en-US" dirty="0">
              <a:solidFill>
                <a:schemeClr val="bg2"/>
              </a:solidFill>
            </a:endParaRPr>
          </a:p>
        </p:txBody>
      </p:sp>
      <p:sp>
        <p:nvSpPr>
          <p:cNvPr id="6" name="TextBox 5"/>
          <p:cNvSpPr txBox="1"/>
          <p:nvPr/>
        </p:nvSpPr>
        <p:spPr>
          <a:xfrm>
            <a:off x="1128486" y="2029778"/>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phiên</a:t>
            </a:r>
            <a:r>
              <a:rPr lang="en-US" dirty="0" smtClean="0">
                <a:solidFill>
                  <a:schemeClr val="bg2"/>
                </a:solidFill>
              </a:rPr>
              <a:t> </a:t>
            </a:r>
            <a:r>
              <a:rPr lang="en-US" dirty="0" err="1" smtClean="0">
                <a:solidFill>
                  <a:schemeClr val="bg2"/>
                </a:solidFill>
              </a:rPr>
              <a:t>bản</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Input</a:t>
            </a:r>
            <a:endParaRPr lang="en-US" dirty="0">
              <a:solidFill>
                <a:schemeClr val="bg2"/>
              </a:solidFill>
            </a:endParaRPr>
          </a:p>
        </p:txBody>
      </p:sp>
      <p:sp>
        <p:nvSpPr>
          <p:cNvPr id="7" name="TextBox 6"/>
          <p:cNvSpPr txBox="1"/>
          <p:nvPr/>
        </p:nvSpPr>
        <p:spPr>
          <a:xfrm>
            <a:off x="734786" y="2581729"/>
            <a:ext cx="9855200" cy="400110"/>
          </a:xfrm>
          <a:prstGeom prst="rect">
            <a:avLst/>
          </a:prstGeom>
          <a:noFill/>
        </p:spPr>
        <p:txBody>
          <a:bodyPr wrap="square" rtlCol="0">
            <a:spAutoFit/>
          </a:bodyPr>
          <a:lstStyle/>
          <a:p>
            <a:r>
              <a:rPr lang="en-US" sz="2000" b="1" dirty="0" err="1" smtClean="0">
                <a:solidFill>
                  <a:srgbClr val="FF0000"/>
                </a:solidFill>
              </a:rPr>
              <a:t>Tranning</a:t>
            </a:r>
            <a:r>
              <a:rPr lang="en-US" sz="2000" b="1" dirty="0" smtClean="0">
                <a:solidFill>
                  <a:srgbClr val="FF0000"/>
                </a:solidFill>
              </a:rPr>
              <a:t> level:</a:t>
            </a:r>
          </a:p>
        </p:txBody>
      </p:sp>
      <p:sp>
        <p:nvSpPr>
          <p:cNvPr id="8" name="TextBox 7"/>
          <p:cNvSpPr txBox="1"/>
          <p:nvPr/>
        </p:nvSpPr>
        <p:spPr>
          <a:xfrm>
            <a:off x="1128486" y="3065684"/>
            <a:ext cx="9461500" cy="646331"/>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a:solidFill>
                  <a:schemeClr val="bg2"/>
                </a:solidFill>
              </a:rPr>
              <a:t>T</a:t>
            </a:r>
            <a:r>
              <a:rPr lang="vi-VN" dirty="0" smtClean="0">
                <a:solidFill>
                  <a:schemeClr val="bg2"/>
                </a:solidFill>
              </a:rPr>
              <a:t>ập dữ liệu bao gồm các hình ảnh thang độ xám (được biến đổi) và các hình ảnh gốc có màu.</a:t>
            </a:r>
            <a:endParaRPr lang="vi-VN" dirty="0">
              <a:solidFill>
                <a:schemeClr val="bg2"/>
              </a:solidFill>
            </a:endParaRPr>
          </a:p>
        </p:txBody>
      </p:sp>
      <p:sp>
        <p:nvSpPr>
          <p:cNvPr id="9" name="TextBox 8"/>
          <p:cNvSpPr txBox="1"/>
          <p:nvPr/>
        </p:nvSpPr>
        <p:spPr>
          <a:xfrm>
            <a:off x="1128486" y="3712015"/>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M</a:t>
            </a:r>
            <a:r>
              <a:rPr lang="vi-VN" dirty="0" smtClean="0">
                <a:solidFill>
                  <a:schemeClr val="bg2"/>
                </a:solidFill>
              </a:rPr>
              <a:t>ô hình đã được huấn luyện.</a:t>
            </a:r>
            <a:endParaRPr lang="vi-VN" dirty="0">
              <a:solidFill>
                <a:schemeClr val="bg2"/>
              </a:solidFill>
            </a:endParaRPr>
          </a:p>
        </p:txBody>
      </p:sp>
      <p:pic>
        <p:nvPicPr>
          <p:cNvPr id="10" name="Picture 9"/>
          <p:cNvPicPr>
            <a:picLocks noChangeAspect="1"/>
          </p:cNvPicPr>
          <p:nvPr/>
        </p:nvPicPr>
        <p:blipFill>
          <a:blip r:embed="rId2"/>
          <a:stretch>
            <a:fillRect/>
          </a:stretch>
        </p:blipFill>
        <p:spPr>
          <a:xfrm>
            <a:off x="2483822" y="4081347"/>
            <a:ext cx="7253556" cy="2266736"/>
          </a:xfrm>
          <a:prstGeom prst="rect">
            <a:avLst/>
          </a:prstGeom>
        </p:spPr>
      </p:pic>
    </p:spTree>
    <p:extLst>
      <p:ext uri="{BB962C8B-B14F-4D97-AF65-F5344CB8AC3E}">
        <p14:creationId xmlns:p14="http://schemas.microsoft.com/office/powerpoint/2010/main" val="1148611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
        <p:nvSpPr>
          <p:cNvPr id="7" name="TextBox 6"/>
          <p:cNvSpPr txBox="1"/>
          <p:nvPr/>
        </p:nvSpPr>
        <p:spPr>
          <a:xfrm>
            <a:off x="404586" y="1542001"/>
            <a:ext cx="7719380" cy="646331"/>
          </a:xfrm>
          <a:prstGeom prst="rect">
            <a:avLst/>
          </a:prstGeom>
          <a:noFill/>
        </p:spPr>
        <p:txBody>
          <a:bodyPr wrap="square" rtlCol="0">
            <a:spAutoFit/>
          </a:bodyPr>
          <a:lstStyle/>
          <a:p>
            <a:r>
              <a:rPr lang="vi-VN" b="1" dirty="0" smtClean="0">
                <a:solidFill>
                  <a:schemeClr val="bg2"/>
                </a:solidFill>
              </a:rPr>
              <a:t>CIELAB</a:t>
            </a:r>
            <a:r>
              <a:rPr lang="vi-VN" dirty="0" smtClean="0">
                <a:solidFill>
                  <a:schemeClr val="bg2"/>
                </a:solidFill>
              </a:rPr>
              <a:t> là một mô hình màu được thiết kế để không phụ thuộc vào thiết bị và gần giống với cách con người cảm nhận màu sắc.</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bao</a:t>
            </a:r>
            <a:r>
              <a:rPr lang="en-US" dirty="0" smtClean="0">
                <a:solidFill>
                  <a:schemeClr val="bg2"/>
                </a:solidFill>
              </a:rPr>
              <a:t> </a:t>
            </a:r>
            <a:r>
              <a:rPr lang="en-US" dirty="0" err="1" smtClean="0">
                <a:solidFill>
                  <a:schemeClr val="bg2"/>
                </a:solidFill>
              </a:rPr>
              <a:t>gồm</a:t>
            </a:r>
            <a:r>
              <a:rPr lang="en-US" dirty="0" smtClean="0">
                <a:solidFill>
                  <a:schemeClr val="bg2"/>
                </a:solidFill>
              </a:rPr>
              <a:t>:</a:t>
            </a:r>
            <a:endParaRPr lang="en-US" dirty="0">
              <a:solidFill>
                <a:schemeClr val="bg2"/>
              </a:solidFill>
            </a:endParaRPr>
          </a:p>
        </p:txBody>
      </p:sp>
      <p:pic>
        <p:nvPicPr>
          <p:cNvPr id="8" name="Picture 7"/>
          <p:cNvPicPr>
            <a:picLocks noChangeAspect="1"/>
          </p:cNvPicPr>
          <p:nvPr/>
        </p:nvPicPr>
        <p:blipFill>
          <a:blip r:embed="rId2"/>
          <a:stretch>
            <a:fillRect/>
          </a:stretch>
        </p:blipFill>
        <p:spPr>
          <a:xfrm>
            <a:off x="7899400" y="971167"/>
            <a:ext cx="4137372" cy="3590478"/>
          </a:xfrm>
          <a:prstGeom prst="rect">
            <a:avLst/>
          </a:prstGeom>
        </p:spPr>
      </p:pic>
      <p:sp>
        <p:nvSpPr>
          <p:cNvPr id="9" name="TextBox 8"/>
          <p:cNvSpPr txBox="1"/>
          <p:nvPr/>
        </p:nvSpPr>
        <p:spPr>
          <a:xfrm>
            <a:off x="1052286" y="2173132"/>
            <a:ext cx="2465614" cy="923330"/>
          </a:xfrm>
          <a:prstGeom prst="rect">
            <a:avLst/>
          </a:prstGeom>
          <a:noFill/>
        </p:spPr>
        <p:txBody>
          <a:bodyPr wrap="square" rtlCol="0">
            <a:spAutoFit/>
          </a:bodyPr>
          <a:lstStyle/>
          <a:p>
            <a:r>
              <a:rPr lang="en-US" b="1" dirty="0" smtClean="0">
                <a:solidFill>
                  <a:schemeClr val="bg2"/>
                </a:solidFill>
              </a:rPr>
              <a:t>+ L ( lightness)</a:t>
            </a:r>
          </a:p>
          <a:p>
            <a:r>
              <a:rPr lang="en-US" b="1" dirty="0" smtClean="0">
                <a:solidFill>
                  <a:schemeClr val="bg2"/>
                </a:solidFill>
              </a:rPr>
              <a:t>+ A ( green to red)</a:t>
            </a:r>
          </a:p>
          <a:p>
            <a:r>
              <a:rPr lang="en-US" b="1" dirty="0" smtClean="0">
                <a:solidFill>
                  <a:schemeClr val="bg2"/>
                </a:solidFill>
              </a:rPr>
              <a:t>+ B ( blue to yellow)</a:t>
            </a:r>
            <a:endParaRPr lang="en-US" dirty="0">
              <a:solidFill>
                <a:schemeClr val="bg2"/>
              </a:solidFill>
            </a:endParaRPr>
          </a:p>
        </p:txBody>
      </p:sp>
      <p:pic>
        <p:nvPicPr>
          <p:cNvPr id="10" name="Picture 9"/>
          <p:cNvPicPr>
            <a:picLocks noChangeAspect="1"/>
          </p:cNvPicPr>
          <p:nvPr/>
        </p:nvPicPr>
        <p:blipFill>
          <a:blip r:embed="rId3"/>
          <a:stretch>
            <a:fillRect/>
          </a:stretch>
        </p:blipFill>
        <p:spPr>
          <a:xfrm>
            <a:off x="2774767" y="2188332"/>
            <a:ext cx="1314633" cy="335792"/>
          </a:xfrm>
          <a:prstGeom prst="rect">
            <a:avLst/>
          </a:prstGeom>
        </p:spPr>
      </p:pic>
      <p:pic>
        <p:nvPicPr>
          <p:cNvPr id="11" name="Picture 10"/>
          <p:cNvPicPr>
            <a:picLocks noChangeAspect="1"/>
          </p:cNvPicPr>
          <p:nvPr/>
        </p:nvPicPr>
        <p:blipFill>
          <a:blip r:embed="rId4"/>
          <a:stretch>
            <a:fillRect/>
          </a:stretch>
        </p:blipFill>
        <p:spPr>
          <a:xfrm>
            <a:off x="3095625" y="2483202"/>
            <a:ext cx="1748870" cy="336262"/>
          </a:xfrm>
          <a:prstGeom prst="rect">
            <a:avLst/>
          </a:prstGeom>
        </p:spPr>
      </p:pic>
      <p:pic>
        <p:nvPicPr>
          <p:cNvPr id="12" name="Picture 11"/>
          <p:cNvPicPr>
            <a:picLocks noChangeAspect="1"/>
          </p:cNvPicPr>
          <p:nvPr/>
        </p:nvPicPr>
        <p:blipFill>
          <a:blip r:embed="rId4"/>
          <a:stretch>
            <a:fillRect/>
          </a:stretch>
        </p:blipFill>
        <p:spPr>
          <a:xfrm>
            <a:off x="3306763" y="2773154"/>
            <a:ext cx="1748870" cy="336262"/>
          </a:xfrm>
          <a:prstGeom prst="rect">
            <a:avLst/>
          </a:prstGeom>
        </p:spPr>
      </p:pic>
      <p:sp>
        <p:nvSpPr>
          <p:cNvPr id="13" name="TextBox 12"/>
          <p:cNvSpPr txBox="1"/>
          <p:nvPr/>
        </p:nvSpPr>
        <p:spPr>
          <a:xfrm>
            <a:off x="334553" y="3345492"/>
            <a:ext cx="7719380" cy="646331"/>
          </a:xfrm>
          <a:prstGeom prst="rect">
            <a:avLst/>
          </a:prstGeom>
          <a:noFill/>
        </p:spPr>
        <p:txBody>
          <a:bodyPr wrap="square" rtlCol="0">
            <a:spAutoFit/>
          </a:bodyPr>
          <a:lstStyle/>
          <a:p>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a:solidFill>
                  <a:schemeClr val="bg2"/>
                </a:solidFill>
              </a:rPr>
              <a:t>m</a:t>
            </a:r>
            <a:r>
              <a:rPr lang="vi-VN" dirty="0" smtClean="0">
                <a:solidFill>
                  <a:schemeClr val="bg2"/>
                </a:solidFill>
              </a:rPr>
              <a:t>ột mô hình nhận một hình ảnh thang độ xám đơn kênh L làm đầu vào và dự đoán hai giá trị đầu ra: các thành phần a và b.</a:t>
            </a:r>
            <a:endParaRPr lang="en-US" dirty="0">
              <a:solidFill>
                <a:schemeClr val="bg2"/>
              </a:solidFill>
            </a:endParaRPr>
          </a:p>
        </p:txBody>
      </p:sp>
      <p:pic>
        <p:nvPicPr>
          <p:cNvPr id="14" name="Picture 13"/>
          <p:cNvPicPr>
            <a:picLocks noChangeAspect="1"/>
          </p:cNvPicPr>
          <p:nvPr/>
        </p:nvPicPr>
        <p:blipFill>
          <a:blip r:embed="rId5"/>
          <a:stretch>
            <a:fillRect/>
          </a:stretch>
        </p:blipFill>
        <p:spPr>
          <a:xfrm>
            <a:off x="327648" y="3976624"/>
            <a:ext cx="7554826" cy="2260059"/>
          </a:xfrm>
          <a:prstGeom prst="rect">
            <a:avLst/>
          </a:prstGeom>
        </p:spPr>
      </p:pic>
      <p:sp>
        <p:nvSpPr>
          <p:cNvPr id="2" name="Rectangle 1"/>
          <p:cNvSpPr/>
          <p:nvPr/>
        </p:nvSpPr>
        <p:spPr>
          <a:xfrm>
            <a:off x="334553" y="4102100"/>
            <a:ext cx="7425147" cy="21345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rot="16200000">
            <a:off x="8010431" y="5114860"/>
            <a:ext cx="318483" cy="819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59861" y="5116510"/>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056866" y="5382139"/>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97109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Phương</a:t>
            </a:r>
            <a:r>
              <a:rPr lang="en-US" sz="4800" b="1" dirty="0" smtClean="0"/>
              <a:t> </a:t>
            </a:r>
            <a:r>
              <a:rPr lang="en-US" sz="4800" b="1" dirty="0" err="1" smtClean="0"/>
              <a:t>pháp</a:t>
            </a:r>
            <a:r>
              <a:rPr lang="en-US" sz="4800" b="1" dirty="0" smtClean="0"/>
              <a:t> </a:t>
            </a:r>
            <a:r>
              <a:rPr lang="en-US" sz="4800" b="1" dirty="0" err="1" smtClean="0"/>
              <a:t>tiếp</a:t>
            </a:r>
            <a:r>
              <a:rPr lang="en-US" sz="4800" b="1" dirty="0" smtClean="0"/>
              <a:t> </a:t>
            </a:r>
            <a:r>
              <a:rPr lang="en-US" sz="4800" b="1" dirty="0" err="1" smtClean="0"/>
              <a:t>cận</a:t>
            </a:r>
            <a:endParaRPr lang="en-US" sz="4800" b="1" dirty="0"/>
          </a:p>
        </p:txBody>
      </p:sp>
      <p:sp>
        <p:nvSpPr>
          <p:cNvPr id="3" name="Text Placeholder 2"/>
          <p:cNvSpPr>
            <a:spLocks noGrp="1"/>
          </p:cNvSpPr>
          <p:nvPr>
            <p:ph type="body" idx="1"/>
          </p:nvPr>
        </p:nvSpPr>
        <p:spPr>
          <a:xfrm>
            <a:off x="0" y="971167"/>
            <a:ext cx="10962800" cy="551920"/>
          </a:xfrm>
        </p:spPr>
        <p:txBody>
          <a:bodyPr/>
          <a:lstStyle/>
          <a:p>
            <a:pPr marL="118531" indent="0">
              <a:buNone/>
            </a:pPr>
            <a:r>
              <a:rPr lang="en-US" sz="2000" b="1" dirty="0"/>
              <a:t>1. </a:t>
            </a:r>
            <a:r>
              <a:rPr lang="en-US" sz="2000" b="1" dirty="0" smtClean="0"/>
              <a:t>Regression </a:t>
            </a:r>
            <a:r>
              <a:rPr lang="en-US" sz="2000" b="1" dirty="0" err="1" smtClean="0"/>
              <a:t>với</a:t>
            </a:r>
            <a:r>
              <a:rPr lang="en-US" sz="2000" b="1" dirty="0" smtClean="0"/>
              <a:t> </a:t>
            </a:r>
            <a:r>
              <a:rPr lang="en-US" sz="2000" b="1" dirty="0" err="1" smtClean="0"/>
              <a:t>kênh</a:t>
            </a:r>
            <a:r>
              <a:rPr lang="en-US" sz="2000" b="1" dirty="0" smtClean="0"/>
              <a:t> </a:t>
            </a:r>
            <a:r>
              <a:rPr lang="en-US" sz="2000" b="1" dirty="0" err="1" smtClean="0"/>
              <a:t>màu</a:t>
            </a:r>
            <a:r>
              <a:rPr lang="en-US" sz="2000" b="1" dirty="0" smtClean="0"/>
              <a:t> CIE Lab</a:t>
            </a:r>
            <a:endParaRPr lang="en-US" sz="2000" b="1" dirty="0"/>
          </a:p>
        </p:txBody>
      </p:sp>
      <p:pic>
        <p:nvPicPr>
          <p:cNvPr id="4" name="Picture 3"/>
          <p:cNvPicPr>
            <a:picLocks noChangeAspect="1"/>
          </p:cNvPicPr>
          <p:nvPr/>
        </p:nvPicPr>
        <p:blipFill>
          <a:blip r:embed="rId3"/>
          <a:stretch>
            <a:fillRect/>
          </a:stretch>
        </p:blipFill>
        <p:spPr>
          <a:xfrm>
            <a:off x="2018018" y="2149427"/>
            <a:ext cx="8426145" cy="2524173"/>
          </a:xfrm>
          <a:prstGeom prst="rect">
            <a:avLst/>
          </a:prstGeom>
        </p:spPr>
      </p:pic>
      <p:sp>
        <p:nvSpPr>
          <p:cNvPr id="7" name="TextBox 6"/>
          <p:cNvSpPr txBox="1"/>
          <p:nvPr/>
        </p:nvSpPr>
        <p:spPr>
          <a:xfrm>
            <a:off x="690112" y="1463556"/>
            <a:ext cx="9754051" cy="646331"/>
          </a:xfrm>
          <a:prstGeom prst="rect">
            <a:avLst/>
          </a:prstGeom>
          <a:noFill/>
        </p:spPr>
        <p:txBody>
          <a:bodyPr wrap="square" rtlCol="0">
            <a:spAutoFit/>
          </a:bodyPr>
          <a:lstStyle/>
          <a:p>
            <a:r>
              <a:rPr lang="en-US" b="1" dirty="0" smtClean="0">
                <a:solidFill>
                  <a:schemeClr val="bg2"/>
                </a:solidFill>
              </a:rPr>
              <a:t>- </a:t>
            </a:r>
            <a:r>
              <a:rPr lang="vi-VN" b="1" dirty="0" smtClean="0">
                <a:solidFill>
                  <a:schemeClr val="bg2"/>
                </a:solidFill>
              </a:rPr>
              <a:t>Cách </a:t>
            </a:r>
            <a:r>
              <a:rPr lang="vi-VN" b="1" dirty="0">
                <a:solidFill>
                  <a:schemeClr val="bg2"/>
                </a:solidFill>
              </a:rPr>
              <a:t>tiếp cận cơ bản đầu tiên để giải quyết bài toán tô màu ảnh</a:t>
            </a:r>
            <a:r>
              <a:rPr lang="vi-VN" dirty="0">
                <a:solidFill>
                  <a:schemeClr val="bg2"/>
                </a:solidFill>
              </a:rPr>
              <a:t> là xem nó như một </a:t>
            </a:r>
            <a:r>
              <a:rPr lang="vi-VN" b="1" dirty="0">
                <a:solidFill>
                  <a:schemeClr val="bg2"/>
                </a:solidFill>
              </a:rPr>
              <a:t>bài toán </a:t>
            </a:r>
            <a:r>
              <a:rPr lang="en-US" b="1" dirty="0" err="1" smtClean="0">
                <a:solidFill>
                  <a:schemeClr val="bg2"/>
                </a:solidFill>
              </a:rPr>
              <a:t>hồi</a:t>
            </a:r>
            <a:r>
              <a:rPr lang="en-US" b="1" dirty="0" smtClean="0">
                <a:solidFill>
                  <a:schemeClr val="bg2"/>
                </a:solidFill>
              </a:rPr>
              <a:t> </a:t>
            </a:r>
            <a:r>
              <a:rPr lang="en-US" b="1" dirty="0" err="1" smtClean="0">
                <a:solidFill>
                  <a:schemeClr val="bg2"/>
                </a:solidFill>
              </a:rPr>
              <a:t>quy</a:t>
            </a:r>
            <a:endParaRPr lang="en-US" dirty="0">
              <a:solidFill>
                <a:schemeClr val="bg2"/>
              </a:solidFill>
            </a:endParaRPr>
          </a:p>
        </p:txBody>
      </p:sp>
      <p:pic>
        <p:nvPicPr>
          <p:cNvPr id="8" name="Picture 7"/>
          <p:cNvPicPr>
            <a:picLocks noChangeAspect="1"/>
          </p:cNvPicPr>
          <p:nvPr/>
        </p:nvPicPr>
        <p:blipFill>
          <a:blip r:embed="rId4"/>
          <a:stretch>
            <a:fillRect/>
          </a:stretch>
        </p:blipFill>
        <p:spPr>
          <a:xfrm>
            <a:off x="3751042" y="4668139"/>
            <a:ext cx="3410426" cy="1712686"/>
          </a:xfrm>
          <a:prstGeom prst="rect">
            <a:avLst/>
          </a:prstGeom>
        </p:spPr>
      </p:pic>
      <p:sp>
        <p:nvSpPr>
          <p:cNvPr id="9" name="Rectangle 8"/>
          <p:cNvSpPr/>
          <p:nvPr/>
        </p:nvSpPr>
        <p:spPr>
          <a:xfrm>
            <a:off x="2018018" y="2109887"/>
            <a:ext cx="8426145" cy="2563713"/>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165888" y="4713140"/>
            <a:ext cx="1569586" cy="1667685"/>
          </a:xfrm>
          <a:prstGeom prst="rect">
            <a:avLst/>
          </a:prstGeom>
        </p:spPr>
      </p:pic>
    </p:spTree>
    <p:extLst>
      <p:ext uri="{BB962C8B-B14F-4D97-AF65-F5344CB8AC3E}">
        <p14:creationId xmlns:p14="http://schemas.microsoft.com/office/powerpoint/2010/main" val="20486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447"/>
            <a:ext cx="10962800" cy="1100560"/>
          </a:xfrm>
        </p:spPr>
        <p:txBody>
          <a:bodyPr/>
          <a:lstStyle/>
          <a:p>
            <a:pPr marL="118531" indent="0">
              <a:buNone/>
            </a:pPr>
            <a:r>
              <a:rPr lang="en-US" sz="1800" dirty="0" smtClean="0"/>
              <a:t>- </a:t>
            </a:r>
            <a:r>
              <a:rPr lang="en-US" sz="1800" dirty="0" err="1" smtClean="0"/>
              <a:t>Dùng</a:t>
            </a:r>
            <a:r>
              <a:rPr lang="vi-VN" sz="1800" dirty="0"/>
              <a:t> </a:t>
            </a:r>
            <a:r>
              <a:rPr lang="vi-VN" sz="1800" b="1" dirty="0"/>
              <a:t>thuật toán K-means</a:t>
            </a:r>
            <a:r>
              <a:rPr lang="vi-VN" sz="1800" dirty="0"/>
              <a:t> để phân cụm các giá trị màu thực tế từ tập dữ liệu ảnh (ví dụ: ImageNet) thành </a:t>
            </a:r>
            <a:r>
              <a:rPr lang="vi-VN" sz="1800" b="1" dirty="0"/>
              <a:t>313 cụm</a:t>
            </a:r>
            <a:r>
              <a:rPr lang="vi-VN" sz="1800" dirty="0"/>
              <a:t> (cluster). Mỗi cụm đại diện cho một 'bin </a:t>
            </a:r>
            <a:r>
              <a:rPr lang="vi-VN" sz="1800" dirty="0" smtClean="0"/>
              <a:t>màu‘</a:t>
            </a:r>
            <a:r>
              <a:rPr lang="en-US" sz="1800" dirty="0" smtClean="0"/>
              <a:t>, </a:t>
            </a:r>
            <a:r>
              <a:rPr lang="vi-VN" sz="1800" dirty="0" smtClean="0"/>
              <a:t>giúp </a:t>
            </a:r>
            <a:r>
              <a:rPr lang="vi-VN" sz="1800" dirty="0"/>
              <a:t>giảm độ phức tạp khi mô hình dự đoán màu.</a:t>
            </a:r>
            <a:endParaRPr lang="en-US" sz="1800" dirty="0"/>
          </a:p>
        </p:txBody>
      </p:sp>
      <p:pic>
        <p:nvPicPr>
          <p:cNvPr id="4" name="Picture 3"/>
          <p:cNvPicPr>
            <a:picLocks noChangeAspect="1"/>
          </p:cNvPicPr>
          <p:nvPr/>
        </p:nvPicPr>
        <p:blipFill>
          <a:blip r:embed="rId2"/>
          <a:stretch>
            <a:fillRect/>
          </a:stretch>
        </p:blipFill>
        <p:spPr>
          <a:xfrm>
            <a:off x="3628570" y="2651222"/>
            <a:ext cx="4283165" cy="3731740"/>
          </a:xfrm>
          <a:prstGeom prst="rect">
            <a:avLst/>
          </a:prstGeom>
        </p:spPr>
      </p:pic>
      <p:sp>
        <p:nvSpPr>
          <p:cNvPr id="6"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sp>
        <p:nvSpPr>
          <p:cNvPr id="7"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79073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2419" y="2876941"/>
            <a:ext cx="7879277" cy="2806945"/>
          </a:xfrm>
          <a:prstGeom prst="rect">
            <a:avLst/>
          </a:prstGeom>
        </p:spPr>
      </p:pic>
      <p:pic>
        <p:nvPicPr>
          <p:cNvPr id="11" name="Picture 10"/>
          <p:cNvPicPr>
            <a:picLocks noChangeAspect="1"/>
          </p:cNvPicPr>
          <p:nvPr/>
        </p:nvPicPr>
        <p:blipFill>
          <a:blip r:embed="rId3"/>
          <a:stretch>
            <a:fillRect/>
          </a:stretch>
        </p:blipFill>
        <p:spPr>
          <a:xfrm>
            <a:off x="7694035" y="5626537"/>
            <a:ext cx="3897965" cy="616027"/>
          </a:xfrm>
          <a:prstGeom prst="rect">
            <a:avLst/>
          </a:prstGeom>
        </p:spPr>
      </p:pic>
      <p:cxnSp>
        <p:nvCxnSpPr>
          <p:cNvPr id="15" name="Elbow Connector 14"/>
          <p:cNvCxnSpPr>
            <a:endCxn id="11" idx="0"/>
          </p:cNvCxnSpPr>
          <p:nvPr/>
        </p:nvCxnSpPr>
        <p:spPr>
          <a:xfrm rot="16200000" flipH="1">
            <a:off x="8711631" y="4695150"/>
            <a:ext cx="971474" cy="891299"/>
          </a:xfrm>
          <a:prstGeom prst="bentConnector3">
            <a:avLst>
              <a:gd name="adj1" fmla="val -9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94035" y="5626537"/>
            <a:ext cx="3897965" cy="616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6266" y="1587194"/>
            <a:ext cx="10619014" cy="923330"/>
          </a:xfrm>
          <a:prstGeom prst="rect">
            <a:avLst/>
          </a:prstGeom>
          <a:noFill/>
        </p:spPr>
        <p:txBody>
          <a:bodyPr wrap="square" rtlCol="0">
            <a:spAutoFit/>
          </a:bodyPr>
          <a:lstStyle/>
          <a:p>
            <a:r>
              <a:rPr lang="en-US" b="1"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b="1" dirty="0" smtClean="0">
                <a:solidFill>
                  <a:schemeClr val="bg2"/>
                </a:solidFill>
              </a:rPr>
              <a:t>, </a:t>
            </a:r>
            <a:r>
              <a:rPr lang="en-US" b="1" dirty="0" err="1" smtClean="0">
                <a:solidFill>
                  <a:schemeClr val="bg2"/>
                </a:solidFill>
              </a:rPr>
              <a:t>hàm</a:t>
            </a:r>
            <a:r>
              <a:rPr lang="en-US" b="1" dirty="0" smtClean="0">
                <a:solidFill>
                  <a:schemeClr val="bg2"/>
                </a:solidFill>
              </a:rPr>
              <a:t> </a:t>
            </a:r>
            <a:r>
              <a:rPr lang="en-US" b="1" dirty="0" err="1" smtClean="0">
                <a:solidFill>
                  <a:schemeClr val="bg2"/>
                </a:solidFill>
              </a:rPr>
              <a:t>mất</a:t>
            </a:r>
            <a:r>
              <a:rPr lang="en-US" b="1" dirty="0" smtClean="0">
                <a:solidFill>
                  <a:schemeClr val="bg2"/>
                </a:solidFill>
              </a:rPr>
              <a:t> </a:t>
            </a:r>
            <a:r>
              <a:rPr lang="en-US" b="1" dirty="0" err="1" smtClean="0">
                <a:solidFill>
                  <a:schemeClr val="bg2"/>
                </a:solidFill>
              </a:rPr>
              <a:t>mát</a:t>
            </a:r>
            <a:r>
              <a:rPr lang="en-US" b="1" dirty="0" smtClean="0">
                <a:solidFill>
                  <a:schemeClr val="bg2"/>
                </a:solidFill>
              </a:rPr>
              <a:t> cross-entropy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sử</a:t>
            </a:r>
            <a:r>
              <a:rPr lang="en-US" dirty="0" smtClean="0">
                <a:solidFill>
                  <a:schemeClr val="bg2"/>
                </a:solidFill>
              </a:rPr>
              <a:t> </a:t>
            </a:r>
            <a:r>
              <a:rPr lang="en-US" dirty="0" err="1" smtClean="0">
                <a:solidFill>
                  <a:schemeClr val="bg2"/>
                </a:solidFill>
              </a:rPr>
              <a:t>dụng</a:t>
            </a:r>
            <a:r>
              <a:rPr lang="en-US" dirty="0" smtClean="0">
                <a:solidFill>
                  <a:schemeClr val="bg2"/>
                </a:solidFill>
              </a:rPr>
              <a:t> </a:t>
            </a:r>
            <a:r>
              <a:rPr lang="en-US" dirty="0" err="1" smtClean="0">
                <a:solidFill>
                  <a:schemeClr val="bg2"/>
                </a:solidFill>
              </a:rPr>
              <a:t>nhầm</a:t>
            </a:r>
            <a:r>
              <a:rPr lang="en-US" dirty="0" smtClean="0">
                <a:solidFill>
                  <a:schemeClr val="bg2"/>
                </a:solidFill>
              </a:rPr>
              <a:t> </a:t>
            </a:r>
            <a:r>
              <a:rPr lang="en-US" dirty="0" err="1" smtClean="0">
                <a:solidFill>
                  <a:schemeClr val="bg2"/>
                </a:solidFill>
              </a:rPr>
              <a:t>đo</a:t>
            </a:r>
            <a:r>
              <a:rPr lang="en-US" dirty="0" smtClean="0">
                <a:solidFill>
                  <a:schemeClr val="bg2"/>
                </a:solidFill>
              </a:rPr>
              <a:t> </a:t>
            </a:r>
            <a:r>
              <a:rPr lang="en-US" dirty="0" err="1" smtClean="0">
                <a:solidFill>
                  <a:schemeClr val="bg2"/>
                </a:solidFill>
              </a:rPr>
              <a:t>sự</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biệt</a:t>
            </a:r>
            <a:r>
              <a:rPr lang="en-US" dirty="0" smtClean="0">
                <a:solidFill>
                  <a:schemeClr val="bg2"/>
                </a:solidFill>
              </a:rPr>
              <a:t> </a:t>
            </a:r>
            <a:r>
              <a:rPr lang="en-US" dirty="0" err="1" smtClean="0">
                <a:solidFill>
                  <a:schemeClr val="bg2"/>
                </a:solidFill>
              </a:rPr>
              <a:t>giữa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phân</a:t>
            </a:r>
            <a:r>
              <a:rPr lang="en-US" dirty="0" smtClean="0">
                <a:solidFill>
                  <a:schemeClr val="bg2"/>
                </a:solidFill>
              </a:rPr>
              <a:t> </a:t>
            </a:r>
            <a:r>
              <a:rPr lang="en-US" dirty="0" err="1" smtClean="0">
                <a:solidFill>
                  <a:schemeClr val="bg2"/>
                </a:solidFill>
              </a:rPr>
              <a:t>phối</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thật</a:t>
            </a:r>
            <a:r>
              <a:rPr lang="en-US" dirty="0" smtClean="0">
                <a:solidFill>
                  <a:schemeClr val="bg2"/>
                </a:solidFill>
              </a:rPr>
              <a:t>. </a:t>
            </a:r>
            <a:r>
              <a:rPr lang="en-US" dirty="0" err="1" smtClean="0">
                <a:solidFill>
                  <a:schemeClr val="bg2"/>
                </a:solidFill>
              </a:rPr>
              <a:t>Cách</a:t>
            </a:r>
            <a:r>
              <a:rPr lang="en-US" dirty="0" smtClean="0">
                <a:solidFill>
                  <a:schemeClr val="bg2"/>
                </a:solidFill>
              </a:rPr>
              <a:t> </a:t>
            </a:r>
            <a:r>
              <a:rPr lang="en-US" dirty="0" err="1" smtClean="0">
                <a:solidFill>
                  <a:schemeClr val="bg2"/>
                </a:solidFill>
              </a:rPr>
              <a:t>tiếp</a:t>
            </a:r>
            <a:r>
              <a:rPr lang="en-US" dirty="0" smtClean="0">
                <a:solidFill>
                  <a:schemeClr val="bg2"/>
                </a:solidFill>
              </a:rPr>
              <a:t> </a:t>
            </a:r>
            <a:r>
              <a:rPr lang="en-US" dirty="0" err="1" smtClean="0">
                <a:solidFill>
                  <a:schemeClr val="bg2"/>
                </a:solidFill>
              </a:rPr>
              <a:t>cận</a:t>
            </a:r>
            <a:r>
              <a:rPr lang="en-US" dirty="0" smtClean="0">
                <a:solidFill>
                  <a:schemeClr val="bg2"/>
                </a:solidFill>
              </a:rPr>
              <a:t> </a:t>
            </a:r>
            <a:r>
              <a:rPr lang="en-US" dirty="0" err="1" smtClean="0">
                <a:solidFill>
                  <a:schemeClr val="bg2"/>
                </a:solidFill>
              </a:rPr>
              <a:t>này</a:t>
            </a:r>
            <a:r>
              <a:rPr lang="en-US" dirty="0" smtClean="0">
                <a:solidFill>
                  <a:schemeClr val="bg2"/>
                </a:solidFill>
              </a:rPr>
              <a:t> </a:t>
            </a:r>
            <a:r>
              <a:rPr lang="en-US" dirty="0" err="1" smtClean="0">
                <a:solidFill>
                  <a:schemeClr val="bg2"/>
                </a:solidFill>
              </a:rPr>
              <a:t>giúp</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linh</a:t>
            </a:r>
            <a:r>
              <a:rPr lang="en-US" dirty="0" smtClean="0">
                <a:solidFill>
                  <a:schemeClr val="bg2"/>
                </a:solidFill>
              </a:rPr>
              <a:t> </a:t>
            </a:r>
            <a:r>
              <a:rPr lang="en-US" dirty="0" err="1" smtClean="0">
                <a:solidFill>
                  <a:schemeClr val="bg2"/>
                </a:solidFill>
              </a:rPr>
              <a:t>hoạt</a:t>
            </a:r>
            <a:r>
              <a:rPr lang="en-US" dirty="0" smtClean="0">
                <a:solidFill>
                  <a:schemeClr val="bg2"/>
                </a:solidFill>
              </a:rPr>
              <a:t> </a:t>
            </a:r>
            <a:r>
              <a:rPr lang="en-US" dirty="0" err="1" smtClean="0">
                <a:solidFill>
                  <a:schemeClr val="bg2"/>
                </a:solidFill>
              </a:rPr>
              <a:t>trong</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xử</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tính</a:t>
            </a:r>
            <a:r>
              <a:rPr lang="en-US" dirty="0" smtClean="0">
                <a:solidFill>
                  <a:schemeClr val="bg2"/>
                </a:solidFill>
              </a:rPr>
              <a:t> </a:t>
            </a:r>
            <a:r>
              <a:rPr lang="en-US" dirty="0" err="1" smtClean="0">
                <a:solidFill>
                  <a:schemeClr val="bg2"/>
                </a:solidFill>
              </a:rPr>
              <a:t>đa</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thức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giúp</a:t>
            </a:r>
            <a:r>
              <a:rPr lang="en-US" dirty="0" smtClean="0">
                <a:solidFill>
                  <a:schemeClr val="bg2"/>
                </a:solidFill>
              </a:rPr>
              <a:t> 1 </a:t>
            </a:r>
            <a:r>
              <a:rPr lang="en-US" dirty="0" err="1" smtClean="0">
                <a:solidFill>
                  <a:schemeClr val="bg2"/>
                </a:solidFill>
              </a:rPr>
              <a:t>điểm</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thể</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nhiều</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nhau</a:t>
            </a:r>
            <a:r>
              <a:rPr lang="en-US" dirty="0" smtClean="0">
                <a:solidFill>
                  <a:schemeClr val="bg2"/>
                </a:solidFill>
              </a:rPr>
              <a:t>.</a:t>
            </a:r>
            <a:endParaRPr lang="en-US" dirty="0">
              <a:solidFill>
                <a:schemeClr val="bg2"/>
              </a:solidFill>
            </a:endParaRPr>
          </a:p>
        </p:txBody>
      </p:sp>
      <p:sp>
        <p:nvSpPr>
          <p:cNvPr id="22" name="TextBox 21"/>
          <p:cNvSpPr txBox="1"/>
          <p:nvPr/>
        </p:nvSpPr>
        <p:spPr>
          <a:xfrm rot="2105839">
            <a:off x="9100372" y="4597573"/>
            <a:ext cx="2040181" cy="307777"/>
          </a:xfrm>
          <a:prstGeom prst="rect">
            <a:avLst/>
          </a:prstGeom>
          <a:noFill/>
        </p:spPr>
        <p:txBody>
          <a:bodyPr wrap="square" rtlCol="0">
            <a:spAutoFit/>
          </a:bodyPr>
          <a:lstStyle/>
          <a:p>
            <a:r>
              <a:rPr lang="en-US" sz="1400" i="1" dirty="0" smtClean="0">
                <a:solidFill>
                  <a:srgbClr val="FF0000"/>
                </a:solidFill>
              </a:rPr>
              <a:t>Cross-entropy</a:t>
            </a:r>
            <a:endParaRPr lang="en-US" sz="1400" i="1" dirty="0">
              <a:solidFill>
                <a:srgbClr val="FF0000"/>
              </a:solidFill>
            </a:endParaRPr>
          </a:p>
        </p:txBody>
      </p:sp>
      <p:pic>
        <p:nvPicPr>
          <p:cNvPr id="25" name="Picture 24"/>
          <p:cNvPicPr>
            <a:picLocks noChangeAspect="1"/>
          </p:cNvPicPr>
          <p:nvPr/>
        </p:nvPicPr>
        <p:blipFill>
          <a:blip r:embed="rId4"/>
          <a:stretch>
            <a:fillRect/>
          </a:stretch>
        </p:blipFill>
        <p:spPr>
          <a:xfrm>
            <a:off x="2606723" y="4267711"/>
            <a:ext cx="1423870" cy="740413"/>
          </a:xfrm>
          <a:prstGeom prst="rect">
            <a:avLst/>
          </a:prstGeom>
        </p:spPr>
      </p:pic>
      <p:sp>
        <p:nvSpPr>
          <p:cNvPr id="13"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sp>
        <p:nvSpPr>
          <p:cNvPr id="10"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63533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9133"/>
            <a:ext cx="10962800" cy="917680"/>
          </a:xfrm>
        </p:spPr>
        <p:txBody>
          <a:bodyPr/>
          <a:lstStyle/>
          <a:p>
            <a:pPr marL="118531" indent="0">
              <a:buNone/>
            </a:pPr>
            <a:r>
              <a:rPr lang="en-US" sz="1800" b="1" dirty="0" smtClean="0"/>
              <a:t>- </a:t>
            </a:r>
            <a:r>
              <a:rPr lang="vi-VN" sz="1800" b="1" dirty="0" smtClean="0"/>
              <a:t>Ý </a:t>
            </a:r>
            <a:r>
              <a:rPr lang="vi-VN" sz="1800" b="1" dirty="0"/>
              <a:t>tưởng ban đầu là chọn các ô (bin) có xác suất cao nhất và gán giá trị tâm (ab) của chúng cho các pixel tương ứng.</a:t>
            </a:r>
            <a:endParaRPr lang="en-US" sz="1800" b="1" dirty="0"/>
          </a:p>
        </p:txBody>
      </p:sp>
      <p:pic>
        <p:nvPicPr>
          <p:cNvPr id="5" name="Picture 4"/>
          <p:cNvPicPr>
            <a:picLocks noChangeAspect="1"/>
          </p:cNvPicPr>
          <p:nvPr/>
        </p:nvPicPr>
        <p:blipFill>
          <a:blip r:embed="rId2"/>
          <a:stretch>
            <a:fillRect/>
          </a:stretch>
        </p:blipFill>
        <p:spPr>
          <a:xfrm>
            <a:off x="822972" y="2446813"/>
            <a:ext cx="10236551" cy="3313907"/>
          </a:xfrm>
          <a:prstGeom prst="rect">
            <a:avLst/>
          </a:prstGeom>
        </p:spPr>
      </p:pic>
      <p:sp>
        <p:nvSpPr>
          <p:cNvPr id="7"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dirty="0"/>
          </a:p>
        </p:txBody>
      </p:sp>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spTree>
    <p:extLst>
      <p:ext uri="{BB962C8B-B14F-4D97-AF65-F5344CB8AC3E}">
        <p14:creationId xmlns:p14="http://schemas.microsoft.com/office/powerpoint/2010/main" val="287782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a:t>
            </a:r>
            <a:r>
              <a:rPr lang="en" sz="4800" b="1" dirty="0" smtClean="0"/>
              <a:t>pháp tiếp cận</a:t>
            </a:r>
            <a:endParaRPr lang="en-US" sz="4800" b="1" dirty="0"/>
          </a:p>
        </p:txBody>
      </p:sp>
      <p:sp>
        <p:nvSpPr>
          <p:cNvPr id="6" name="TextBox 5"/>
          <p:cNvSpPr txBox="1"/>
          <p:nvPr/>
        </p:nvSpPr>
        <p:spPr>
          <a:xfrm>
            <a:off x="4681506" y="1413360"/>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11" name="Picture 10"/>
          <p:cNvPicPr>
            <a:picLocks noChangeAspect="1"/>
          </p:cNvPicPr>
          <p:nvPr/>
        </p:nvPicPr>
        <p:blipFill>
          <a:blip r:embed="rId2"/>
          <a:stretch>
            <a:fillRect/>
          </a:stretch>
        </p:blipFill>
        <p:spPr>
          <a:xfrm>
            <a:off x="7641805" y="1809461"/>
            <a:ext cx="1276528" cy="285790"/>
          </a:xfrm>
          <a:prstGeom prst="rect">
            <a:avLst/>
          </a:prstGeom>
        </p:spPr>
      </p:pic>
      <p:sp>
        <p:nvSpPr>
          <p:cNvPr id="12"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pic>
        <p:nvPicPr>
          <p:cNvPr id="7" name="Picture 6"/>
          <p:cNvPicPr>
            <a:picLocks noChangeAspect="1"/>
          </p:cNvPicPr>
          <p:nvPr/>
        </p:nvPicPr>
        <p:blipFill>
          <a:blip r:embed="rId3"/>
          <a:stretch>
            <a:fillRect/>
          </a:stretch>
        </p:blipFill>
        <p:spPr>
          <a:xfrm>
            <a:off x="2566343" y="2087535"/>
            <a:ext cx="2915057" cy="4288725"/>
          </a:xfrm>
          <a:prstGeom prst="rect">
            <a:avLst/>
          </a:prstGeom>
        </p:spPr>
      </p:pic>
      <p:pic>
        <p:nvPicPr>
          <p:cNvPr id="13" name="Picture 12"/>
          <p:cNvPicPr>
            <a:picLocks noChangeAspect="1"/>
          </p:cNvPicPr>
          <p:nvPr/>
        </p:nvPicPr>
        <p:blipFill>
          <a:blip r:embed="rId4"/>
          <a:stretch>
            <a:fillRect/>
          </a:stretch>
        </p:blipFill>
        <p:spPr>
          <a:xfrm>
            <a:off x="2833451" y="1763640"/>
            <a:ext cx="2647949" cy="323895"/>
          </a:xfrm>
          <a:prstGeom prst="rect">
            <a:avLst/>
          </a:prstGeom>
        </p:spPr>
      </p:pic>
      <p:pic>
        <p:nvPicPr>
          <p:cNvPr id="14" name="Picture 13"/>
          <p:cNvPicPr>
            <a:picLocks noChangeAspect="1"/>
          </p:cNvPicPr>
          <p:nvPr/>
        </p:nvPicPr>
        <p:blipFill>
          <a:blip r:embed="rId5"/>
          <a:stretch>
            <a:fillRect/>
          </a:stretch>
        </p:blipFill>
        <p:spPr>
          <a:xfrm>
            <a:off x="5975733" y="2087535"/>
            <a:ext cx="1171739" cy="4288725"/>
          </a:xfrm>
          <a:prstGeom prst="rect">
            <a:avLst/>
          </a:prstGeom>
        </p:spPr>
      </p:pic>
      <p:pic>
        <p:nvPicPr>
          <p:cNvPr id="15" name="Picture 14"/>
          <p:cNvPicPr>
            <a:picLocks noChangeAspect="1"/>
          </p:cNvPicPr>
          <p:nvPr/>
        </p:nvPicPr>
        <p:blipFill>
          <a:blip r:embed="rId6"/>
          <a:stretch>
            <a:fillRect/>
          </a:stretch>
        </p:blipFill>
        <p:spPr>
          <a:xfrm>
            <a:off x="7641805" y="2095251"/>
            <a:ext cx="1200318" cy="4281009"/>
          </a:xfrm>
          <a:prstGeom prst="rect">
            <a:avLst/>
          </a:prstGeom>
        </p:spPr>
      </p:pic>
      <p:pic>
        <p:nvPicPr>
          <p:cNvPr id="16" name="Picture 15"/>
          <p:cNvPicPr>
            <a:picLocks noChangeAspect="1"/>
          </p:cNvPicPr>
          <p:nvPr/>
        </p:nvPicPr>
        <p:blipFill>
          <a:blip r:embed="rId7"/>
          <a:stretch>
            <a:fillRect/>
          </a:stretch>
        </p:blipFill>
        <p:spPr>
          <a:xfrm>
            <a:off x="6030185" y="1795347"/>
            <a:ext cx="1239776" cy="364130"/>
          </a:xfrm>
          <a:prstGeom prst="rect">
            <a:avLst/>
          </a:prstGeom>
        </p:spPr>
      </p:pic>
      <p:sp>
        <p:nvSpPr>
          <p:cNvPr id="17" name="TextBox 16"/>
          <p:cNvSpPr txBox="1"/>
          <p:nvPr/>
        </p:nvSpPr>
        <p:spPr>
          <a:xfrm>
            <a:off x="9650437" y="2159477"/>
            <a:ext cx="703385" cy="79473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10097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1530</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Exo 2</vt:lpstr>
      <vt:lpstr>Roboto</vt:lpstr>
      <vt:lpstr>Times New Roman</vt:lpstr>
      <vt:lpstr>1_Material - R01</vt:lpstr>
      <vt:lpstr>IMAGE COLORIZATION VIA DEEP LEARNING</vt:lpstr>
      <vt:lpstr>Giới thiệu</vt:lpstr>
      <vt:lpstr>Giới thiệu</vt:lpstr>
      <vt:lpstr>Giới thiệu</vt:lpstr>
      <vt:lpstr>Phương pháp tiếp cận</vt:lpstr>
      <vt:lpstr>Phương pháp tiếp cận</vt:lpstr>
      <vt:lpstr>Phương pháp tiếp cận</vt:lpstr>
      <vt:lpstr>Phương pháp tiếp cận</vt:lpstr>
      <vt:lpstr>Phương pháp tiếp cận</vt:lpstr>
      <vt:lpstr>Phương pháp tiếp cận</vt:lpstr>
      <vt:lpstr>Phương pháp tiếp cận</vt:lpstr>
      <vt:lpstr>Phương pháp tiếp cận</vt:lpstr>
      <vt:lpstr>Phương pháp tiếp cận</vt:lpstr>
      <vt:lpstr>Đánh giá</vt:lpstr>
      <vt:lpstr>PowerPoint Presentation</vt:lpstr>
      <vt:lpstr>PowerPoint Presentation</vt:lpstr>
      <vt:lpstr>PowerPoint Presentation</vt:lpstr>
      <vt:lpstr>PowerPoint Presentation</vt:lpstr>
      <vt:lpstr>Kết quả dự kiến </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COLORIZING GRAYSCALE IMAGES USING DEEP LEARNING MODELS</dc:title>
  <dc:creator>DELL</dc:creator>
  <cp:lastModifiedBy>DELL</cp:lastModifiedBy>
  <cp:revision>53</cp:revision>
  <dcterms:created xsi:type="dcterms:W3CDTF">2025-05-02T12:23:01Z</dcterms:created>
  <dcterms:modified xsi:type="dcterms:W3CDTF">2025-05-15T11:58:17Z</dcterms:modified>
</cp:coreProperties>
</file>