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c80741e920081c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3T00:08:00.603" idx="1">
    <p:pos x="3589" y="763"/>
    <p:text>Đoạn này đầu vào nói là để thiết kế được mô hình như đã suy luận thì ta cần sử dụng không gian màu LAB</p:text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0FEDE-5384-4AAC-BC2F-15E717367EFE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0FD22-CC27-4A2A-B83E-6828D7AB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5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d8a3913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d8a3913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12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R01" type="title">
  <p:cSld name="Title slide - R0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10995200" y="5661233"/>
            <a:ext cx="11968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10995200" y="5661167"/>
            <a:ext cx="1196800" cy="11968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20700" y="2425700"/>
            <a:ext cx="10962800" cy="12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91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737373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38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737373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76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R01" type="secHead">
  <p:cSld name="Section header - R0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14600" y="2753800"/>
            <a:ext cx="10962800" cy="1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825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R01" type="tx">
  <p:cSld name="Title and body - R0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0" y="971200"/>
            <a:ext cx="12192000" cy="544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0" y="949184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29200" y="77167"/>
            <a:ext cx="109628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629200" y="1094000"/>
            <a:ext cx="10962800" cy="52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933">
                <a:solidFill>
                  <a:srgbClr val="000000"/>
                </a:solidFill>
              </a:defRPr>
            </a:lvl1pPr>
            <a:lvl2pPr marL="1219170" lvl="1" indent="-474121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667">
                <a:solidFill>
                  <a:srgbClr val="000000"/>
                </a:solidFill>
              </a:defRPr>
            </a:lvl2pPr>
            <a:lvl3pPr marL="1828754" lvl="2" indent="-457189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2400">
                <a:solidFill>
                  <a:srgbClr val="000000"/>
                </a:solidFill>
              </a:defRPr>
            </a:lvl3pPr>
            <a:lvl4pPr marL="2438339" lvl="3" indent="-440256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2133">
                <a:solidFill>
                  <a:srgbClr val="000000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364733" y="6418399"/>
            <a:ext cx="7316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737373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737373"/>
              </a:solidFill>
            </a:endParaRPr>
          </a:p>
        </p:txBody>
      </p:sp>
      <p:sp>
        <p:nvSpPr>
          <p:cNvPr id="22" name="Google Shape;22;p4"/>
          <p:cNvSpPr txBox="1"/>
          <p:nvPr/>
        </p:nvSpPr>
        <p:spPr>
          <a:xfrm>
            <a:off x="629200" y="6404700"/>
            <a:ext cx="10844400" cy="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491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53332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6259000" y="2558767"/>
            <a:ext cx="53332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737373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7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32;p6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737373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4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rot="10800000" flipH="1">
            <a:off x="4368800" y="33"/>
            <a:ext cx="78232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" name="Google Shape;37;p7"/>
          <p:cNvSpPr/>
          <p:nvPr/>
        </p:nvSpPr>
        <p:spPr>
          <a:xfrm rot="-5400000">
            <a:off x="1012200" y="3356600"/>
            <a:ext cx="6858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0" cy="12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01433" y="1954400"/>
            <a:ext cx="3744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737373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01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653667" y="651000"/>
            <a:ext cx="8302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88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/>
          <p:nvPr/>
        </p:nvSpPr>
        <p:spPr>
          <a:xfrm rot="5400000">
            <a:off x="2595233" y="3357000"/>
            <a:ext cx="68572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354000" y="3705956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05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rot="10800000" flipH="1">
            <a:off x="0" y="0"/>
            <a:ext cx="12192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3" name="Google Shape;53;p10"/>
          <p:cNvSpPr/>
          <p:nvPr/>
        </p:nvSpPr>
        <p:spPr>
          <a:xfrm rot="10800000" flipH="1">
            <a:off x="0" y="6163633"/>
            <a:ext cx="12192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76200" y="5551233"/>
            <a:ext cx="11176000" cy="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2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737373"/>
                </a:solidFill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7373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5428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287423" y="2482493"/>
            <a:ext cx="11426800" cy="161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600" b="1" dirty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COLORIZING GRAYSCALE IMAGES USING DEEP LEARNING MODELS</a:t>
            </a:r>
            <a:endParaRPr lang="en-US" sz="3600" b="1" dirty="0">
              <a:latin typeface="Roboto" panose="020B0604020202020204" charset="0"/>
              <a:ea typeface="Roboto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287423" y="518447"/>
            <a:ext cx="11426800" cy="218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NGHIÊN CỨU TÔ MÀU ẢNH TRẮNG ĐEN DỰA TRÊN MÔ HÌNH HỌC SÂU</a:t>
            </a:r>
            <a:endParaRPr sz="3600" b="1" dirty="0">
              <a:highlight>
                <a:schemeClr val="dk1"/>
              </a:highlight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7279598" y="4095693"/>
            <a:ext cx="5260743" cy="357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Phan </a:t>
            </a:r>
            <a:r>
              <a:rPr lang="en-US" sz="2400" dirty="0" err="1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Hoàng</a:t>
            </a:r>
            <a:r>
              <a:rPr lang="en-US" sz="24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Vũ</a:t>
            </a:r>
            <a:r>
              <a:rPr lang="en-US" sz="24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 - 3123410436</a:t>
            </a:r>
            <a:br>
              <a:rPr lang="en-US" sz="24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</a:br>
            <a:r>
              <a:rPr lang="en-US" sz="2400" dirty="0" err="1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Tiến</a:t>
            </a:r>
            <a:r>
              <a:rPr lang="en-US" sz="24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Trung</a:t>
            </a:r>
            <a:r>
              <a:rPr lang="en-US" sz="24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 - 3123410396</a:t>
            </a:r>
            <a:br>
              <a:rPr lang="en-US" sz="24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</a:br>
            <a:r>
              <a:rPr lang="en-US" sz="2400" dirty="0" err="1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Nguyễn</a:t>
            </a:r>
            <a:r>
              <a:rPr lang="en-US" sz="24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 Minh </a:t>
            </a:r>
            <a:r>
              <a:rPr lang="en-US" sz="2400" dirty="0" err="1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Thuận</a:t>
            </a:r>
            <a:r>
              <a:rPr lang="en-US" sz="24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 - 3123410365</a:t>
            </a:r>
            <a:br>
              <a:rPr lang="en-US" sz="24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</a:br>
            <a:r>
              <a:rPr lang="en-US" sz="2400" dirty="0" err="1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Lê</a:t>
            </a:r>
            <a:r>
              <a:rPr lang="en-US" sz="24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Khánh</a:t>
            </a:r>
            <a:r>
              <a:rPr lang="en-US" sz="24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Hoàng</a:t>
            </a:r>
            <a:r>
              <a:rPr lang="en-US" sz="24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> - 3122410193</a:t>
            </a:r>
            <a:br>
              <a:rPr lang="en-US" sz="24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  <a:cs typeface="Times New Roman" panose="02020603050405020304" pitchFamily="18" charset="0"/>
              </a:rPr>
            </a:br>
            <a:endParaRPr lang="en-US" sz="2400" b="1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59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8400" y="228601"/>
            <a:ext cx="10962800" cy="688622"/>
          </a:xfrm>
        </p:spPr>
        <p:txBody>
          <a:bodyPr/>
          <a:lstStyle/>
          <a:p>
            <a:r>
              <a:rPr lang="en" sz="4800" b="1" dirty="0"/>
              <a:t>Giới thiệu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850900" y="1485900"/>
            <a:ext cx="985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Tô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màu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bức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ảnh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là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việc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gán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vào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mỗi</a:t>
            </a:r>
            <a:r>
              <a:rPr lang="en-US" dirty="0" smtClean="0">
                <a:solidFill>
                  <a:schemeClr val="bg2"/>
                </a:solidFill>
              </a:rPr>
              <a:t> pixel </a:t>
            </a:r>
            <a:r>
              <a:rPr lang="en-US" dirty="0" err="1" smtClean="0">
                <a:solidFill>
                  <a:schemeClr val="bg2"/>
                </a:solidFill>
              </a:rPr>
              <a:t>của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bức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ảnh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trắng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đen</a:t>
            </a:r>
            <a:r>
              <a:rPr lang="en-US" dirty="0" smtClean="0">
                <a:solidFill>
                  <a:schemeClr val="bg2"/>
                </a:solidFill>
              </a:rPr>
              <a:t> 1 </a:t>
            </a:r>
            <a:r>
              <a:rPr lang="en-US" dirty="0" err="1" smtClean="0">
                <a:solidFill>
                  <a:schemeClr val="bg2"/>
                </a:solidFill>
              </a:rPr>
              <a:t>màu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nhất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định</a:t>
            </a:r>
            <a:r>
              <a:rPr lang="en-US" dirty="0" smtClean="0">
                <a:solidFill>
                  <a:schemeClr val="bg2"/>
                </a:solidFill>
              </a:rPr>
              <a:t>. </a:t>
            </a:r>
            <a:r>
              <a:rPr lang="en-US" dirty="0" err="1" smtClean="0">
                <a:solidFill>
                  <a:schemeClr val="bg2"/>
                </a:solidFill>
              </a:rPr>
              <a:t>Đây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là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một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bài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toán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khó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vì</a:t>
            </a:r>
            <a:r>
              <a:rPr lang="en-US" dirty="0" smtClean="0">
                <a:solidFill>
                  <a:schemeClr val="bg2"/>
                </a:solidFill>
              </a:rPr>
              <a:t>:  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4600" y="2132231"/>
            <a:ext cx="946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+ </a:t>
            </a:r>
            <a:r>
              <a:rPr lang="en-US" dirty="0" err="1" smtClean="0">
                <a:solidFill>
                  <a:schemeClr val="bg2"/>
                </a:solidFill>
              </a:rPr>
              <a:t>Phần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lớn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các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thông</a:t>
            </a:r>
            <a:r>
              <a:rPr lang="en-US" dirty="0" smtClean="0">
                <a:solidFill>
                  <a:schemeClr val="bg2"/>
                </a:solidFill>
              </a:rPr>
              <a:t> tin </a:t>
            </a:r>
            <a:r>
              <a:rPr lang="en-US" dirty="0" err="1" smtClean="0">
                <a:solidFill>
                  <a:schemeClr val="bg2"/>
                </a:solidFill>
              </a:rPr>
              <a:t>của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ảnh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đã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bị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mất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4600" y="2593896"/>
            <a:ext cx="946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+ </a:t>
            </a:r>
            <a:r>
              <a:rPr lang="en-US" dirty="0" err="1" smtClean="0">
                <a:solidFill>
                  <a:schemeClr val="bg2"/>
                </a:solidFill>
              </a:rPr>
              <a:t>Mục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tiêu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là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tìm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ra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màu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sắc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hợp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lý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nhất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để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gán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vào</a:t>
            </a:r>
            <a:r>
              <a:rPr lang="en-US" dirty="0" smtClean="0">
                <a:solidFill>
                  <a:schemeClr val="bg2"/>
                </a:solidFill>
              </a:rPr>
              <a:t> pixel </a:t>
            </a:r>
            <a:r>
              <a:rPr lang="en-US" dirty="0" err="1" smtClean="0">
                <a:solidFill>
                  <a:schemeClr val="bg2"/>
                </a:solidFill>
              </a:rPr>
              <a:t>đó</a:t>
            </a:r>
            <a:r>
              <a:rPr lang="en-US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0900" y="3516531"/>
            <a:ext cx="946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Ứng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44600" y="3978196"/>
            <a:ext cx="467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+ </a:t>
            </a:r>
            <a:r>
              <a:rPr lang="en-US" dirty="0" err="1" smtClean="0">
                <a:solidFill>
                  <a:schemeClr val="bg2"/>
                </a:solidFill>
              </a:rPr>
              <a:t>Phục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hồi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lại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các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hình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ảnh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thời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xưa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hoặc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lịch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sử</a:t>
            </a:r>
            <a:r>
              <a:rPr lang="en-US" dirty="0" smtClean="0">
                <a:solidFill>
                  <a:schemeClr val="bg2"/>
                </a:solidFill>
              </a:rPr>
              <a:t>. </a:t>
            </a:r>
          </a:p>
          <a:p>
            <a:r>
              <a:rPr lang="en-US" dirty="0">
                <a:solidFill>
                  <a:schemeClr val="bg2"/>
                </a:solidFill>
              </a:rPr>
              <a:t>+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Tô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màu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cho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các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bộ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phim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tài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liệu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095987"/>
            <a:ext cx="5154014" cy="299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0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800" b="1" dirty="0"/>
              <a:t>Giới thiệu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734786" y="1123043"/>
            <a:ext cx="985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Inference level: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8486" y="1637776"/>
            <a:ext cx="946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+ </a:t>
            </a:r>
            <a:r>
              <a:rPr lang="en-US" b="1" dirty="0" smtClean="0">
                <a:solidFill>
                  <a:schemeClr val="bg2"/>
                </a:solidFill>
              </a:rPr>
              <a:t>Input: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</a:t>
            </a:r>
            <a:r>
              <a:rPr lang="en-US" dirty="0" err="1" smtClean="0">
                <a:solidFill>
                  <a:schemeClr val="bg2"/>
                </a:solidFill>
              </a:rPr>
              <a:t>ột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hình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ảnh</a:t>
            </a:r>
            <a:r>
              <a:rPr lang="en-US" dirty="0" smtClean="0">
                <a:solidFill>
                  <a:schemeClr val="bg2"/>
                </a:solidFill>
              </a:rPr>
              <a:t> thang </a:t>
            </a:r>
            <a:r>
              <a:rPr lang="en-US" dirty="0" err="1" smtClean="0">
                <a:solidFill>
                  <a:schemeClr val="bg2"/>
                </a:solidFill>
              </a:rPr>
              <a:t>độ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xám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8486" y="2029778"/>
            <a:ext cx="946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+ </a:t>
            </a:r>
            <a:r>
              <a:rPr lang="en-US" b="1" dirty="0" smtClean="0">
                <a:solidFill>
                  <a:schemeClr val="bg2"/>
                </a:solidFill>
              </a:rPr>
              <a:t>Output: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</a:t>
            </a:r>
            <a:r>
              <a:rPr lang="en-US" dirty="0" err="1" smtClean="0">
                <a:solidFill>
                  <a:schemeClr val="bg2"/>
                </a:solidFill>
              </a:rPr>
              <a:t>ột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hình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ảnh</a:t>
            </a:r>
            <a:r>
              <a:rPr lang="en-US" dirty="0" smtClean="0">
                <a:solidFill>
                  <a:schemeClr val="bg2"/>
                </a:solidFill>
              </a:rPr>
              <a:t> thang </a:t>
            </a:r>
            <a:r>
              <a:rPr lang="en-US" dirty="0" err="1" smtClean="0">
                <a:solidFill>
                  <a:schemeClr val="bg2"/>
                </a:solidFill>
              </a:rPr>
              <a:t>độ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xám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4786" y="2581729"/>
            <a:ext cx="985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Tranning</a:t>
            </a:r>
            <a:r>
              <a:rPr lang="en-US" sz="2000" b="1" dirty="0" smtClean="0">
                <a:solidFill>
                  <a:srgbClr val="FF0000"/>
                </a:solidFill>
              </a:rPr>
              <a:t> level: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8486" y="3065684"/>
            <a:ext cx="946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+ </a:t>
            </a:r>
            <a:r>
              <a:rPr lang="en-US" b="1" dirty="0" smtClean="0">
                <a:solidFill>
                  <a:schemeClr val="bg2"/>
                </a:solidFill>
              </a:rPr>
              <a:t>Input: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T</a:t>
            </a:r>
            <a:r>
              <a:rPr lang="vi-VN" dirty="0" smtClean="0">
                <a:solidFill>
                  <a:schemeClr val="bg2"/>
                </a:solidFill>
              </a:rPr>
              <a:t>ập dữ liệu bao gồm các hình ảnh thang độ xám (được biến đổi) và các hình ảnh gốc có màu.</a:t>
            </a:r>
            <a:endParaRPr lang="vi-VN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8486" y="3712015"/>
            <a:ext cx="946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+ </a:t>
            </a:r>
            <a:r>
              <a:rPr lang="en-US" b="1" dirty="0" smtClean="0">
                <a:solidFill>
                  <a:schemeClr val="bg2"/>
                </a:solidFill>
              </a:rPr>
              <a:t>Output:</a:t>
            </a:r>
            <a:r>
              <a:rPr lang="en-US" dirty="0" smtClean="0">
                <a:solidFill>
                  <a:schemeClr val="bg2"/>
                </a:solidFill>
              </a:rPr>
              <a:t> M</a:t>
            </a:r>
            <a:r>
              <a:rPr lang="vi-VN" dirty="0" smtClean="0">
                <a:solidFill>
                  <a:schemeClr val="bg2"/>
                </a:solidFill>
              </a:rPr>
              <a:t>ô hình đã được huấn luyện.</a:t>
            </a:r>
            <a:endParaRPr lang="vi-VN" dirty="0">
              <a:solidFill>
                <a:schemeClr val="bg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822" y="4081347"/>
            <a:ext cx="7253556" cy="226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1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9200" y="77167"/>
            <a:ext cx="10962800" cy="894000"/>
          </a:xfrm>
        </p:spPr>
        <p:txBody>
          <a:bodyPr/>
          <a:lstStyle/>
          <a:p>
            <a:r>
              <a:rPr lang="en" sz="4800" b="1" dirty="0"/>
              <a:t>Giới thiệu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404586" y="1542001"/>
            <a:ext cx="771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>
                <a:solidFill>
                  <a:schemeClr val="bg2"/>
                </a:solidFill>
              </a:rPr>
              <a:t>CIELAB</a:t>
            </a:r>
            <a:r>
              <a:rPr lang="vi-VN" dirty="0" smtClean="0">
                <a:solidFill>
                  <a:schemeClr val="bg2"/>
                </a:solidFill>
              </a:rPr>
              <a:t> là một mô hình màu được thiết kế để không phụ thuộc vào thiết bị và gần giống với cách con người cảm nhận màu sắc.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Nó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bao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gồm</a:t>
            </a:r>
            <a:r>
              <a:rPr lang="en-US" dirty="0" smtClean="0">
                <a:solidFill>
                  <a:schemeClr val="bg2"/>
                </a:solidFill>
              </a:rPr>
              <a:t>: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400" y="971167"/>
            <a:ext cx="4137372" cy="35904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2286" y="2173132"/>
            <a:ext cx="2465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+ L ( lightness)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+ A ( green to red)</a:t>
            </a:r>
          </a:p>
          <a:p>
            <a:r>
              <a:rPr lang="en-US" b="1" dirty="0" smtClean="0">
                <a:solidFill>
                  <a:schemeClr val="bg2"/>
                </a:solidFill>
              </a:rPr>
              <a:t>+ B ( blue to yellow)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767" y="2188332"/>
            <a:ext cx="1314633" cy="3357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5" y="2483202"/>
            <a:ext cx="1748870" cy="336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763" y="2773154"/>
            <a:ext cx="1748870" cy="3362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4553" y="3345492"/>
            <a:ext cx="771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2"/>
                </a:solidFill>
              </a:rPr>
              <a:t>Huấn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luyện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m</a:t>
            </a:r>
            <a:r>
              <a:rPr lang="vi-VN" dirty="0" smtClean="0">
                <a:solidFill>
                  <a:schemeClr val="bg2"/>
                </a:solidFill>
              </a:rPr>
              <a:t>ột mô hình nhận một hình ảnh thang độ xám đơn kênh L làm đầu vào và dự đoán hai giá trị đầu ra: các thành phần a và b.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0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9200" y="77167"/>
            <a:ext cx="10962800" cy="894000"/>
          </a:xfrm>
        </p:spPr>
        <p:txBody>
          <a:bodyPr/>
          <a:lstStyle/>
          <a:p>
            <a:r>
              <a:rPr lang="en" sz="4800" b="1" dirty="0"/>
              <a:t>Giới thiệu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00" y="2692277"/>
            <a:ext cx="7879277" cy="28069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816" y="5441873"/>
            <a:ext cx="3897965" cy="616027"/>
          </a:xfrm>
          <a:prstGeom prst="rect">
            <a:avLst/>
          </a:prstGeom>
        </p:spPr>
      </p:pic>
      <p:cxnSp>
        <p:nvCxnSpPr>
          <p:cNvPr id="15" name="Elbow Connector 14"/>
          <p:cNvCxnSpPr>
            <a:endCxn id="11" idx="0"/>
          </p:cNvCxnSpPr>
          <p:nvPr/>
        </p:nvCxnSpPr>
        <p:spPr>
          <a:xfrm rot="16200000" flipH="1">
            <a:off x="8278412" y="4510486"/>
            <a:ext cx="971474" cy="891299"/>
          </a:xfrm>
          <a:prstGeom prst="bentConnector3">
            <a:avLst>
              <a:gd name="adj1" fmla="val -98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260816" y="5441873"/>
            <a:ext cx="3897965" cy="61602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4586" y="1185390"/>
            <a:ext cx="10619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2"/>
                </a:solidFill>
              </a:rPr>
              <a:t>Chúng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tôi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lượng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tử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hóa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không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gian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màu</a:t>
            </a:r>
            <a:r>
              <a:rPr lang="en-US" b="1" dirty="0" smtClean="0">
                <a:solidFill>
                  <a:schemeClr val="bg2"/>
                </a:solidFill>
              </a:rPr>
              <a:t> ab </a:t>
            </a:r>
            <a:r>
              <a:rPr lang="en-US" b="1" dirty="0" err="1" smtClean="0">
                <a:solidFill>
                  <a:schemeClr val="bg2"/>
                </a:solidFill>
              </a:rPr>
              <a:t>thành</a:t>
            </a:r>
            <a:r>
              <a:rPr lang="en-US" b="1" dirty="0" smtClean="0">
                <a:solidFill>
                  <a:schemeClr val="bg2"/>
                </a:solidFill>
              </a:rPr>
              <a:t> 313 (</a:t>
            </a:r>
            <a:r>
              <a:rPr lang="en-US" b="1" dirty="0" smtClean="0">
                <a:solidFill>
                  <a:srgbClr val="00B050"/>
                </a:solidFill>
              </a:rPr>
              <a:t>Q</a:t>
            </a:r>
            <a:r>
              <a:rPr lang="en-US" b="1" dirty="0" smtClean="0">
                <a:solidFill>
                  <a:schemeClr val="bg2"/>
                </a:solidFill>
              </a:rPr>
              <a:t>=313) </a:t>
            </a:r>
            <a:r>
              <a:rPr lang="en-US" b="1" dirty="0" err="1" smtClean="0">
                <a:solidFill>
                  <a:schemeClr val="bg2"/>
                </a:solidFill>
              </a:rPr>
              <a:t>lớp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rời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rạc</a:t>
            </a:r>
            <a:r>
              <a:rPr lang="en-US" b="1" dirty="0" smtClean="0">
                <a:solidFill>
                  <a:schemeClr val="bg2"/>
                </a:solidFill>
              </a:rPr>
              <a:t>. </a:t>
            </a:r>
            <a:r>
              <a:rPr lang="en-US" b="1" dirty="0" err="1" smtClean="0">
                <a:solidFill>
                  <a:schemeClr val="bg2"/>
                </a:solidFill>
              </a:rPr>
              <a:t>Mỗi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điểm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ảnh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được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gán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một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lớp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màu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tương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ứng</a:t>
            </a:r>
            <a:r>
              <a:rPr lang="en-US" b="1" dirty="0" smtClean="0">
                <a:solidFill>
                  <a:schemeClr val="bg2"/>
                </a:solidFill>
              </a:rPr>
              <a:t>, </a:t>
            </a:r>
            <a:r>
              <a:rPr lang="en-US" b="1" dirty="0" err="1" smtClean="0">
                <a:solidFill>
                  <a:schemeClr val="bg2"/>
                </a:solidFill>
              </a:rPr>
              <a:t>và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mô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hình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sẽ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dự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đoán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xác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suất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cho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từng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lớp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này</a:t>
            </a:r>
            <a:r>
              <a:rPr lang="en-US" b="1" dirty="0" smtClean="0">
                <a:solidFill>
                  <a:schemeClr val="bg2"/>
                </a:solidFill>
              </a:rPr>
              <a:t>. </a:t>
            </a:r>
            <a:r>
              <a:rPr lang="en-US" b="1" dirty="0" err="1" smtClean="0">
                <a:solidFill>
                  <a:schemeClr val="bg2"/>
                </a:solidFill>
              </a:rPr>
              <a:t>Để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huấn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luyện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mô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hình</a:t>
            </a:r>
            <a:r>
              <a:rPr lang="en-US" b="1" dirty="0" smtClean="0">
                <a:solidFill>
                  <a:schemeClr val="bg2"/>
                </a:solidFill>
              </a:rPr>
              <a:t>, </a:t>
            </a:r>
            <a:r>
              <a:rPr lang="en-US" b="1" dirty="0" err="1" smtClean="0">
                <a:solidFill>
                  <a:schemeClr val="bg2"/>
                </a:solidFill>
              </a:rPr>
              <a:t>hàm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mất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mát</a:t>
            </a:r>
            <a:r>
              <a:rPr lang="en-US" b="1" dirty="0" smtClean="0">
                <a:solidFill>
                  <a:schemeClr val="bg2"/>
                </a:solidFill>
              </a:rPr>
              <a:t> cross-entropy </a:t>
            </a:r>
            <a:r>
              <a:rPr lang="en-US" b="1" dirty="0" err="1" smtClean="0">
                <a:solidFill>
                  <a:schemeClr val="bg2"/>
                </a:solidFill>
              </a:rPr>
              <a:t>được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sử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dụng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nhamwf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đo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sự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khác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biệt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giữa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màu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được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phân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phối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và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màu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thật</a:t>
            </a:r>
            <a:r>
              <a:rPr lang="en-US" b="1" dirty="0" smtClean="0">
                <a:solidFill>
                  <a:schemeClr val="bg2"/>
                </a:solidFill>
              </a:rPr>
              <a:t>. </a:t>
            </a:r>
            <a:r>
              <a:rPr lang="en-US" b="1" dirty="0" err="1" smtClean="0">
                <a:solidFill>
                  <a:schemeClr val="bg2"/>
                </a:solidFill>
              </a:rPr>
              <a:t>Cách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tiếp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cận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này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giúp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mô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hình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linh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hoạt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trong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việc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xử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lý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tính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đa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mô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thức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của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màu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sắc</a:t>
            </a:r>
            <a:r>
              <a:rPr lang="en-US" b="1" dirty="0" smtClean="0">
                <a:solidFill>
                  <a:schemeClr val="bg2"/>
                </a:solidFill>
              </a:rPr>
              <a:t>, </a:t>
            </a:r>
            <a:r>
              <a:rPr lang="en-US" b="1" dirty="0" err="1" smtClean="0">
                <a:solidFill>
                  <a:schemeClr val="bg2"/>
                </a:solidFill>
              </a:rPr>
              <a:t>giúp</a:t>
            </a:r>
            <a:r>
              <a:rPr lang="en-US" b="1" dirty="0" smtClean="0">
                <a:solidFill>
                  <a:schemeClr val="bg2"/>
                </a:solidFill>
              </a:rPr>
              <a:t> 1 </a:t>
            </a:r>
            <a:r>
              <a:rPr lang="en-US" b="1" dirty="0" err="1" smtClean="0">
                <a:solidFill>
                  <a:schemeClr val="bg2"/>
                </a:solidFill>
              </a:rPr>
              <a:t>điểm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ảnh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có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thể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có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nhiều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màu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sắc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hợp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lý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khác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b="1" dirty="0" err="1" smtClean="0">
                <a:solidFill>
                  <a:schemeClr val="bg2"/>
                </a:solidFill>
              </a:rPr>
              <a:t>nhau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2105839">
            <a:off x="8667153" y="4412909"/>
            <a:ext cx="2040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Cross-entropy</a:t>
            </a:r>
            <a:endParaRPr lang="en-US" sz="1400" i="1" dirty="0">
              <a:solidFill>
                <a:srgbClr val="FF000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504" y="4083047"/>
            <a:ext cx="1423870" cy="7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3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9200" y="98400"/>
            <a:ext cx="109628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sz="4800" b="1" kern="0" dirty="0" smtClean="0"/>
              <a:t>Mục tiêu</a:t>
            </a:r>
            <a:endParaRPr lang="en-US" sz="4800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36" y="3649644"/>
            <a:ext cx="10548664" cy="21638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3619" y="4390189"/>
            <a:ext cx="1549650" cy="839036"/>
          </a:xfrm>
          <a:prstGeom prst="rect">
            <a:avLst/>
          </a:prstGeom>
          <a:solidFill>
            <a:srgbClr val="0307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98760" y="4655818"/>
            <a:ext cx="75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Model</a:t>
            </a:r>
            <a:endParaRPr lang="en-US" sz="1400" b="1" dirty="0">
              <a:solidFill>
                <a:schemeClr val="bg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49843" y="1195270"/>
            <a:ext cx="1112151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Phát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triển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thuật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toán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tô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màu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ảnh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trắng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đen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tự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bằng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mạng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CNN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tạo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ra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hình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ảnh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màu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sống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từ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ảnh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xám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thử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nghiệm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trên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bộ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dữ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lớn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như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ImageNet.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Cải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thiện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chất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lượng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đa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dạng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màu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sắc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bằng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cách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áp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phân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loại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màu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hàm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mất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mát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cân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bằng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kỹ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thuật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lấy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trung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bình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ủ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tối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ưu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độ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sống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tính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nhất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quán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không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gian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Đánh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giá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hiệu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quả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phương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pháp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đề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xuất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qua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kiểm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tra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Turing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tô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màu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khả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năng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ứng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trong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học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biểu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diễn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tự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giám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sát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cho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nhiệm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vụ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phân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loại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phát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hiện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phân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đoạn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ảnh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976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9200" y="98400"/>
            <a:ext cx="109628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sz="4800" b="1" kern="0" dirty="0" smtClean="0"/>
              <a:t>Nội dung và phương pháp</a:t>
            </a:r>
            <a:endParaRPr lang="en-US" sz="4800" kern="0" dirty="0"/>
          </a:p>
        </p:txBody>
      </p:sp>
    </p:spTree>
    <p:extLst>
      <p:ext uri="{BB962C8B-B14F-4D97-AF65-F5344CB8AC3E}">
        <p14:creationId xmlns:p14="http://schemas.microsoft.com/office/powerpoint/2010/main" val="82411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499</Words>
  <Application>Microsoft Office PowerPoint</Application>
  <PresentationFormat>Widescreen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Roboto</vt:lpstr>
      <vt:lpstr>Times New Roman</vt:lpstr>
      <vt:lpstr>1_Material - R01</vt:lpstr>
      <vt:lpstr>COLORIZING GRAYSCALE IMAGES USING DEEP LEARNING MODELS</vt:lpstr>
      <vt:lpstr>Giới thiệu</vt:lpstr>
      <vt:lpstr>Giới thiệu</vt:lpstr>
      <vt:lpstr>Giới thiệu</vt:lpstr>
      <vt:lpstr>Giới thiệu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COLORIZING GRAYSCALE IMAGES USING DEEP LEARNING MODELS</dc:title>
  <dc:creator>DELL</dc:creator>
  <cp:lastModifiedBy>DELL</cp:lastModifiedBy>
  <cp:revision>13</cp:revision>
  <dcterms:created xsi:type="dcterms:W3CDTF">2025-05-02T12:23:01Z</dcterms:created>
  <dcterms:modified xsi:type="dcterms:W3CDTF">2025-05-02T17:53:21Z</dcterms:modified>
</cp:coreProperties>
</file>