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74" r:id="rId3"/>
    <p:sldId id="256" r:id="rId4"/>
    <p:sldId id="278" r:id="rId5"/>
    <p:sldId id="279" r:id="rId6"/>
    <p:sldId id="281" r:id="rId7"/>
    <p:sldId id="263" r:id="rId8"/>
    <p:sldId id="284" r:id="rId9"/>
    <p:sldId id="285" r:id="rId10"/>
    <p:sldId id="288" r:id="rId11"/>
    <p:sldId id="267" r:id="rId12"/>
    <p:sldId id="269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9" d="100"/>
          <a:sy n="99" d="100"/>
        </p:scale>
        <p:origin x="570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kha\Downloads\New%20Microsoft%20Excel%20Worksheet_N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Comparison of Cross Val Scores</a:t>
            </a:r>
          </a:p>
        </c:rich>
      </c:tx>
      <c:layout>
        <c:manualLayout>
          <c:xMode val="edge"/>
          <c:yMode val="edge"/>
          <c:x val="0.26929881979423526"/>
          <c:y val="1.399149993284933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'[New Microsoft Excel Worksheet_NP.xlsx]Sheet2'!$B$50</c:f>
              <c:strCache>
                <c:ptCount val="1"/>
                <c:pt idx="0">
                  <c:v>Cross Validation Score(Unbalanced)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'[New Microsoft Excel Worksheet_NP.xlsx]Sheet2'!$A$51:$A$56</c:f>
              <c:strCache>
                <c:ptCount val="6"/>
                <c:pt idx="0">
                  <c:v>Logistic Regression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Naïve Bayes</c:v>
                </c:pt>
                <c:pt idx="4">
                  <c:v>Gradient Boost</c:v>
                </c:pt>
                <c:pt idx="5">
                  <c:v>Extreme Gradient Boost</c:v>
                </c:pt>
              </c:strCache>
            </c:strRef>
          </c:cat>
          <c:val>
            <c:numRef>
              <c:f>'[New Microsoft Excel Worksheet_NP.xlsx]Sheet2'!$B$51:$B$56</c:f>
              <c:numCache>
                <c:formatCode>0.00</c:formatCode>
                <c:ptCount val="6"/>
                <c:pt idx="0">
                  <c:v>0.89600000000000002</c:v>
                </c:pt>
                <c:pt idx="1">
                  <c:v>0.83009999999999995</c:v>
                </c:pt>
                <c:pt idx="2">
                  <c:v>0.88149999999999995</c:v>
                </c:pt>
                <c:pt idx="3">
                  <c:v>0.85170000000000001</c:v>
                </c:pt>
                <c:pt idx="4">
                  <c:v>0.8962</c:v>
                </c:pt>
                <c:pt idx="5">
                  <c:v>0.89200000000000002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32-4F7F-9221-AC11E7DA2B58}"/>
            </c:ext>
          </c:extLst>
        </c:ser>
        <c:ser>
          <c:idx val="1"/>
          <c:order val="1"/>
          <c:tx>
            <c:strRef>
              <c:f>'[New Microsoft Excel Worksheet_NP.xlsx]Sheet2'!$C$50</c:f>
              <c:strCache>
                <c:ptCount val="1"/>
                <c:pt idx="0">
                  <c:v>Cross Validation Score(Balanced)</c:v>
                </c:pt>
              </c:strCache>
            </c:strRef>
          </c:tx>
          <c:spPr>
            <a:solidFill>
              <a:schemeClr val="accent6"/>
            </a:solidFill>
            <a:ln w="38100" cap="flat" cmpd="sng" algn="ctr">
              <a:solidFill>
                <a:schemeClr val="lt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'[New Microsoft Excel Worksheet_NP.xlsx]Sheet2'!$A$51:$A$56</c:f>
              <c:strCache>
                <c:ptCount val="6"/>
                <c:pt idx="0">
                  <c:v>Logistic Regression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Naïve Bayes</c:v>
                </c:pt>
                <c:pt idx="4">
                  <c:v>Gradient Boost</c:v>
                </c:pt>
                <c:pt idx="5">
                  <c:v>Extreme Gradient Boost</c:v>
                </c:pt>
              </c:strCache>
            </c:strRef>
          </c:cat>
          <c:val>
            <c:numRef>
              <c:f>'[New Microsoft Excel Worksheet_NP.xlsx]Sheet2'!$C$51:$C$56</c:f>
              <c:numCache>
                <c:formatCode>0.00</c:formatCode>
                <c:ptCount val="6"/>
                <c:pt idx="0">
                  <c:v>0.94059999999999999</c:v>
                </c:pt>
                <c:pt idx="1">
                  <c:v>0.91779999999999995</c:v>
                </c:pt>
                <c:pt idx="2">
                  <c:v>0.94320000000000004</c:v>
                </c:pt>
                <c:pt idx="3">
                  <c:v>0.70489999999999997</c:v>
                </c:pt>
                <c:pt idx="4">
                  <c:v>0.90959999999999996</c:v>
                </c:pt>
                <c:pt idx="5">
                  <c:v>0.93310000000000004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32-4F7F-9221-AC11E7DA2B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09578767"/>
        <c:axId val="1209562127"/>
      </c:barChart>
      <c:catAx>
        <c:axId val="1209578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562127"/>
        <c:crosses val="autoZero"/>
        <c:auto val="1"/>
        <c:lblAlgn val="ctr"/>
        <c:lblOffset val="100"/>
        <c:noMultiLvlLbl val="0"/>
      </c:catAx>
      <c:valAx>
        <c:axId val="120956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Accuracy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578767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D98E-A9DE-46B8-B9C0-1A8742E720AD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F62A-EF8B-4268-97C3-9A8256E45F47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B706-1723-45D0-878B-6313510D66B9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5B75-8397-4E2C-BC4B-DB611E82EB10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66B-F40C-4471-9B32-E8B0F9309E6B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2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1ED3-4750-4AAF-85C7-795E501D5132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9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3B17-F507-4416-BA8A-33232556AA01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46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3481-F335-42F2-90B9-0573485A43E9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4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F165-71A6-4C8D-AE24-691D619F052B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35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7689-1CC1-4C01-9DC9-3DA35F38EB0C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54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CFED-C2C4-484F-999F-6B094776CB22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3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56DE-5345-4EC4-9F7B-9FB55BC71FB0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23E6-DC77-41CC-8170-49CB9B9D97D9}" type="datetime1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76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897-54BC-4541-993C-A202370045E3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35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1D76-863B-42C0-B12E-1523780340FB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2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796F-24C2-455C-A4D1-FF916C56E102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75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8D6D-8B2E-4C88-B51F-EA0384C3703D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37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A502-29FC-4B3F-BC57-EE351D6F1FC0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EFF-F847-44C7-9335-D1F43F51A0A1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AD90-B7C2-41D4-8722-ECCD74CAC578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5E75-176F-4A78-882A-8D2031C6BCE3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EA9A-BEB3-4C92-B254-58C4DAA6AEAB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5E18-2CA6-42F0-870B-6D9EF06F58DD}" type="datetime1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544E-9D28-4514-8B1C-00D28FE50D45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20A-B7EE-4295-9458-9A4737517536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A6172CDB-83D0-4177-A5FA-1643E534D2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think-cell Slide" r:id="rId18" imgW="395" imgH="394" progId="TCLayout.ActiveDocument.1">
                  <p:embed/>
                </p:oleObj>
              </mc:Choice>
              <mc:Fallback>
                <p:oleObj name="think-cell Slide" r:id="rId18" imgW="395" imgH="39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A6172CDB-83D0-4177-A5FA-1643E534D2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7CE890C9-102B-4982-8C7B-E9B0884ECF91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E3B68-9AB6-4905-9D71-3D59CCF6D1C3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4401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Project Presentation</a:t>
            </a:r>
            <a:endParaRPr lang="en-IN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Auroc Curves</a:t>
            </a:r>
            <a:endParaRPr lang="en-IN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0" y="1655520"/>
            <a:ext cx="3479469" cy="3077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724705" y="1784927"/>
            <a:ext cx="4038601" cy="2771987"/>
          </a:xfrm>
        </p:spPr>
        <p:txBody>
          <a:bodyPr>
            <a:normAutofit fontScale="70000" lnSpcReduction="20000"/>
          </a:bodyPr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dirty="0" smtClean="0"/>
              <a:t>In terms of AUROC scores Gradient Boost (AUC=0.76) is the best performing model followed by XGBOOST.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dirty="0"/>
              <a:t>Although in terms of accuracy Random Forest algorithm performed best, accuracy cannot be the sole performance metric for imbalanced datasets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5770" y="128470"/>
            <a:ext cx="4988247" cy="572644"/>
          </a:xfrm>
        </p:spPr>
        <p:txBody>
          <a:bodyPr>
            <a:normAutofit fontScale="90000"/>
          </a:bodyPr>
          <a:lstStyle/>
          <a:p>
            <a:pPr algn="r"/>
            <a:r>
              <a:rPr lang="en-IN" b="1" dirty="0" smtClean="0">
                <a:solidFill>
                  <a:schemeClr val="tx1"/>
                </a:solidFill>
                <a:effectLst/>
              </a:rPr>
              <a:t>		</a:t>
            </a:r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23310" y="891995"/>
            <a:ext cx="7177135" cy="3817625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1200"/>
              </a:spcBef>
            </a:pPr>
            <a:r>
              <a:rPr lang="en-IN" sz="2400" b="1" dirty="0" smtClean="0">
                <a:solidFill>
                  <a:schemeClr val="tx1"/>
                </a:solidFill>
              </a:rPr>
              <a:t>Model Performance </a:t>
            </a:r>
            <a:r>
              <a:rPr lang="en-IN" sz="2400" dirty="0" smtClean="0">
                <a:solidFill>
                  <a:schemeClr val="tx1"/>
                </a:solidFill>
              </a:rPr>
              <a:t>: For an imbalanced dataset, classification accuracy cannot be the sole metric for evaluating the performance of the model. In this project AUC Score, Precision, Recall and F1-Scores have proved to be better performance metrics.</a:t>
            </a:r>
            <a:endParaRPr lang="en-IN" sz="2400" dirty="0">
              <a:solidFill>
                <a:schemeClr val="tx1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en-IN" sz="2400" b="1" dirty="0" smtClean="0">
                <a:solidFill>
                  <a:schemeClr val="tx1"/>
                </a:solidFill>
              </a:rPr>
              <a:t>Feature Importance: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Age, Job, Education, Type of Contact and Previous Campaign Details proved to be very important.</a:t>
            </a:r>
          </a:p>
          <a:p>
            <a:pPr algn="just">
              <a:spcBef>
                <a:spcPts val="1200"/>
              </a:spcBef>
            </a:pPr>
            <a:r>
              <a:rPr lang="en-IN" sz="2400" b="1" dirty="0" smtClean="0">
                <a:solidFill>
                  <a:schemeClr val="tx1"/>
                </a:solidFill>
              </a:rPr>
              <a:t>Recommendations : </a:t>
            </a:r>
            <a:r>
              <a:rPr lang="en-IN" sz="2400" dirty="0" smtClean="0">
                <a:solidFill>
                  <a:schemeClr val="tx1"/>
                </a:solidFill>
              </a:rPr>
              <a:t>Future Campaigns should focus more on people who were contacted earlier. Also focusing on students and old people can improve the number of subscriptions.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QUESTIONS!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1579167"/>
            <a:ext cx="6260905" cy="198516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Evaluation Of Classification Algorithms For Bank Marketing Response Prediction 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12683E-C14B-4DC2-802F-0EE9305C977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think-cell Slide" r:id="rId7" imgW="395" imgH="394" progId="TCLayout.ActiveDocument.1">
                  <p:embed/>
                </p:oleObj>
              </mc:Choice>
              <mc:Fallback>
                <p:oleObj name="think-cell Slide" r:id="rId7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12683E-C14B-4DC2-802F-0EE9305C9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7BE06B-9311-4E43-9B1F-3A9C6966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Objective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7CAFD-F44B-4AA7-AF98-9ECD2293AE0C}"/>
              </a:ext>
            </a:extLst>
          </p:cNvPr>
          <p:cNvSpPr/>
          <p:nvPr/>
        </p:nvSpPr>
        <p:spPr>
          <a:xfrm>
            <a:off x="296260" y="2131566"/>
            <a:ext cx="3817625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Increasing number of marketing campaigns has reduced the effects on the general public.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Positive response rates to mass campaigns are typically very low as most people see direct marketing as an intrusion to their privacy. </a:t>
            </a:r>
          </a:p>
        </p:txBody>
      </p:sp>
      <p:grpSp>
        <p:nvGrpSpPr>
          <p:cNvPr id="8" name="Header2 8">
            <a:extLst>
              <a:ext uri="{FF2B5EF4-FFF2-40B4-BE49-F238E27FC236}">
                <a16:creationId xmlns:a16="http://schemas.microsoft.com/office/drawing/2014/main" id="{B2A12362-B1B1-46F3-8681-3A7560FFDAD0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>
          <a:xfrm>
            <a:off x="356880" y="1473320"/>
            <a:ext cx="3757005" cy="358205"/>
            <a:chOff x="457200" y="1981904"/>
            <a:chExt cx="3048000" cy="2954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93533F-F26B-4173-9817-A297A0A15D63}"/>
                </a:ext>
              </a:extLst>
            </p:cNvPr>
            <p:cNvSpPr txBox="1"/>
            <p:nvPr/>
          </p:nvSpPr>
          <p:spPr>
            <a:xfrm>
              <a:off x="457200" y="1981904"/>
              <a:ext cx="3048000" cy="295466"/>
            </a:xfrm>
            <a:prstGeom prst="rect">
              <a:avLst/>
            </a:prstGeom>
          </p:spPr>
          <p:txBody>
            <a:bodyPr vert="horz" lIns="0" tIns="0" rIns="0" bIns="18288" rtlCol="0" anchor="b">
              <a:spAutoFit/>
            </a:bodyPr>
            <a:lstStyle>
              <a:lvl1pPr marL="342900" lvl="0" indent="-342900">
                <a:spcBef>
                  <a:spcPct val="20000"/>
                </a:spcBef>
                <a:buFont typeface="Arial" pitchFamily="34" charset="0"/>
                <a:buChar char="•"/>
                <a:defRPr sz="3200"/>
              </a:lvl1pPr>
              <a:lvl2pPr marL="742950" lvl="1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lvl="2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lvl="4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buNone/>
              </a:pPr>
              <a:r>
                <a:rPr lang="en-US" sz="1800" b="1" dirty="0">
                  <a:solidFill>
                    <a:schemeClr val="dk1"/>
                  </a:solidFill>
                </a:rPr>
                <a:t>Problem Statement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0B02C00-A7E2-4C20-975E-1A4CF6A3EFF0}"/>
                </a:ext>
              </a:extLst>
            </p:cNvPr>
            <p:cNvCxnSpPr/>
            <p:nvPr/>
          </p:nvCxnSpPr>
          <p:spPr>
            <a:xfrm>
              <a:off x="457200" y="2277369"/>
              <a:ext cx="3048000" cy="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DoubleChevron3 13">
            <a:extLst>
              <a:ext uri="{FF2B5EF4-FFF2-40B4-BE49-F238E27FC236}">
                <a16:creationId xmlns:a16="http://schemas.microsoft.com/office/drawing/2014/main" id="{513D8332-66E4-4141-873F-B3FEBB0831B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273855" y="1572852"/>
            <a:ext cx="450850" cy="508000"/>
            <a:chOff x="1270000" y="1270000"/>
            <a:chExt cx="450850" cy="508000"/>
          </a:xfrm>
        </p:grpSpPr>
        <p:sp>
          <p:nvSpPr>
            <p:cNvPr id="11" name="ChevronA1">
              <a:extLst>
                <a:ext uri="{FF2B5EF4-FFF2-40B4-BE49-F238E27FC236}">
                  <a16:creationId xmlns:a16="http://schemas.microsoft.com/office/drawing/2014/main" id="{0A2BD835-3060-4055-BC6E-D52D4B35B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0000" y="1320800"/>
              <a:ext cx="238760" cy="4064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hevronB1">
              <a:extLst>
                <a:ext uri="{FF2B5EF4-FFF2-40B4-BE49-F238E27FC236}">
                  <a16:creationId xmlns:a16="http://schemas.microsoft.com/office/drawing/2014/main" id="{5B727EDA-5222-441C-B654-E71A798221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2400" y="1270000"/>
              <a:ext cx="298450" cy="508000"/>
            </a:xfrm>
            <a:custGeom>
              <a:avLst/>
              <a:gdLst/>
              <a:ahLst/>
              <a:cxnLst/>
              <a:rect l="0" t="0" r="0" b="0"/>
              <a:pathLst>
                <a:path w="2984501" h="5080001">
                  <a:moveTo>
                    <a:pt x="0" y="0"/>
                  </a:moveTo>
                  <a:lnTo>
                    <a:pt x="1524000" y="0"/>
                  </a:lnTo>
                  <a:lnTo>
                    <a:pt x="2984500" y="2540000"/>
                  </a:lnTo>
                  <a:lnTo>
                    <a:pt x="1524000" y="5080000"/>
                  </a:lnTo>
                  <a:lnTo>
                    <a:pt x="0" y="5080000"/>
                  </a:lnTo>
                  <a:lnTo>
                    <a:pt x="1460500" y="2540000"/>
                  </a:ln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2D56B5C-09ED-495B-90E4-B8D8FE1EB762}"/>
              </a:ext>
            </a:extLst>
          </p:cNvPr>
          <p:cNvSpPr/>
          <p:nvPr/>
        </p:nvSpPr>
        <p:spPr>
          <a:xfrm>
            <a:off x="4877410" y="2131566"/>
            <a:ext cx="3817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b="1" dirty="0"/>
              <a:t>Understand the success of marketing campaign </a:t>
            </a:r>
            <a:r>
              <a:rPr lang="en-GB" dirty="0" smtClean="0"/>
              <a:t>by </a:t>
            </a:r>
            <a:r>
              <a:rPr lang="en-GB" dirty="0"/>
              <a:t>building a classifier to predict whether or not a client will subscribe to a Term </a:t>
            </a:r>
            <a:r>
              <a:rPr lang="en-GB" dirty="0" smtClean="0"/>
              <a:t>Deposit.</a:t>
            </a:r>
            <a:endParaRPr lang="en-GB" dirty="0"/>
          </a:p>
        </p:txBody>
      </p:sp>
      <p:grpSp>
        <p:nvGrpSpPr>
          <p:cNvPr id="17" name="Header2 8">
            <a:extLst>
              <a:ext uri="{FF2B5EF4-FFF2-40B4-BE49-F238E27FC236}">
                <a16:creationId xmlns:a16="http://schemas.microsoft.com/office/drawing/2014/main" id="{D50B85B0-F32C-4AFF-89DB-4F33978AEC91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>
          <a:xfrm>
            <a:off x="4938030" y="1536059"/>
            <a:ext cx="3757005" cy="295466"/>
            <a:chOff x="457200" y="2033655"/>
            <a:chExt cx="3048000" cy="2437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6BA484-C482-4F91-A81C-42A571CE3CB6}"/>
                </a:ext>
              </a:extLst>
            </p:cNvPr>
            <p:cNvSpPr txBox="1"/>
            <p:nvPr/>
          </p:nvSpPr>
          <p:spPr>
            <a:xfrm>
              <a:off x="457200" y="2033655"/>
              <a:ext cx="3048000" cy="243716"/>
            </a:xfrm>
            <a:prstGeom prst="rect">
              <a:avLst/>
            </a:prstGeom>
          </p:spPr>
          <p:txBody>
            <a:bodyPr vert="horz" lIns="0" tIns="0" rIns="0" bIns="18288" rtlCol="0" anchor="b">
              <a:spAutoFit/>
            </a:bodyPr>
            <a:lstStyle>
              <a:lvl1pPr marL="342900" lvl="0" indent="-342900">
                <a:spcBef>
                  <a:spcPct val="20000"/>
                </a:spcBef>
                <a:buFont typeface="Arial" pitchFamily="34" charset="0"/>
                <a:buChar char="•"/>
                <a:defRPr sz="3200"/>
              </a:lvl1pPr>
              <a:lvl2pPr marL="742950" lvl="1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lvl="2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lvl="3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lvl="4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buNone/>
              </a:pPr>
              <a:r>
                <a:rPr lang="en-US" sz="1800" b="1" dirty="0" smtClean="0">
                  <a:solidFill>
                    <a:schemeClr val="dk1"/>
                  </a:solidFill>
                </a:rPr>
                <a:t>Goal</a:t>
              </a:r>
              <a:endParaRPr lang="en-US" sz="18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DF1A39F-470D-4B0F-B221-0F75536D4051}"/>
                </a:ext>
              </a:extLst>
            </p:cNvPr>
            <p:cNvCxnSpPr/>
            <p:nvPr/>
          </p:nvCxnSpPr>
          <p:spPr>
            <a:xfrm>
              <a:off x="457200" y="2277369"/>
              <a:ext cx="3048000" cy="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A277DA70-F0ED-48C8-8F4C-3E0652B27C0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A277DA70-F0ED-48C8-8F4C-3E0652B27C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CDD81720-FE3B-4AD8-B885-29CDF3BEB7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5770" y="122386"/>
            <a:ext cx="5344674" cy="871538"/>
          </a:xfrm>
        </p:spPr>
        <p:txBody>
          <a:bodyPr>
            <a:noAutofit/>
          </a:bodyPr>
          <a:lstStyle/>
          <a:p>
            <a:pPr algn="r"/>
            <a:r>
              <a:rPr lang="en-IN" sz="3200" b="0" dirty="0" smtClean="0">
                <a:solidFill>
                  <a:schemeClr val="bg1"/>
                </a:solidFill>
              </a:rPr>
              <a:t>Data Understanding &amp; Exploration</a:t>
            </a:r>
            <a:endParaRPr lang="en-IN" sz="3200" b="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65" y="1319791"/>
            <a:ext cx="4640140" cy="3823709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1" dirty="0"/>
              <a:t>Original Dataset Size: </a:t>
            </a:r>
            <a:r>
              <a:rPr lang="en-IN" sz="1800" dirty="0" smtClean="0"/>
              <a:t>21 features , ~40k sample observations</a:t>
            </a:r>
            <a:endParaRPr lang="en-IN" sz="18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1" dirty="0"/>
              <a:t>Data cleaning: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Duplicates, unknowns, duration and a few economic indicators removed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Sparse variables combined(</a:t>
            </a:r>
            <a:r>
              <a:rPr lang="en-IN" sz="1600" dirty="0" err="1"/>
              <a:t>eg</a:t>
            </a:r>
            <a:r>
              <a:rPr lang="en-IN" sz="1600" dirty="0"/>
              <a:t>. ‘Retired’ and ‘Unemployed’ under the job variable combined as ‘no_active_income’)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1" dirty="0"/>
              <a:t>After Pre-processing: </a:t>
            </a:r>
            <a:r>
              <a:rPr lang="en-IN" sz="1800" dirty="0" smtClean="0"/>
              <a:t>14 features, ~38k sample observations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 smtClean="0"/>
              <a:t>Low Response Rate (Yes : 11.3% , No: 88.7%)</a:t>
            </a:r>
            <a:endParaRPr lang="en-IN" sz="1800" dirty="0"/>
          </a:p>
          <a:p>
            <a:pPr>
              <a:spcBef>
                <a:spcPts val="600"/>
              </a:spcBef>
            </a:pPr>
            <a:endParaRPr lang="en-IN" sz="1800" dirty="0"/>
          </a:p>
          <a:p>
            <a:pPr>
              <a:spcBef>
                <a:spcPts val="600"/>
              </a:spcBef>
            </a:pPr>
            <a:endParaRPr lang="en-IN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68"/>
          <a:stretch/>
        </p:blipFill>
        <p:spPr>
          <a:xfrm>
            <a:off x="6302891" y="1363994"/>
            <a:ext cx="1527050" cy="3523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visualization – Education &amp; </a:t>
            </a:r>
            <a:r>
              <a:rPr lang="en-GB" dirty="0" smtClean="0"/>
              <a:t>Job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260" y="1405958"/>
            <a:ext cx="4040188" cy="479822"/>
          </a:xfrm>
        </p:spPr>
        <p:txBody>
          <a:bodyPr/>
          <a:lstStyle/>
          <a:p>
            <a:r>
              <a:rPr lang="en-IN" dirty="0" smtClean="0"/>
              <a:t>Data by Job Type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5" y="1960930"/>
            <a:ext cx="4040188" cy="2116288"/>
          </a:xfrm>
          <a:ln>
            <a:solidFill>
              <a:schemeClr val="tx1"/>
            </a:solidFill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1967" y="1405958"/>
            <a:ext cx="4041775" cy="479822"/>
          </a:xfrm>
        </p:spPr>
        <p:txBody>
          <a:bodyPr/>
          <a:lstStyle/>
          <a:p>
            <a:r>
              <a:rPr lang="en-IN" dirty="0" smtClean="0"/>
              <a:t>Data by Education Level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26" y="1960930"/>
            <a:ext cx="3436256" cy="2136775"/>
          </a:xfrm>
          <a:ln>
            <a:solidFill>
              <a:schemeClr val="tx1"/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705" y="4244043"/>
            <a:ext cx="441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People with no active income were more inclined to purchase the product. 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32979" y="4234282"/>
            <a:ext cx="44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Mostly customers with a university degree purchased the product indicating a complex product description.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833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Data Transformation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575" y="1333792"/>
            <a:ext cx="4040188" cy="479822"/>
          </a:xfrm>
        </p:spPr>
        <p:txBody>
          <a:bodyPr/>
          <a:lstStyle/>
          <a:p>
            <a:r>
              <a:rPr lang="en-IN" dirty="0" smtClean="0"/>
              <a:t>Low Response Rate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3" y="2113635"/>
            <a:ext cx="4401460" cy="2258063"/>
          </a:xfrm>
          <a:ln>
            <a:solidFill>
              <a:schemeClr val="tx1"/>
            </a:solidFill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973" y="1710166"/>
            <a:ext cx="4041775" cy="479822"/>
          </a:xfrm>
        </p:spPr>
        <p:txBody>
          <a:bodyPr>
            <a:noAutofit/>
          </a:bodyPr>
          <a:lstStyle/>
          <a:p>
            <a:r>
              <a:rPr lang="en-IN" dirty="0" smtClean="0"/>
              <a:t>One Hot Encoding and Oversampling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260" y="2571750"/>
            <a:ext cx="4041775" cy="2137871"/>
          </a:xfrm>
        </p:spPr>
        <p:txBody>
          <a:bodyPr>
            <a:normAutofit/>
          </a:bodyPr>
          <a:lstStyle/>
          <a:p>
            <a:pPr algn="l"/>
            <a:r>
              <a:rPr lang="en-IN" sz="1600" dirty="0">
                <a:solidFill>
                  <a:schemeClr val="tx1"/>
                </a:solidFill>
              </a:rPr>
              <a:t>One Hot Encoding was used to transform categorical variables. 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</a:rPr>
              <a:t>To handle data imbalance problem, oversampling technique was used. </a:t>
            </a:r>
          </a:p>
        </p:txBody>
      </p:sp>
    </p:spTree>
    <p:extLst>
      <p:ext uri="{BB962C8B-B14F-4D97-AF65-F5344CB8AC3E}">
        <p14:creationId xmlns:p14="http://schemas.microsoft.com/office/powerpoint/2010/main" val="38139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11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70501"/>
              </p:ext>
            </p:extLst>
          </p:nvPr>
        </p:nvGraphicFramePr>
        <p:xfrm>
          <a:off x="256697" y="1409861"/>
          <a:ext cx="4074459" cy="2814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6045" y="1409861"/>
            <a:ext cx="414505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IN" sz="1350" b="1" dirty="0"/>
              <a:t>Imbalanced Dataset </a:t>
            </a:r>
            <a:r>
              <a:rPr lang="en-IN" sz="1350" dirty="0"/>
              <a:t>: Data with unequal Target Class distribution ( Yes : 11% , No : 88% </a:t>
            </a:r>
            <a:r>
              <a:rPr lang="en-IN" sz="1350" dirty="0" smtClean="0"/>
              <a:t>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IN" sz="1350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IN" sz="1350" b="1" dirty="0"/>
              <a:t>Balanced Dataset </a:t>
            </a:r>
            <a:r>
              <a:rPr lang="en-IN" sz="1350" dirty="0"/>
              <a:t>: Data with equal distribution of Yes and No classes.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045" y="2724455"/>
            <a:ext cx="414505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IN" sz="1350" dirty="0"/>
              <a:t>The Accuracy Score for each model is the average of classification accuracy obtained after performing K-Fold Cross Validation on both the datasets.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IN" sz="1350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IN" sz="1350" dirty="0"/>
              <a:t>Balanced Dataset seems to have performed well in most of the cases.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IN" sz="1350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IN" sz="1350" dirty="0"/>
              <a:t>In terms of K-Fold cross validation, Logistic Regression and Random Forest models performed the best.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6260" y="205979"/>
            <a:ext cx="839054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 Performance Evaluation </a:t>
            </a:r>
          </a:p>
          <a:p>
            <a:pPr algn="r"/>
            <a:endParaRPr lang="en-IN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endParaRPr lang="en-IN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6260" y="205979"/>
            <a:ext cx="839054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Hyper Parameter Tuning  </a:t>
            </a:r>
          </a:p>
          <a:p>
            <a:pPr algn="r"/>
            <a:endParaRPr lang="en-IN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endParaRPr lang="en-IN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570" y="1483207"/>
            <a:ext cx="39703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Model Parameters are learned during training. </a:t>
            </a:r>
            <a:r>
              <a:rPr lang="en-IN" b="1" dirty="0" smtClean="0"/>
              <a:t>Hyper parameters</a:t>
            </a:r>
            <a:r>
              <a:rPr lang="en-IN" dirty="0" smtClean="0"/>
              <a:t> are values that are set before training the model in order to improve the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Hyper parameter tuning was performed using Randomised Search CV Method to tune the performance of two models.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640" y="1675589"/>
            <a:ext cx="2352675" cy="857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877410" y="3145200"/>
            <a:ext cx="3809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performance of Random Forest has fallen down. The performance of Logistic Regression model seems almost consistent.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Performance Comparison</a:t>
            </a:r>
            <a:endParaRPr lang="en-IN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94053"/>
              </p:ext>
            </p:extLst>
          </p:nvPr>
        </p:nvGraphicFramePr>
        <p:xfrm>
          <a:off x="296260" y="1419649"/>
          <a:ext cx="26670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97010199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0899505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Classification Method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F1-Score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2196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Logistic Regression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82435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Gradient Boost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01980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Extreme Gradient Boost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3632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Naïve Bayes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0.86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672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Decision Tree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879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Random Forest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0.82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00899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1794"/>
              </p:ext>
            </p:extLst>
          </p:nvPr>
        </p:nvGraphicFramePr>
        <p:xfrm>
          <a:off x="3312508" y="1419649"/>
          <a:ext cx="26670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402231462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5628376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Classification Method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Recall(Sensitivity)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03481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Logistic Regression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0292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Extreme Gradient Boost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4782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Gradient Boost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32499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Naïve Bayes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0.85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0393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Decision Tree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7994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Random Forest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0.79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6734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91625"/>
              </p:ext>
            </p:extLst>
          </p:nvPr>
        </p:nvGraphicFramePr>
        <p:xfrm>
          <a:off x="6251755" y="1419649"/>
          <a:ext cx="26670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1393685956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0993704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Classification Method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Precision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7715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Gradient Boost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9038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Logistic Regression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1351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Naïve Bayes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9076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Extreme Gradient Boost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8934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Random Forest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3867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Decision Tree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0.85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4851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260" y="3029867"/>
            <a:ext cx="862249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IN" dirty="0" smtClean="0"/>
              <a:t>Logistic Regression, Gradient Boost and XG Boost Models have consistently performed well. </a:t>
            </a:r>
            <a:endParaRPr lang="en-IN" dirty="0"/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IN" dirty="0" smtClean="0"/>
              <a:t>These metrics are better when compared to classification accuracy as they take into account the number of positives and negatives.</a:t>
            </a:r>
            <a:endParaRPr lang="en-IN" dirty="0"/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IN" dirty="0" smtClean="0"/>
              <a:t>A score close to 1 indicates a good model.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mHinYcyPC85VohIapaH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eader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oubleChevron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eader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XECACB2jGUkSFI.hRcZ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12377</TotalTime>
  <Words>644</Words>
  <Application>Microsoft Office PowerPoint</Application>
  <PresentationFormat>On-screen Show (16:9)</PresentationFormat>
  <Paragraphs>107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1_Office Theme</vt:lpstr>
      <vt:lpstr>think-cell Slide</vt:lpstr>
      <vt:lpstr>Project Presentation</vt:lpstr>
      <vt:lpstr>Evaluation Of Classification Algorithms For Bank Marketing Response Prediction </vt:lpstr>
      <vt:lpstr>Objective</vt:lpstr>
      <vt:lpstr>Data Understanding &amp; Exploration</vt:lpstr>
      <vt:lpstr>Data visualization – Education &amp; Job </vt:lpstr>
      <vt:lpstr>Data Transformation</vt:lpstr>
      <vt:lpstr>PowerPoint Presentation</vt:lpstr>
      <vt:lpstr>PowerPoint Presentation</vt:lpstr>
      <vt:lpstr>Performance Comparison</vt:lpstr>
      <vt:lpstr>Auroc Curves</vt:lpstr>
      <vt:lpstr>  Conclusions</vt:lpstr>
      <vt:lpstr>QUESTIONS!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Lekha</cp:lastModifiedBy>
  <cp:revision>228</cp:revision>
  <dcterms:created xsi:type="dcterms:W3CDTF">2013-08-21T19:17:07Z</dcterms:created>
  <dcterms:modified xsi:type="dcterms:W3CDTF">2020-06-13T07:24:30Z</dcterms:modified>
</cp:coreProperties>
</file>