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362200" y="215776"/>
            <a:ext cx="11810999" cy="1247777"/>
          </a:xfrm>
          <a:prstGeom prst="rect">
            <a:avLst/>
          </a:prstGeom>
        </p:spPr>
        <p:txBody>
          <a:bodyPr vert="horz" wrap="square" lIns="0" tIns="16510" rIns="0" bIns="0" rtlCol="0">
            <a:spAutoFit/>
          </a:bodyPr>
          <a:lstStyle/>
          <a:p>
            <a:pPr marL="3213735" algn="ctr">
              <a:spcBef>
                <a:spcPts val="130"/>
              </a:spcBef>
            </a:pPr>
            <a:r>
              <a:rPr lang="en-US" sz="4000" b="1" dirty="0">
                <a:solidFill>
                  <a:srgbClr val="0F0F0F"/>
                </a:solidFill>
                <a:latin typeface="Algerian" panose="04020705040A02060702" pitchFamily="82" charset="0"/>
                <a:cs typeface="Times New Roman" panose="02020603050405020304" pitchFamily="18" charset="0"/>
              </a:rPr>
              <a:t>Employee Data Analysis using Excel</a:t>
            </a:r>
            <a:r>
              <a:rPr lang="en-US" sz="4000" b="1" i="0" dirty="0">
                <a:solidFill>
                  <a:srgbClr val="0F0F0F"/>
                </a:solidFill>
                <a:effectLst/>
                <a:latin typeface="Algerian" panose="04020705040A02060702" pitchFamily="82" charset="0"/>
                <a:cs typeface="Times New Roman" panose="02020603050405020304" pitchFamily="18" charset="0"/>
              </a:rPr>
              <a:t> </a:t>
            </a:r>
            <a:endParaRPr sz="4000" spc="15" dirty="0">
              <a:latin typeface="Algerian" panose="04020705040A02060702" pitchFamily="8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824342" y="2978973"/>
            <a:ext cx="9334501" cy="2062103"/>
          </a:xfrm>
          <a:prstGeom prst="rect">
            <a:avLst/>
          </a:prstGeom>
          <a:noFill/>
        </p:spPr>
        <p:txBody>
          <a:bodyPr wrap="square" rtlCol="0">
            <a:spAutoFit/>
          </a:bodyPr>
          <a:lstStyle/>
          <a:p>
            <a:r>
              <a:rPr lang="en-US" sz="3200" dirty="0">
                <a:latin typeface="Corbel" panose="020B0503020204020204" pitchFamily="34" charset="0"/>
                <a:cs typeface="Dubai Medium" panose="020B0603030403030204" pitchFamily="34" charset="-78"/>
              </a:rPr>
              <a:t>STUDENT NAME: </a:t>
            </a:r>
            <a:r>
              <a:rPr lang="en-US" sz="3200" dirty="0" smtClean="0">
                <a:latin typeface="Corbel" panose="020B0503020204020204" pitchFamily="34" charset="0"/>
                <a:cs typeface="Dubai Medium" panose="020B0603030403030204" pitchFamily="34" charset="-78"/>
              </a:rPr>
              <a:t>LEKHA SRI T</a:t>
            </a:r>
            <a:endParaRPr lang="en-US" sz="3200" dirty="0">
              <a:latin typeface="Corbel" panose="020B0503020204020204" pitchFamily="34" charset="0"/>
              <a:cs typeface="Dubai Medium" panose="020B0603030403030204" pitchFamily="34" charset="-78"/>
            </a:endParaRPr>
          </a:p>
          <a:p>
            <a:r>
              <a:rPr lang="en-US" sz="3200" dirty="0">
                <a:latin typeface="Corbel" panose="020B0503020204020204" pitchFamily="34" charset="0"/>
                <a:cs typeface="Dubai Medium" panose="020B0603030403030204" pitchFamily="34" charset="-78"/>
              </a:rPr>
              <a:t>REGISTER NO: </a:t>
            </a:r>
            <a:r>
              <a:rPr lang="en-US" sz="3200" dirty="0" smtClean="0">
                <a:latin typeface="Corbel" panose="020B0503020204020204" pitchFamily="34" charset="0"/>
                <a:cs typeface="Dubai Medium" panose="020B0603030403030204" pitchFamily="34" charset="-78"/>
              </a:rPr>
              <a:t>312209096</a:t>
            </a:r>
            <a:endParaRPr lang="en-US" sz="3200" dirty="0">
              <a:latin typeface="Corbel" panose="020B0503020204020204" pitchFamily="34" charset="0"/>
              <a:cs typeface="Dubai Medium" panose="020B0603030403030204" pitchFamily="34" charset="-78"/>
            </a:endParaRPr>
          </a:p>
          <a:p>
            <a:r>
              <a:rPr lang="en-US" sz="3200" dirty="0">
                <a:latin typeface="Corbel" panose="020B0503020204020204" pitchFamily="34" charset="0"/>
                <a:cs typeface="Dubai Medium" panose="020B0603030403030204" pitchFamily="34" charset="-78"/>
              </a:rPr>
              <a:t>DEPARTMENT:COMMERCE </a:t>
            </a:r>
          </a:p>
          <a:p>
            <a:r>
              <a:rPr lang="en-US" sz="3200" dirty="0">
                <a:latin typeface="Corbel" panose="020B0503020204020204" pitchFamily="34" charset="0"/>
                <a:cs typeface="Dubai Medium" panose="020B0603030403030204" pitchFamily="34" charset="-78"/>
              </a:rPr>
              <a:t>COLLEGE: ANNA ADARSH COLLEGE FOR WOMEN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2000" y="151130"/>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Sitka Subheading Semibold" pitchFamily="2" charset="0"/>
                <a:cs typeface="Trebuchet MS"/>
              </a:rPr>
              <a:t>M</a:t>
            </a:r>
            <a:r>
              <a:rPr sz="4400" b="1" dirty="0">
                <a:latin typeface="Sitka Subheading Semibold" pitchFamily="2" charset="0"/>
                <a:cs typeface="Trebuchet MS"/>
              </a:rPr>
              <a:t>O</a:t>
            </a:r>
            <a:r>
              <a:rPr sz="4400" b="1" spc="-15" dirty="0">
                <a:latin typeface="Sitka Subheading Semibold" pitchFamily="2" charset="0"/>
                <a:cs typeface="Trebuchet MS"/>
              </a:rPr>
              <a:t>D</a:t>
            </a:r>
            <a:r>
              <a:rPr sz="4400" b="1" spc="-35" dirty="0">
                <a:latin typeface="Sitka Subheading Semibold" pitchFamily="2" charset="0"/>
                <a:cs typeface="Trebuchet MS"/>
              </a:rPr>
              <a:t>E</a:t>
            </a:r>
            <a:r>
              <a:rPr sz="4400" b="1" spc="-30" dirty="0">
                <a:latin typeface="Sitka Subheading Semibold" pitchFamily="2" charset="0"/>
                <a:cs typeface="Trebuchet MS"/>
              </a:rPr>
              <a:t>LL</a:t>
            </a:r>
            <a:r>
              <a:rPr sz="4400" b="1" spc="-5" dirty="0">
                <a:latin typeface="Sitka Subheading Semibold" pitchFamily="2" charset="0"/>
                <a:cs typeface="Trebuchet MS"/>
              </a:rPr>
              <a:t>I</a:t>
            </a:r>
            <a:r>
              <a:rPr sz="4400" b="1" spc="30" dirty="0">
                <a:latin typeface="Sitka Subheading Semibold" pitchFamily="2" charset="0"/>
                <a:cs typeface="Trebuchet MS"/>
              </a:rPr>
              <a:t>N</a:t>
            </a:r>
            <a:r>
              <a:rPr sz="4400" b="1" spc="5" dirty="0">
                <a:latin typeface="Sitka Subheading Semibold" pitchFamily="2" charset="0"/>
                <a:cs typeface="Trebuchet MS"/>
              </a:rPr>
              <a:t>G</a:t>
            </a:r>
            <a:endParaRPr sz="4400" dirty="0">
              <a:latin typeface="Sitka Subheading Semibold" pitchFamily="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 xmlns:a16="http://schemas.microsoft.com/office/drawing/2014/main" id="{E8868795-A25E-FACF-4B56-8E2AB21482E4}"/>
              </a:ext>
            </a:extLst>
          </p:cNvPr>
          <p:cNvSpPr txBox="1"/>
          <p:nvPr/>
        </p:nvSpPr>
        <p:spPr>
          <a:xfrm>
            <a:off x="1316736" y="876258"/>
            <a:ext cx="9669780" cy="5628720"/>
          </a:xfrm>
          <a:prstGeom prst="rect">
            <a:avLst/>
          </a:prstGeom>
          <a:noFill/>
        </p:spPr>
        <p:txBody>
          <a:bodyPr wrap="square" rtlCol="0">
            <a:spAutoFit/>
          </a:bodyPr>
          <a:lstStyle/>
          <a:p>
            <a:pPr marL="742950" lvl="1" indent="-285750">
              <a:lnSpc>
                <a:spcPct val="150000"/>
              </a:lnSpc>
              <a:buFont typeface="Arial" pitchFamily="34" charset="0"/>
              <a:buChar char="•"/>
            </a:pPr>
            <a:r>
              <a:rPr lang="en-US" sz="1600" b="1" dirty="0" smtClean="0">
                <a:latin typeface="Sitka Banner" pitchFamily="2" charset="0"/>
                <a:cs typeface="Times New Roman" pitchFamily="18" charset="0"/>
              </a:rPr>
              <a:t>Step 1:</a:t>
            </a:r>
            <a:r>
              <a:rPr lang="en-US" sz="1600" dirty="0" smtClean="0">
                <a:latin typeface="Sitka Banner" pitchFamily="2" charset="0"/>
                <a:cs typeface="Times New Roman" pitchFamily="18" charset="0"/>
              </a:rPr>
              <a:t>  </a:t>
            </a:r>
            <a:r>
              <a:rPr lang="en-US" sz="1600" b="1" dirty="0" smtClean="0">
                <a:latin typeface="Sitka Banner" pitchFamily="2" charset="0"/>
                <a:cs typeface="Times New Roman" pitchFamily="18" charset="0"/>
              </a:rPr>
              <a:t>Define </a:t>
            </a:r>
            <a:r>
              <a:rPr lang="en-US" sz="1600" b="1" dirty="0">
                <a:latin typeface="Sitka Banner" pitchFamily="2" charset="0"/>
                <a:cs typeface="Times New Roman" pitchFamily="18" charset="0"/>
              </a:rPr>
              <a:t>the Objectives:- </a:t>
            </a:r>
            <a:r>
              <a:rPr lang="en-US" sz="1600" dirty="0">
                <a:latin typeface="Sitka Banner" pitchFamily="2" charset="0"/>
                <a:cs typeface="Times New Roman" pitchFamily="18" charset="0"/>
              </a:rPr>
              <a:t>Clearly define what you want to achieve with the analysis, such as understanding turnover patterns, and discovering key factors to engage with HR managers, department heads, and other key stakeholders to understand their specific needs and concerns regarding employee turnover</a:t>
            </a:r>
            <a:r>
              <a:rPr lang="en-US" sz="1600" dirty="0" smtClean="0">
                <a:latin typeface="Sitka Banner" pitchFamily="2" charset="0"/>
                <a:cs typeface="Times New Roman" pitchFamily="18" charset="0"/>
              </a:rPr>
              <a:t>.</a:t>
            </a:r>
          </a:p>
          <a:p>
            <a:pPr marL="742950" lvl="1" indent="-285750">
              <a:lnSpc>
                <a:spcPct val="150000"/>
              </a:lnSpc>
              <a:buFont typeface="Arial" pitchFamily="34" charset="0"/>
              <a:buChar char="•"/>
            </a:pPr>
            <a:r>
              <a:rPr lang="en-US" sz="1600" b="1" dirty="0">
                <a:latin typeface="Sitka Banner" pitchFamily="2" charset="0"/>
                <a:cs typeface="Times New Roman" pitchFamily="18" charset="0"/>
              </a:rPr>
              <a:t>Step 2: Collect and Prepare the Data</a:t>
            </a:r>
            <a:r>
              <a:rPr lang="en-US" sz="1600" b="1" dirty="0" smtClean="0">
                <a:latin typeface="Sitka Banner" pitchFamily="2" charset="0"/>
                <a:cs typeface="Times New Roman" pitchFamily="18" charset="0"/>
              </a:rPr>
              <a:t>: </a:t>
            </a:r>
            <a:r>
              <a:rPr lang="en-US" sz="1600" dirty="0" smtClean="0">
                <a:latin typeface="Sitka Banner" pitchFamily="2" charset="0"/>
                <a:cs typeface="Times New Roman" pitchFamily="18" charset="0"/>
              </a:rPr>
              <a:t>Collect </a:t>
            </a:r>
            <a:r>
              <a:rPr lang="en-US" sz="1600" dirty="0">
                <a:latin typeface="Sitka Banner" pitchFamily="2" charset="0"/>
                <a:cs typeface="Times New Roman" pitchFamily="18" charset="0"/>
              </a:rPr>
              <a:t>the employee turnover data from relevant sources, such as HR databases or employee records and remove any duplicates, correct errors, and handle missing values. Make sure all relevant columns are included</a:t>
            </a:r>
            <a:r>
              <a:rPr lang="en-US" sz="1600" dirty="0" smtClean="0">
                <a:latin typeface="Sitka Banner" pitchFamily="2" charset="0"/>
                <a:cs typeface="Times New Roman" pitchFamily="18" charset="0"/>
              </a:rPr>
              <a:t>.</a:t>
            </a:r>
          </a:p>
          <a:p>
            <a:pPr marL="742950" lvl="1" indent="-285750">
              <a:lnSpc>
                <a:spcPct val="150000"/>
              </a:lnSpc>
              <a:buFont typeface="Arial" pitchFamily="34" charset="0"/>
              <a:buChar char="•"/>
            </a:pPr>
            <a:r>
              <a:rPr lang="en-US" sz="1600" b="1" dirty="0">
                <a:latin typeface="Sitka Banner" pitchFamily="2" charset="0"/>
                <a:cs typeface="Times New Roman" pitchFamily="18" charset="0"/>
              </a:rPr>
              <a:t>Step 3: Set Up Pivot </a:t>
            </a:r>
            <a:r>
              <a:rPr lang="en-US" sz="1600" b="1" dirty="0" smtClean="0">
                <a:latin typeface="Sitka Banner" pitchFamily="2" charset="0"/>
                <a:cs typeface="Times New Roman" pitchFamily="18" charset="0"/>
              </a:rPr>
              <a:t>Tables: </a:t>
            </a:r>
            <a:r>
              <a:rPr lang="en-US" sz="1600" dirty="0" smtClean="0">
                <a:latin typeface="Sitka Banner" pitchFamily="2" charset="0"/>
                <a:cs typeface="Times New Roman" pitchFamily="18" charset="0"/>
              </a:rPr>
              <a:t>Create </a:t>
            </a:r>
            <a:r>
              <a:rPr lang="en-US" sz="1600" dirty="0">
                <a:latin typeface="Sitka Banner" pitchFamily="2" charset="0"/>
                <a:cs typeface="Times New Roman" pitchFamily="18" charset="0"/>
              </a:rPr>
              <a:t>Pivot Tables</a:t>
            </a:r>
            <a:r>
              <a:rPr lang="en-US" sz="1600" dirty="0" smtClean="0">
                <a:latin typeface="Sitka Banner" pitchFamily="2" charset="0"/>
                <a:cs typeface="Times New Roman" pitchFamily="18" charset="0"/>
              </a:rPr>
              <a:t>: </a:t>
            </a:r>
            <a:r>
              <a:rPr lang="en-US" sz="1600" dirty="0">
                <a:latin typeface="Sitka Banner" pitchFamily="2" charset="0"/>
                <a:cs typeface="Times New Roman" pitchFamily="18" charset="0"/>
              </a:rPr>
              <a:t>Using Excel, set up pivot tables to summarize the data. Start by dragging and dropping the relevant fields </a:t>
            </a:r>
            <a:r>
              <a:rPr lang="en-US" sz="1600" dirty="0" smtClean="0">
                <a:latin typeface="Sitka Banner" pitchFamily="2" charset="0"/>
                <a:cs typeface="Times New Roman" pitchFamily="18" charset="0"/>
              </a:rPr>
              <a:t>into </a:t>
            </a:r>
            <a:r>
              <a:rPr lang="en-US" sz="1600" dirty="0">
                <a:latin typeface="Sitka Banner" pitchFamily="2" charset="0"/>
                <a:cs typeface="Times New Roman" pitchFamily="18" charset="0"/>
              </a:rPr>
              <a:t>the Rows, Columns, and Values areas to create meaningful summaries</a:t>
            </a:r>
            <a:r>
              <a:rPr lang="en-US" sz="1600" dirty="0" smtClean="0">
                <a:latin typeface="Sitka Banner" pitchFamily="2" charset="0"/>
                <a:cs typeface="Times New Roman" pitchFamily="18" charset="0"/>
              </a:rPr>
              <a:t>.</a:t>
            </a:r>
          </a:p>
          <a:p>
            <a:pPr marL="742950" lvl="1" indent="-285750">
              <a:lnSpc>
                <a:spcPct val="150000"/>
              </a:lnSpc>
              <a:buFont typeface="Arial" pitchFamily="34" charset="0"/>
              <a:buChar char="•"/>
            </a:pPr>
            <a:r>
              <a:rPr lang="en-US" sz="1600" b="1" dirty="0">
                <a:latin typeface="Sitka Banner" pitchFamily="2" charset="0"/>
                <a:cs typeface="Times New Roman" pitchFamily="18" charset="0"/>
              </a:rPr>
              <a:t>Step 4: Apply Conditional </a:t>
            </a:r>
            <a:r>
              <a:rPr lang="en-US" sz="1600" b="1" dirty="0" smtClean="0">
                <a:latin typeface="Sitka Banner" pitchFamily="2" charset="0"/>
                <a:cs typeface="Times New Roman" pitchFamily="18" charset="0"/>
              </a:rPr>
              <a:t>Formatting: </a:t>
            </a:r>
            <a:r>
              <a:rPr lang="en-US" sz="1600" dirty="0" smtClean="0">
                <a:latin typeface="Sitka Banner" pitchFamily="2" charset="0"/>
                <a:cs typeface="Times New Roman" pitchFamily="18" charset="0"/>
              </a:rPr>
              <a:t>Highlight </a:t>
            </a:r>
            <a:r>
              <a:rPr lang="en-US" sz="1600" dirty="0">
                <a:latin typeface="Sitka Banner" pitchFamily="2" charset="0"/>
                <a:cs typeface="Times New Roman" pitchFamily="18" charset="0"/>
              </a:rPr>
              <a:t>Key Trends</a:t>
            </a:r>
            <a:r>
              <a:rPr lang="en-US" sz="1600" dirty="0" smtClean="0">
                <a:latin typeface="Sitka Banner" pitchFamily="2" charset="0"/>
                <a:cs typeface="Times New Roman" pitchFamily="18" charset="0"/>
              </a:rPr>
              <a:t>: </a:t>
            </a:r>
            <a:r>
              <a:rPr lang="en-US" sz="1600" dirty="0">
                <a:latin typeface="Sitka Banner" pitchFamily="2" charset="0"/>
                <a:cs typeface="Times New Roman" pitchFamily="18" charset="0"/>
              </a:rPr>
              <a:t>Apply conditional formatting to the pivot tables to visually emphasize important trends. For example, use color scales to highlight females , males and salary above certain range</a:t>
            </a:r>
            <a:r>
              <a:rPr lang="en-US" sz="1600" dirty="0" smtClean="0">
                <a:latin typeface="Sitka Banner" pitchFamily="2" charset="0"/>
                <a:cs typeface="Times New Roman" pitchFamily="18" charset="0"/>
              </a:rPr>
              <a:t>.</a:t>
            </a:r>
          </a:p>
          <a:p>
            <a:pPr marL="742950" lvl="1" indent="-285750">
              <a:lnSpc>
                <a:spcPct val="150000"/>
              </a:lnSpc>
              <a:buFont typeface="Arial" pitchFamily="34" charset="0"/>
              <a:buChar char="•"/>
            </a:pPr>
            <a:r>
              <a:rPr lang="en-US" sz="1600" dirty="0" smtClean="0">
                <a:latin typeface="Sitka Banner" pitchFamily="2" charset="0"/>
                <a:cs typeface="Times New Roman" pitchFamily="18" charset="0"/>
              </a:rPr>
              <a:t>Set </a:t>
            </a:r>
            <a:r>
              <a:rPr lang="en-US" sz="1600" dirty="0">
                <a:latin typeface="Sitka Banner" pitchFamily="2" charset="0"/>
                <a:cs typeface="Times New Roman" pitchFamily="18" charset="0"/>
              </a:rPr>
              <a:t>Thresholds</a:t>
            </a:r>
            <a:r>
              <a:rPr lang="en-US" sz="1600" dirty="0" smtClean="0">
                <a:latin typeface="Sitka Banner" pitchFamily="2" charset="0"/>
                <a:cs typeface="Times New Roman" pitchFamily="18" charset="0"/>
              </a:rPr>
              <a:t>: Customize </a:t>
            </a:r>
            <a:r>
              <a:rPr lang="en-US" sz="1600" dirty="0">
                <a:latin typeface="Sitka Banner" pitchFamily="2" charset="0"/>
                <a:cs typeface="Times New Roman" pitchFamily="18" charset="0"/>
              </a:rPr>
              <a:t>the conditional formatting rules based on specific thresholds or benchmarks relevant to the analysis (e.g., salary above a certain range).</a:t>
            </a:r>
          </a:p>
          <a:p>
            <a:pPr marL="742950" lvl="1" indent="-285750">
              <a:lnSpc>
                <a:spcPct val="150000"/>
              </a:lnSpc>
              <a:buFont typeface="Arial" pitchFamily="34" charset="0"/>
              <a:buChar cha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26A9DB7-7006-EFFA-B263-10C23E9DE15D}"/>
              </a:ext>
            </a:extLst>
          </p:cNvPr>
          <p:cNvSpPr txBox="1"/>
          <p:nvPr/>
        </p:nvSpPr>
        <p:spPr>
          <a:xfrm>
            <a:off x="914400" y="1219200"/>
            <a:ext cx="9296400" cy="3970318"/>
          </a:xfrm>
          <a:prstGeom prst="rect">
            <a:avLst/>
          </a:prstGeom>
          <a:noFill/>
        </p:spPr>
        <p:txBody>
          <a:bodyPr wrap="square" rtlCol="0">
            <a:spAutoFit/>
          </a:bodyPr>
          <a:lstStyle/>
          <a:p>
            <a:pPr marL="285750" indent="-285750">
              <a:buFont typeface="Arial" pitchFamily="34" charset="0"/>
              <a:buChar char="•"/>
            </a:pPr>
            <a:r>
              <a:rPr lang="en-US" b="1" dirty="0">
                <a:latin typeface="Sitka Banner" pitchFamily="2" charset="0"/>
                <a:cs typeface="Times New Roman" pitchFamily="18" charset="0"/>
              </a:rPr>
              <a:t>Step 5: Use Filtering for Targeted </a:t>
            </a:r>
            <a:r>
              <a:rPr lang="en-US" b="1" dirty="0" smtClean="0">
                <a:latin typeface="Sitka Banner" pitchFamily="2" charset="0"/>
                <a:cs typeface="Times New Roman" pitchFamily="18" charset="0"/>
              </a:rPr>
              <a:t>Analysis: </a:t>
            </a:r>
            <a:r>
              <a:rPr lang="en-US" dirty="0" smtClean="0">
                <a:latin typeface="Sitka Banner" pitchFamily="2" charset="0"/>
                <a:cs typeface="Times New Roman" pitchFamily="18" charset="0"/>
              </a:rPr>
              <a:t>Filter Data: Apply </a:t>
            </a:r>
            <a:r>
              <a:rPr lang="en-US" dirty="0">
                <a:latin typeface="Sitka Banner" pitchFamily="2" charset="0"/>
                <a:cs typeface="Times New Roman" pitchFamily="18" charset="0"/>
              </a:rPr>
              <a:t>filters to focus on specific subsets of the data, such as a particular department, job role, or demographic group. This allows for a more in-depth exploration of turnover within targeted segments of the workforce</a:t>
            </a:r>
            <a:r>
              <a:rPr lang="en-US" dirty="0" smtClean="0">
                <a:latin typeface="Sitka Banner" pitchFamily="2" charset="0"/>
                <a:cs typeface="Times New Roman" pitchFamily="18" charset="0"/>
              </a:rPr>
              <a:t>.</a:t>
            </a:r>
          </a:p>
          <a:p>
            <a:pPr marL="285750" indent="-285750">
              <a:buFont typeface="Arial" pitchFamily="34" charset="0"/>
              <a:buChar char="•"/>
            </a:pPr>
            <a:r>
              <a:rPr lang="en-US" b="1" dirty="0">
                <a:latin typeface="Sitka Banner" pitchFamily="2" charset="0"/>
                <a:cs typeface="Times New Roman" pitchFamily="18" charset="0"/>
              </a:rPr>
              <a:t>Step 6: Create Visualizations with Pie </a:t>
            </a:r>
            <a:r>
              <a:rPr lang="en-US" b="1" dirty="0" smtClean="0">
                <a:latin typeface="Sitka Banner" pitchFamily="2" charset="0"/>
                <a:cs typeface="Times New Roman" pitchFamily="18" charset="0"/>
              </a:rPr>
              <a:t>Charts: </a:t>
            </a:r>
            <a:r>
              <a:rPr lang="en-US" dirty="0" smtClean="0">
                <a:latin typeface="Sitka Banner" pitchFamily="2" charset="0"/>
                <a:cs typeface="Times New Roman" pitchFamily="18" charset="0"/>
              </a:rPr>
              <a:t>Simplify </a:t>
            </a:r>
            <a:r>
              <a:rPr lang="en-US" dirty="0">
                <a:latin typeface="Sitka Banner" pitchFamily="2" charset="0"/>
                <a:cs typeface="Times New Roman" pitchFamily="18" charset="0"/>
              </a:rPr>
              <a:t>Communication</a:t>
            </a:r>
            <a:r>
              <a:rPr lang="en-US" dirty="0" smtClean="0">
                <a:latin typeface="Sitka Banner" pitchFamily="2" charset="0"/>
                <a:cs typeface="Times New Roman" pitchFamily="18" charset="0"/>
              </a:rPr>
              <a:t>: </a:t>
            </a:r>
            <a:r>
              <a:rPr lang="en-US" dirty="0">
                <a:latin typeface="Sitka Banner" pitchFamily="2" charset="0"/>
                <a:cs typeface="Times New Roman" pitchFamily="18" charset="0"/>
              </a:rPr>
              <a:t>Use these charts in reports and presentations to clearly communicate the key findings to non-technical stakeholders</a:t>
            </a:r>
            <a:r>
              <a:rPr lang="en-US" dirty="0" smtClean="0">
                <a:latin typeface="Sitka Banner" pitchFamily="2" charset="0"/>
                <a:cs typeface="Times New Roman" pitchFamily="18" charset="0"/>
              </a:rPr>
              <a:t>.</a:t>
            </a:r>
          </a:p>
          <a:p>
            <a:pPr marL="285750" indent="-285750">
              <a:buFont typeface="Arial" pitchFamily="34" charset="0"/>
              <a:buChar char="•"/>
            </a:pPr>
            <a:r>
              <a:rPr lang="en-US" b="1" dirty="0">
                <a:latin typeface="Sitka Banner" pitchFamily="2" charset="0"/>
                <a:cs typeface="Times New Roman" pitchFamily="18" charset="0"/>
              </a:rPr>
              <a:t>Step 7: Interpret and Present </a:t>
            </a:r>
            <a:r>
              <a:rPr lang="en-US" b="1" dirty="0" smtClean="0">
                <a:latin typeface="Sitka Banner" pitchFamily="2" charset="0"/>
                <a:cs typeface="Times New Roman" pitchFamily="18" charset="0"/>
              </a:rPr>
              <a:t>Findings:</a:t>
            </a:r>
            <a:r>
              <a:rPr lang="en-US" dirty="0" smtClean="0">
                <a:latin typeface="Sitka Banner" pitchFamily="2" charset="0"/>
                <a:cs typeface="Times New Roman" pitchFamily="18" charset="0"/>
              </a:rPr>
              <a:t> Analyze </a:t>
            </a:r>
            <a:r>
              <a:rPr lang="en-US" dirty="0">
                <a:latin typeface="Sitka Banner" pitchFamily="2" charset="0"/>
                <a:cs typeface="Times New Roman" pitchFamily="18" charset="0"/>
              </a:rPr>
              <a:t>Results</a:t>
            </a:r>
            <a:r>
              <a:rPr lang="en-US" dirty="0" smtClean="0">
                <a:latin typeface="Sitka Banner" pitchFamily="2" charset="0"/>
                <a:cs typeface="Times New Roman" pitchFamily="18" charset="0"/>
              </a:rPr>
              <a:t>: </a:t>
            </a:r>
            <a:r>
              <a:rPr lang="en-US" dirty="0">
                <a:latin typeface="Sitka Banner" pitchFamily="2" charset="0"/>
                <a:cs typeface="Times New Roman" pitchFamily="18" charset="0"/>
              </a:rPr>
              <a:t>Interpret the findings from the pivot tables, conditional formatting, and pie charts to draw meaningful conclusions about the factors driving employee turnover</a:t>
            </a:r>
            <a:r>
              <a:rPr lang="en-US" dirty="0" smtClean="0">
                <a:latin typeface="Sitka Banner" pitchFamily="2" charset="0"/>
                <a:cs typeface="Times New Roman" pitchFamily="18" charset="0"/>
              </a:rPr>
              <a:t>.</a:t>
            </a:r>
          </a:p>
          <a:p>
            <a:pPr marL="285750" indent="-285750">
              <a:buFont typeface="Arial" pitchFamily="34" charset="0"/>
              <a:buChar char="•"/>
            </a:pPr>
            <a:r>
              <a:rPr lang="en-US" b="1" dirty="0">
                <a:latin typeface="Sitka Banner" pitchFamily="2" charset="0"/>
                <a:cs typeface="Times New Roman" pitchFamily="18" charset="0"/>
              </a:rPr>
              <a:t>Step 8: Develop </a:t>
            </a:r>
            <a:r>
              <a:rPr lang="en-US" b="1" dirty="0" smtClean="0">
                <a:latin typeface="Sitka Banner" pitchFamily="2" charset="0"/>
                <a:cs typeface="Times New Roman" pitchFamily="18" charset="0"/>
              </a:rPr>
              <a:t>Recommendations: </a:t>
            </a:r>
            <a:r>
              <a:rPr lang="en-US" dirty="0" smtClean="0">
                <a:latin typeface="Sitka Banner" pitchFamily="2" charset="0"/>
                <a:cs typeface="Times New Roman" pitchFamily="18" charset="0"/>
              </a:rPr>
              <a:t>Strategic Actions: Based </a:t>
            </a:r>
            <a:r>
              <a:rPr lang="en-US" dirty="0">
                <a:latin typeface="Sitka Banner" pitchFamily="2" charset="0"/>
                <a:cs typeface="Times New Roman" pitchFamily="18" charset="0"/>
              </a:rPr>
              <a:t>on the analysis, develop targeted recommendations for reducing turnover. This might include improving onboarding processes, enhancing employee engagement, or addressing specific issues identified in high-turnover departments</a:t>
            </a:r>
            <a:r>
              <a:rPr lang="en-US" dirty="0" smtClean="0">
                <a:latin typeface="Sitka Banner" pitchFamily="2" charset="0"/>
                <a:cs typeface="Times New Roman" pitchFamily="18" charset="0"/>
              </a:rPr>
              <a:t>.</a:t>
            </a:r>
          </a:p>
          <a:p>
            <a:pPr marL="285750" indent="-285750">
              <a:buFont typeface="Arial" pitchFamily="34" charset="0"/>
              <a:buChar char="•"/>
            </a:pPr>
            <a:r>
              <a:rPr lang="en-US" b="1" dirty="0">
                <a:latin typeface="Sitka Banner" pitchFamily="2" charset="0"/>
                <a:cs typeface="Times New Roman" pitchFamily="18" charset="0"/>
              </a:rPr>
              <a:t>Step 9: Implement and </a:t>
            </a:r>
            <a:r>
              <a:rPr lang="en-US" b="1" dirty="0" smtClean="0">
                <a:latin typeface="Sitka Banner" pitchFamily="2" charset="0"/>
                <a:cs typeface="Times New Roman" pitchFamily="18" charset="0"/>
              </a:rPr>
              <a:t>Follow-Up: </a:t>
            </a:r>
            <a:r>
              <a:rPr lang="en-US" dirty="0" smtClean="0">
                <a:latin typeface="Sitka Banner" pitchFamily="2" charset="0"/>
                <a:cs typeface="Times New Roman" pitchFamily="18" charset="0"/>
              </a:rPr>
              <a:t>Follow-Up </a:t>
            </a:r>
            <a:r>
              <a:rPr lang="en-US" dirty="0">
                <a:latin typeface="Sitka Banner" pitchFamily="2" charset="0"/>
                <a:cs typeface="Times New Roman" pitchFamily="18" charset="0"/>
              </a:rPr>
              <a:t>Analysis</a:t>
            </a:r>
            <a:r>
              <a:rPr lang="en-US" dirty="0" smtClean="0">
                <a:latin typeface="Sitka Banner" pitchFamily="2" charset="0"/>
                <a:cs typeface="Times New Roman" pitchFamily="18" charset="0"/>
              </a:rPr>
              <a:t>: </a:t>
            </a:r>
            <a:r>
              <a:rPr lang="en-US" dirty="0">
                <a:latin typeface="Sitka Banner" pitchFamily="2" charset="0"/>
                <a:cs typeface="Times New Roman" pitchFamily="18" charset="0"/>
              </a:rPr>
              <a:t>Conduct follow-up analysis periodically to assess the impact of the implemented strategies and refine them as necessary based on new data.</a:t>
            </a:r>
            <a:endParaRPr lang="en-IN" dirty="0">
              <a:latin typeface="Sitka Banner" pitchFamily="2" charset="0"/>
              <a:cs typeface="Times New Roman" pitchFamily="18" charset="0"/>
            </a:endParaRPr>
          </a:p>
        </p:txBody>
      </p:sp>
    </p:spTree>
    <p:extLst>
      <p:ext uri="{BB962C8B-B14F-4D97-AF65-F5344CB8AC3E}">
        <p14:creationId xmlns:p14="http://schemas.microsoft.com/office/powerpoint/2010/main" val="3975504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581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sz="3600" dirty="0">
                <a:latin typeface="Gill Sans Ultra Bold" panose="020B0A02020104020203" pitchFamily="34" charset="0"/>
              </a:rPr>
              <a:t>R</a:t>
            </a:r>
            <a:r>
              <a:rPr sz="3600" spc="-40" dirty="0">
                <a:latin typeface="Gill Sans Ultra Bold" panose="020B0A02020104020203" pitchFamily="34" charset="0"/>
              </a:rPr>
              <a:t>E</a:t>
            </a:r>
            <a:r>
              <a:rPr sz="3600" spc="15" dirty="0">
                <a:latin typeface="Gill Sans Ultra Bold" panose="020B0A02020104020203" pitchFamily="34" charset="0"/>
              </a:rPr>
              <a:t>S</a:t>
            </a:r>
            <a:r>
              <a:rPr sz="3600" spc="-30" dirty="0">
                <a:latin typeface="Gill Sans Ultra Bold" panose="020B0A02020104020203" pitchFamily="34" charset="0"/>
              </a:rPr>
              <a:t>U</a:t>
            </a:r>
            <a:r>
              <a:rPr sz="3600" spc="-405" dirty="0">
                <a:latin typeface="Gill Sans Ultra Bold" panose="020B0A02020104020203" pitchFamily="34" charset="0"/>
              </a:rPr>
              <a:t>L</a:t>
            </a:r>
            <a:r>
              <a:rPr sz="3600" dirty="0">
                <a:latin typeface="Gill Sans Ultra Bold" panose="020B0A02020104020203"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Table 10"/>
          <p:cNvGraphicFramePr>
            <a:graphicFrameLocks noGrp="1"/>
          </p:cNvGraphicFramePr>
          <p:nvPr>
            <p:extLst>
              <p:ext uri="{D42A27DB-BD31-4B8C-83A1-F6EECF244321}">
                <p14:modId xmlns:p14="http://schemas.microsoft.com/office/powerpoint/2010/main" val="3732835423"/>
              </p:ext>
            </p:extLst>
          </p:nvPr>
        </p:nvGraphicFramePr>
        <p:xfrm>
          <a:off x="1524001" y="1445206"/>
          <a:ext cx="2057400" cy="4799449"/>
        </p:xfrm>
        <a:graphic>
          <a:graphicData uri="http://schemas.openxmlformats.org/drawingml/2006/table">
            <a:tbl>
              <a:tblPr/>
              <a:tblGrid>
                <a:gridCol w="1528354"/>
                <a:gridCol w="529046"/>
              </a:tblGrid>
              <a:tr h="157426">
                <a:tc>
                  <a:txBody>
                    <a:bodyPr/>
                    <a:lstStyle/>
                    <a:p>
                      <a:pPr algn="l" fontAlgn="b"/>
                      <a:r>
                        <a:rPr lang="en-IN" sz="500" b="1" i="0" u="none" strike="noStrike">
                          <a:solidFill>
                            <a:srgbClr val="000000"/>
                          </a:solidFill>
                          <a:effectLst/>
                          <a:latin typeface="Calibri" panose="020F0502020204030204" pitchFamily="34" charset="0"/>
                        </a:rPr>
                        <a:t>Row Labels</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500" b="1" i="0" u="none" strike="noStrike">
                          <a:solidFill>
                            <a:srgbClr val="000000"/>
                          </a:solidFill>
                          <a:effectLst/>
                          <a:latin typeface="Calibri" panose="020F0502020204030204" pitchFamily="34" charset="0"/>
                        </a:rPr>
                        <a:t>Sum of FTE</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r>
              <a:tr h="81439">
                <a:tc>
                  <a:txBody>
                    <a:bodyPr/>
                    <a:lstStyle/>
                    <a:p>
                      <a:pPr algn="l" fontAlgn="b"/>
                      <a:r>
                        <a:rPr lang="en-IN" sz="500" b="1" i="0" u="none" strike="noStrike">
                          <a:solidFill>
                            <a:srgbClr val="000000"/>
                          </a:solidFill>
                          <a:effectLst/>
                          <a:latin typeface="Calibri" panose="020F0502020204030204" pitchFamily="34" charset="0"/>
                        </a:rPr>
                        <a:t>PR00147</a:t>
                      </a:r>
                    </a:p>
                  </a:txBody>
                  <a:tcPr marL="3902" marR="3902" marT="39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12-Nov-18</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NULL</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Remote</a:t>
                      </a:r>
                    </a:p>
                  </a:txBody>
                  <a:tcPr marL="105346"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1" i="0" u="none" strike="noStrike">
                          <a:solidFill>
                            <a:srgbClr val="000000"/>
                          </a:solidFill>
                          <a:effectLst/>
                          <a:latin typeface="Calibri" panose="020F0502020204030204" pitchFamily="34" charset="0"/>
                        </a:rPr>
                        <a:t>PR00419</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0.8</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43494</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0.8</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Business Development</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0.8</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Remote</a:t>
                      </a:r>
                    </a:p>
                  </a:txBody>
                  <a:tcPr marL="105346"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0.8</a:t>
                      </a:r>
                    </a:p>
                  </a:txBody>
                  <a:tcPr marL="3902" marR="3902" marT="3902" marB="0" anchor="b">
                    <a:lnL>
                      <a:noFill/>
                    </a:lnL>
                    <a:lnR>
                      <a:noFill/>
                    </a:lnR>
                    <a:lnT>
                      <a:noFill/>
                    </a:lnT>
                    <a:lnB>
                      <a:noFill/>
                    </a:lnB>
                  </a:tcPr>
                </a:tc>
              </a:tr>
              <a:tr h="81439">
                <a:tc>
                  <a:txBody>
                    <a:bodyPr/>
                    <a:lstStyle/>
                    <a:p>
                      <a:pPr algn="l" fontAlgn="b"/>
                      <a:r>
                        <a:rPr lang="en-IN" sz="500" b="1" i="0" u="none" strike="noStrike">
                          <a:solidFill>
                            <a:srgbClr val="000000"/>
                          </a:solidFill>
                          <a:effectLst/>
                          <a:latin typeface="Calibri" panose="020F0502020204030204" pitchFamily="34" charset="0"/>
                        </a:rPr>
                        <a:t>PR04473</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19-Apr-21</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Business Development</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Columbus, USA</a:t>
                      </a:r>
                    </a:p>
                  </a:txBody>
                  <a:tcPr marL="105346"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1" i="0" u="none" strike="noStrike">
                          <a:solidFill>
                            <a:srgbClr val="000000"/>
                          </a:solidFill>
                          <a:effectLst/>
                          <a:latin typeface="Calibri" panose="020F0502020204030204" pitchFamily="34" charset="0"/>
                        </a:rPr>
                        <a:t>PR04601</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44502</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Support</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Hyderabad, India</a:t>
                      </a:r>
                    </a:p>
                  </a:txBody>
                  <a:tcPr marL="105346"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1" i="0" u="none" strike="noStrike">
                          <a:solidFill>
                            <a:srgbClr val="000000"/>
                          </a:solidFill>
                          <a:effectLst/>
                          <a:latin typeface="Calibri" panose="020F0502020204030204" pitchFamily="34" charset="0"/>
                        </a:rPr>
                        <a:t>PR04686</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43710</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Business Development</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Seattle, USA</a:t>
                      </a:r>
                    </a:p>
                  </a:txBody>
                  <a:tcPr marL="105346"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1" i="0" u="none" strike="noStrike">
                          <a:solidFill>
                            <a:srgbClr val="000000"/>
                          </a:solidFill>
                          <a:effectLst/>
                          <a:latin typeface="Calibri" panose="020F0502020204030204" pitchFamily="34" charset="0"/>
                        </a:rPr>
                        <a:t>SQ00144</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Oct 16, 2020</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Engineering</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Wellington, New Zealand</a:t>
                      </a:r>
                    </a:p>
                  </a:txBody>
                  <a:tcPr marL="105346"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1" i="0" u="none" strike="noStrike">
                          <a:solidFill>
                            <a:srgbClr val="000000"/>
                          </a:solidFill>
                          <a:effectLst/>
                          <a:latin typeface="Calibri" panose="020F0502020204030204" pitchFamily="34" charset="0"/>
                        </a:rPr>
                        <a:t>SQ00612</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43466</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Research and Development</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Wellington, New Zealand</a:t>
                      </a:r>
                    </a:p>
                  </a:txBody>
                  <a:tcPr marL="105346"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1" i="0" u="none" strike="noStrike">
                          <a:solidFill>
                            <a:srgbClr val="000000"/>
                          </a:solidFill>
                          <a:effectLst/>
                          <a:latin typeface="Calibri" panose="020F0502020204030204" pitchFamily="34" charset="0"/>
                        </a:rPr>
                        <a:t>SQ01854</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0.9</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43643</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0.9</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Marketing</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0.9</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Remote</a:t>
                      </a:r>
                    </a:p>
                  </a:txBody>
                  <a:tcPr marL="105346"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0.9</a:t>
                      </a:r>
                    </a:p>
                  </a:txBody>
                  <a:tcPr marL="3902" marR="3902" marT="3902" marB="0" anchor="b">
                    <a:lnL>
                      <a:noFill/>
                    </a:lnL>
                    <a:lnR>
                      <a:noFill/>
                    </a:lnR>
                    <a:lnT>
                      <a:noFill/>
                    </a:lnT>
                    <a:lnB>
                      <a:noFill/>
                    </a:lnB>
                  </a:tcPr>
                </a:tc>
              </a:tr>
              <a:tr h="81439">
                <a:tc>
                  <a:txBody>
                    <a:bodyPr/>
                    <a:lstStyle/>
                    <a:p>
                      <a:pPr algn="l" fontAlgn="b"/>
                      <a:r>
                        <a:rPr lang="en-IN" sz="500" b="1" i="0" u="none" strike="noStrike">
                          <a:solidFill>
                            <a:srgbClr val="000000"/>
                          </a:solidFill>
                          <a:effectLst/>
                          <a:latin typeface="Calibri" panose="020F0502020204030204" pitchFamily="34" charset="0"/>
                        </a:rPr>
                        <a:t>SQ04612</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43902</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Services</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Remote</a:t>
                      </a:r>
                    </a:p>
                  </a:txBody>
                  <a:tcPr marL="105346"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1" i="0" u="none" strike="noStrike">
                          <a:solidFill>
                            <a:srgbClr val="000000"/>
                          </a:solidFill>
                          <a:effectLst/>
                          <a:latin typeface="Calibri" panose="020F0502020204030204" pitchFamily="34" charset="0"/>
                        </a:rPr>
                        <a:t>TN01281</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27-Jan-20</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Engineering</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Wellington, New Zealand</a:t>
                      </a:r>
                    </a:p>
                  </a:txBody>
                  <a:tcPr marL="105346"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1" i="0" u="none" strike="noStrike">
                          <a:solidFill>
                            <a:srgbClr val="000000"/>
                          </a:solidFill>
                          <a:effectLst/>
                          <a:latin typeface="Calibri" panose="020F0502020204030204" pitchFamily="34" charset="0"/>
                        </a:rPr>
                        <a:t>TN02749</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0.7</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2-Apr-18</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0.7</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Training</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0.7</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Hyderabad, India</a:t>
                      </a:r>
                    </a:p>
                  </a:txBody>
                  <a:tcPr marL="105346"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0.7</a:t>
                      </a:r>
                    </a:p>
                  </a:txBody>
                  <a:tcPr marL="3902" marR="3902" marT="3902" marB="0" anchor="b">
                    <a:lnL>
                      <a:noFill/>
                    </a:lnL>
                    <a:lnR>
                      <a:noFill/>
                    </a:lnR>
                    <a:lnT>
                      <a:noFill/>
                    </a:lnT>
                    <a:lnB>
                      <a:noFill/>
                    </a:lnB>
                  </a:tcPr>
                </a:tc>
              </a:tr>
              <a:tr h="81439">
                <a:tc>
                  <a:txBody>
                    <a:bodyPr/>
                    <a:lstStyle/>
                    <a:p>
                      <a:pPr algn="l" fontAlgn="b"/>
                      <a:r>
                        <a:rPr lang="en-IN" sz="500" b="1" i="0" u="none" strike="noStrike">
                          <a:solidFill>
                            <a:srgbClr val="000000"/>
                          </a:solidFill>
                          <a:effectLst/>
                          <a:latin typeface="Calibri" panose="020F0502020204030204" pitchFamily="34" charset="0"/>
                        </a:rPr>
                        <a:t>VT00578</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Oct 18, 2021</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Services</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Remote</a:t>
                      </a:r>
                    </a:p>
                  </a:txBody>
                  <a:tcPr marL="105346"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1" i="0" u="none" strike="noStrike">
                          <a:solidFill>
                            <a:srgbClr val="000000"/>
                          </a:solidFill>
                          <a:effectLst/>
                          <a:latin typeface="Calibri" panose="020F0502020204030204" pitchFamily="34" charset="0"/>
                        </a:rPr>
                        <a:t>VT01803</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Mar 5, 2018</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Training</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Seattle, USA</a:t>
                      </a:r>
                    </a:p>
                  </a:txBody>
                  <a:tcPr marL="105346"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1" i="0" u="none" strike="noStrike">
                          <a:solidFill>
                            <a:srgbClr val="000000"/>
                          </a:solidFill>
                          <a:effectLst/>
                          <a:latin typeface="Calibri" panose="020F0502020204030204" pitchFamily="34" charset="0"/>
                        </a:rPr>
                        <a:t>VT02417</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12-Mar-18</a:t>
                      </a:r>
                    </a:p>
                  </a:txBody>
                  <a:tcPr marL="35115" marR="3902" marT="390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500" b="1" i="0" u="none" strike="noStrike">
                          <a:solidFill>
                            <a:srgbClr val="000000"/>
                          </a:solidFill>
                          <a:effectLst/>
                          <a:latin typeface="Calibri" panose="020F0502020204030204" pitchFamily="34" charset="0"/>
                        </a:rPr>
                        <a:t>1</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Support</a:t>
                      </a:r>
                    </a:p>
                  </a:txBody>
                  <a:tcPr marL="70230" marR="3902" marT="3902" marB="0" anchor="b">
                    <a:lnL>
                      <a:noFill/>
                    </a:lnL>
                    <a:lnR>
                      <a:noFill/>
                    </a:lnR>
                    <a:lnT>
                      <a:noFill/>
                    </a:lnT>
                    <a:lnB>
                      <a:noFill/>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a:noFill/>
                    </a:lnB>
                  </a:tcPr>
                </a:tc>
              </a:tr>
              <a:tr h="81439">
                <a:tc>
                  <a:txBody>
                    <a:bodyPr/>
                    <a:lstStyle/>
                    <a:p>
                      <a:pPr algn="l" fontAlgn="b"/>
                      <a:r>
                        <a:rPr lang="en-IN" sz="500" b="0" i="0" u="none" strike="noStrike">
                          <a:solidFill>
                            <a:srgbClr val="000000"/>
                          </a:solidFill>
                          <a:effectLst/>
                          <a:latin typeface="Calibri" panose="020F0502020204030204" pitchFamily="34" charset="0"/>
                        </a:rPr>
                        <a:t>Auckland, New Zealand</a:t>
                      </a:r>
                    </a:p>
                  </a:txBody>
                  <a:tcPr marL="105346" marR="3902" marT="3902" marB="0" anchor="b">
                    <a:lnL>
                      <a:noFill/>
                    </a:lnL>
                    <a:lnR>
                      <a:noFill/>
                    </a:lnR>
                    <a:lnT>
                      <a:noFill/>
                    </a:lnT>
                    <a:lnB w="6350" cap="flat" cmpd="sng" algn="ctr">
                      <a:solidFill>
                        <a:srgbClr val="8EA9DB"/>
                      </a:solidFill>
                      <a:prstDash val="solid"/>
                      <a:round/>
                      <a:headEnd type="none" w="med" len="med"/>
                      <a:tailEnd type="none" w="med" len="med"/>
                    </a:lnB>
                  </a:tcPr>
                </a:tc>
                <a:tc>
                  <a:txBody>
                    <a:bodyPr/>
                    <a:lstStyle/>
                    <a:p>
                      <a:pPr algn="r" fontAlgn="b"/>
                      <a:r>
                        <a:rPr lang="en-IN" sz="500" b="0" i="0" u="none" strike="noStrike">
                          <a:solidFill>
                            <a:srgbClr val="000000"/>
                          </a:solidFill>
                          <a:effectLst/>
                          <a:latin typeface="Calibri" panose="020F0502020204030204" pitchFamily="34" charset="0"/>
                        </a:rPr>
                        <a:t>1</a:t>
                      </a:r>
                    </a:p>
                  </a:txBody>
                  <a:tcPr marL="3902" marR="3902" marT="3902" marB="0" anchor="b">
                    <a:lnL>
                      <a:noFill/>
                    </a:lnL>
                    <a:lnR>
                      <a:noFill/>
                    </a:lnR>
                    <a:lnT>
                      <a:noFill/>
                    </a:lnT>
                    <a:lnB w="6350" cap="flat" cmpd="sng" algn="ctr">
                      <a:solidFill>
                        <a:srgbClr val="8EA9DB"/>
                      </a:solidFill>
                      <a:prstDash val="solid"/>
                      <a:round/>
                      <a:headEnd type="none" w="med" len="med"/>
                      <a:tailEnd type="none" w="med" len="med"/>
                    </a:lnB>
                  </a:tcPr>
                </a:tc>
              </a:tr>
              <a:tr h="81439">
                <a:tc>
                  <a:txBody>
                    <a:bodyPr/>
                    <a:lstStyle/>
                    <a:p>
                      <a:pPr algn="l" fontAlgn="b"/>
                      <a:r>
                        <a:rPr lang="en-IN" sz="500" b="1" i="0" u="none" strike="noStrike">
                          <a:solidFill>
                            <a:srgbClr val="000000"/>
                          </a:solidFill>
                          <a:effectLst/>
                          <a:latin typeface="Calibri" panose="020F0502020204030204" pitchFamily="34" charset="0"/>
                        </a:rPr>
                        <a:t>Grand Total</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500" b="1" i="0" u="none" strike="noStrike" dirty="0">
                          <a:solidFill>
                            <a:srgbClr val="000000"/>
                          </a:solidFill>
                          <a:effectLst/>
                          <a:latin typeface="Calibri" panose="020F0502020204030204" pitchFamily="34" charset="0"/>
                        </a:rPr>
                        <a:t>13.4</a:t>
                      </a:r>
                    </a:p>
                  </a:txBody>
                  <a:tcPr marL="3902" marR="3902" marT="3902"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r>
            </a:tbl>
          </a:graphicData>
        </a:graphic>
      </p:graphicFrame>
      <p:pic>
        <p:nvPicPr>
          <p:cNvPr id="12" name="Picture 11"/>
          <p:cNvPicPr>
            <a:picLocks noChangeAspect="1"/>
          </p:cNvPicPr>
          <p:nvPr/>
        </p:nvPicPr>
        <p:blipFill>
          <a:blip r:embed="rId3"/>
          <a:stretch>
            <a:fillRect/>
          </a:stretch>
        </p:blipFill>
        <p:spPr>
          <a:xfrm>
            <a:off x="3806753" y="1993267"/>
            <a:ext cx="4578493" cy="28714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609600" y="228600"/>
            <a:ext cx="10681335" cy="758190"/>
          </a:xfrm>
        </p:spPr>
        <p:txBody>
          <a:bodyPr/>
          <a:lstStyle/>
          <a:p>
            <a:r>
              <a:rPr lang="en-US" dirty="0">
                <a:latin typeface="Sitka Banner Semibold" pitchFamily="2" charset="0"/>
                <a:cs typeface="Times New Roman" panose="02020603050405020304" pitchFamily="18" charset="0"/>
              </a:rPr>
              <a:t>Conclusion</a:t>
            </a:r>
            <a:endParaRPr lang="en-IN" dirty="0">
              <a:latin typeface="Sitka Banner Semibold" pitchFamily="2" charset="0"/>
              <a:cs typeface="Times New Roman" panose="02020603050405020304" pitchFamily="18" charset="0"/>
            </a:endParaRPr>
          </a:p>
        </p:txBody>
      </p:sp>
      <p:sp>
        <p:nvSpPr>
          <p:cNvPr id="4" name="Rectangle 3"/>
          <p:cNvSpPr/>
          <p:nvPr/>
        </p:nvSpPr>
        <p:spPr>
          <a:xfrm>
            <a:off x="1856232" y="1219200"/>
            <a:ext cx="6096000" cy="5016758"/>
          </a:xfrm>
          <a:prstGeom prst="rect">
            <a:avLst/>
          </a:prstGeom>
        </p:spPr>
        <p:txBody>
          <a:bodyPr>
            <a:spAutoFit/>
          </a:bodyPr>
          <a:lstStyle/>
          <a:p>
            <a:pPr marL="342900" indent="-342900">
              <a:buFont typeface="Arial" pitchFamily="34" charset="0"/>
              <a:buChar char="•"/>
            </a:pPr>
            <a:r>
              <a:rPr lang="en-US" sz="2000" dirty="0">
                <a:latin typeface="Sitka Heading" pitchFamily="2" charset="0"/>
                <a:cs typeface="Times New Roman" pitchFamily="18" charset="0"/>
              </a:rPr>
              <a:t>In conclusion, our project on employee turnover analysis using pivot tables, conditional formatting, filtering, and pie charts has successfully demonstrated the power of Excel as a comprehensive tool for HR analytics. </a:t>
            </a:r>
            <a:endParaRPr lang="en-US" sz="2000" dirty="0" smtClean="0">
              <a:latin typeface="Sitka Heading" pitchFamily="2" charset="0"/>
              <a:cs typeface="Times New Roman" pitchFamily="18" charset="0"/>
            </a:endParaRPr>
          </a:p>
          <a:p>
            <a:pPr marL="342900" indent="-342900">
              <a:buFont typeface="Arial" pitchFamily="34" charset="0"/>
              <a:buChar char="•"/>
            </a:pPr>
            <a:r>
              <a:rPr lang="en-US" sz="2000" dirty="0" smtClean="0">
                <a:latin typeface="Sitka Heading" pitchFamily="2" charset="0"/>
                <a:cs typeface="Times New Roman" pitchFamily="18" charset="0"/>
              </a:rPr>
              <a:t>By </a:t>
            </a:r>
            <a:r>
              <a:rPr lang="en-US" sz="2000" dirty="0">
                <a:latin typeface="Sitka Heading" pitchFamily="2" charset="0"/>
                <a:cs typeface="Times New Roman" pitchFamily="18" charset="0"/>
              </a:rPr>
              <a:t>leveraging these features, we’ve been able to transform raw employee data into meaningful insights that can guide strategic decision-making</a:t>
            </a:r>
            <a:r>
              <a:rPr lang="en-US" sz="2000" dirty="0" smtClean="0">
                <a:latin typeface="Sitka Heading" pitchFamily="2" charset="0"/>
                <a:cs typeface="Times New Roman" pitchFamily="18" charset="0"/>
              </a:rPr>
              <a:t>.</a:t>
            </a:r>
          </a:p>
          <a:p>
            <a:pPr marL="342900" indent="-342900">
              <a:buFont typeface="Arial" pitchFamily="34" charset="0"/>
              <a:buChar char="•"/>
            </a:pPr>
            <a:r>
              <a:rPr lang="en-US" sz="2000" dirty="0">
                <a:latin typeface="Sitka Heading" pitchFamily="2" charset="0"/>
                <a:cs typeface="Times New Roman" pitchFamily="18" charset="0"/>
              </a:rPr>
              <a:t>This project not only highlights the versatility of Excel as an analytical tool but also underscores the importance of data-driven decision-making in today’s competitive business environment. </a:t>
            </a:r>
            <a:endParaRPr lang="en-US" sz="2000" dirty="0" smtClean="0">
              <a:latin typeface="Sitka Heading" pitchFamily="2" charset="0"/>
              <a:cs typeface="Times New Roman" pitchFamily="18" charset="0"/>
            </a:endParaRPr>
          </a:p>
          <a:p>
            <a:pPr marL="342900" indent="-342900">
              <a:buFont typeface="Arial" pitchFamily="34" charset="0"/>
              <a:buChar char="•"/>
            </a:pPr>
            <a:r>
              <a:rPr lang="en-US" sz="2000" dirty="0" smtClean="0">
                <a:latin typeface="Sitka Heading" pitchFamily="2" charset="0"/>
                <a:cs typeface="Times New Roman" pitchFamily="18" charset="0"/>
              </a:rPr>
              <a:t>The </a:t>
            </a:r>
            <a:r>
              <a:rPr lang="en-US" sz="2000" dirty="0">
                <a:latin typeface="Sitka Heading" pitchFamily="2" charset="0"/>
                <a:cs typeface="Times New Roman" pitchFamily="18" charset="0"/>
              </a:rPr>
              <a:t>insights gained from this analysis will serve as a valuable foundation for ongoing efforts to build a more satisfied and stable workforce, driving long-term success for the organization.</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356225" cy="755335"/>
          </a:xfrm>
          <a:prstGeom prst="rect">
            <a:avLst/>
          </a:prstGeom>
        </p:spPr>
        <p:txBody>
          <a:bodyPr vert="horz" wrap="square" lIns="0" tIns="16510" rIns="0" bIns="0" rtlCol="0">
            <a:spAutoFit/>
          </a:bodyPr>
          <a:lstStyle/>
          <a:p>
            <a:pPr marL="12700">
              <a:lnSpc>
                <a:spcPct val="100000"/>
              </a:lnSpc>
              <a:spcBef>
                <a:spcPts val="130"/>
              </a:spcBef>
            </a:pPr>
            <a:r>
              <a:rPr spc="5" dirty="0">
                <a:latin typeface="Algerian" panose="04020705040A02060702" pitchFamily="82" charset="0"/>
              </a:rPr>
              <a:t>PROJECT</a:t>
            </a:r>
            <a:r>
              <a:rPr spc="-85" dirty="0">
                <a:latin typeface="Algerian" panose="04020705040A02060702" pitchFamily="82" charset="0"/>
              </a:rPr>
              <a:t> </a:t>
            </a:r>
            <a:r>
              <a:rPr spc="25" dirty="0">
                <a:latin typeface="Algerian" panose="04020705040A02060702" pitchFamily="82" charset="0"/>
              </a:rPr>
              <a:t>TITLE</a:t>
            </a:r>
            <a:endParaRPr dirty="0">
              <a:latin typeface="Algerian" panose="04020705040A02060702" pitchFamily="8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877176" y="2509531"/>
            <a:ext cx="8593228" cy="2585323"/>
          </a:xfrm>
          <a:prstGeom prst="rect">
            <a:avLst/>
          </a:prstGeom>
          <a:noFill/>
        </p:spPr>
        <p:txBody>
          <a:bodyPr wrap="square" rtlCol="0">
            <a:spAutoFit/>
          </a:bodyPr>
          <a:lstStyle/>
          <a:p>
            <a:r>
              <a:rPr lang="en-US" sz="5400" b="1" dirty="0" smtClean="0">
                <a:solidFill>
                  <a:srgbClr val="0F0F0F"/>
                </a:solidFill>
                <a:latin typeface="Sitka Text" pitchFamily="2" charset="0"/>
                <a:cs typeface="Times New Roman" panose="02020603050405020304" pitchFamily="18" charset="0"/>
              </a:rPr>
              <a:t>USING PIVOT TABLE FOR EMPLOYEE TRUNOVER ANALYSIS</a:t>
            </a:r>
            <a:endParaRPr lang="en-IN" sz="5400" dirty="0">
              <a:solidFill>
                <a:srgbClr val="7030A0"/>
              </a:solidFill>
              <a:latin typeface="Sitka Text" pitchFamily="2"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841625" cy="844462"/>
          </a:xfrm>
          <a:prstGeom prst="rect">
            <a:avLst/>
          </a:prstGeom>
        </p:spPr>
        <p:txBody>
          <a:bodyPr vert="horz" wrap="square" lIns="0" tIns="13335" rIns="0" bIns="0" rtlCol="0">
            <a:spAutoFit/>
          </a:bodyPr>
          <a:lstStyle/>
          <a:p>
            <a:pPr marL="12700">
              <a:lnSpc>
                <a:spcPct val="100000"/>
              </a:lnSpc>
              <a:spcBef>
                <a:spcPts val="105"/>
              </a:spcBef>
            </a:pPr>
            <a:r>
              <a:rPr sz="5400" spc="25" dirty="0">
                <a:latin typeface="Algerian" panose="04020705040A02060702" pitchFamily="82" charset="0"/>
              </a:rPr>
              <a:t>A</a:t>
            </a:r>
            <a:r>
              <a:rPr sz="5400" spc="-5" dirty="0">
                <a:latin typeface="Algerian" panose="04020705040A02060702" pitchFamily="82" charset="0"/>
              </a:rPr>
              <a:t>G</a:t>
            </a:r>
            <a:r>
              <a:rPr sz="5400" spc="-35" dirty="0">
                <a:latin typeface="Algerian" panose="04020705040A02060702" pitchFamily="82" charset="0"/>
              </a:rPr>
              <a:t>E</a:t>
            </a:r>
            <a:r>
              <a:rPr sz="5400" spc="15" dirty="0">
                <a:latin typeface="Algerian" panose="04020705040A02060702" pitchFamily="82" charset="0"/>
              </a:rPr>
              <a:t>N</a:t>
            </a:r>
            <a:r>
              <a:rPr sz="5400" dirty="0">
                <a:latin typeface="Algerian" panose="04020705040A02060702"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60666" y="1311144"/>
            <a:ext cx="5839305" cy="4524315"/>
          </a:xfrm>
          <a:prstGeom prst="rect">
            <a:avLst/>
          </a:prstGeom>
          <a:noFill/>
        </p:spPr>
        <p:txBody>
          <a:bodyPr wrap="square" rtlCol="0">
            <a:spAutoFit/>
          </a:bodyPr>
          <a:lstStyle/>
          <a:p>
            <a:pPr algn="l"/>
            <a:endParaRPr lang="en-US" sz="3200" b="0" i="0" dirty="0" smtClean="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Century" panose="02040604050505020304" pitchFamily="18" charset="0"/>
                <a:cs typeface="Times New Roman" panose="02020603050405020304" pitchFamily="18" charset="0"/>
              </a:rPr>
              <a:t>Project </a:t>
            </a:r>
            <a:r>
              <a:rPr lang="en-US" sz="2800" b="0" i="0" dirty="0">
                <a:solidFill>
                  <a:srgbClr val="0D0D0D"/>
                </a:solidFill>
                <a:effectLst/>
                <a:latin typeface="Century" panose="02040604050505020304" pitchFamily="18" charset="0"/>
                <a:cs typeface="Times New Roman" panose="02020603050405020304" pitchFamily="18" charset="0"/>
              </a:rPr>
              <a:t>Overview</a:t>
            </a:r>
          </a:p>
          <a:p>
            <a:pPr algn="l">
              <a:buFont typeface="+mj-lt"/>
              <a:buAutoNum type="arabicPeriod"/>
            </a:pPr>
            <a:r>
              <a:rPr lang="en-US" sz="2800" b="0" i="0" dirty="0">
                <a:solidFill>
                  <a:srgbClr val="0D0D0D"/>
                </a:solidFill>
                <a:effectLst/>
                <a:latin typeface="Century" panose="020406040505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Century" panose="02040604050505020304" pitchFamily="18" charset="0"/>
                <a:cs typeface="Times New Roman" panose="02020603050405020304" pitchFamily="18" charset="0"/>
              </a:rPr>
              <a:t>Our Solution and Proposition</a:t>
            </a:r>
          </a:p>
          <a:p>
            <a:pPr algn="l">
              <a:buFont typeface="+mj-lt"/>
              <a:buAutoNum type="arabicPeriod"/>
            </a:pPr>
            <a:r>
              <a:rPr lang="en-US" sz="2800" b="0" i="0" dirty="0" smtClean="0">
                <a:solidFill>
                  <a:srgbClr val="0D0D0D"/>
                </a:solidFill>
                <a:effectLst/>
                <a:latin typeface="Century" panose="02040604050505020304" pitchFamily="18" charset="0"/>
                <a:cs typeface="Times New Roman" panose="02020603050405020304" pitchFamily="18" charset="0"/>
              </a:rPr>
              <a:t>Problem Statement</a:t>
            </a:r>
          </a:p>
          <a:p>
            <a:pPr algn="l">
              <a:buFont typeface="+mj-lt"/>
              <a:buAutoNum type="arabicPeriod"/>
            </a:pPr>
            <a:r>
              <a:rPr lang="en-US" sz="2800" dirty="0" smtClean="0">
                <a:solidFill>
                  <a:srgbClr val="0D0D0D"/>
                </a:solidFill>
                <a:latin typeface="Century" panose="02040604050505020304" pitchFamily="18" charset="0"/>
                <a:cs typeface="Times New Roman" panose="02020603050405020304" pitchFamily="18" charset="0"/>
              </a:rPr>
              <a:t>Dataset </a:t>
            </a:r>
            <a:r>
              <a:rPr lang="en-US" sz="2800" dirty="0">
                <a:solidFill>
                  <a:srgbClr val="0D0D0D"/>
                </a:solidFill>
                <a:latin typeface="Century" panose="02040604050505020304" pitchFamily="18" charset="0"/>
                <a:cs typeface="Times New Roman" panose="02020603050405020304" pitchFamily="18" charset="0"/>
              </a:rPr>
              <a:t>Description</a:t>
            </a:r>
            <a:endParaRPr lang="en-US" sz="2800" b="0" i="0" dirty="0">
              <a:solidFill>
                <a:srgbClr val="0D0D0D"/>
              </a:solidFill>
              <a:effectLst/>
              <a:latin typeface="Century" panose="020406040505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Century" panose="020406040505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Century" panose="02040604050505020304" pitchFamily="18" charset="0"/>
                <a:cs typeface="Times New Roman" panose="02020603050405020304" pitchFamily="18" charset="0"/>
              </a:rPr>
              <a:t>Results and </a:t>
            </a:r>
            <a:r>
              <a:rPr lang="en-US" sz="2800" dirty="0">
                <a:solidFill>
                  <a:srgbClr val="0D0D0D"/>
                </a:solidFill>
                <a:latin typeface="Century" panose="02040604050505020304" pitchFamily="18" charset="0"/>
                <a:cs typeface="Times New Roman" panose="02020603050405020304" pitchFamily="18" charset="0"/>
              </a:rPr>
              <a:t>Discussion</a:t>
            </a:r>
            <a:endParaRPr lang="en-US" sz="2800" b="0" i="0" dirty="0">
              <a:solidFill>
                <a:srgbClr val="0D0D0D"/>
              </a:solidFill>
              <a:effectLst/>
              <a:latin typeface="Century" panose="020406040505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Century" panose="02040604050505020304" pitchFamily="18" charset="0"/>
                <a:cs typeface="Times New Roman" panose="02020603050405020304" pitchFamily="18" charset="0"/>
              </a:rPr>
              <a:t>Conclusion</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Lucida Console" panose="020B0609040504020204" pitchFamily="49" charset="0"/>
              </a:rPr>
              <a:t>P</a:t>
            </a:r>
            <a:r>
              <a:rPr sz="4250" spc="15" dirty="0">
                <a:latin typeface="Lucida Console" panose="020B0609040504020204" pitchFamily="49" charset="0"/>
              </a:rPr>
              <a:t>ROB</a:t>
            </a:r>
            <a:r>
              <a:rPr sz="4250" spc="55" dirty="0">
                <a:latin typeface="Lucida Console" panose="020B0609040504020204" pitchFamily="49" charset="0"/>
              </a:rPr>
              <a:t>L</a:t>
            </a:r>
            <a:r>
              <a:rPr sz="4250" spc="-20" dirty="0">
                <a:latin typeface="Lucida Console" panose="020B0609040504020204" pitchFamily="49" charset="0"/>
              </a:rPr>
              <a:t>E</a:t>
            </a:r>
            <a:r>
              <a:rPr sz="4250" spc="20" dirty="0">
                <a:latin typeface="Lucida Console" panose="020B0609040504020204" pitchFamily="49" charset="0"/>
              </a:rPr>
              <a:t>M</a:t>
            </a:r>
            <a:r>
              <a:rPr sz="4250" dirty="0">
                <a:latin typeface="Lucida Console" panose="020B0609040504020204" pitchFamily="49" charset="0"/>
              </a:rPr>
              <a:t>	</a:t>
            </a:r>
            <a:r>
              <a:rPr sz="4250" spc="10" dirty="0">
                <a:latin typeface="Lucida Console" panose="020B0609040504020204" pitchFamily="49" charset="0"/>
              </a:rPr>
              <a:t>S</a:t>
            </a:r>
            <a:r>
              <a:rPr sz="4250" spc="-370" dirty="0">
                <a:latin typeface="Lucida Console" panose="020B0609040504020204" pitchFamily="49" charset="0"/>
              </a:rPr>
              <a:t>T</a:t>
            </a:r>
            <a:r>
              <a:rPr sz="4250" spc="-375" dirty="0">
                <a:latin typeface="Lucida Console" panose="020B0609040504020204" pitchFamily="49" charset="0"/>
              </a:rPr>
              <a:t>A</a:t>
            </a:r>
            <a:r>
              <a:rPr sz="4250" spc="15" dirty="0">
                <a:latin typeface="Lucida Console" panose="020B0609040504020204" pitchFamily="49" charset="0"/>
              </a:rPr>
              <a:t>T</a:t>
            </a:r>
            <a:r>
              <a:rPr sz="4250" spc="-10" dirty="0">
                <a:latin typeface="Lucida Console" panose="020B0609040504020204" pitchFamily="49" charset="0"/>
              </a:rPr>
              <a:t>E</a:t>
            </a:r>
            <a:r>
              <a:rPr sz="4250" spc="-20" dirty="0">
                <a:latin typeface="Lucida Console" panose="020B0609040504020204" pitchFamily="49" charset="0"/>
              </a:rPr>
              <a:t>ME</a:t>
            </a:r>
            <a:r>
              <a:rPr sz="4250" spc="10" dirty="0">
                <a:latin typeface="Lucida Console" panose="020B0609040504020204" pitchFamily="49" charset="0"/>
              </a:rPr>
              <a:t>NT</a:t>
            </a:r>
            <a:endParaRPr sz="4250" dirty="0">
              <a:latin typeface="Lucida Console" panose="020B0609040504020204" pitchFamily="49"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 xmlns:a16="http://schemas.microsoft.com/office/drawing/2014/main" id="{8A1BCA91-62C4-2D1E-74C7-55DB0E5F932A}"/>
              </a:ext>
            </a:extLst>
          </p:cNvPr>
          <p:cNvSpPr txBox="1"/>
          <p:nvPr/>
        </p:nvSpPr>
        <p:spPr>
          <a:xfrm>
            <a:off x="1307592" y="1580454"/>
            <a:ext cx="6477000" cy="5028300"/>
          </a:xfrm>
          <a:prstGeom prst="rect">
            <a:avLst/>
          </a:prstGeom>
          <a:noFill/>
        </p:spPr>
        <p:txBody>
          <a:bodyPr wrap="square" rtlCol="0">
            <a:spAutoFit/>
          </a:bodyPr>
          <a:lstStyle/>
          <a:p>
            <a:pPr marL="342900" indent="-342900">
              <a:lnSpc>
                <a:spcPct val="150000"/>
              </a:lnSpc>
              <a:buFont typeface="Arial" pitchFamily="34" charset="0"/>
              <a:buChar char="•"/>
            </a:pPr>
            <a:r>
              <a:rPr lang="en-US" dirty="0">
                <a:latin typeface="Sitka Heading Semibold" pitchFamily="2" charset="0"/>
                <a:cs typeface="Times New Roman" panose="02020603050405020304" pitchFamily="18" charset="0"/>
              </a:rPr>
              <a:t>Employee turnover is a critical issue that affects the overall productivity, morale, and financial health of an organization. </a:t>
            </a:r>
            <a:endParaRPr lang="en-US" dirty="0" smtClean="0">
              <a:latin typeface="Sitka Heading Semibold" pitchFamily="2" charset="0"/>
              <a:cs typeface="Times New Roman" panose="02020603050405020304" pitchFamily="18" charset="0"/>
            </a:endParaRPr>
          </a:p>
          <a:p>
            <a:pPr marL="342900" indent="-342900">
              <a:lnSpc>
                <a:spcPct val="150000"/>
              </a:lnSpc>
              <a:buFont typeface="Arial" pitchFamily="34" charset="0"/>
              <a:buChar char="•"/>
            </a:pPr>
            <a:r>
              <a:rPr lang="en-US" dirty="0" smtClean="0">
                <a:latin typeface="Sitka Heading Semibold" pitchFamily="2" charset="0"/>
                <a:cs typeface="Times New Roman" panose="02020603050405020304" pitchFamily="18" charset="0"/>
              </a:rPr>
              <a:t>High </a:t>
            </a:r>
            <a:r>
              <a:rPr lang="en-US" dirty="0">
                <a:latin typeface="Sitka Heading Semibold" pitchFamily="2" charset="0"/>
                <a:cs typeface="Times New Roman" panose="02020603050405020304" pitchFamily="18" charset="0"/>
              </a:rPr>
              <a:t>turnover rates can lead to increased recruitment and training costs, disruptions in operations, and loss of valuable knowledge. </a:t>
            </a:r>
            <a:endParaRPr lang="en-US" dirty="0" smtClean="0">
              <a:latin typeface="Sitka Heading Semibold" pitchFamily="2" charset="0"/>
              <a:cs typeface="Times New Roman" panose="02020603050405020304" pitchFamily="18" charset="0"/>
            </a:endParaRPr>
          </a:p>
          <a:p>
            <a:pPr marL="342900" indent="-342900">
              <a:lnSpc>
                <a:spcPct val="150000"/>
              </a:lnSpc>
              <a:buFont typeface="Arial" pitchFamily="34" charset="0"/>
              <a:buChar char="•"/>
            </a:pPr>
            <a:r>
              <a:rPr lang="en-US" dirty="0" smtClean="0">
                <a:latin typeface="Sitka Heading Semibold" pitchFamily="2" charset="0"/>
                <a:cs typeface="Times New Roman" panose="02020603050405020304" pitchFamily="18" charset="0"/>
              </a:rPr>
              <a:t>Understanding </a:t>
            </a:r>
            <a:r>
              <a:rPr lang="en-US" dirty="0">
                <a:latin typeface="Sitka Heading Semibold" pitchFamily="2" charset="0"/>
                <a:cs typeface="Times New Roman" panose="02020603050405020304" pitchFamily="18" charset="0"/>
              </a:rPr>
              <a:t>the factors that contribute to employee turnover is essential for developing effective retention strategies. </a:t>
            </a:r>
            <a:endParaRPr lang="en-US" dirty="0" smtClean="0">
              <a:latin typeface="Sitka Heading Semibold" pitchFamily="2" charset="0"/>
              <a:cs typeface="Times New Roman" panose="02020603050405020304" pitchFamily="18" charset="0"/>
            </a:endParaRPr>
          </a:p>
          <a:p>
            <a:pPr marL="342900" indent="-342900">
              <a:lnSpc>
                <a:spcPct val="150000"/>
              </a:lnSpc>
              <a:buFont typeface="Arial" pitchFamily="34" charset="0"/>
              <a:buChar char="•"/>
            </a:pPr>
            <a:r>
              <a:rPr lang="en-US" dirty="0" smtClean="0">
                <a:latin typeface="Sitka Heading Semibold" pitchFamily="2" charset="0"/>
                <a:cs typeface="Times New Roman" panose="02020603050405020304" pitchFamily="18" charset="0"/>
              </a:rPr>
              <a:t>The </a:t>
            </a:r>
            <a:r>
              <a:rPr lang="en-US" dirty="0">
                <a:latin typeface="Sitka Heading Semibold" pitchFamily="2" charset="0"/>
                <a:cs typeface="Times New Roman" panose="02020603050405020304" pitchFamily="18" charset="0"/>
              </a:rPr>
              <a:t>problem is to analyze employee turnover data to identify patterns, trends, and key factors that influence why employees leave the organization.</a:t>
            </a:r>
            <a:endParaRPr lang="en-IN" dirty="0">
              <a:latin typeface="Sitka Heading Semibold" pitchFamily="2"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33841"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latin typeface="Sitka Banner" pitchFamily="2" charset="0"/>
              </a:rPr>
              <a:t>PROJECT</a:t>
            </a:r>
            <a:r>
              <a:rPr lang="en-US" sz="3600" spc="5" dirty="0" smtClean="0">
                <a:latin typeface="Sitka Banner" pitchFamily="2" charset="0"/>
              </a:rPr>
              <a:t>  </a:t>
            </a:r>
            <a:r>
              <a:rPr sz="3600" spc="-20" dirty="0" smtClean="0">
                <a:latin typeface="Sitka Banner" pitchFamily="2" charset="0"/>
              </a:rPr>
              <a:t>OVERVIEW</a:t>
            </a:r>
            <a:endParaRPr sz="3600" dirty="0">
              <a:latin typeface="Sitka Banner"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1066800" y="2133600"/>
            <a:ext cx="6096000" cy="3477875"/>
          </a:xfrm>
          <a:prstGeom prst="rect">
            <a:avLst/>
          </a:prstGeom>
        </p:spPr>
        <p:txBody>
          <a:bodyPr>
            <a:spAutoFit/>
          </a:bodyPr>
          <a:lstStyle/>
          <a:p>
            <a:pPr marL="342900" indent="-342900">
              <a:buFont typeface="Arial" pitchFamily="34" charset="0"/>
              <a:buChar char="•"/>
            </a:pPr>
            <a:r>
              <a:rPr lang="en-US" sz="2000" dirty="0" smtClean="0">
                <a:latin typeface="Arial" panose="020B0604020202020204" pitchFamily="34" charset="0"/>
                <a:cs typeface="Arial" panose="020B0604020202020204" pitchFamily="34" charset="0"/>
              </a:rPr>
              <a:t>This project aims to analyze employee turnover data using pivot tables </a:t>
            </a:r>
            <a:r>
              <a:rPr lang="en-US" sz="2000" dirty="0">
                <a:latin typeface="Arial" panose="020B0604020202020204" pitchFamily="34" charset="0"/>
                <a:cs typeface="Arial" panose="020B0604020202020204" pitchFamily="34" charset="0"/>
              </a:rPr>
              <a:t>in Excel. Pivot tables are powerful tools that allow us to summarize, filter, and analyze large datasets with ease</a:t>
            </a:r>
            <a:r>
              <a:rPr lang="en-US" sz="2000" dirty="0" smtClean="0">
                <a:latin typeface="Arial" panose="020B0604020202020204" pitchFamily="34" charset="0"/>
                <a:cs typeface="Arial" panose="020B0604020202020204" pitchFamily="34" charset="0"/>
              </a:rPr>
              <a:t>.</a:t>
            </a:r>
          </a:p>
          <a:p>
            <a:pPr marL="342900" indent="-342900">
              <a:buFont typeface="Arial" pitchFamily="34" charset="0"/>
              <a:buChar char="•"/>
            </a:pPr>
            <a:r>
              <a:rPr lang="en-US" sz="2000" dirty="0" smtClean="0">
                <a:latin typeface="Arial" panose="020B0604020202020204" pitchFamily="34" charset="0"/>
                <a:cs typeface="Arial" panose="020B0604020202020204" pitchFamily="34" charset="0"/>
              </a:rPr>
              <a:t>By </a:t>
            </a:r>
            <a:r>
              <a:rPr lang="en-US" sz="2000" dirty="0">
                <a:latin typeface="Arial" panose="020B0604020202020204" pitchFamily="34" charset="0"/>
                <a:cs typeface="Arial" panose="020B0604020202020204" pitchFamily="34" charset="0"/>
              </a:rPr>
              <a:t>utilizing pivot tables, we can explore the data from various angles, identify trends, and gain insights into the reasons behind employee turnover. </a:t>
            </a:r>
            <a:endParaRPr lang="en-US" sz="2000" dirty="0" smtClean="0">
              <a:latin typeface="Arial" panose="020B0604020202020204" pitchFamily="34" charset="0"/>
              <a:cs typeface="Arial" panose="020B0604020202020204" pitchFamily="34" charset="0"/>
            </a:endParaRPr>
          </a:p>
          <a:p>
            <a:pPr marL="342900" indent="-342900">
              <a:buFont typeface="Arial" pitchFamily="34" charset="0"/>
              <a:buChar char="•"/>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ultimate goal is to help the organization develop data-driven strategies to reduce turnover and improve employee </a:t>
            </a:r>
            <a:r>
              <a:rPr lang="en-US" sz="2000" dirty="0" smtClean="0">
                <a:latin typeface="Arial" panose="020B0604020202020204" pitchFamily="34" charset="0"/>
                <a:cs typeface="Arial" panose="020B0604020202020204" pitchFamily="34" charset="0"/>
              </a:rPr>
              <a:t>satisfaction</a:t>
            </a:r>
            <a:r>
              <a:rPr lang="en-US" sz="2000"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784024"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57746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Sitka Banner Semibold" pitchFamily="2" charset="0"/>
              </a:rPr>
              <a:t>W</a:t>
            </a:r>
            <a:r>
              <a:rPr sz="3200" spc="-20" dirty="0">
                <a:latin typeface="Sitka Banner Semibold" pitchFamily="2" charset="0"/>
              </a:rPr>
              <a:t>H</a:t>
            </a:r>
            <a:r>
              <a:rPr sz="3200" spc="20" dirty="0">
                <a:latin typeface="Sitka Banner Semibold" pitchFamily="2" charset="0"/>
              </a:rPr>
              <a:t>O</a:t>
            </a:r>
            <a:r>
              <a:rPr sz="3200" spc="-235" dirty="0">
                <a:latin typeface="Sitka Banner Semibold" pitchFamily="2" charset="0"/>
              </a:rPr>
              <a:t> </a:t>
            </a:r>
            <a:r>
              <a:rPr sz="3200" spc="-10" dirty="0">
                <a:latin typeface="Sitka Banner Semibold" pitchFamily="2" charset="0"/>
              </a:rPr>
              <a:t>AR</a:t>
            </a:r>
            <a:r>
              <a:rPr sz="3200" spc="15" dirty="0">
                <a:latin typeface="Sitka Banner Semibold" pitchFamily="2" charset="0"/>
              </a:rPr>
              <a:t>E</a:t>
            </a:r>
            <a:r>
              <a:rPr sz="3200" spc="-35" dirty="0">
                <a:latin typeface="Sitka Banner Semibold" pitchFamily="2" charset="0"/>
              </a:rPr>
              <a:t> </a:t>
            </a:r>
            <a:r>
              <a:rPr sz="3200" spc="-10" dirty="0">
                <a:latin typeface="Sitka Banner Semibold" pitchFamily="2" charset="0"/>
              </a:rPr>
              <a:t>T</a:t>
            </a:r>
            <a:r>
              <a:rPr sz="3200" spc="-15" dirty="0">
                <a:latin typeface="Sitka Banner Semibold" pitchFamily="2" charset="0"/>
              </a:rPr>
              <a:t>H</a:t>
            </a:r>
            <a:r>
              <a:rPr sz="3200" spc="15" dirty="0">
                <a:latin typeface="Sitka Banner Semibold" pitchFamily="2" charset="0"/>
              </a:rPr>
              <a:t>E</a:t>
            </a:r>
            <a:r>
              <a:rPr sz="3200" spc="-35" dirty="0">
                <a:latin typeface="Sitka Banner Semibold" pitchFamily="2" charset="0"/>
              </a:rPr>
              <a:t> </a:t>
            </a:r>
            <a:r>
              <a:rPr sz="3200" spc="-20" dirty="0">
                <a:latin typeface="Sitka Banner Semibold" pitchFamily="2" charset="0"/>
              </a:rPr>
              <a:t>E</a:t>
            </a:r>
            <a:r>
              <a:rPr sz="3200" spc="30" dirty="0">
                <a:latin typeface="Sitka Banner Semibold" pitchFamily="2" charset="0"/>
              </a:rPr>
              <a:t>N</a:t>
            </a:r>
            <a:r>
              <a:rPr sz="3200" spc="15" dirty="0">
                <a:latin typeface="Sitka Banner Semibold" pitchFamily="2" charset="0"/>
              </a:rPr>
              <a:t>D</a:t>
            </a:r>
            <a:r>
              <a:rPr sz="3200" spc="-45" dirty="0">
                <a:latin typeface="Sitka Banner Semibold" pitchFamily="2" charset="0"/>
              </a:rPr>
              <a:t> </a:t>
            </a:r>
            <a:r>
              <a:rPr sz="3200" dirty="0">
                <a:latin typeface="Sitka Banner Semibold" pitchFamily="2" charset="0"/>
              </a:rPr>
              <a:t>U</a:t>
            </a:r>
            <a:r>
              <a:rPr sz="3200" spc="10" dirty="0">
                <a:latin typeface="Sitka Banner Semibold" pitchFamily="2" charset="0"/>
              </a:rPr>
              <a:t>S</a:t>
            </a:r>
            <a:r>
              <a:rPr sz="3200" spc="-25" dirty="0">
                <a:latin typeface="Sitka Banner Semibold" pitchFamily="2" charset="0"/>
              </a:rPr>
              <a:t>E</a:t>
            </a:r>
            <a:r>
              <a:rPr sz="3200" spc="-10" dirty="0">
                <a:latin typeface="Sitka Banner Semibold" pitchFamily="2" charset="0"/>
              </a:rPr>
              <a:t>R</a:t>
            </a:r>
            <a:r>
              <a:rPr sz="3200" spc="5" dirty="0">
                <a:latin typeface="Sitka Banner Semibold" pitchFamily="2" charset="0"/>
              </a:rPr>
              <a:t>S?</a:t>
            </a:r>
            <a:endParaRPr sz="3200" dirty="0">
              <a:latin typeface="Sitka Banner Semibold" pitchFamily="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 xmlns:a16="http://schemas.microsoft.com/office/drawing/2014/main" id="{0038672A-EC43-23A1-6DBE-5E84C1EC106A}"/>
              </a:ext>
            </a:extLst>
          </p:cNvPr>
          <p:cNvSpPr txBox="1"/>
          <p:nvPr/>
        </p:nvSpPr>
        <p:spPr>
          <a:xfrm>
            <a:off x="1066800" y="1571877"/>
            <a:ext cx="7379776" cy="4247317"/>
          </a:xfrm>
          <a:prstGeom prst="rect">
            <a:avLst/>
          </a:prstGeom>
          <a:noFill/>
        </p:spPr>
        <p:txBody>
          <a:bodyPr wrap="square" rtlCol="0">
            <a:spAutoFit/>
          </a:bodyPr>
          <a:lstStyle/>
          <a:p>
            <a:pPr>
              <a:lnSpc>
                <a:spcPct val="150000"/>
              </a:lnSpc>
            </a:pPr>
            <a:r>
              <a:rPr lang="en-US" dirty="0">
                <a:latin typeface="Sitka Heading Semibold" pitchFamily="2" charset="0"/>
                <a:cs typeface="Times New Roman" panose="02020603050405020304" pitchFamily="18" charset="0"/>
              </a:rPr>
              <a:t>The primary end users of this analysis are:- </a:t>
            </a:r>
            <a:endParaRPr lang="en-US" dirty="0" smtClean="0">
              <a:latin typeface="Sitka Heading Semibold" pitchFamily="2" charset="0"/>
              <a:cs typeface="Times New Roman" panose="02020603050405020304" pitchFamily="18" charset="0"/>
            </a:endParaRPr>
          </a:p>
          <a:p>
            <a:pPr>
              <a:lnSpc>
                <a:spcPct val="150000"/>
              </a:lnSpc>
            </a:pPr>
            <a:endParaRPr lang="en-US" dirty="0" smtClean="0">
              <a:latin typeface="Sitka Heading Semibold" pitchFamily="2" charset="0"/>
              <a:cs typeface="Times New Roman" panose="02020603050405020304" pitchFamily="18" charset="0"/>
            </a:endParaRPr>
          </a:p>
          <a:p>
            <a:pPr marL="285750" indent="-285750">
              <a:lnSpc>
                <a:spcPct val="150000"/>
              </a:lnSpc>
              <a:buFont typeface="Arial" pitchFamily="34" charset="0"/>
              <a:buChar char="•"/>
            </a:pPr>
            <a:r>
              <a:rPr lang="en-US" b="1" dirty="0" smtClean="0">
                <a:latin typeface="Sitka Heading Semibold" pitchFamily="2" charset="0"/>
                <a:cs typeface="Times New Roman" panose="02020603050405020304" pitchFamily="18" charset="0"/>
              </a:rPr>
              <a:t>HR </a:t>
            </a:r>
            <a:r>
              <a:rPr lang="en-US" b="1" dirty="0">
                <a:latin typeface="Sitka Heading Semibold" pitchFamily="2" charset="0"/>
                <a:cs typeface="Times New Roman" panose="02020603050405020304" pitchFamily="18" charset="0"/>
              </a:rPr>
              <a:t>Managers and </a:t>
            </a:r>
            <a:r>
              <a:rPr lang="en-US" b="1" dirty="0" smtClean="0">
                <a:latin typeface="Sitka Heading Semibold" pitchFamily="2" charset="0"/>
                <a:cs typeface="Times New Roman" panose="02020603050405020304" pitchFamily="18" charset="0"/>
              </a:rPr>
              <a:t>Executives: </a:t>
            </a:r>
            <a:r>
              <a:rPr lang="en-US" dirty="0">
                <a:latin typeface="Sitka Heading Semibold" pitchFamily="2" charset="0"/>
                <a:cs typeface="Times New Roman" panose="02020603050405020304" pitchFamily="18" charset="0"/>
              </a:rPr>
              <a:t>To understand the reasons behind employee turnover and develop strategies to improve retention.- </a:t>
            </a:r>
            <a:endParaRPr lang="en-US" dirty="0" smtClean="0">
              <a:latin typeface="Sitka Heading Semibold" pitchFamily="2" charset="0"/>
              <a:cs typeface="Times New Roman" panose="02020603050405020304" pitchFamily="18" charset="0"/>
            </a:endParaRPr>
          </a:p>
          <a:p>
            <a:pPr marL="285750" indent="-285750">
              <a:lnSpc>
                <a:spcPct val="150000"/>
              </a:lnSpc>
              <a:buFont typeface="Arial" pitchFamily="34" charset="0"/>
              <a:buChar char="•"/>
            </a:pPr>
            <a:r>
              <a:rPr lang="en-US" b="1" dirty="0" smtClean="0">
                <a:latin typeface="Sitka Heading Semibold" pitchFamily="2" charset="0"/>
                <a:cs typeface="Times New Roman" panose="02020603050405020304" pitchFamily="18" charset="0"/>
              </a:rPr>
              <a:t>Department Heads: </a:t>
            </a:r>
            <a:r>
              <a:rPr lang="en-US" dirty="0">
                <a:latin typeface="Sitka Heading Semibold" pitchFamily="2" charset="0"/>
                <a:cs typeface="Times New Roman" panose="02020603050405020304" pitchFamily="18" charset="0"/>
              </a:rPr>
              <a:t>To identify turnover trends within their departments and address specific issues.- </a:t>
            </a:r>
            <a:endParaRPr lang="en-US" dirty="0" smtClean="0">
              <a:latin typeface="Sitka Heading Semibold" pitchFamily="2" charset="0"/>
              <a:cs typeface="Times New Roman" panose="02020603050405020304" pitchFamily="18" charset="0"/>
            </a:endParaRPr>
          </a:p>
          <a:p>
            <a:pPr marL="285750" indent="-285750">
              <a:lnSpc>
                <a:spcPct val="150000"/>
              </a:lnSpc>
              <a:buFont typeface="Arial" pitchFamily="34" charset="0"/>
              <a:buChar char="•"/>
            </a:pPr>
            <a:r>
              <a:rPr lang="en-US" b="1" dirty="0" smtClean="0">
                <a:latin typeface="Sitka Heading Semibold" pitchFamily="2" charset="0"/>
                <a:cs typeface="Times New Roman" panose="02020603050405020304" pitchFamily="18" charset="0"/>
              </a:rPr>
              <a:t>Senior Leadership: </a:t>
            </a:r>
            <a:r>
              <a:rPr lang="en-US" dirty="0">
                <a:latin typeface="Sitka Heading Semibold" pitchFamily="2" charset="0"/>
                <a:cs typeface="Times New Roman" panose="02020603050405020304" pitchFamily="18" charset="0"/>
              </a:rPr>
              <a:t>To gain insights into organizational health and make informed decisions regarding workforce management.- </a:t>
            </a:r>
            <a:endParaRPr lang="en-US" dirty="0" smtClean="0">
              <a:latin typeface="Sitka Heading Semibold" pitchFamily="2" charset="0"/>
              <a:cs typeface="Times New Roman" panose="02020603050405020304" pitchFamily="18" charset="0"/>
            </a:endParaRPr>
          </a:p>
          <a:p>
            <a:pPr marL="285750" indent="-285750">
              <a:lnSpc>
                <a:spcPct val="150000"/>
              </a:lnSpc>
              <a:buFont typeface="Arial" pitchFamily="34" charset="0"/>
              <a:buChar char="•"/>
            </a:pPr>
            <a:r>
              <a:rPr lang="en-US" b="1" dirty="0" smtClean="0">
                <a:latin typeface="Sitka Heading Semibold" pitchFamily="2" charset="0"/>
                <a:cs typeface="Times New Roman" panose="02020603050405020304" pitchFamily="18" charset="0"/>
              </a:rPr>
              <a:t>Analysts </a:t>
            </a:r>
            <a:r>
              <a:rPr lang="en-US" b="1" dirty="0">
                <a:latin typeface="Sitka Heading Semibold" pitchFamily="2" charset="0"/>
                <a:cs typeface="Times New Roman" panose="02020603050405020304" pitchFamily="18" charset="0"/>
              </a:rPr>
              <a:t>and Data </a:t>
            </a:r>
            <a:r>
              <a:rPr lang="en-US" b="1" dirty="0" smtClean="0">
                <a:latin typeface="Sitka Heading Semibold" pitchFamily="2" charset="0"/>
                <a:cs typeface="Times New Roman" panose="02020603050405020304" pitchFamily="18" charset="0"/>
              </a:rPr>
              <a:t>Scientists: </a:t>
            </a:r>
            <a:r>
              <a:rPr lang="en-US" dirty="0" smtClean="0">
                <a:latin typeface="Sitka Heading Semibold" pitchFamily="2" charset="0"/>
                <a:cs typeface="Times New Roman" panose="02020603050405020304" pitchFamily="18" charset="0"/>
              </a:rPr>
              <a:t>To further explore the data and build predictive models based </a:t>
            </a:r>
            <a:r>
              <a:rPr lang="en-US" dirty="0">
                <a:latin typeface="Sitka Heading Semibold" pitchFamily="2" charset="0"/>
                <a:cs typeface="Times New Roman" panose="02020603050405020304" pitchFamily="18" charset="0"/>
              </a:rPr>
              <a:t>on the findings from the pivot table analysis.</a:t>
            </a:r>
            <a:endParaRPr lang="en-IN" dirty="0">
              <a:latin typeface="Sitka Heading Semibold" pitchFamily="2"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092690" y="4876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108123"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sz="3200" spc="10" dirty="0">
                <a:latin typeface="Sitka Heading" pitchFamily="2" charset="0"/>
              </a:rPr>
              <a:t>O</a:t>
            </a:r>
            <a:r>
              <a:rPr sz="3200" spc="25" dirty="0">
                <a:latin typeface="Sitka Heading" pitchFamily="2" charset="0"/>
              </a:rPr>
              <a:t>U</a:t>
            </a:r>
            <a:r>
              <a:rPr sz="3200" dirty="0">
                <a:latin typeface="Sitka Heading" pitchFamily="2" charset="0"/>
              </a:rPr>
              <a:t>R</a:t>
            </a:r>
            <a:r>
              <a:rPr sz="3200" spc="5" dirty="0">
                <a:latin typeface="Sitka Heading" pitchFamily="2" charset="0"/>
              </a:rPr>
              <a:t> </a:t>
            </a:r>
            <a:r>
              <a:rPr sz="3200" spc="25" dirty="0">
                <a:latin typeface="Sitka Heading" pitchFamily="2" charset="0"/>
              </a:rPr>
              <a:t>S</a:t>
            </a:r>
            <a:r>
              <a:rPr sz="3200" spc="10" dirty="0">
                <a:latin typeface="Sitka Heading" pitchFamily="2" charset="0"/>
              </a:rPr>
              <a:t>O</a:t>
            </a:r>
            <a:r>
              <a:rPr sz="3200" spc="25" dirty="0">
                <a:latin typeface="Sitka Heading" pitchFamily="2" charset="0"/>
              </a:rPr>
              <a:t>LU</a:t>
            </a:r>
            <a:r>
              <a:rPr sz="3200" spc="-35" dirty="0">
                <a:latin typeface="Sitka Heading" pitchFamily="2" charset="0"/>
              </a:rPr>
              <a:t>T</a:t>
            </a:r>
            <a:r>
              <a:rPr sz="3200" spc="-30" dirty="0">
                <a:latin typeface="Sitka Heading" pitchFamily="2" charset="0"/>
              </a:rPr>
              <a:t>I</a:t>
            </a:r>
            <a:r>
              <a:rPr sz="3200" spc="10" dirty="0">
                <a:latin typeface="Sitka Heading" pitchFamily="2" charset="0"/>
              </a:rPr>
              <a:t>O</a:t>
            </a:r>
            <a:r>
              <a:rPr sz="3200" dirty="0">
                <a:latin typeface="Sitka Heading" pitchFamily="2" charset="0"/>
              </a:rPr>
              <a:t>N</a:t>
            </a:r>
            <a:r>
              <a:rPr sz="3200" spc="-345" dirty="0">
                <a:latin typeface="Sitka Heading" pitchFamily="2" charset="0"/>
              </a:rPr>
              <a:t> </a:t>
            </a:r>
            <a:r>
              <a:rPr sz="3200" spc="-35" dirty="0">
                <a:latin typeface="Sitka Heading" pitchFamily="2" charset="0"/>
              </a:rPr>
              <a:t>A</a:t>
            </a:r>
            <a:r>
              <a:rPr sz="3200" spc="-5" dirty="0">
                <a:latin typeface="Sitka Heading" pitchFamily="2" charset="0"/>
              </a:rPr>
              <a:t>N</a:t>
            </a:r>
            <a:r>
              <a:rPr sz="3200" dirty="0">
                <a:latin typeface="Sitka Heading" pitchFamily="2" charset="0"/>
              </a:rPr>
              <a:t>D</a:t>
            </a:r>
            <a:r>
              <a:rPr sz="3200" spc="35" dirty="0">
                <a:latin typeface="Sitka Heading" pitchFamily="2" charset="0"/>
              </a:rPr>
              <a:t> </a:t>
            </a:r>
            <a:r>
              <a:rPr sz="3200" spc="-30" dirty="0">
                <a:latin typeface="Sitka Heading" pitchFamily="2" charset="0"/>
              </a:rPr>
              <a:t>I</a:t>
            </a:r>
            <a:r>
              <a:rPr sz="3200" spc="-35" dirty="0">
                <a:latin typeface="Sitka Heading" pitchFamily="2" charset="0"/>
              </a:rPr>
              <a:t>T</a:t>
            </a:r>
            <a:r>
              <a:rPr sz="3200" dirty="0">
                <a:latin typeface="Sitka Heading" pitchFamily="2" charset="0"/>
              </a:rPr>
              <a:t>S</a:t>
            </a:r>
            <a:r>
              <a:rPr sz="3200" spc="60" dirty="0">
                <a:latin typeface="Sitka Heading" pitchFamily="2" charset="0"/>
              </a:rPr>
              <a:t> </a:t>
            </a:r>
            <a:r>
              <a:rPr sz="3200" spc="-295" dirty="0">
                <a:latin typeface="Sitka Heading" pitchFamily="2" charset="0"/>
              </a:rPr>
              <a:t>V</a:t>
            </a:r>
            <a:r>
              <a:rPr sz="3200" spc="-35" dirty="0">
                <a:latin typeface="Sitka Heading" pitchFamily="2" charset="0"/>
              </a:rPr>
              <a:t>A</a:t>
            </a:r>
            <a:r>
              <a:rPr sz="3200" spc="25" dirty="0">
                <a:latin typeface="Sitka Heading" pitchFamily="2" charset="0"/>
              </a:rPr>
              <a:t>LU</a:t>
            </a:r>
            <a:r>
              <a:rPr sz="3200" dirty="0">
                <a:latin typeface="Sitka Heading" pitchFamily="2" charset="0"/>
              </a:rPr>
              <a:t>E</a:t>
            </a:r>
            <a:r>
              <a:rPr sz="3200" spc="-65" dirty="0">
                <a:latin typeface="Sitka Heading" pitchFamily="2" charset="0"/>
              </a:rPr>
              <a:t> </a:t>
            </a:r>
            <a:r>
              <a:rPr sz="3200" spc="-15" dirty="0">
                <a:latin typeface="Sitka Heading" pitchFamily="2" charset="0"/>
              </a:rPr>
              <a:t>P</a:t>
            </a:r>
            <a:r>
              <a:rPr sz="3200" spc="-30" dirty="0">
                <a:latin typeface="Sitka Heading" pitchFamily="2" charset="0"/>
              </a:rPr>
              <a:t>R</a:t>
            </a:r>
            <a:r>
              <a:rPr sz="3200" spc="10" dirty="0">
                <a:latin typeface="Sitka Heading" pitchFamily="2" charset="0"/>
              </a:rPr>
              <a:t>O</a:t>
            </a:r>
            <a:r>
              <a:rPr sz="3200" spc="-15" dirty="0">
                <a:latin typeface="Sitka Heading" pitchFamily="2" charset="0"/>
              </a:rPr>
              <a:t>P</a:t>
            </a:r>
            <a:r>
              <a:rPr sz="3200" spc="10" dirty="0">
                <a:latin typeface="Sitka Heading" pitchFamily="2" charset="0"/>
              </a:rPr>
              <a:t>O</a:t>
            </a:r>
            <a:r>
              <a:rPr sz="3200" spc="25" dirty="0">
                <a:latin typeface="Sitka Heading" pitchFamily="2" charset="0"/>
              </a:rPr>
              <a:t>S</a:t>
            </a:r>
            <a:r>
              <a:rPr sz="3200" spc="-30" dirty="0">
                <a:latin typeface="Sitka Heading" pitchFamily="2" charset="0"/>
              </a:rPr>
              <a:t>I</a:t>
            </a:r>
            <a:r>
              <a:rPr sz="3200" spc="-35" dirty="0">
                <a:latin typeface="Sitka Heading" pitchFamily="2" charset="0"/>
              </a:rPr>
              <a:t>T</a:t>
            </a:r>
            <a:r>
              <a:rPr sz="3200" spc="-30" dirty="0">
                <a:latin typeface="Sitka Heading" pitchFamily="2" charset="0"/>
              </a:rPr>
              <a:t>I</a:t>
            </a:r>
            <a:r>
              <a:rPr sz="3200" spc="10" dirty="0">
                <a:latin typeface="Sitka Heading" pitchFamily="2" charset="0"/>
              </a:rPr>
              <a:t>O</a:t>
            </a:r>
            <a:r>
              <a:rPr sz="3200" dirty="0">
                <a:latin typeface="Sitka Heading" pitchFamily="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 xmlns:a16="http://schemas.microsoft.com/office/drawing/2014/main" id="{47F05E58-54D0-B57E-2AC7-6779B9D41450}"/>
              </a:ext>
            </a:extLst>
          </p:cNvPr>
          <p:cNvSpPr txBox="1"/>
          <p:nvPr/>
        </p:nvSpPr>
        <p:spPr>
          <a:xfrm>
            <a:off x="2828544" y="1696260"/>
            <a:ext cx="7694547" cy="4293483"/>
          </a:xfrm>
          <a:prstGeom prst="rect">
            <a:avLst/>
          </a:prstGeom>
          <a:noFill/>
        </p:spPr>
        <p:txBody>
          <a:bodyPr wrap="square" rtlCol="0">
            <a:spAutoFit/>
          </a:bodyPr>
          <a:lstStyle/>
          <a:p>
            <a:pPr>
              <a:lnSpc>
                <a:spcPct val="150000"/>
              </a:lnSpc>
            </a:pPr>
            <a:r>
              <a:rPr lang="en-US" sz="1600" dirty="0">
                <a:latin typeface="Sitka Heading" pitchFamily="2" charset="0"/>
                <a:cs typeface="Times New Roman" pitchFamily="18" charset="0"/>
              </a:rPr>
              <a:t>Our solution involves a multifaceted approach to analyzing employee turnover data using Excel's powerful features, including pivot tables, conditional formatting, filtering, and pie charts</a:t>
            </a:r>
            <a:r>
              <a:rPr lang="en-US" sz="1600" dirty="0" smtClean="0">
                <a:latin typeface="Sitka Heading" pitchFamily="2" charset="0"/>
                <a:cs typeface="Times New Roman" pitchFamily="18" charset="0"/>
              </a:rPr>
              <a:t>.</a:t>
            </a:r>
          </a:p>
          <a:p>
            <a:pPr marL="285750" indent="-285750">
              <a:lnSpc>
                <a:spcPct val="150000"/>
              </a:lnSpc>
              <a:buFont typeface="Arial" pitchFamily="34" charset="0"/>
              <a:buChar char="•"/>
            </a:pPr>
            <a:r>
              <a:rPr lang="en-US" sz="1600" b="1" dirty="0" smtClean="0">
                <a:latin typeface="Sitka Heading" pitchFamily="2" charset="0"/>
                <a:cs typeface="Times New Roman" pitchFamily="18" charset="0"/>
              </a:rPr>
              <a:t>Pivot Tables: </a:t>
            </a:r>
            <a:r>
              <a:rPr lang="en-US" sz="1600" dirty="0">
                <a:latin typeface="Sitka Heading" pitchFamily="2" charset="0"/>
                <a:cs typeface="Times New Roman" pitchFamily="18" charset="0"/>
              </a:rPr>
              <a:t>We will use pivot tables to summarize and analyze the employee turnover data. Pivot tables allow us to easily slice and dice the data, providing insights into various </a:t>
            </a:r>
            <a:r>
              <a:rPr lang="en-US" sz="1600" dirty="0" smtClean="0">
                <a:latin typeface="Sitka Heading" pitchFamily="2" charset="0"/>
                <a:cs typeface="Times New Roman" pitchFamily="18" charset="0"/>
              </a:rPr>
              <a:t>dimensions</a:t>
            </a:r>
            <a:r>
              <a:rPr lang="en-US" sz="1600" dirty="0">
                <a:latin typeface="Sitka Heading" pitchFamily="2" charset="0"/>
                <a:cs typeface="Times New Roman" pitchFamily="18" charset="0"/>
              </a:rPr>
              <a:t>.</a:t>
            </a:r>
            <a:endParaRPr lang="en-US" sz="1600" dirty="0" smtClean="0">
              <a:latin typeface="Sitka Heading" pitchFamily="2" charset="0"/>
              <a:cs typeface="Times New Roman" pitchFamily="18" charset="0"/>
            </a:endParaRPr>
          </a:p>
          <a:p>
            <a:pPr marL="285750" indent="-285750">
              <a:lnSpc>
                <a:spcPct val="150000"/>
              </a:lnSpc>
              <a:buFont typeface="Arial" pitchFamily="34" charset="0"/>
              <a:buChar char="•"/>
            </a:pPr>
            <a:r>
              <a:rPr lang="en-US" sz="1600" b="1" dirty="0" smtClean="0">
                <a:latin typeface="Sitka Heading" pitchFamily="2" charset="0"/>
                <a:cs typeface="Times New Roman" pitchFamily="18" charset="0"/>
              </a:rPr>
              <a:t>Conditional Formatting: </a:t>
            </a:r>
            <a:r>
              <a:rPr lang="en-US" sz="1600" dirty="0">
                <a:latin typeface="Sitka Heading" pitchFamily="2" charset="0"/>
                <a:cs typeface="Times New Roman" pitchFamily="18" charset="0"/>
              </a:rPr>
              <a:t>To highlight critical trends and outliers, we will apply conditional formatting to our pivot tables. For instance, we can use color scales to identify females and persons with salary of more than Rs.50000</a:t>
            </a:r>
            <a:r>
              <a:rPr lang="en-US" sz="1600" dirty="0" smtClean="0">
                <a:latin typeface="Sitka Heading" pitchFamily="2" charset="0"/>
                <a:cs typeface="Times New Roman" pitchFamily="18" charset="0"/>
              </a:rPr>
              <a:t>.</a:t>
            </a:r>
          </a:p>
          <a:p>
            <a:pPr marL="285750" indent="-285750">
              <a:lnSpc>
                <a:spcPct val="150000"/>
              </a:lnSpc>
              <a:buFont typeface="Arial" pitchFamily="34" charset="0"/>
              <a:buChar char="•"/>
            </a:pPr>
            <a:r>
              <a:rPr lang="en-US" sz="1600" b="1" dirty="0" smtClean="0">
                <a:latin typeface="Sitka Heading" pitchFamily="2" charset="0"/>
                <a:cs typeface="Times New Roman" pitchFamily="18" charset="0"/>
              </a:rPr>
              <a:t>Filtering: </a:t>
            </a:r>
            <a:r>
              <a:rPr lang="en-US" sz="1600" dirty="0">
                <a:latin typeface="Sitka Heading" pitchFamily="2" charset="0"/>
                <a:cs typeface="Times New Roman" pitchFamily="18" charset="0"/>
              </a:rPr>
              <a:t>Filtering will enable us to drill down into specific subsets of the data. </a:t>
            </a:r>
            <a:endParaRPr lang="en-US" sz="1600" dirty="0" smtClean="0">
              <a:latin typeface="Sitka Heading" pitchFamily="2" charset="0"/>
              <a:cs typeface="Times New Roman" pitchFamily="18" charset="0"/>
            </a:endParaRPr>
          </a:p>
          <a:p>
            <a:pPr marL="285750" indent="-285750">
              <a:lnSpc>
                <a:spcPct val="150000"/>
              </a:lnSpc>
              <a:buFont typeface="Arial" pitchFamily="34" charset="0"/>
              <a:buChar char="•"/>
            </a:pPr>
            <a:r>
              <a:rPr lang="en-US" sz="1600" b="1" dirty="0" smtClean="0">
                <a:latin typeface="Sitka Heading" pitchFamily="2" charset="0"/>
                <a:cs typeface="Times New Roman" pitchFamily="18" charset="0"/>
              </a:rPr>
              <a:t>Pie Charts: </a:t>
            </a:r>
            <a:r>
              <a:rPr lang="en-US" sz="1600" dirty="0">
                <a:latin typeface="Sitka Heading" pitchFamily="2" charset="0"/>
                <a:cs typeface="Times New Roman" pitchFamily="18" charset="0"/>
              </a:rPr>
              <a:t>Pie charts will be used to visualize the distribution of categorical data.</a:t>
            </a:r>
            <a:endParaRPr lang="en-IN" sz="1600" dirty="0">
              <a:latin typeface="Sitka Heading" pitchFamily="2"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830997"/>
          </a:xfrm>
        </p:spPr>
        <p:txBody>
          <a:bodyPr/>
          <a:lstStyle/>
          <a:p>
            <a:r>
              <a:rPr lang="en-IN" sz="5400" dirty="0">
                <a:latin typeface="Sitka Small" pitchFamily="2" charset="0"/>
              </a:rPr>
              <a:t>Dataset Description</a:t>
            </a:r>
          </a:p>
        </p:txBody>
      </p:sp>
      <p:sp>
        <p:nvSpPr>
          <p:cNvPr id="4" name="Rectangle 3"/>
          <p:cNvSpPr/>
          <p:nvPr/>
        </p:nvSpPr>
        <p:spPr>
          <a:xfrm>
            <a:off x="1371600" y="1752600"/>
            <a:ext cx="6096000" cy="3170099"/>
          </a:xfrm>
          <a:prstGeom prst="rect">
            <a:avLst/>
          </a:prstGeom>
        </p:spPr>
        <p:txBody>
          <a:bodyPr>
            <a:spAutoFit/>
          </a:bodyPr>
          <a:lstStyle/>
          <a:p>
            <a:r>
              <a:rPr lang="en-US" sz="2000" dirty="0" smtClean="0">
                <a:latin typeface="Bahnschrift SemiBold Condensed" panose="020B0502040204020203" pitchFamily="34" charset="0"/>
                <a:cs typeface="Times New Roman" pitchFamily="18" charset="0"/>
              </a:rPr>
              <a:t>This dataset is taken from the website: </a:t>
            </a:r>
            <a:r>
              <a:rPr lang="en-US" sz="2000" u="sng" dirty="0" smtClean="0">
                <a:solidFill>
                  <a:schemeClr val="accent1">
                    <a:lumMod val="75000"/>
                  </a:schemeClr>
                </a:solidFill>
                <a:latin typeface="Bahnschrift SemiBold Condensed" panose="020B0502040204020203" pitchFamily="34" charset="0"/>
                <a:cs typeface="Times New Roman" pitchFamily="18" charset="0"/>
              </a:rPr>
              <a:t>https://www.kaggl.com</a:t>
            </a:r>
          </a:p>
          <a:p>
            <a:endParaRPr lang="en-US" sz="2000" u="sng" dirty="0">
              <a:solidFill>
                <a:schemeClr val="accent1">
                  <a:lumMod val="75000"/>
                </a:schemeClr>
              </a:solidFill>
              <a:latin typeface="Bahnschrift SemiBold Condensed" panose="020B0502040204020203" pitchFamily="34" charset="0"/>
              <a:cs typeface="Times New Roman" pitchFamily="18" charset="0"/>
            </a:endParaRPr>
          </a:p>
          <a:p>
            <a:r>
              <a:rPr lang="en-US" sz="2000" dirty="0" smtClean="0">
                <a:latin typeface="Bahnschrift SemiBold Condensed" panose="020B0502040204020203" pitchFamily="34" charset="0"/>
                <a:cs typeface="Times New Roman" pitchFamily="18" charset="0"/>
              </a:rPr>
              <a:t>The </a:t>
            </a:r>
            <a:r>
              <a:rPr lang="en-US" sz="2000" dirty="0">
                <a:latin typeface="Bahnschrift SemiBold Condensed" panose="020B0502040204020203" pitchFamily="34" charset="0"/>
                <a:cs typeface="Times New Roman" pitchFamily="18" charset="0"/>
              </a:rPr>
              <a:t>dataset used for this analysis typically includes the following columns:- </a:t>
            </a:r>
            <a:endParaRPr lang="en-US" sz="2000" dirty="0" smtClean="0">
              <a:latin typeface="Bahnschrift SemiBold Condensed" panose="020B0502040204020203" pitchFamily="34" charset="0"/>
              <a:cs typeface="Times New Roman" pitchFamily="18" charset="0"/>
            </a:endParaRPr>
          </a:p>
          <a:p>
            <a:endParaRPr lang="en-US" sz="2000" dirty="0" smtClean="0">
              <a:latin typeface="Bahnschrift SemiBold Condensed" panose="020B0502040204020203" pitchFamily="34" charset="0"/>
              <a:cs typeface="Times New Roman" pitchFamily="18" charset="0"/>
            </a:endParaRPr>
          </a:p>
          <a:p>
            <a:pPr marL="342900" indent="-342900">
              <a:buFont typeface="Arial" pitchFamily="34" charset="0"/>
              <a:buChar char="•"/>
            </a:pPr>
            <a:r>
              <a:rPr lang="en-US" sz="2000" b="1" dirty="0" smtClean="0">
                <a:latin typeface="Bahnschrift SemiBold Condensed" panose="020B0502040204020203" pitchFamily="34" charset="0"/>
                <a:cs typeface="Times New Roman" pitchFamily="18" charset="0"/>
              </a:rPr>
              <a:t>Employee ID: </a:t>
            </a:r>
            <a:r>
              <a:rPr lang="en-US" sz="2000" dirty="0">
                <a:latin typeface="Bahnschrift SemiBold Condensed" panose="020B0502040204020203" pitchFamily="34" charset="0"/>
                <a:cs typeface="Times New Roman" pitchFamily="18" charset="0"/>
              </a:rPr>
              <a:t>A unique identifier for each employee</a:t>
            </a:r>
            <a:r>
              <a:rPr lang="en-US" sz="2000" dirty="0" smtClean="0">
                <a:latin typeface="Bahnschrift SemiBold Condensed" panose="020B0502040204020203" pitchFamily="34" charset="0"/>
                <a:cs typeface="Times New Roman" pitchFamily="18" charset="0"/>
              </a:rPr>
              <a:t>. Department: The department where the employee worked.(Alphanumeric)</a:t>
            </a:r>
          </a:p>
          <a:p>
            <a:pPr marL="342900" indent="-342900">
              <a:buFont typeface="Arial" pitchFamily="34" charset="0"/>
              <a:buChar char="•"/>
            </a:pPr>
            <a:r>
              <a:rPr lang="en-US" sz="2000" b="1" dirty="0" smtClean="0">
                <a:latin typeface="Bahnschrift SemiBold Condensed" panose="020B0502040204020203" pitchFamily="34" charset="0"/>
                <a:cs typeface="Times New Roman" pitchFamily="18" charset="0"/>
              </a:rPr>
              <a:t>Job Role: </a:t>
            </a:r>
            <a:r>
              <a:rPr lang="en-US" sz="2000" dirty="0">
                <a:latin typeface="Bahnschrift SemiBold Condensed" panose="020B0502040204020203" pitchFamily="34" charset="0"/>
                <a:cs typeface="Times New Roman" pitchFamily="18" charset="0"/>
              </a:rPr>
              <a:t>The specific role or position held by the </a:t>
            </a:r>
            <a:r>
              <a:rPr lang="en-US" sz="2000" dirty="0" smtClean="0">
                <a:latin typeface="Bahnschrift SemiBold Condensed" panose="020B0502040204020203" pitchFamily="34" charset="0"/>
                <a:cs typeface="Times New Roman" pitchFamily="18" charset="0"/>
              </a:rPr>
              <a:t>employee.(Text)</a:t>
            </a:r>
          </a:p>
          <a:p>
            <a:pPr marL="342900" indent="-342900">
              <a:buFont typeface="Arial" pitchFamily="34" charset="0"/>
              <a:buChar char="•"/>
            </a:pPr>
            <a:r>
              <a:rPr lang="en-US" sz="2000" b="1" dirty="0" smtClean="0">
                <a:latin typeface="Bahnschrift SemiBold Condensed" panose="020B0502040204020203" pitchFamily="34" charset="0"/>
                <a:cs typeface="Times New Roman" pitchFamily="18" charset="0"/>
              </a:rPr>
              <a:t>Gender:</a:t>
            </a:r>
            <a:r>
              <a:rPr lang="en-US" sz="2000" dirty="0" smtClean="0">
                <a:latin typeface="Bahnschrift SemiBold Condensed" panose="020B0502040204020203" pitchFamily="34" charset="0"/>
                <a:cs typeface="Times New Roman" pitchFamily="18" charset="0"/>
              </a:rPr>
              <a:t> </a:t>
            </a:r>
            <a:r>
              <a:rPr lang="en-US" sz="2000" dirty="0">
                <a:latin typeface="Bahnschrift SemiBold Condensed" panose="020B0502040204020203" pitchFamily="34" charset="0"/>
                <a:cs typeface="Times New Roman" pitchFamily="18" charset="0"/>
              </a:rPr>
              <a:t>The </a:t>
            </a:r>
            <a:r>
              <a:rPr lang="en-US" sz="2000" dirty="0" smtClean="0">
                <a:latin typeface="Bahnschrift SemiBold Condensed" panose="020B0502040204020203" pitchFamily="34" charset="0"/>
                <a:cs typeface="Times New Roman" pitchFamily="18" charset="0"/>
              </a:rPr>
              <a:t>gender </a:t>
            </a:r>
            <a:r>
              <a:rPr lang="en-US" sz="2000" dirty="0">
                <a:latin typeface="Bahnschrift SemiBold Condensed" panose="020B0502040204020203" pitchFamily="34" charset="0"/>
                <a:cs typeface="Times New Roman" pitchFamily="18" charset="0"/>
              </a:rPr>
              <a:t>of the employee</a:t>
            </a:r>
            <a:r>
              <a:rPr lang="en-US" sz="2000" dirty="0" smtClean="0">
                <a:latin typeface="Bahnschrift SemiBold Condensed" panose="020B0502040204020203" pitchFamily="34" charset="0"/>
                <a:cs typeface="Times New Roman" pitchFamily="18" charset="0"/>
              </a:rPr>
              <a:t>.(Male, Female)</a:t>
            </a:r>
          </a:p>
          <a:p>
            <a:pPr marL="342900" indent="-342900">
              <a:buFont typeface="Arial" pitchFamily="34" charset="0"/>
              <a:buChar char="•"/>
            </a:pPr>
            <a:r>
              <a:rPr lang="en-US" sz="2000" b="1" dirty="0" smtClean="0">
                <a:latin typeface="Bahnschrift SemiBold Condensed" panose="020B0502040204020203" pitchFamily="34" charset="0"/>
                <a:cs typeface="Times New Roman" pitchFamily="18" charset="0"/>
              </a:rPr>
              <a:t>Job type: </a:t>
            </a:r>
            <a:r>
              <a:rPr lang="en-US" sz="2000" dirty="0" smtClean="0">
                <a:latin typeface="Bahnschrift SemiBold Condensed" panose="020B0502040204020203" pitchFamily="34" charset="0"/>
                <a:cs typeface="Times New Roman" pitchFamily="18" charset="0"/>
              </a:rPr>
              <a:t>whether the employee is permanent or temporary.</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439400" y="429873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7630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1091480" y="375614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570669"/>
          </a:xfrm>
          <a:prstGeom prst="rect">
            <a:avLst/>
          </a:prstGeom>
        </p:spPr>
        <p:txBody>
          <a:bodyPr vert="horz" wrap="square" lIns="0" tIns="16510" rIns="0" bIns="0" rtlCol="0">
            <a:spAutoFit/>
          </a:bodyPr>
          <a:lstStyle/>
          <a:p>
            <a:pPr marL="12700">
              <a:lnSpc>
                <a:spcPct val="100000"/>
              </a:lnSpc>
              <a:spcBef>
                <a:spcPts val="130"/>
              </a:spcBef>
            </a:pPr>
            <a:r>
              <a:rPr sz="3600" spc="15" dirty="0">
                <a:latin typeface="Sitka Subheading Semibold" pitchFamily="2" charset="0"/>
              </a:rPr>
              <a:t>THE</a:t>
            </a:r>
            <a:r>
              <a:rPr sz="3600" spc="20" dirty="0">
                <a:latin typeface="Sitka Subheading Semibold" pitchFamily="2" charset="0"/>
              </a:rPr>
              <a:t> </a:t>
            </a:r>
            <a:r>
              <a:rPr lang="en-US" sz="3600" spc="20" dirty="0">
                <a:latin typeface="Sitka Subheading Semibold" pitchFamily="2" charset="0"/>
              </a:rPr>
              <a:t>"</a:t>
            </a:r>
            <a:r>
              <a:rPr sz="3600" spc="10" dirty="0">
                <a:latin typeface="Sitka Subheading Semibold" pitchFamily="2" charset="0"/>
              </a:rPr>
              <a:t>WOW</a:t>
            </a:r>
            <a:r>
              <a:rPr lang="en-US" sz="3600" spc="10" dirty="0">
                <a:latin typeface="Sitka Subheading Semibold" pitchFamily="2" charset="0"/>
              </a:rPr>
              <a:t>"</a:t>
            </a:r>
            <a:r>
              <a:rPr sz="3600" spc="85" dirty="0">
                <a:latin typeface="Sitka Subheading Semibold" pitchFamily="2" charset="0"/>
              </a:rPr>
              <a:t> </a:t>
            </a:r>
            <a:r>
              <a:rPr sz="3600" spc="10" dirty="0">
                <a:latin typeface="Sitka Subheading Semibold" pitchFamily="2" charset="0"/>
              </a:rPr>
              <a:t>IN</a:t>
            </a:r>
            <a:r>
              <a:rPr sz="3600" spc="-5" dirty="0">
                <a:latin typeface="Sitka Subheading Semibold" pitchFamily="2" charset="0"/>
              </a:rPr>
              <a:t> </a:t>
            </a:r>
            <a:r>
              <a:rPr sz="3600" spc="15" dirty="0">
                <a:latin typeface="Sitka Subheading Semibold" pitchFamily="2" charset="0"/>
              </a:rPr>
              <a:t>OUR</a:t>
            </a:r>
            <a:r>
              <a:rPr sz="3600" spc="-10" dirty="0">
                <a:latin typeface="Sitka Subheading Semibold" pitchFamily="2" charset="0"/>
              </a:rPr>
              <a:t> </a:t>
            </a:r>
            <a:r>
              <a:rPr sz="3600" spc="20" dirty="0">
                <a:latin typeface="Sitka Subheading Semibold" pitchFamily="2" charset="0"/>
              </a:rPr>
              <a:t>SOLUTION</a:t>
            </a:r>
            <a:endParaRPr sz="3600" dirty="0">
              <a:latin typeface="Sitka Subheading Semibold" pitchFamily="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108122B1-61A5-EEBD-6C06-A90F659F443C}"/>
              </a:ext>
            </a:extLst>
          </p:cNvPr>
          <p:cNvSpPr txBox="1"/>
          <p:nvPr/>
        </p:nvSpPr>
        <p:spPr>
          <a:xfrm>
            <a:off x="2608473" y="1541888"/>
            <a:ext cx="7849215" cy="4662815"/>
          </a:xfrm>
          <a:prstGeom prst="rect">
            <a:avLst/>
          </a:prstGeom>
          <a:noFill/>
        </p:spPr>
        <p:txBody>
          <a:bodyPr wrap="square" rtlCol="0">
            <a:spAutoFit/>
          </a:bodyPr>
          <a:lstStyle/>
          <a:p>
            <a:pPr>
              <a:lnSpc>
                <a:spcPct val="150000"/>
              </a:lnSpc>
            </a:pPr>
            <a:r>
              <a:rPr lang="en-US" dirty="0">
                <a:latin typeface="Segoe UI Black" panose="020B0A02040204020203" pitchFamily="34" charset="0"/>
                <a:ea typeface="Segoe UI Black" panose="020B0A02040204020203" pitchFamily="34" charset="0"/>
                <a:cs typeface="Times New Roman" pitchFamily="18" charset="0"/>
              </a:rPr>
              <a:t>What sets our solution apart and adds the "wow" factor is the seamless integration of multiple </a:t>
            </a:r>
            <a:r>
              <a:rPr lang="en-US" dirty="0" smtClean="0">
                <a:latin typeface="Segoe UI Black" panose="020B0A02040204020203" pitchFamily="34" charset="0"/>
                <a:ea typeface="Segoe UI Black" panose="020B0A02040204020203" pitchFamily="34" charset="0"/>
                <a:cs typeface="Times New Roman" pitchFamily="18" charset="0"/>
              </a:rPr>
              <a:t>Excel features—pivot tables, conditional formatting, filtering, and pie charts—into a </a:t>
            </a:r>
            <a:r>
              <a:rPr lang="en-US" dirty="0">
                <a:latin typeface="Segoe UI Black" panose="020B0A02040204020203" pitchFamily="34" charset="0"/>
                <a:ea typeface="Segoe UI Black" panose="020B0A02040204020203" pitchFamily="34" charset="0"/>
                <a:cs typeface="Times New Roman" pitchFamily="18" charset="0"/>
              </a:rPr>
              <a:t>powerful and intuitive analytical framework. Here’s why our approach stands </a:t>
            </a:r>
            <a:r>
              <a:rPr lang="en-US" dirty="0" smtClean="0">
                <a:latin typeface="Segoe UI Black" panose="020B0A02040204020203" pitchFamily="34" charset="0"/>
                <a:ea typeface="Segoe UI Black" panose="020B0A02040204020203" pitchFamily="34" charset="0"/>
                <a:cs typeface="Times New Roman" pitchFamily="18" charset="0"/>
              </a:rPr>
              <a:t>out:</a:t>
            </a:r>
          </a:p>
          <a:p>
            <a:pPr marL="285750" indent="-285750">
              <a:lnSpc>
                <a:spcPct val="150000"/>
              </a:lnSpc>
              <a:buFont typeface="Arial" pitchFamily="34" charset="0"/>
              <a:buChar char="•"/>
            </a:pPr>
            <a:r>
              <a:rPr lang="en-US" dirty="0" smtClean="0">
                <a:latin typeface="Segoe UI Black" panose="020B0A02040204020203" pitchFamily="34" charset="0"/>
                <a:ea typeface="Segoe UI Black" panose="020B0A02040204020203" pitchFamily="34" charset="0"/>
                <a:cs typeface="Times New Roman" pitchFamily="18" charset="0"/>
              </a:rPr>
              <a:t>Holistic </a:t>
            </a:r>
            <a:r>
              <a:rPr lang="en-US" dirty="0">
                <a:latin typeface="Segoe UI Black" panose="020B0A02040204020203" pitchFamily="34" charset="0"/>
                <a:ea typeface="Segoe UI Black" panose="020B0A02040204020203" pitchFamily="34" charset="0"/>
                <a:cs typeface="Times New Roman" pitchFamily="18" charset="0"/>
              </a:rPr>
              <a:t>Analysis with Depth and </a:t>
            </a:r>
            <a:r>
              <a:rPr lang="en-US" dirty="0" smtClean="0">
                <a:latin typeface="Segoe UI Black" panose="020B0A02040204020203" pitchFamily="34" charset="0"/>
                <a:ea typeface="Segoe UI Black" panose="020B0A02040204020203" pitchFamily="34" charset="0"/>
                <a:cs typeface="Times New Roman" pitchFamily="18" charset="0"/>
              </a:rPr>
              <a:t>Flexibility using </a:t>
            </a:r>
            <a:r>
              <a:rPr lang="en-US" b="1" dirty="0" smtClean="0">
                <a:latin typeface="Segoe UI Black" panose="020B0A02040204020203" pitchFamily="34" charset="0"/>
                <a:ea typeface="Segoe UI Black" panose="020B0A02040204020203" pitchFamily="34" charset="0"/>
                <a:cs typeface="Times New Roman" pitchFamily="18" charset="0"/>
              </a:rPr>
              <a:t>Pivot tables</a:t>
            </a:r>
            <a:r>
              <a:rPr lang="en-US" dirty="0" smtClean="0">
                <a:latin typeface="Segoe UI Black" panose="020B0A02040204020203" pitchFamily="34" charset="0"/>
                <a:ea typeface="Segoe UI Black" panose="020B0A02040204020203" pitchFamily="34" charset="0"/>
                <a:cs typeface="Times New Roman" pitchFamily="18" charset="0"/>
              </a:rPr>
              <a:t>.</a:t>
            </a:r>
          </a:p>
          <a:p>
            <a:pPr marL="285750" indent="-285750">
              <a:lnSpc>
                <a:spcPct val="150000"/>
              </a:lnSpc>
              <a:buFont typeface="Arial" pitchFamily="34" charset="0"/>
              <a:buChar char="•"/>
            </a:pPr>
            <a:r>
              <a:rPr lang="en-US" dirty="0" smtClean="0">
                <a:latin typeface="Segoe UI Black" panose="020B0A02040204020203" pitchFamily="34" charset="0"/>
                <a:ea typeface="Segoe UI Black" panose="020B0A02040204020203" pitchFamily="34" charset="0"/>
                <a:cs typeface="Times New Roman" pitchFamily="18" charset="0"/>
              </a:rPr>
              <a:t>Immediate </a:t>
            </a:r>
            <a:r>
              <a:rPr lang="en-US" dirty="0">
                <a:latin typeface="Segoe UI Black" panose="020B0A02040204020203" pitchFamily="34" charset="0"/>
                <a:ea typeface="Segoe UI Black" panose="020B0A02040204020203" pitchFamily="34" charset="0"/>
                <a:cs typeface="Times New Roman" pitchFamily="18" charset="0"/>
              </a:rPr>
              <a:t>Visual </a:t>
            </a:r>
            <a:r>
              <a:rPr lang="en-US" dirty="0" smtClean="0">
                <a:latin typeface="Segoe UI Black" panose="020B0A02040204020203" pitchFamily="34" charset="0"/>
                <a:ea typeface="Segoe UI Black" panose="020B0A02040204020203" pitchFamily="34" charset="0"/>
                <a:cs typeface="Times New Roman" pitchFamily="18" charset="0"/>
              </a:rPr>
              <a:t>Insights using </a:t>
            </a:r>
            <a:r>
              <a:rPr lang="en-US" b="1" dirty="0" smtClean="0">
                <a:latin typeface="Segoe UI Black" panose="020B0A02040204020203" pitchFamily="34" charset="0"/>
                <a:ea typeface="Segoe UI Black" panose="020B0A02040204020203" pitchFamily="34" charset="0"/>
                <a:cs typeface="Times New Roman" pitchFamily="18" charset="0"/>
              </a:rPr>
              <a:t>Conditional formatting</a:t>
            </a:r>
            <a:r>
              <a:rPr lang="en-US" dirty="0" smtClean="0">
                <a:latin typeface="Segoe UI Black" panose="020B0A02040204020203" pitchFamily="34" charset="0"/>
                <a:ea typeface="Segoe UI Black" panose="020B0A02040204020203" pitchFamily="34" charset="0"/>
                <a:cs typeface="Times New Roman" pitchFamily="18" charset="0"/>
              </a:rPr>
              <a:t>.</a:t>
            </a:r>
            <a:endParaRPr lang="en-US" dirty="0">
              <a:latin typeface="Segoe UI Black" panose="020B0A02040204020203" pitchFamily="34" charset="0"/>
              <a:ea typeface="Segoe UI Black" panose="020B0A02040204020203" pitchFamily="34" charset="0"/>
              <a:cs typeface="Times New Roman" pitchFamily="18" charset="0"/>
            </a:endParaRPr>
          </a:p>
          <a:p>
            <a:pPr marL="285750" indent="-285750">
              <a:lnSpc>
                <a:spcPct val="150000"/>
              </a:lnSpc>
              <a:buFont typeface="Arial" pitchFamily="34" charset="0"/>
              <a:buChar char="•"/>
            </a:pPr>
            <a:r>
              <a:rPr lang="en-US" dirty="0" smtClean="0">
                <a:latin typeface="Segoe UI Black" panose="020B0A02040204020203" pitchFamily="34" charset="0"/>
                <a:ea typeface="Segoe UI Black" panose="020B0A02040204020203" pitchFamily="34" charset="0"/>
                <a:cs typeface="Times New Roman" pitchFamily="18" charset="0"/>
              </a:rPr>
              <a:t>Targeted Exploration using </a:t>
            </a:r>
            <a:r>
              <a:rPr lang="en-US" b="1" dirty="0" smtClean="0">
                <a:latin typeface="Segoe UI Black" panose="020B0A02040204020203" pitchFamily="34" charset="0"/>
                <a:ea typeface="Segoe UI Black" panose="020B0A02040204020203" pitchFamily="34" charset="0"/>
                <a:cs typeface="Times New Roman" pitchFamily="18" charset="0"/>
              </a:rPr>
              <a:t>Filtering</a:t>
            </a:r>
            <a:r>
              <a:rPr lang="en-US" dirty="0" smtClean="0">
                <a:latin typeface="Segoe UI Black" panose="020B0A02040204020203" pitchFamily="34" charset="0"/>
                <a:ea typeface="Segoe UI Black" panose="020B0A02040204020203" pitchFamily="34" charset="0"/>
                <a:cs typeface="Times New Roman" pitchFamily="18" charset="0"/>
              </a:rPr>
              <a:t> .</a:t>
            </a:r>
          </a:p>
          <a:p>
            <a:pPr marL="285750" indent="-285750">
              <a:lnSpc>
                <a:spcPct val="150000"/>
              </a:lnSpc>
              <a:buFont typeface="Arial" pitchFamily="34" charset="0"/>
              <a:buChar char="•"/>
            </a:pPr>
            <a:r>
              <a:rPr lang="en-US" dirty="0" smtClean="0">
                <a:latin typeface="Segoe UI Black" panose="020B0A02040204020203" pitchFamily="34" charset="0"/>
                <a:ea typeface="Segoe UI Black" panose="020B0A02040204020203" pitchFamily="34" charset="0"/>
                <a:cs typeface="Times New Roman" pitchFamily="18" charset="0"/>
              </a:rPr>
              <a:t>Engaging </a:t>
            </a:r>
            <a:r>
              <a:rPr lang="en-US" dirty="0">
                <a:latin typeface="Segoe UI Black" panose="020B0A02040204020203" pitchFamily="34" charset="0"/>
                <a:ea typeface="Segoe UI Black" panose="020B0A02040204020203" pitchFamily="34" charset="0"/>
                <a:cs typeface="Times New Roman" pitchFamily="18" charset="0"/>
              </a:rPr>
              <a:t>and Clear </a:t>
            </a:r>
            <a:r>
              <a:rPr lang="en-US" dirty="0" smtClean="0">
                <a:latin typeface="Segoe UI Black" panose="020B0A02040204020203" pitchFamily="34" charset="0"/>
                <a:ea typeface="Segoe UI Black" panose="020B0A02040204020203" pitchFamily="34" charset="0"/>
                <a:cs typeface="Times New Roman" pitchFamily="18" charset="0"/>
              </a:rPr>
              <a:t>Communication using </a:t>
            </a:r>
            <a:r>
              <a:rPr lang="en-US" b="1" dirty="0" smtClean="0">
                <a:latin typeface="Segoe UI Black" panose="020B0A02040204020203" pitchFamily="34" charset="0"/>
                <a:ea typeface="Segoe UI Black" panose="020B0A02040204020203" pitchFamily="34" charset="0"/>
                <a:cs typeface="Times New Roman" pitchFamily="18" charset="0"/>
              </a:rPr>
              <a:t>Pie</a:t>
            </a:r>
            <a:r>
              <a:rPr lang="en-US" dirty="0" smtClean="0">
                <a:latin typeface="Segoe UI Black" panose="020B0A02040204020203" pitchFamily="34" charset="0"/>
                <a:ea typeface="Segoe UI Black" panose="020B0A02040204020203" pitchFamily="34" charset="0"/>
                <a:cs typeface="Times New Roman" pitchFamily="18" charset="0"/>
              </a:rPr>
              <a:t> </a:t>
            </a:r>
            <a:r>
              <a:rPr lang="en-US" b="1" dirty="0" smtClean="0">
                <a:latin typeface="Segoe UI Black" panose="020B0A02040204020203" pitchFamily="34" charset="0"/>
                <a:ea typeface="Segoe UI Black" panose="020B0A02040204020203" pitchFamily="34" charset="0"/>
                <a:cs typeface="Times New Roman" pitchFamily="18" charset="0"/>
              </a:rPr>
              <a:t>charts</a:t>
            </a:r>
            <a:r>
              <a:rPr lang="en-US" dirty="0" smtClean="0">
                <a:latin typeface="Segoe UI Black" panose="020B0A02040204020203" pitchFamily="34" charset="0"/>
                <a:ea typeface="Segoe UI Black" panose="020B0A02040204020203" pitchFamily="34" charset="0"/>
                <a:cs typeface="Times New Roman" pitchFamily="18" charset="0"/>
              </a:rPr>
              <a:t>.</a:t>
            </a:r>
          </a:p>
          <a:p>
            <a:pPr marL="285750" indent="-285750">
              <a:lnSpc>
                <a:spcPct val="150000"/>
              </a:lnSpc>
              <a:buFont typeface="Arial" pitchFamily="34" charset="0"/>
              <a:buChar char="•"/>
            </a:pPr>
            <a:r>
              <a:rPr lang="en-US" dirty="0">
                <a:latin typeface="Segoe UI Black" panose="020B0A02040204020203" pitchFamily="34" charset="0"/>
                <a:ea typeface="Segoe UI Black" panose="020B0A02040204020203" pitchFamily="34" charset="0"/>
                <a:cs typeface="Times New Roman" pitchFamily="18" charset="0"/>
              </a:rPr>
              <a:t>Actionable Insights at Your </a:t>
            </a:r>
            <a:r>
              <a:rPr lang="en-US" dirty="0" smtClean="0">
                <a:latin typeface="Segoe UI Black" panose="020B0A02040204020203" pitchFamily="34" charset="0"/>
                <a:ea typeface="Segoe UI Black" panose="020B0A02040204020203" pitchFamily="34" charset="0"/>
                <a:cs typeface="Times New Roman" pitchFamily="18" charset="0"/>
              </a:rPr>
              <a:t>Fingertips.</a:t>
            </a:r>
            <a:endParaRPr lang="en-US" dirty="0">
              <a:latin typeface="Segoe UI Black" panose="020B0A02040204020203" pitchFamily="34" charset="0"/>
              <a:ea typeface="Segoe UI Black" panose="020B0A02040204020203" pitchFamily="34" charset="0"/>
              <a:cs typeface="Times New Roman" pitchFamily="18" charset="0"/>
            </a:endParaRPr>
          </a:p>
          <a:p>
            <a:pPr marL="285750" indent="-285750">
              <a:lnSpc>
                <a:spcPct val="150000"/>
              </a:lnSpc>
              <a:buFont typeface="Arial" pitchFamily="34" charset="0"/>
              <a:buChar char="•"/>
            </a:pPr>
            <a:r>
              <a:rPr lang="en-US" dirty="0">
                <a:latin typeface="Segoe UI Black" panose="020B0A02040204020203" pitchFamily="34" charset="0"/>
                <a:ea typeface="Segoe UI Black" panose="020B0A02040204020203" pitchFamily="34" charset="0"/>
                <a:cs typeface="Times New Roman" pitchFamily="18" charset="0"/>
              </a:rPr>
              <a:t>Scalability and </a:t>
            </a:r>
            <a:r>
              <a:rPr lang="en-US" dirty="0" smtClean="0">
                <a:latin typeface="Segoe UI Black" panose="020B0A02040204020203" pitchFamily="34" charset="0"/>
                <a:ea typeface="Segoe UI Black" panose="020B0A02040204020203" pitchFamily="34" charset="0"/>
                <a:cs typeface="Times New Roman" pitchFamily="18" charset="0"/>
              </a:rPr>
              <a:t>Customization.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618</TotalTime>
  <Words>1319</Words>
  <Application>Microsoft Office PowerPoint</Application>
  <PresentationFormat>Widescreen</PresentationFormat>
  <Paragraphs>202</Paragraphs>
  <Slides>13</Slides>
  <Notes>1</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13</vt:i4>
      </vt:variant>
    </vt:vector>
  </HeadingPairs>
  <TitlesOfParts>
    <vt:vector size="33" baseType="lpstr">
      <vt:lpstr>Algerian</vt:lpstr>
      <vt:lpstr>Arial</vt:lpstr>
      <vt:lpstr>Bahnschrift SemiBold Condensed</vt:lpstr>
      <vt:lpstr>Calibri</vt:lpstr>
      <vt:lpstr>Century</vt:lpstr>
      <vt:lpstr>Corbel</vt:lpstr>
      <vt:lpstr>Dubai Medium</vt:lpstr>
      <vt:lpstr>Gill Sans Ultra Bold</vt:lpstr>
      <vt:lpstr>Lucida Console</vt:lpstr>
      <vt:lpstr>Segoe UI Black</vt:lpstr>
      <vt:lpstr>Sitka Banner</vt:lpstr>
      <vt:lpstr>Sitka Banner Semibold</vt:lpstr>
      <vt:lpstr>Sitka Heading</vt:lpstr>
      <vt:lpstr>Sitka Heading Semibold</vt:lpstr>
      <vt:lpstr>Sitka Small</vt:lpstr>
      <vt:lpstr>Sitka Subheading Semibold</vt:lpstr>
      <vt:lpstr>Sitka Text</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29</cp:revision>
  <dcterms:created xsi:type="dcterms:W3CDTF">2024-03-29T15:07:22Z</dcterms:created>
  <dcterms:modified xsi:type="dcterms:W3CDTF">2024-08-28T15:34:15Z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