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61" r:id="rId4"/>
    <p:sldId id="258" r:id="rId5"/>
    <p:sldId id="259" r:id="rId6"/>
    <p:sldId id="262" r:id="rId7"/>
    <p:sldId id="269" r:id="rId8"/>
    <p:sldId id="271" r:id="rId9"/>
    <p:sldId id="270" r:id="rId10"/>
    <p:sldId id="265" r:id="rId11"/>
    <p:sldId id="266" r:id="rId12"/>
    <p:sldId id="267" r:id="rId13"/>
    <p:sldId id="264" r:id="rId14"/>
    <p:sldId id="268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211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511F64-2239-4611-98FE-944213D775AD}" type="datetimeFigureOut">
              <a:rPr lang="vi-VN" smtClean="0"/>
              <a:t>08/08/2016</a:t>
            </a:fld>
            <a:endParaRPr lang="vi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B150A1-AA66-4684-B8AD-AE91AB8F011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486497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Microsoft</a:t>
            </a:r>
            <a:r>
              <a:rPr lang="en-US" baseline="0" dirty="0" smtClean="0"/>
              <a:t> notification hub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B150A1-AA66-4684-B8AD-AE91AB8F011A}" type="slidenum">
              <a:rPr lang="vi-VN" smtClean="0"/>
              <a:t>4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156118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0E094-5B08-4F19-B0B0-791FE6D14E05}" type="datetimeFigureOut">
              <a:rPr lang="vi-VN" smtClean="0"/>
              <a:t>08/08/2016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37CE3-DB81-487B-A29F-10ECCB23ECB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07795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0E094-5B08-4F19-B0B0-791FE6D14E05}" type="datetimeFigureOut">
              <a:rPr lang="vi-VN" smtClean="0"/>
              <a:t>08/08/2016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37CE3-DB81-487B-A29F-10ECCB23ECB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33799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0E094-5B08-4F19-B0B0-791FE6D14E05}" type="datetimeFigureOut">
              <a:rPr lang="vi-VN" smtClean="0"/>
              <a:t>08/08/2016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37CE3-DB81-487B-A29F-10ECCB23ECB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53213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0E094-5B08-4F19-B0B0-791FE6D14E05}" type="datetimeFigureOut">
              <a:rPr lang="vi-VN" smtClean="0"/>
              <a:t>08/08/2016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37CE3-DB81-487B-A29F-10ECCB23ECB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34790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0E094-5B08-4F19-B0B0-791FE6D14E05}" type="datetimeFigureOut">
              <a:rPr lang="vi-VN" smtClean="0"/>
              <a:t>08/08/2016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37CE3-DB81-487B-A29F-10ECCB23ECB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57328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0E094-5B08-4F19-B0B0-791FE6D14E05}" type="datetimeFigureOut">
              <a:rPr lang="vi-VN" smtClean="0"/>
              <a:t>08/08/2016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37CE3-DB81-487B-A29F-10ECCB23ECB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83340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0E094-5B08-4F19-B0B0-791FE6D14E05}" type="datetimeFigureOut">
              <a:rPr lang="vi-VN" smtClean="0"/>
              <a:t>08/08/2016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37CE3-DB81-487B-A29F-10ECCB23ECB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60566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0E094-5B08-4F19-B0B0-791FE6D14E05}" type="datetimeFigureOut">
              <a:rPr lang="vi-VN" smtClean="0"/>
              <a:t>08/08/2016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37CE3-DB81-487B-A29F-10ECCB23ECB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03893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0E094-5B08-4F19-B0B0-791FE6D14E05}" type="datetimeFigureOut">
              <a:rPr lang="vi-VN" smtClean="0"/>
              <a:t>08/08/2016</a:t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37CE3-DB81-487B-A29F-10ECCB23ECB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8723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0E094-5B08-4F19-B0B0-791FE6D14E05}" type="datetimeFigureOut">
              <a:rPr lang="vi-VN" smtClean="0"/>
              <a:t>08/08/2016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37CE3-DB81-487B-A29F-10ECCB23ECB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35084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0E094-5B08-4F19-B0B0-791FE6D14E05}" type="datetimeFigureOut">
              <a:rPr lang="vi-VN" smtClean="0"/>
              <a:t>08/08/2016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37CE3-DB81-487B-A29F-10ECCB23ECB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51849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A0E094-5B08-4F19-B0B0-791FE6D14E05}" type="datetimeFigureOut">
              <a:rPr lang="vi-VN" smtClean="0"/>
              <a:t>08/08/2016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C37CE3-DB81-487B-A29F-10ECCB23ECB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75755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90173" y="2680002"/>
            <a:ext cx="4261757" cy="14196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625" dirty="0">
                <a:latin typeface="Segoe UI Light" panose="020B0502040204020203" pitchFamily="34" charset="0"/>
                <a:cs typeface="Segoe UI Light" panose="020B0502040204020203" pitchFamily="34" charset="0"/>
              </a:rPr>
              <a:t>RNS</a:t>
            </a:r>
            <a:br>
              <a:rPr lang="en-US" sz="5625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3000" dirty="0">
                <a:latin typeface="Segoe UI Light" panose="020B0502040204020203" pitchFamily="34" charset="0"/>
                <a:cs typeface="Segoe UI Light" panose="020B0502040204020203" pitchFamily="34" charset="0"/>
              </a:rPr>
              <a:t>Raw Notification Service</a:t>
            </a:r>
            <a:endParaRPr lang="vi-VN" sz="3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7108" y="6151050"/>
            <a:ext cx="436230" cy="43623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193338" y="6319732"/>
            <a:ext cx="210151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latin typeface="Segoe UI" panose="020B0502040204020203" pitchFamily="34" charset="0"/>
                <a:cs typeface="Segoe UI" panose="020B0502040204020203" pitchFamily="34" charset="0"/>
              </a:rPr>
              <a:t>Binh Duong University</a:t>
            </a:r>
            <a:endParaRPr lang="vi-VN" sz="135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8652" y="5855657"/>
            <a:ext cx="2683043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latin typeface="Segoe UI" panose="020B0502040204020203" pitchFamily="34" charset="0"/>
                <a:cs typeface="Segoe UI" panose="020B0502040204020203" pitchFamily="34" charset="0"/>
              </a:rPr>
              <a:t>Sy Le Kha</a:t>
            </a:r>
          </a:p>
          <a:p>
            <a:r>
              <a:rPr lang="en-US" sz="1350" dirty="0" smtClean="0">
                <a:latin typeface="Segoe UI" panose="020B0502040204020203" pitchFamily="34" charset="0"/>
                <a:cs typeface="Segoe UI" panose="020B0502040204020203" pitchFamily="34" charset="0"/>
              </a:rPr>
              <a:t>.NET </a:t>
            </a:r>
            <a:r>
              <a:rPr lang="en-US" sz="1350" dirty="0">
                <a:latin typeface="Segoe UI" panose="020B0502040204020203" pitchFamily="34" charset="0"/>
                <a:cs typeface="Segoe UI" panose="020B0502040204020203" pitchFamily="34" charset="0"/>
              </a:rPr>
              <a:t>Developer</a:t>
            </a:r>
          </a:p>
          <a:p>
            <a:r>
              <a:rPr lang="en-US" sz="1350" dirty="0">
                <a:latin typeface="Segoe UI" panose="020B0502040204020203" pitchFamily="34" charset="0"/>
                <a:cs typeface="Segoe UI" panose="020B0502040204020203" pitchFamily="34" charset="0"/>
              </a:rPr>
              <a:t>Lekhasy@outlook.com</a:t>
            </a:r>
            <a:endParaRPr lang="vi-VN" sz="135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0595" y="1681261"/>
            <a:ext cx="5143500" cy="1828800"/>
          </a:xfrm>
          <a:prstGeom prst="rect">
            <a:avLst/>
          </a:prstGeom>
        </p:spPr>
      </p:pic>
      <p:cxnSp>
        <p:nvCxnSpPr>
          <p:cNvPr id="27" name="Straight Connector 26"/>
          <p:cNvCxnSpPr/>
          <p:nvPr/>
        </p:nvCxnSpPr>
        <p:spPr>
          <a:xfrm flipV="1">
            <a:off x="1711601" y="4105131"/>
            <a:ext cx="6687816" cy="39341"/>
          </a:xfrm>
          <a:prstGeom prst="line">
            <a:avLst/>
          </a:prstGeom>
          <a:ln w="47625">
            <a:solidFill>
              <a:schemeClr val="accent1">
                <a:lumMod val="75000"/>
              </a:schemeClr>
            </a:solidFill>
          </a:ln>
          <a:effectLst>
            <a:innerShdw blurRad="114300">
              <a:prstClr val="black"/>
            </a:innerShdw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ight Triangle 1"/>
          <p:cNvSpPr/>
          <p:nvPr/>
        </p:nvSpPr>
        <p:spPr>
          <a:xfrm>
            <a:off x="2196833" y="3051604"/>
            <a:ext cx="260158" cy="361503"/>
          </a:xfrm>
          <a:custGeom>
            <a:avLst/>
            <a:gdLst>
              <a:gd name="connsiteX0" fmla="*/ 0 w 290946"/>
              <a:gd name="connsiteY0" fmla="*/ 309661 h 309661"/>
              <a:gd name="connsiteX1" fmla="*/ 0 w 290946"/>
              <a:gd name="connsiteY1" fmla="*/ 0 h 309661"/>
              <a:gd name="connsiteX2" fmla="*/ 290946 w 290946"/>
              <a:gd name="connsiteY2" fmla="*/ 309661 h 309661"/>
              <a:gd name="connsiteX3" fmla="*/ 0 w 290946"/>
              <a:gd name="connsiteY3" fmla="*/ 309661 h 309661"/>
              <a:gd name="connsiteX0" fmla="*/ 3078 w 294024"/>
              <a:gd name="connsiteY0" fmla="*/ 352764 h 352764"/>
              <a:gd name="connsiteX1" fmla="*/ 0 w 294024"/>
              <a:gd name="connsiteY1" fmla="*/ 0 h 352764"/>
              <a:gd name="connsiteX2" fmla="*/ 294024 w 294024"/>
              <a:gd name="connsiteY2" fmla="*/ 352764 h 352764"/>
              <a:gd name="connsiteX3" fmla="*/ 3078 w 294024"/>
              <a:gd name="connsiteY3" fmla="*/ 352764 h 352764"/>
              <a:gd name="connsiteX0" fmla="*/ 3078 w 260158"/>
              <a:gd name="connsiteY0" fmla="*/ 352764 h 352764"/>
              <a:gd name="connsiteX1" fmla="*/ 0 w 260158"/>
              <a:gd name="connsiteY1" fmla="*/ 0 h 352764"/>
              <a:gd name="connsiteX2" fmla="*/ 260158 w 260158"/>
              <a:gd name="connsiteY2" fmla="*/ 352764 h 352764"/>
              <a:gd name="connsiteX3" fmla="*/ 3078 w 260158"/>
              <a:gd name="connsiteY3" fmla="*/ 352764 h 352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158" h="352764">
                <a:moveTo>
                  <a:pt x="3078" y="352764"/>
                </a:moveTo>
                <a:lnTo>
                  <a:pt x="0" y="0"/>
                </a:lnTo>
                <a:lnTo>
                  <a:pt x="260158" y="352764"/>
                </a:lnTo>
                <a:lnTo>
                  <a:pt x="3078" y="352764"/>
                </a:lnTo>
                <a:close/>
              </a:path>
            </a:pathLst>
          </a:cu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28006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vi-VN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-291778" y="4505311"/>
            <a:ext cx="9718031" cy="57165"/>
          </a:xfrm>
          <a:prstGeom prst="line">
            <a:avLst/>
          </a:prstGeom>
          <a:ln w="47625">
            <a:solidFill>
              <a:schemeClr val="accent1">
                <a:lumMod val="75000"/>
              </a:schemeClr>
            </a:solidFill>
          </a:ln>
          <a:effectLst>
            <a:innerShdw blurRad="114300">
              <a:prstClr val="black"/>
            </a:innerShdw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5"/>
          <p:cNvSpPr txBox="1">
            <a:spLocks/>
          </p:cNvSpPr>
          <p:nvPr/>
        </p:nvSpPr>
        <p:spPr>
          <a:xfrm>
            <a:off x="831632" y="4589466"/>
            <a:ext cx="10512862" cy="1500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141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399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071" indent="0" algn="l" defTabSz="91414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141" indent="0" algn="l" defTabSz="91414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212" indent="0" algn="l" defTabSz="91414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281" indent="0" algn="l" defTabSz="91414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5353" indent="0" algn="l" defTabSz="91414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2422" indent="0" algn="l" defTabSz="91414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199493" indent="0" algn="l" defTabSz="91414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6564" indent="0" algn="l" defTabSz="91414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141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399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>
                    <a:tint val="7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Raw</a:t>
            </a:r>
            <a:r>
              <a:rPr kumimoji="0" lang="en-US" sz="2399" b="0" i="0" u="none" strike="noStrike" kern="1200" cap="none" spc="0" normalizeH="0" noProof="0" dirty="0" smtClean="0">
                <a:ln>
                  <a:noFill/>
                </a:ln>
                <a:solidFill>
                  <a:sysClr val="windowText" lastClr="000000">
                    <a:tint val="7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Notification Service</a:t>
            </a:r>
            <a:endParaRPr kumimoji="0" lang="en-US" sz="2399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tint val="75000"/>
                </a:sys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05476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But, what about social </a:t>
            </a:r>
            <a:r>
              <a:rPr lang="en-US" dirty="0" smtClean="0"/>
              <a:t>networks?</a:t>
            </a:r>
            <a:endParaRPr lang="vi-VN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-291778" y="4505311"/>
            <a:ext cx="9718031" cy="57165"/>
          </a:xfrm>
          <a:prstGeom prst="line">
            <a:avLst/>
          </a:prstGeom>
          <a:ln w="47625">
            <a:solidFill>
              <a:schemeClr val="accent1">
                <a:lumMod val="75000"/>
              </a:schemeClr>
            </a:solidFill>
          </a:ln>
          <a:effectLst>
            <a:innerShdw blurRad="114300">
              <a:prstClr val="black"/>
            </a:innerShdw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5"/>
          <p:cNvSpPr txBox="1">
            <a:spLocks/>
          </p:cNvSpPr>
          <p:nvPr/>
        </p:nvSpPr>
        <p:spPr>
          <a:xfrm>
            <a:off x="831632" y="4589466"/>
            <a:ext cx="10512862" cy="1500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141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399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071" indent="0" algn="l" defTabSz="91414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141" indent="0" algn="l" defTabSz="91414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212" indent="0" algn="l" defTabSz="91414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281" indent="0" algn="l" defTabSz="91414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5353" indent="0" algn="l" defTabSz="91414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2422" indent="0" algn="l" defTabSz="91414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199493" indent="0" algn="l" defTabSz="91414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6564" indent="0" algn="l" defTabSz="91414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141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399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>
                    <a:tint val="7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Raw</a:t>
            </a:r>
            <a:r>
              <a:rPr kumimoji="0" lang="en-US" sz="2399" b="0" i="0" u="none" strike="noStrike" kern="1200" cap="none" spc="0" normalizeH="0" noProof="0" dirty="0" smtClean="0">
                <a:ln>
                  <a:noFill/>
                </a:ln>
                <a:solidFill>
                  <a:sysClr val="windowText" lastClr="000000">
                    <a:tint val="7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Notification Service</a:t>
            </a:r>
            <a:endParaRPr kumimoji="0" lang="en-US" sz="2399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tint val="75000"/>
                </a:sys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6560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75000"/>
              </a:schemeClr>
            </a:gs>
            <a:gs pos="55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20000"/>
                <a:lumOff val="80000"/>
              </a:schemeClr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7853" y="2637799"/>
            <a:ext cx="3162410" cy="1188992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4251" y="544395"/>
            <a:ext cx="3491345" cy="191832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4251" y="4176956"/>
            <a:ext cx="3489614" cy="1542409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762152" y="1293165"/>
            <a:ext cx="1765227" cy="1169551"/>
            <a:chOff x="1920100" y="3141784"/>
            <a:chExt cx="1765227" cy="1169551"/>
          </a:xfrm>
          <a:effectLst>
            <a:outerShdw blurRad="50800" dist="635000" dir="5400000" sx="5000" sy="5000" algn="ctr" rotWithShape="0">
              <a:srgbClr val="000000">
                <a:alpha val="43137"/>
              </a:srgbClr>
            </a:outerShdw>
          </a:effectLst>
        </p:grpSpPr>
        <p:sp>
          <p:nvSpPr>
            <p:cNvPr id="11" name="Rectangle 10"/>
            <p:cNvSpPr/>
            <p:nvPr/>
          </p:nvSpPr>
          <p:spPr>
            <a:xfrm>
              <a:off x="1920100" y="3141784"/>
              <a:ext cx="1765227" cy="1169551"/>
            </a:xfrm>
            <a:prstGeom prst="rect">
              <a:avLst/>
            </a:prstGeom>
            <a:effectLst>
              <a:outerShdw blurRad="50800" dist="889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>
              <a:spAutoFit/>
            </a:bodyPr>
            <a:lstStyle/>
            <a:p>
              <a:r>
                <a:rPr lang="vi-VN" sz="7000" dirty="0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RNS</a:t>
              </a:r>
              <a:endParaRPr lang="vi-VN" sz="70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2" name="Right Triangle 1"/>
            <p:cNvSpPr/>
            <p:nvPr/>
          </p:nvSpPr>
          <p:spPr>
            <a:xfrm>
              <a:off x="2652193" y="3601263"/>
              <a:ext cx="325024" cy="442032"/>
            </a:xfrm>
            <a:custGeom>
              <a:avLst/>
              <a:gdLst>
                <a:gd name="connsiteX0" fmla="*/ 0 w 290946"/>
                <a:gd name="connsiteY0" fmla="*/ 309661 h 309661"/>
                <a:gd name="connsiteX1" fmla="*/ 0 w 290946"/>
                <a:gd name="connsiteY1" fmla="*/ 0 h 309661"/>
                <a:gd name="connsiteX2" fmla="*/ 290946 w 290946"/>
                <a:gd name="connsiteY2" fmla="*/ 309661 h 309661"/>
                <a:gd name="connsiteX3" fmla="*/ 0 w 290946"/>
                <a:gd name="connsiteY3" fmla="*/ 309661 h 309661"/>
                <a:gd name="connsiteX0" fmla="*/ 3078 w 294024"/>
                <a:gd name="connsiteY0" fmla="*/ 352764 h 352764"/>
                <a:gd name="connsiteX1" fmla="*/ 0 w 294024"/>
                <a:gd name="connsiteY1" fmla="*/ 0 h 352764"/>
                <a:gd name="connsiteX2" fmla="*/ 294024 w 294024"/>
                <a:gd name="connsiteY2" fmla="*/ 352764 h 352764"/>
                <a:gd name="connsiteX3" fmla="*/ 3078 w 294024"/>
                <a:gd name="connsiteY3" fmla="*/ 352764 h 352764"/>
                <a:gd name="connsiteX0" fmla="*/ 3078 w 260158"/>
                <a:gd name="connsiteY0" fmla="*/ 352764 h 352764"/>
                <a:gd name="connsiteX1" fmla="*/ 0 w 260158"/>
                <a:gd name="connsiteY1" fmla="*/ 0 h 352764"/>
                <a:gd name="connsiteX2" fmla="*/ 260158 w 260158"/>
                <a:gd name="connsiteY2" fmla="*/ 352764 h 352764"/>
                <a:gd name="connsiteX3" fmla="*/ 3078 w 260158"/>
                <a:gd name="connsiteY3" fmla="*/ 352764 h 352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0158" h="352764">
                  <a:moveTo>
                    <a:pt x="3078" y="352764"/>
                  </a:moveTo>
                  <a:lnTo>
                    <a:pt x="0" y="0"/>
                  </a:lnTo>
                  <a:lnTo>
                    <a:pt x="260158" y="352764"/>
                  </a:lnTo>
                  <a:lnTo>
                    <a:pt x="3078" y="352764"/>
                  </a:lnTo>
                  <a:close/>
                </a:path>
              </a:pathLst>
            </a:custGeom>
            <a:solidFill>
              <a:schemeClr val="accent2"/>
            </a:solidFill>
            <a:effectLst>
              <a:outerShdw blurRad="50800" dist="88900" dir="2700000" algn="ctr" rotWithShape="0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554181" y="2637799"/>
            <a:ext cx="3796145" cy="327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vi-VN" dirty="0" smtClean="0"/>
              <a:t>Dynamic receiver group</a:t>
            </a:r>
          </a:p>
          <a:p>
            <a:pPr marL="342900" indent="-342900">
              <a:lnSpc>
                <a:spcPct val="250000"/>
              </a:lnSpc>
              <a:buFont typeface="+mj-lt"/>
              <a:buAutoNum type="arabicPeriod"/>
            </a:pPr>
            <a:r>
              <a:rPr lang="vi-VN" dirty="0" smtClean="0"/>
              <a:t>Easy to control receiver list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vi-VN" dirty="0" smtClean="0"/>
              <a:t>One </a:t>
            </a:r>
            <a:r>
              <a:rPr lang="vi-VN" dirty="0" smtClean="0"/>
              <a:t>account</a:t>
            </a:r>
            <a:endParaRPr lang="vi-VN" dirty="0" smtClean="0"/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vi-VN" dirty="0" smtClean="0"/>
              <a:t>Send </a:t>
            </a:r>
            <a:r>
              <a:rPr lang="vi-VN" dirty="0" smtClean="0"/>
              <a:t>anything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dirty="0" smtClean="0"/>
              <a:t>Have </a:t>
            </a:r>
            <a:r>
              <a:rPr lang="en-US" dirty="0"/>
              <a:t>the ability to integrate with other </a:t>
            </a:r>
            <a:r>
              <a:rPr lang="en-US" dirty="0" smtClean="0"/>
              <a:t>systems (AES)</a:t>
            </a:r>
            <a:endParaRPr lang="vi-VN" dirty="0" smtClean="0"/>
          </a:p>
        </p:txBody>
      </p:sp>
    </p:spTree>
    <p:extLst>
      <p:ext uri="{BB962C8B-B14F-4D97-AF65-F5344CB8AC3E}">
        <p14:creationId xmlns:p14="http://schemas.microsoft.com/office/powerpoint/2010/main" val="1297488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79" end="1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2">
                                            <p:txEl>
                                              <p:charRg st="79" end="13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">
                                            <p:txEl>
                                              <p:charRg st="79" end="13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">
                                            <p:txEl>
                                              <p:charRg st="79" end="13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49312" y="2548329"/>
            <a:ext cx="64607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Can my system use RNS to send notifications to my users?</a:t>
            </a:r>
            <a:endParaRPr lang="vi-VN" sz="30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0140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54181" y="2923308"/>
            <a:ext cx="858981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Thanks for your attention</a:t>
            </a:r>
            <a:endParaRPr lang="vi-VN" sz="6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7108" y="6151050"/>
            <a:ext cx="436230" cy="43623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193338" y="6319732"/>
            <a:ext cx="210151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latin typeface="Segoe UI" panose="020B0502040204020203" pitchFamily="34" charset="0"/>
                <a:cs typeface="Segoe UI" panose="020B0502040204020203" pitchFamily="34" charset="0"/>
              </a:rPr>
              <a:t>Binh Duong University</a:t>
            </a:r>
            <a:endParaRPr lang="vi-VN" sz="135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8652" y="5855657"/>
            <a:ext cx="55425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latin typeface="Segoe UI" panose="020B0502040204020203" pitchFamily="34" charset="0"/>
                <a:cs typeface="Segoe UI" panose="020B0502040204020203" pitchFamily="34" charset="0"/>
              </a:rPr>
              <a:t>Sy Le Kha</a:t>
            </a:r>
          </a:p>
          <a:p>
            <a:r>
              <a:rPr lang="en-US" sz="1350" dirty="0" smtClean="0">
                <a:latin typeface="Segoe UI" panose="020B0502040204020203" pitchFamily="34" charset="0"/>
                <a:cs typeface="Segoe UI" panose="020B0502040204020203" pitchFamily="34" charset="0"/>
              </a:rPr>
              <a:t>.NET </a:t>
            </a:r>
            <a:r>
              <a:rPr lang="en-US" sz="1350" dirty="0">
                <a:latin typeface="Segoe UI" panose="020B0502040204020203" pitchFamily="34" charset="0"/>
                <a:cs typeface="Segoe UI" panose="020B0502040204020203" pitchFamily="34" charset="0"/>
              </a:rPr>
              <a:t>Developer</a:t>
            </a:r>
          </a:p>
          <a:p>
            <a:r>
              <a:rPr lang="en-US" sz="1350" dirty="0" smtClean="0">
                <a:latin typeface="Segoe UI" panose="020B0502040204020203" pitchFamily="34" charset="0"/>
                <a:cs typeface="Segoe UI" panose="020B0502040204020203" pitchFamily="34" charset="0"/>
              </a:rPr>
              <a:t>If you want to be a RNS contributor, reach me at: Lekhasy@outlook.com</a:t>
            </a:r>
            <a:endParaRPr lang="vi-VN" sz="135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1948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Contents</a:t>
            </a:r>
            <a:endParaRPr lang="vi-VN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What is RNS?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</a:t>
            </a:r>
            <a:r>
              <a:rPr lang="en-US" dirty="0"/>
              <a:t>most </a:t>
            </a:r>
            <a:r>
              <a:rPr lang="en-US" dirty="0" smtClean="0"/>
              <a:t>proud thing in RNS development.</a:t>
            </a:r>
            <a:endParaRPr lang="en-US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Demo.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What about social </a:t>
            </a:r>
            <a:r>
              <a:rPr lang="en-US" dirty="0" smtClean="0"/>
              <a:t>networks?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-287016" y="1397905"/>
            <a:ext cx="9718031" cy="57165"/>
          </a:xfrm>
          <a:prstGeom prst="line">
            <a:avLst/>
          </a:prstGeom>
          <a:ln w="47625">
            <a:solidFill>
              <a:schemeClr val="accent1">
                <a:lumMod val="75000"/>
              </a:schemeClr>
            </a:solidFill>
          </a:ln>
          <a:effectLst>
            <a:innerShdw blurRad="114300">
              <a:prstClr val="black"/>
            </a:innerShdw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4789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RNS?</a:t>
            </a:r>
            <a:endParaRPr lang="vi-VN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-291778" y="4505311"/>
            <a:ext cx="9718031" cy="57165"/>
          </a:xfrm>
          <a:prstGeom prst="line">
            <a:avLst/>
          </a:prstGeom>
          <a:ln w="47625">
            <a:solidFill>
              <a:schemeClr val="accent1">
                <a:lumMod val="75000"/>
              </a:schemeClr>
            </a:solidFill>
          </a:ln>
          <a:effectLst>
            <a:innerShdw blurRad="114300">
              <a:prstClr val="black"/>
            </a:innerShdw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5"/>
          <p:cNvSpPr txBox="1">
            <a:spLocks/>
          </p:cNvSpPr>
          <p:nvPr/>
        </p:nvSpPr>
        <p:spPr>
          <a:xfrm>
            <a:off x="831632" y="4589466"/>
            <a:ext cx="10512862" cy="1500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141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399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071" indent="0" algn="l" defTabSz="91414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141" indent="0" algn="l" defTabSz="91414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212" indent="0" algn="l" defTabSz="91414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281" indent="0" algn="l" defTabSz="91414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5353" indent="0" algn="l" defTabSz="91414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2422" indent="0" algn="l" defTabSz="91414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199493" indent="0" algn="l" defTabSz="91414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6564" indent="0" algn="l" defTabSz="91414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141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399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>
                    <a:tint val="7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Raw</a:t>
            </a:r>
            <a:r>
              <a:rPr kumimoji="0" lang="en-US" sz="2399" b="0" i="0" u="none" strike="noStrike" kern="1200" cap="none" spc="0" normalizeH="0" noProof="0" dirty="0" smtClean="0">
                <a:ln>
                  <a:noFill/>
                </a:ln>
                <a:solidFill>
                  <a:sysClr val="windowText" lastClr="000000">
                    <a:tint val="7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Notification Service</a:t>
            </a:r>
            <a:endParaRPr kumimoji="0" lang="en-US" sz="2399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tint val="75000"/>
                </a:sys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09153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 flipV="1">
            <a:off x="-287016" y="1397905"/>
            <a:ext cx="9718031" cy="57165"/>
          </a:xfrm>
          <a:prstGeom prst="line">
            <a:avLst/>
          </a:prstGeom>
          <a:ln w="47625">
            <a:solidFill>
              <a:schemeClr val="accent1">
                <a:lumMod val="75000"/>
              </a:schemeClr>
            </a:solidFill>
          </a:ln>
          <a:effectLst>
            <a:innerShdw blurRad="114300">
              <a:prstClr val="black"/>
            </a:innerShdw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RNS is a solution which provide </a:t>
            </a:r>
            <a:r>
              <a:rPr lang="en-US" dirty="0"/>
              <a:t>an efficient</a:t>
            </a:r>
            <a:r>
              <a:rPr lang="en-US" dirty="0" smtClean="0"/>
              <a:t> way for storing and sending notifications to windows 10 devices.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In fact, RNS delivery a byte array to windows 10 devices.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0" y="525367"/>
            <a:ext cx="3371085" cy="636919"/>
          </a:xfrm>
          <a:prstGeom prst="rect">
            <a:avLst/>
          </a:prstGeom>
          <a:solidFill>
            <a:schemeClr val="accent6">
              <a:alpha val="70000"/>
            </a:schemeClr>
          </a:solidFill>
        </p:spPr>
        <p:txBody>
          <a:bodyPr wrap="square" lIns="411386" tIns="109703" rIns="137129" bIns="109703" rtlCol="0">
            <a:spAutoFit/>
          </a:bodyPr>
          <a:lstStyle/>
          <a:p>
            <a:pPr>
              <a:lnSpc>
                <a:spcPct val="90000"/>
              </a:lnSpc>
              <a:spcAft>
                <a:spcPts val="450"/>
              </a:spcAft>
            </a:pPr>
            <a:r>
              <a:rPr lang="en-US" sz="2999" b="1" spc="-112" dirty="0" smtClean="0">
                <a:solidFill>
                  <a:srgbClr val="FFFFFF"/>
                </a:solidFill>
              </a:rPr>
              <a:t>What is RNS?</a:t>
            </a:r>
            <a:endParaRPr lang="en-US" sz="2999" b="1" spc="-112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1849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8" y="874965"/>
            <a:ext cx="9321488" cy="5244650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2538" y="2106490"/>
            <a:ext cx="9321488" cy="3096551"/>
          </a:xfrm>
          <a:prstGeom prst="rect">
            <a:avLst/>
          </a:prstGeom>
          <a:solidFill>
            <a:schemeClr val="bg1">
              <a:alpha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9895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377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63" y="1172253"/>
            <a:ext cx="3371085" cy="636919"/>
          </a:xfrm>
          <a:prstGeom prst="rect">
            <a:avLst/>
          </a:prstGeom>
          <a:solidFill>
            <a:schemeClr val="accent6">
              <a:alpha val="70000"/>
            </a:schemeClr>
          </a:solidFill>
        </p:spPr>
        <p:txBody>
          <a:bodyPr wrap="square" lIns="411386" tIns="109703" rIns="137129" bIns="109703" rtlCol="0">
            <a:spAutoFit/>
          </a:bodyPr>
          <a:lstStyle/>
          <a:p>
            <a:pPr>
              <a:lnSpc>
                <a:spcPct val="90000"/>
              </a:lnSpc>
              <a:spcAft>
                <a:spcPts val="450"/>
              </a:spcAft>
            </a:pPr>
            <a:r>
              <a:rPr lang="en-US" sz="2999" b="1" spc="-112" dirty="0">
                <a:solidFill>
                  <a:srgbClr val="FFFFFF"/>
                </a:solidFill>
              </a:rPr>
              <a:t>ONE WINDOWS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93880" y="2580669"/>
            <a:ext cx="509729" cy="16607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685310">
              <a:lnSpc>
                <a:spcPct val="90000"/>
              </a:lnSpc>
              <a:spcAft>
                <a:spcPts val="450"/>
              </a:spcAft>
            </a:pPr>
            <a:r>
              <a:rPr lang="en-US" sz="1199" dirty="0">
                <a:solidFill>
                  <a:srgbClr val="4F4F4F"/>
                </a:solidFill>
                <a:cs typeface="Segoe UI" panose="020B0502040204020203" pitchFamily="34" charset="0"/>
              </a:rPr>
              <a:t>Phone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414279" y="2469703"/>
            <a:ext cx="1468500" cy="33214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685310">
              <a:lnSpc>
                <a:spcPct val="90000"/>
              </a:lnSpc>
              <a:spcAft>
                <a:spcPts val="450"/>
              </a:spcAft>
            </a:pPr>
            <a:r>
              <a:rPr lang="en-US" sz="1199" dirty="0">
                <a:solidFill>
                  <a:srgbClr val="4F4F4F"/>
                </a:solidFill>
                <a:cs typeface="Segoe UI" panose="020B0502040204020203" pitchFamily="34" charset="0"/>
              </a:rPr>
              <a:t>Desktops </a:t>
            </a:r>
            <a:br>
              <a:rPr lang="en-US" sz="1199" dirty="0">
                <a:solidFill>
                  <a:srgbClr val="4F4F4F"/>
                </a:solidFill>
                <a:cs typeface="Segoe UI" panose="020B0502040204020203" pitchFamily="34" charset="0"/>
              </a:rPr>
            </a:br>
            <a:r>
              <a:rPr lang="en-US" sz="1199" dirty="0">
                <a:solidFill>
                  <a:srgbClr val="4F4F4F"/>
                </a:solidFill>
                <a:cs typeface="Segoe UI" panose="020B0502040204020203" pitchFamily="34" charset="0"/>
              </a:rPr>
              <a:t>&amp; All-in-Ones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755377" y="2495983"/>
            <a:ext cx="730127" cy="33214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685310">
              <a:lnSpc>
                <a:spcPct val="90000"/>
              </a:lnSpc>
              <a:spcAft>
                <a:spcPts val="450"/>
              </a:spcAft>
            </a:pPr>
            <a:r>
              <a:rPr lang="en-US" sz="1199" dirty="0">
                <a:solidFill>
                  <a:srgbClr val="4F4F4F"/>
                </a:solidFill>
                <a:cs typeface="Segoe UI" panose="020B0502040204020203" pitchFamily="34" charset="0"/>
              </a:rPr>
              <a:t>Classic </a:t>
            </a:r>
            <a:br>
              <a:rPr lang="en-US" sz="1199" dirty="0">
                <a:solidFill>
                  <a:srgbClr val="4F4F4F"/>
                </a:solidFill>
                <a:cs typeface="Segoe UI" panose="020B0502040204020203" pitchFamily="34" charset="0"/>
              </a:rPr>
            </a:br>
            <a:r>
              <a:rPr lang="en-US" sz="1199" dirty="0">
                <a:solidFill>
                  <a:srgbClr val="4F4F4F"/>
                </a:solidFill>
                <a:cs typeface="Segoe UI" panose="020B0502040204020203" pitchFamily="34" charset="0"/>
              </a:rPr>
              <a:t>Laptop</a:t>
            </a:r>
          </a:p>
        </p:txBody>
      </p:sp>
      <p:sp>
        <p:nvSpPr>
          <p:cNvPr id="28" name="Rectangle 27"/>
          <p:cNvSpPr/>
          <p:nvPr/>
        </p:nvSpPr>
        <p:spPr>
          <a:xfrm>
            <a:off x="2538" y="4561832"/>
            <a:ext cx="9321488" cy="641211"/>
          </a:xfrm>
          <a:prstGeom prst="rect">
            <a:avLst/>
          </a:prstGeom>
          <a:gradFill>
            <a:gsLst>
              <a:gs pos="0">
                <a:schemeClr val="tx1">
                  <a:lumMod val="50000"/>
                  <a:alpha val="0"/>
                </a:schemeClr>
              </a:gs>
              <a:gs pos="100000">
                <a:schemeClr val="tx1">
                  <a:lumMod val="50000"/>
                  <a:alpha val="11000"/>
                </a:schemeClr>
              </a:gs>
            </a:gsLst>
            <a:lin ang="5400000" scaled="1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9895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377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8074" y="3222893"/>
            <a:ext cx="2143047" cy="1576586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39" y="3975969"/>
            <a:ext cx="1208188" cy="772448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392" y="4205294"/>
            <a:ext cx="455546" cy="443663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153"/>
          <a:stretch/>
        </p:blipFill>
        <p:spPr>
          <a:xfrm>
            <a:off x="2501240" y="3838419"/>
            <a:ext cx="1401431" cy="902842"/>
          </a:xfrm>
          <a:prstGeom prst="rect">
            <a:avLst/>
          </a:prstGeom>
        </p:spPr>
      </p:pic>
      <p:sp>
        <p:nvSpPr>
          <p:cNvPr id="33" name="White Frame"/>
          <p:cNvSpPr/>
          <p:nvPr/>
        </p:nvSpPr>
        <p:spPr>
          <a:xfrm>
            <a:off x="663" y="874913"/>
            <a:ext cx="9324763" cy="5245179"/>
          </a:xfrm>
          <a:custGeom>
            <a:avLst/>
            <a:gdLst>
              <a:gd name="connsiteX0" fmla="*/ 92964 w 12192000"/>
              <a:gd name="connsiteY0" fmla="*/ 91440 h 6858000"/>
              <a:gd name="connsiteX1" fmla="*/ 92964 w 12192000"/>
              <a:gd name="connsiteY1" fmla="*/ 6766560 h 6858000"/>
              <a:gd name="connsiteX2" fmla="*/ 12099036 w 12192000"/>
              <a:gd name="connsiteY2" fmla="*/ 6766560 h 6858000"/>
              <a:gd name="connsiteX3" fmla="*/ 12099036 w 12192000"/>
              <a:gd name="connsiteY3" fmla="*/ 91440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92964" y="91440"/>
                </a:moveTo>
                <a:lnTo>
                  <a:pt x="92964" y="6766560"/>
                </a:lnTo>
                <a:lnTo>
                  <a:pt x="12099036" y="6766560"/>
                </a:lnTo>
                <a:lnTo>
                  <a:pt x="12099036" y="91440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49" dirty="0">
              <a:solidFill>
                <a:srgbClr val="FFFFFF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511760" y="2490038"/>
            <a:ext cx="643855" cy="16607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685310">
              <a:lnSpc>
                <a:spcPct val="90000"/>
              </a:lnSpc>
              <a:spcAft>
                <a:spcPts val="450"/>
              </a:spcAft>
            </a:pPr>
            <a:r>
              <a:rPr lang="en-US" sz="1199" dirty="0">
                <a:solidFill>
                  <a:srgbClr val="4F4F4F"/>
                </a:solidFill>
                <a:cs typeface="Segoe UI" panose="020B0502040204020203" pitchFamily="34" charset="0"/>
              </a:rPr>
              <a:t>Xbox</a:t>
            </a:r>
          </a:p>
        </p:txBody>
      </p:sp>
      <p:grpSp>
        <p:nvGrpSpPr>
          <p:cNvPr id="35" name="Xbox"/>
          <p:cNvGrpSpPr/>
          <p:nvPr/>
        </p:nvGrpSpPr>
        <p:grpSpPr bwMode="ltGray">
          <a:xfrm>
            <a:off x="6782577" y="3068959"/>
            <a:ext cx="2198299" cy="1581554"/>
            <a:chOff x="8610991" y="1992417"/>
            <a:chExt cx="3186889" cy="2292792"/>
          </a:xfrm>
        </p:grpSpPr>
        <p:pic>
          <p:nvPicPr>
            <p:cNvPr id="36" name="Picture 35"/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3180"/>
            <a:stretch/>
          </p:blipFill>
          <p:spPr bwMode="ltGray">
            <a:xfrm>
              <a:off x="8610991" y="1992417"/>
              <a:ext cx="3186889" cy="1956172"/>
            </a:xfrm>
            <a:prstGeom prst="rect">
              <a:avLst/>
            </a:prstGeom>
          </p:spPr>
        </p:pic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ltGray">
            <a:xfrm>
              <a:off x="9566830" y="3952379"/>
              <a:ext cx="1275210" cy="332830"/>
            </a:xfrm>
            <a:prstGeom prst="rect">
              <a:avLst/>
            </a:prstGeom>
          </p:spPr>
        </p:pic>
        <p:pic>
          <p:nvPicPr>
            <p:cNvPr id="38" name="Picture 2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ltGray">
            <a:xfrm>
              <a:off x="8656422" y="2030494"/>
              <a:ext cx="3101655" cy="17318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9" name="TextBox 38"/>
          <p:cNvSpPr txBox="1"/>
          <p:nvPr/>
        </p:nvSpPr>
        <p:spPr>
          <a:xfrm>
            <a:off x="1461538" y="2542952"/>
            <a:ext cx="730127" cy="16607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685310">
              <a:lnSpc>
                <a:spcPct val="90000"/>
              </a:lnSpc>
              <a:spcAft>
                <a:spcPts val="450"/>
              </a:spcAft>
            </a:pPr>
            <a:r>
              <a:rPr lang="en-US" sz="1199" dirty="0">
                <a:solidFill>
                  <a:srgbClr val="4F4F4F"/>
                </a:solidFill>
                <a:cs typeface="Segoe UI" panose="020B0502040204020203" pitchFamily="34" charset="0"/>
              </a:rPr>
              <a:t>Tablet</a:t>
            </a:r>
          </a:p>
        </p:txBody>
      </p:sp>
    </p:spTree>
    <p:extLst>
      <p:ext uri="{BB962C8B-B14F-4D97-AF65-F5344CB8AC3E}">
        <p14:creationId xmlns:p14="http://schemas.microsoft.com/office/powerpoint/2010/main" val="2203677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013 -0.00045 L 1.2766E-6 -3.49069E-6 " pathEditMode="relative" rAng="0" ptsTypes="AA">
                                      <p:cBhvr>
                                        <p:cTn id="9" dur="6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06" y="23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2" presetClass="path" presetSubtype="0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0.07013 -0.00045 L 1.06383E-6 -4.96142E-6 " pathEditMode="relative" rAng="0" ptsTypes="AA">
                                      <p:cBhvr>
                                        <p:cTn id="17" dur="6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06" y="23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2" presetClass="path" presetSubtype="0" decel="10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0.07013 -0.00045 L 8.51064E-7 -4.65275E-6 " pathEditMode="relative" rAng="0" ptsTypes="AA">
                                      <p:cBhvr>
                                        <p:cTn id="22" dur="6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06" y="23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2" presetClass="path" presetSubtype="0" decel="10000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-0.07012 -0.00045 L -4.25532E-6 8.76078E-7 " pathEditMode="relative" rAng="0" ptsTypes="AA">
                                      <p:cBhvr>
                                        <p:cTn id="30" dur="6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06" y="23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3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  <p:bldP spid="27" grpId="0"/>
      <p:bldP spid="34" grpId="0"/>
      <p:bldP spid="3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 flipV="1">
            <a:off x="-287016" y="1397905"/>
            <a:ext cx="9718031" cy="57165"/>
          </a:xfrm>
          <a:prstGeom prst="line">
            <a:avLst/>
          </a:prstGeom>
          <a:ln w="47625">
            <a:solidFill>
              <a:schemeClr val="accent1">
                <a:lumMod val="75000"/>
              </a:schemeClr>
            </a:solidFill>
          </a:ln>
          <a:effectLst>
            <a:innerShdw blurRad="114300">
              <a:prstClr val="black"/>
            </a:innerShdw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0" y="525367"/>
            <a:ext cx="5120640" cy="636919"/>
          </a:xfrm>
          <a:prstGeom prst="rect">
            <a:avLst/>
          </a:prstGeom>
          <a:solidFill>
            <a:schemeClr val="accent6">
              <a:alpha val="70000"/>
            </a:schemeClr>
          </a:solidFill>
        </p:spPr>
        <p:txBody>
          <a:bodyPr wrap="square" lIns="411386" tIns="109703" rIns="137129" bIns="109703" rtlCol="0">
            <a:spAutoFit/>
          </a:bodyPr>
          <a:lstStyle/>
          <a:p>
            <a:pPr>
              <a:lnSpc>
                <a:spcPct val="90000"/>
              </a:lnSpc>
              <a:spcAft>
                <a:spcPts val="450"/>
              </a:spcAft>
            </a:pPr>
            <a:r>
              <a:rPr lang="en-US" sz="2999" b="1" spc="-112" dirty="0" smtClean="0">
                <a:solidFill>
                  <a:srgbClr val="FFFFFF"/>
                </a:solidFill>
              </a:rPr>
              <a:t>RNS is more than just a service</a:t>
            </a:r>
            <a:endParaRPr lang="en-US" sz="2999" b="1" spc="-112" dirty="0">
              <a:solidFill>
                <a:srgbClr val="FFFFFF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53218" y="2441450"/>
            <a:ext cx="1730326" cy="7455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 smtClean="0"/>
              <a:t>AES</a:t>
            </a:r>
            <a:endParaRPr lang="vi-VN" dirty="0"/>
          </a:p>
        </p:txBody>
      </p:sp>
      <p:sp>
        <p:nvSpPr>
          <p:cNvPr id="14" name="Rectangle 13"/>
          <p:cNvSpPr/>
          <p:nvPr/>
        </p:nvSpPr>
        <p:spPr>
          <a:xfrm>
            <a:off x="6133514" y="3060427"/>
            <a:ext cx="2250831" cy="18098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vi-VN" dirty="0" smtClean="0">
                <a:solidFill>
                  <a:schemeClr val="tx1"/>
                </a:solidFill>
              </a:rPr>
              <a:t>Windows 10 App</a:t>
            </a:r>
            <a:endParaRPr lang="vi-VN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53218" y="3886551"/>
            <a:ext cx="1730326" cy="74558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 smtClean="0"/>
              <a:t>RNS Server</a:t>
            </a:r>
            <a:endParaRPr lang="vi-VN" dirty="0"/>
          </a:p>
        </p:txBody>
      </p:sp>
      <p:sp>
        <p:nvSpPr>
          <p:cNvPr id="16" name="Rectangle 15"/>
          <p:cNvSpPr/>
          <p:nvPr/>
        </p:nvSpPr>
        <p:spPr>
          <a:xfrm>
            <a:off x="6393766" y="3886551"/>
            <a:ext cx="1730326" cy="74558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 smtClean="0"/>
              <a:t>RNS Client</a:t>
            </a:r>
            <a:endParaRPr lang="vi-VN" dirty="0"/>
          </a:p>
        </p:txBody>
      </p:sp>
      <p:sp>
        <p:nvSpPr>
          <p:cNvPr id="8" name="Cloud 7"/>
          <p:cNvSpPr/>
          <p:nvPr/>
        </p:nvSpPr>
        <p:spPr>
          <a:xfrm>
            <a:off x="3108960" y="5205046"/>
            <a:ext cx="2250831" cy="1223889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 smtClean="0"/>
              <a:t>Micorsoft WNS</a:t>
            </a:r>
            <a:endParaRPr lang="vi-VN" dirty="0"/>
          </a:p>
        </p:txBody>
      </p:sp>
      <p:sp>
        <p:nvSpPr>
          <p:cNvPr id="12" name="Down Arrow 11"/>
          <p:cNvSpPr/>
          <p:nvPr/>
        </p:nvSpPr>
        <p:spPr>
          <a:xfrm>
            <a:off x="872197" y="3291840"/>
            <a:ext cx="246184" cy="49638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9" name="Down Arrow 18"/>
          <p:cNvSpPr/>
          <p:nvPr/>
        </p:nvSpPr>
        <p:spPr>
          <a:xfrm rot="14412809">
            <a:off x="5608144" y="4762832"/>
            <a:ext cx="246184" cy="7882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0" name="Down Arrow 19"/>
          <p:cNvSpPr/>
          <p:nvPr/>
        </p:nvSpPr>
        <p:spPr>
          <a:xfrm rot="18624693">
            <a:off x="2490913" y="4442100"/>
            <a:ext cx="246184" cy="13387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7" name="Left-Right Arrow 16"/>
          <p:cNvSpPr/>
          <p:nvPr/>
        </p:nvSpPr>
        <p:spPr>
          <a:xfrm>
            <a:off x="2263140" y="4251960"/>
            <a:ext cx="3703320" cy="24003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" name="TextBox 1"/>
          <p:cNvSpPr txBox="1"/>
          <p:nvPr/>
        </p:nvSpPr>
        <p:spPr>
          <a:xfrm>
            <a:off x="1704109" y="1759527"/>
            <a:ext cx="5306291" cy="554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18629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 flipV="1">
            <a:off x="-287016" y="1397905"/>
            <a:ext cx="9718031" cy="57165"/>
          </a:xfrm>
          <a:prstGeom prst="line">
            <a:avLst/>
          </a:prstGeom>
          <a:ln w="47625">
            <a:solidFill>
              <a:schemeClr val="accent1">
                <a:lumMod val="75000"/>
              </a:schemeClr>
            </a:solidFill>
          </a:ln>
          <a:effectLst>
            <a:innerShdw blurRad="114300">
              <a:prstClr val="black"/>
            </a:innerShdw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0" y="525367"/>
            <a:ext cx="5120640" cy="636919"/>
          </a:xfrm>
          <a:prstGeom prst="rect">
            <a:avLst/>
          </a:prstGeom>
          <a:solidFill>
            <a:schemeClr val="accent6">
              <a:alpha val="70000"/>
            </a:schemeClr>
          </a:solidFill>
        </p:spPr>
        <p:txBody>
          <a:bodyPr wrap="square" lIns="411386" tIns="109703" rIns="137129" bIns="109703" rtlCol="0">
            <a:spAutoFit/>
          </a:bodyPr>
          <a:lstStyle/>
          <a:p>
            <a:pPr>
              <a:lnSpc>
                <a:spcPct val="90000"/>
              </a:lnSpc>
              <a:spcAft>
                <a:spcPts val="450"/>
              </a:spcAft>
            </a:pPr>
            <a:r>
              <a:rPr lang="en-US" sz="2999" b="1" spc="-112" dirty="0" smtClean="0">
                <a:solidFill>
                  <a:srgbClr val="FFFFFF"/>
                </a:solidFill>
              </a:rPr>
              <a:t>RNS </a:t>
            </a:r>
            <a:r>
              <a:rPr lang="en-US" sz="2999" b="1" spc="-112" dirty="0">
                <a:solidFill>
                  <a:srgbClr val="FFFFFF"/>
                </a:solidFill>
              </a:rPr>
              <a:t>reliability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04258" y="2547388"/>
            <a:ext cx="5832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 do not </a:t>
            </a:r>
            <a:r>
              <a:rPr lang="vi-VN" dirty="0" smtClean="0"/>
              <a:t>guarantee</a:t>
            </a:r>
            <a:r>
              <a:rPr lang="en-US" dirty="0" smtClean="0"/>
              <a:t> anything </a:t>
            </a:r>
            <a:r>
              <a:rPr lang="en-US" dirty="0"/>
              <a:t>in notification </a:t>
            </a:r>
            <a:r>
              <a:rPr lang="en-US" dirty="0" smtClean="0"/>
              <a:t>delivery.</a:t>
            </a:r>
            <a:endParaRPr lang="vi-VN" dirty="0"/>
          </a:p>
        </p:txBody>
      </p:sp>
      <p:sp>
        <p:nvSpPr>
          <p:cNvPr id="21" name="TextBox 20"/>
          <p:cNvSpPr txBox="1"/>
          <p:nvPr/>
        </p:nvSpPr>
        <p:spPr>
          <a:xfrm>
            <a:off x="304800" y="3901897"/>
            <a:ext cx="8839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Send </a:t>
            </a:r>
            <a:r>
              <a:rPr lang="en-US" sz="3000" u="sng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sensitive</a:t>
            </a:r>
            <a:r>
              <a:rPr lang="en-US" sz="3000" dirty="0">
                <a:latin typeface="Segoe UI" panose="020B0502040204020203" pitchFamily="34" charset="0"/>
                <a:cs typeface="Segoe UI" panose="020B0502040204020203" pitchFamily="34" charset="0"/>
              </a:rPr>
              <a:t> information via RNS is a </a:t>
            </a:r>
            <a:r>
              <a:rPr lang="en-US" sz="30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bad idea</a:t>
            </a:r>
            <a:r>
              <a:rPr lang="en-US" sz="30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vi-VN" sz="3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603" y="2191726"/>
            <a:ext cx="1080655" cy="1080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155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most proud thing </a:t>
            </a:r>
            <a:r>
              <a:rPr lang="en-US" dirty="0" smtClean="0"/>
              <a:t>in </a:t>
            </a:r>
            <a:r>
              <a:rPr lang="en-US" dirty="0"/>
              <a:t>RNS development</a:t>
            </a:r>
            <a:endParaRPr lang="vi-VN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-291778" y="4505311"/>
            <a:ext cx="9718031" cy="57165"/>
          </a:xfrm>
          <a:prstGeom prst="line">
            <a:avLst/>
          </a:prstGeom>
          <a:ln w="47625">
            <a:solidFill>
              <a:schemeClr val="accent1">
                <a:lumMod val="75000"/>
              </a:schemeClr>
            </a:solidFill>
          </a:ln>
          <a:effectLst>
            <a:innerShdw blurRad="114300">
              <a:prstClr val="black"/>
            </a:innerShdw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5"/>
          <p:cNvSpPr txBox="1">
            <a:spLocks/>
          </p:cNvSpPr>
          <p:nvPr/>
        </p:nvSpPr>
        <p:spPr>
          <a:xfrm>
            <a:off x="831632" y="4589466"/>
            <a:ext cx="10512862" cy="1500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141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399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071" indent="0" algn="l" defTabSz="91414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141" indent="0" algn="l" defTabSz="91414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212" indent="0" algn="l" defTabSz="91414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281" indent="0" algn="l" defTabSz="91414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5353" indent="0" algn="l" defTabSz="91414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2422" indent="0" algn="l" defTabSz="91414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199493" indent="0" algn="l" defTabSz="91414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6564" indent="0" algn="l" defTabSz="91414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141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399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>
                    <a:tint val="7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Raw</a:t>
            </a:r>
            <a:r>
              <a:rPr kumimoji="0" lang="en-US" sz="2399" b="0" i="0" u="none" strike="noStrike" kern="1200" cap="none" spc="0" normalizeH="0" noProof="0" dirty="0" smtClean="0">
                <a:ln>
                  <a:noFill/>
                </a:ln>
                <a:solidFill>
                  <a:sysClr val="windowText" lastClr="000000">
                    <a:tint val="7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Notification Service</a:t>
            </a:r>
            <a:endParaRPr kumimoji="0" lang="en-US" sz="2399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tint val="75000"/>
                </a:sys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39286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 flipV="1">
            <a:off x="-287016" y="1397905"/>
            <a:ext cx="9718031" cy="57165"/>
          </a:xfrm>
          <a:prstGeom prst="line">
            <a:avLst/>
          </a:prstGeom>
          <a:ln w="47625">
            <a:solidFill>
              <a:schemeClr val="accent1">
                <a:lumMod val="75000"/>
              </a:schemeClr>
            </a:solidFill>
          </a:ln>
          <a:effectLst>
            <a:innerShdw blurRad="114300">
              <a:prstClr val="black"/>
            </a:innerShdw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-1" y="525367"/>
            <a:ext cx="6567055" cy="636919"/>
          </a:xfrm>
          <a:prstGeom prst="rect">
            <a:avLst/>
          </a:prstGeom>
          <a:solidFill>
            <a:schemeClr val="accent6">
              <a:alpha val="70000"/>
            </a:schemeClr>
          </a:solidFill>
        </p:spPr>
        <p:txBody>
          <a:bodyPr wrap="square" lIns="411386" tIns="109703" rIns="137129" bIns="109703" rtlCol="0">
            <a:spAutoFit/>
          </a:bodyPr>
          <a:lstStyle/>
          <a:p>
            <a:pPr>
              <a:lnSpc>
                <a:spcPct val="90000"/>
              </a:lnSpc>
              <a:spcAft>
                <a:spcPts val="450"/>
              </a:spcAft>
            </a:pPr>
            <a:r>
              <a:rPr lang="en-US" sz="2999" b="1" spc="-112" dirty="0" smtClean="0">
                <a:solidFill>
                  <a:srgbClr val="FFFFFF"/>
                </a:solidFill>
              </a:rPr>
              <a:t>Architecture and technologies mistakes</a:t>
            </a:r>
            <a:endParaRPr lang="en-US" sz="2999" b="1" spc="-112" dirty="0">
              <a:solidFill>
                <a:srgbClr val="FFFFFF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6255" y="1634836"/>
            <a:ext cx="88392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Architecture/ Design mistakes: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RNS 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has been re-designed 4 times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RNS have only 2 layers =&gt; n layers (22 projects)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Technology 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mistakes:</a:t>
            </a:r>
            <a:endParaRPr lang="en-US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Low level TCP-IP socket =&gt;WCF service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Linq2SQL =&gt; 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Dapper Dot Net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4594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705</TotalTime>
  <Words>252</Words>
  <Application>Microsoft Office PowerPoint</Application>
  <PresentationFormat>On-screen Show (4:3)</PresentationFormat>
  <Paragraphs>58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Segoe UI</vt:lpstr>
      <vt:lpstr>Segoe UI Light</vt:lpstr>
      <vt:lpstr>Times New Roman</vt:lpstr>
      <vt:lpstr>Office Theme</vt:lpstr>
      <vt:lpstr>PowerPoint Presentation</vt:lpstr>
      <vt:lpstr>Contents</vt:lpstr>
      <vt:lpstr>What is RNS?</vt:lpstr>
      <vt:lpstr>PowerPoint Presentation</vt:lpstr>
      <vt:lpstr>PowerPoint Presentation</vt:lpstr>
      <vt:lpstr>PowerPoint Presentation</vt:lpstr>
      <vt:lpstr>PowerPoint Presentation</vt:lpstr>
      <vt:lpstr>The most proud thing in RNS development</vt:lpstr>
      <vt:lpstr>PowerPoint Presentation</vt:lpstr>
      <vt:lpstr>Demo</vt:lpstr>
      <vt:lpstr>But, what about social networks?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Sy Le Kha</dc:creator>
  <cp:lastModifiedBy>Sy Le Kha</cp:lastModifiedBy>
  <cp:revision>134</cp:revision>
  <dcterms:created xsi:type="dcterms:W3CDTF">2016-07-30T09:16:06Z</dcterms:created>
  <dcterms:modified xsi:type="dcterms:W3CDTF">2016-08-08T08:27:17Z</dcterms:modified>
</cp:coreProperties>
</file>