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74" r:id="rId5"/>
    <p:sldId id="259" r:id="rId6"/>
    <p:sldId id="262" r:id="rId7"/>
    <p:sldId id="269" r:id="rId8"/>
    <p:sldId id="265" r:id="rId9"/>
    <p:sldId id="266" r:id="rId10"/>
    <p:sldId id="267" r:id="rId11"/>
    <p:sldId id="264" r:id="rId12"/>
    <p:sldId id="276" r:id="rId13"/>
    <p:sldId id="275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4" autoAdjust="0"/>
    <p:restoredTop sz="94660"/>
  </p:normalViewPr>
  <p:slideViewPr>
    <p:cSldViewPr snapToGrid="0">
      <p:cViewPr>
        <p:scale>
          <a:sx n="68" d="100"/>
          <a:sy n="68" d="100"/>
        </p:scale>
        <p:origin x="13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11F64-2239-4611-98FE-944213D775AD}" type="datetimeFigureOut">
              <a:rPr lang="vi-VN" smtClean="0"/>
              <a:t>09/08/2016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150A1-AA66-4684-B8AD-AE91AB8F01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864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Microsoft</a:t>
            </a:r>
            <a:r>
              <a:rPr lang="en-US" baseline="0" dirty="0" smtClean="0"/>
              <a:t> notification hub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150A1-AA66-4684-B8AD-AE91AB8F011A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5611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Microsoft</a:t>
            </a:r>
            <a:r>
              <a:rPr lang="en-US" baseline="0" dirty="0" smtClean="0"/>
              <a:t> notification hub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150A1-AA66-4684-B8AD-AE91AB8F011A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176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09/08/2016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779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09/08/2016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379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09/08/2016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321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09/08/2016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479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09/08/2016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732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09/08/2016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334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09/08/2016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05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09/08/2016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389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09/08/2016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72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09/08/2016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508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09/08/2016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184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0E094-5B08-4F19-B0B0-791FE6D14E05}" type="datetimeFigureOut">
              <a:rPr lang="vi-VN" smtClean="0"/>
              <a:t>09/08/2016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575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0173" y="2680002"/>
            <a:ext cx="4261757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25" dirty="0">
                <a:latin typeface="Segoe UI Light" panose="020B0502040204020203" pitchFamily="34" charset="0"/>
                <a:cs typeface="Segoe UI Light" panose="020B0502040204020203" pitchFamily="34" charset="0"/>
              </a:rPr>
              <a:t>RNS</a:t>
            </a:r>
            <a:br>
              <a:rPr lang="en-US" sz="5625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Raw Notification Service</a:t>
            </a:r>
            <a:endParaRPr lang="vi-VN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08" y="6151050"/>
            <a:ext cx="436230" cy="436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3338" y="6319732"/>
            <a:ext cx="21015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Binh Duong University</a:t>
            </a:r>
            <a:endParaRPr lang="vi-VN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652" y="5855657"/>
            <a:ext cx="268304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Sy Le Kha</a:t>
            </a:r>
          </a:p>
          <a:p>
            <a:r>
              <a:rPr lang="en-US" sz="1350" dirty="0" smtClean="0">
                <a:latin typeface="Segoe UI" panose="020B0502040204020203" pitchFamily="34" charset="0"/>
                <a:cs typeface="Segoe UI" panose="020B0502040204020203" pitchFamily="34" charset="0"/>
              </a:rPr>
              <a:t>.NET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Developer</a:t>
            </a:r>
          </a:p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Lekhasy@outlook.com</a:t>
            </a:r>
            <a:endParaRPr lang="vi-VN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595" y="1681261"/>
            <a:ext cx="5143500" cy="18288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1711601" y="4105131"/>
            <a:ext cx="6687816" cy="39341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Triangle 1"/>
          <p:cNvSpPr/>
          <p:nvPr/>
        </p:nvSpPr>
        <p:spPr>
          <a:xfrm>
            <a:off x="2196833" y="3051604"/>
            <a:ext cx="260158" cy="361503"/>
          </a:xfrm>
          <a:custGeom>
            <a:avLst/>
            <a:gdLst>
              <a:gd name="connsiteX0" fmla="*/ 0 w 290946"/>
              <a:gd name="connsiteY0" fmla="*/ 309661 h 309661"/>
              <a:gd name="connsiteX1" fmla="*/ 0 w 290946"/>
              <a:gd name="connsiteY1" fmla="*/ 0 h 309661"/>
              <a:gd name="connsiteX2" fmla="*/ 290946 w 290946"/>
              <a:gd name="connsiteY2" fmla="*/ 309661 h 309661"/>
              <a:gd name="connsiteX3" fmla="*/ 0 w 290946"/>
              <a:gd name="connsiteY3" fmla="*/ 309661 h 309661"/>
              <a:gd name="connsiteX0" fmla="*/ 3078 w 294024"/>
              <a:gd name="connsiteY0" fmla="*/ 352764 h 352764"/>
              <a:gd name="connsiteX1" fmla="*/ 0 w 294024"/>
              <a:gd name="connsiteY1" fmla="*/ 0 h 352764"/>
              <a:gd name="connsiteX2" fmla="*/ 294024 w 294024"/>
              <a:gd name="connsiteY2" fmla="*/ 352764 h 352764"/>
              <a:gd name="connsiteX3" fmla="*/ 3078 w 294024"/>
              <a:gd name="connsiteY3" fmla="*/ 352764 h 352764"/>
              <a:gd name="connsiteX0" fmla="*/ 3078 w 260158"/>
              <a:gd name="connsiteY0" fmla="*/ 352764 h 352764"/>
              <a:gd name="connsiteX1" fmla="*/ 0 w 260158"/>
              <a:gd name="connsiteY1" fmla="*/ 0 h 352764"/>
              <a:gd name="connsiteX2" fmla="*/ 260158 w 260158"/>
              <a:gd name="connsiteY2" fmla="*/ 352764 h 352764"/>
              <a:gd name="connsiteX3" fmla="*/ 3078 w 260158"/>
              <a:gd name="connsiteY3" fmla="*/ 352764 h 35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158" h="352764">
                <a:moveTo>
                  <a:pt x="3078" y="352764"/>
                </a:moveTo>
                <a:lnTo>
                  <a:pt x="0" y="0"/>
                </a:lnTo>
                <a:lnTo>
                  <a:pt x="260158" y="352764"/>
                </a:lnTo>
                <a:lnTo>
                  <a:pt x="3078" y="352764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800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53" y="2637799"/>
            <a:ext cx="3162410" cy="118899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251" y="544395"/>
            <a:ext cx="3491345" cy="19183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251" y="4176956"/>
            <a:ext cx="3489614" cy="154240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762152" y="1293165"/>
            <a:ext cx="1765227" cy="1169551"/>
            <a:chOff x="1920100" y="3141784"/>
            <a:chExt cx="1765227" cy="1169551"/>
          </a:xfrm>
          <a:effectLst>
            <a:outerShdw blurRad="50800" dist="635000" dir="5400000" sx="5000" sy="5000" algn="ctr" rotWithShape="0">
              <a:srgbClr val="000000">
                <a:alpha val="43137"/>
              </a:srgb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1920100" y="3141784"/>
              <a:ext cx="1765227" cy="1169551"/>
            </a:xfrm>
            <a:prstGeom prst="rect">
              <a:avLst/>
            </a:prstGeom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vi-VN" sz="7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RNS</a:t>
              </a:r>
              <a:endParaRPr lang="vi-VN" sz="7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Right Triangle 1"/>
            <p:cNvSpPr/>
            <p:nvPr/>
          </p:nvSpPr>
          <p:spPr>
            <a:xfrm>
              <a:off x="2652193" y="3601263"/>
              <a:ext cx="325024" cy="442032"/>
            </a:xfrm>
            <a:custGeom>
              <a:avLst/>
              <a:gdLst>
                <a:gd name="connsiteX0" fmla="*/ 0 w 290946"/>
                <a:gd name="connsiteY0" fmla="*/ 309661 h 309661"/>
                <a:gd name="connsiteX1" fmla="*/ 0 w 290946"/>
                <a:gd name="connsiteY1" fmla="*/ 0 h 309661"/>
                <a:gd name="connsiteX2" fmla="*/ 290946 w 290946"/>
                <a:gd name="connsiteY2" fmla="*/ 309661 h 309661"/>
                <a:gd name="connsiteX3" fmla="*/ 0 w 290946"/>
                <a:gd name="connsiteY3" fmla="*/ 309661 h 309661"/>
                <a:gd name="connsiteX0" fmla="*/ 3078 w 294024"/>
                <a:gd name="connsiteY0" fmla="*/ 352764 h 352764"/>
                <a:gd name="connsiteX1" fmla="*/ 0 w 294024"/>
                <a:gd name="connsiteY1" fmla="*/ 0 h 352764"/>
                <a:gd name="connsiteX2" fmla="*/ 294024 w 294024"/>
                <a:gd name="connsiteY2" fmla="*/ 352764 h 352764"/>
                <a:gd name="connsiteX3" fmla="*/ 3078 w 294024"/>
                <a:gd name="connsiteY3" fmla="*/ 352764 h 352764"/>
                <a:gd name="connsiteX0" fmla="*/ 3078 w 260158"/>
                <a:gd name="connsiteY0" fmla="*/ 352764 h 352764"/>
                <a:gd name="connsiteX1" fmla="*/ 0 w 260158"/>
                <a:gd name="connsiteY1" fmla="*/ 0 h 352764"/>
                <a:gd name="connsiteX2" fmla="*/ 260158 w 260158"/>
                <a:gd name="connsiteY2" fmla="*/ 352764 h 352764"/>
                <a:gd name="connsiteX3" fmla="*/ 3078 w 260158"/>
                <a:gd name="connsiteY3" fmla="*/ 352764 h 35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158" h="352764">
                  <a:moveTo>
                    <a:pt x="3078" y="352764"/>
                  </a:moveTo>
                  <a:lnTo>
                    <a:pt x="0" y="0"/>
                  </a:lnTo>
                  <a:lnTo>
                    <a:pt x="260158" y="352764"/>
                  </a:lnTo>
                  <a:lnTo>
                    <a:pt x="3078" y="352764"/>
                  </a:lnTo>
                  <a:close/>
                </a:path>
              </a:pathLst>
            </a:custGeom>
            <a:solidFill>
              <a:schemeClr val="accent2"/>
            </a:solidFill>
            <a:effectLst>
              <a:outerShdw blurRad="50800" dist="889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4181" y="2637799"/>
            <a:ext cx="3989684" cy="337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Chủ động hơn trong việc 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om 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nhóm người nhận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Dùng một tài khoản duy nhất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Gửi bất cứ thứ gì</a:t>
            </a:r>
            <a:endParaRPr lang="vi-V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sẵn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toàn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vi-V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8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9312" y="2548329"/>
            <a:ext cx="6460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Cách</a:t>
            </a:r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đăng</a:t>
            </a:r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nhập</a:t>
            </a:r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vào</a:t>
            </a:r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hệ</a:t>
            </a:r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thốn</a:t>
            </a:r>
            <a:r>
              <a:rPr lang="en-US" sz="3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</a:t>
            </a:r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chúng</a:t>
            </a:r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tôi</a:t>
            </a:r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rất</a:t>
            </a:r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đặc</a:t>
            </a:r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biệt</a:t>
            </a:r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liệu</a:t>
            </a:r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chúng</a:t>
            </a:r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tôi</a:t>
            </a:r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</a:t>
            </a:r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sử</a:t>
            </a:r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dụng</a:t>
            </a:r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RNS</a:t>
            </a:r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vi-VN" sz="3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-291778" y="4505311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 txBox="1">
            <a:spLocks/>
          </p:cNvSpPr>
          <p:nvPr/>
        </p:nvSpPr>
        <p:spPr>
          <a:xfrm>
            <a:off x="831632" y="4589466"/>
            <a:ext cx="10512862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4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4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21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8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5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42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9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64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4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</a:t>
            </a:r>
            <a:r>
              <a:rPr kumimoji="0" lang="en-US" sz="2399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Notification Service</a:t>
            </a: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46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287016" y="1397905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" y="525367"/>
            <a:ext cx="7821638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 err="1" smtClean="0">
                <a:solidFill>
                  <a:srgbClr val="FFFFFF"/>
                </a:solidFill>
              </a:rPr>
              <a:t>Các</a:t>
            </a:r>
            <a:r>
              <a:rPr lang="en-US" sz="2999" b="1" spc="-112" dirty="0" smtClean="0">
                <a:solidFill>
                  <a:srgbClr val="FFFFFF"/>
                </a:solidFill>
              </a:rPr>
              <a:t>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sai</a:t>
            </a:r>
            <a:r>
              <a:rPr lang="en-US" sz="2999" b="1" spc="-112" dirty="0" smtClean="0">
                <a:solidFill>
                  <a:srgbClr val="FFFFFF"/>
                </a:solidFill>
              </a:rPr>
              <a:t>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lầm</a:t>
            </a:r>
            <a:r>
              <a:rPr lang="en-US" sz="2999" b="1" spc="-112" dirty="0" smtClean="0">
                <a:solidFill>
                  <a:srgbClr val="FFFFFF"/>
                </a:solidFill>
              </a:rPr>
              <a:t>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trong</a:t>
            </a:r>
            <a:r>
              <a:rPr lang="en-US" sz="2999" b="1" spc="-112" dirty="0" smtClean="0">
                <a:solidFill>
                  <a:srgbClr val="FFFFFF"/>
                </a:solidFill>
              </a:rPr>
              <a:t>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thiết</a:t>
            </a:r>
            <a:r>
              <a:rPr lang="en-US" sz="2999" b="1" spc="-112" dirty="0" smtClean="0">
                <a:solidFill>
                  <a:srgbClr val="FFFFFF"/>
                </a:solidFill>
              </a:rPr>
              <a:t>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kế</a:t>
            </a:r>
            <a:r>
              <a:rPr lang="en-US" sz="2999" b="1" spc="-112" dirty="0" smtClean="0">
                <a:solidFill>
                  <a:srgbClr val="FFFFFF"/>
                </a:solidFill>
              </a:rPr>
              <a:t>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và</a:t>
            </a:r>
            <a:r>
              <a:rPr lang="en-US" sz="2999" b="1" spc="-112" dirty="0" smtClean="0">
                <a:solidFill>
                  <a:srgbClr val="FFFFFF"/>
                </a:solidFill>
              </a:rPr>
              <a:t>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lựa</a:t>
            </a:r>
            <a:r>
              <a:rPr lang="en-US" sz="2999" b="1" spc="-112" dirty="0" smtClean="0">
                <a:solidFill>
                  <a:srgbClr val="FFFFFF"/>
                </a:solidFill>
              </a:rPr>
              <a:t>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chọn</a:t>
            </a:r>
            <a:r>
              <a:rPr lang="en-US" sz="2999" b="1" spc="-112" dirty="0" smtClean="0">
                <a:solidFill>
                  <a:srgbClr val="FFFFFF"/>
                </a:solidFill>
              </a:rPr>
              <a:t>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công</a:t>
            </a:r>
            <a:r>
              <a:rPr lang="en-US" sz="2999" b="1" spc="-112" dirty="0" smtClean="0">
                <a:solidFill>
                  <a:srgbClr val="FFFFFF"/>
                </a:solidFill>
              </a:rPr>
              <a:t>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nghệ</a:t>
            </a:r>
            <a:endParaRPr lang="en-US" sz="2999" b="1" spc="-112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5" y="1634836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Sai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lầm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RNS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4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RNS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bắt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2 layer=&gt;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 layers (22 projects)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Sai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lầm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TCP-IP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socket =&gt;WCF service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Linq2SQL =&gt;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Dapper Dot Net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1467" y="2923308"/>
            <a:ext cx="7675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Xin </a:t>
            </a:r>
            <a:r>
              <a:rPr lang="en-US" sz="6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cảm</a:t>
            </a:r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ơn</a:t>
            </a:r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mọi</a:t>
            </a:r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người</a:t>
            </a:r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đã</a:t>
            </a:r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chú</a:t>
            </a:r>
            <a:r>
              <a:rPr lang="en-US" sz="6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ý </a:t>
            </a:r>
            <a:r>
              <a:rPr lang="en-US" sz="6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theo</a:t>
            </a:r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dõi</a:t>
            </a:r>
            <a:endParaRPr lang="vi-VN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08" y="6151050"/>
            <a:ext cx="436230" cy="436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3338" y="6319732"/>
            <a:ext cx="21015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Binh Duong University</a:t>
            </a:r>
            <a:endParaRPr lang="vi-VN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652" y="5855657"/>
            <a:ext cx="55425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Sy Le Kha</a:t>
            </a:r>
          </a:p>
          <a:p>
            <a:r>
              <a:rPr lang="en-US" sz="1350" dirty="0" smtClean="0">
                <a:latin typeface="Segoe UI" panose="020B0502040204020203" pitchFamily="34" charset="0"/>
                <a:cs typeface="Segoe UI" panose="020B0502040204020203" pitchFamily="34" charset="0"/>
              </a:rPr>
              <a:t>.NET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Developer</a:t>
            </a:r>
          </a:p>
          <a:p>
            <a:r>
              <a:rPr lang="en-US" sz="135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Lekhasy@outlook.com</a:t>
            </a:r>
            <a:endParaRPr lang="vi-VN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4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Nội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dung</a:t>
            </a:r>
            <a:endParaRPr lang="vi-V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pc="-112" dirty="0" err="1" smtClean="0"/>
              <a:t>Hỗ</a:t>
            </a:r>
            <a:r>
              <a:rPr lang="en-US" spc="-112" dirty="0" smtClean="0"/>
              <a:t> </a:t>
            </a:r>
            <a:r>
              <a:rPr lang="en-US" spc="-112" dirty="0" err="1"/>
              <a:t>trợ</a:t>
            </a:r>
            <a:r>
              <a:rPr lang="en-US" spc="-112" dirty="0"/>
              <a:t> </a:t>
            </a:r>
            <a:r>
              <a:rPr lang="en-US" spc="-112" dirty="0" err="1"/>
              <a:t>việc</a:t>
            </a:r>
            <a:r>
              <a:rPr lang="en-US" spc="-112" dirty="0"/>
              <a:t> </a:t>
            </a:r>
            <a:r>
              <a:rPr lang="en-US" spc="-112" dirty="0" err="1"/>
              <a:t>phát</a:t>
            </a:r>
            <a:r>
              <a:rPr lang="en-US" spc="-112" dirty="0"/>
              <a:t> </a:t>
            </a:r>
            <a:r>
              <a:rPr lang="en-US" spc="-112" dirty="0" err="1"/>
              <a:t>triển</a:t>
            </a:r>
            <a:r>
              <a:rPr lang="en-US" spc="-112" dirty="0"/>
              <a:t> </a:t>
            </a:r>
            <a:r>
              <a:rPr lang="en-US" spc="-112" dirty="0" err="1"/>
              <a:t>bên</a:t>
            </a:r>
            <a:r>
              <a:rPr lang="en-US" spc="-112" dirty="0"/>
              <a:t> </a:t>
            </a:r>
            <a:r>
              <a:rPr lang="en-US" spc="-112" dirty="0" err="1"/>
              <a:t>phía</a:t>
            </a:r>
            <a:r>
              <a:rPr lang="en-US" spc="-112" dirty="0"/>
              <a:t> </a:t>
            </a:r>
            <a:r>
              <a:rPr lang="en-US" spc="-112" dirty="0" smtClean="0"/>
              <a:t>client.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pc="-112" dirty="0" err="1" smtClean="0"/>
              <a:t>Độ</a:t>
            </a:r>
            <a:r>
              <a:rPr lang="en-US" spc="-112" dirty="0" smtClean="0"/>
              <a:t> tin </a:t>
            </a:r>
            <a:r>
              <a:rPr lang="en-US" spc="-112" dirty="0" err="1" smtClean="0"/>
              <a:t>cậy</a:t>
            </a:r>
            <a:r>
              <a:rPr lang="en-US" spc="-112" dirty="0" smtClean="0"/>
              <a:t> </a:t>
            </a:r>
            <a:r>
              <a:rPr lang="en-US" spc="-112" dirty="0" err="1" smtClean="0"/>
              <a:t>của</a:t>
            </a:r>
            <a:r>
              <a:rPr lang="en-US" spc="-112" dirty="0" smtClean="0"/>
              <a:t> RNS.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-287016" y="1397905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78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287016" y="1397905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/>
              <a:t>T</a:t>
            </a:r>
            <a:r>
              <a:rPr lang="vi-VN" dirty="0" smtClean="0"/>
              <a:t>hiết </a:t>
            </a:r>
            <a:r>
              <a:rPr lang="vi-VN" dirty="0"/>
              <a:t>kế và hiện thực một hệ thống gửi thông báo tự động dưới dạng Notification trong đó có hỗ trợ 1 số tính năng:</a:t>
            </a:r>
          </a:p>
          <a:p>
            <a:r>
              <a:rPr lang="vi-VN" dirty="0" smtClean="0"/>
              <a:t>Gửi </a:t>
            </a:r>
            <a:r>
              <a:rPr lang="vi-VN" dirty="0"/>
              <a:t>thông báo tới các thiết bị của một hoặc nhiều người </a:t>
            </a:r>
            <a:r>
              <a:rPr lang="vi-VN" dirty="0" smtClean="0"/>
              <a:t>dùng.</a:t>
            </a:r>
          </a:p>
          <a:p>
            <a:r>
              <a:rPr lang="vi-VN" dirty="0" smtClean="0"/>
              <a:t>Lưu </a:t>
            </a:r>
            <a:r>
              <a:rPr lang="vi-VN" dirty="0"/>
              <a:t>trữ thông </a:t>
            </a:r>
            <a:r>
              <a:rPr lang="vi-VN" dirty="0" smtClean="0"/>
              <a:t>báo.</a:t>
            </a:r>
          </a:p>
          <a:p>
            <a:r>
              <a:rPr lang="vi-VN" dirty="0" smtClean="0"/>
              <a:t>Giao </a:t>
            </a:r>
            <a:r>
              <a:rPr lang="vi-VN" dirty="0"/>
              <a:t>tiếp được với </a:t>
            </a:r>
            <a:r>
              <a:rPr lang="vi-VN" dirty="0" smtClean="0"/>
              <a:t>client </a:t>
            </a:r>
            <a:r>
              <a:rPr lang="vi-VN" dirty="0"/>
              <a:t>được viết bằng </a:t>
            </a:r>
            <a:r>
              <a:rPr lang="vi-VN" dirty="0" smtClean="0"/>
              <a:t>bất kỳ ngôn ngữ nào.</a:t>
            </a:r>
            <a:endParaRPr lang="vi-VN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525367"/>
            <a:ext cx="3371085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 err="1" smtClean="0">
                <a:solidFill>
                  <a:srgbClr val="FFFFFF"/>
                </a:solidFill>
              </a:rPr>
              <a:t>Mục</a:t>
            </a:r>
            <a:r>
              <a:rPr lang="en-US" sz="2999" b="1" spc="-112" dirty="0" smtClean="0">
                <a:solidFill>
                  <a:srgbClr val="FFFFFF"/>
                </a:solidFill>
              </a:rPr>
              <a:t>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tiêu</a:t>
            </a:r>
            <a:endParaRPr lang="en-US" sz="2999" b="1" spc="-112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4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287016" y="1397905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lvl="0"/>
            <a:r>
              <a:rPr lang="vi-VN" dirty="0"/>
              <a:t>Hỗ trợ các AES được viết trên mọi nền tảng</a:t>
            </a:r>
          </a:p>
          <a:p>
            <a:pPr lvl="0"/>
            <a:r>
              <a:rPr lang="vi-VN" dirty="0"/>
              <a:t>Hỗ trợ các</a:t>
            </a:r>
            <a:r>
              <a:rPr lang="en-US" dirty="0"/>
              <a:t> Mobile</a:t>
            </a:r>
            <a:r>
              <a:rPr lang="vi-VN" dirty="0"/>
              <a:t> App</a:t>
            </a:r>
            <a:r>
              <a:rPr lang="en-US" dirty="0" err="1"/>
              <a:t>lication</a:t>
            </a:r>
            <a:r>
              <a:rPr lang="vi-VN" dirty="0"/>
              <a:t> được viết trên nền tảng .Net Core</a:t>
            </a:r>
          </a:p>
          <a:p>
            <a:pPr lvl="0"/>
            <a:r>
              <a:rPr lang="vi-VN" dirty="0"/>
              <a:t>Đã cài đặt và gửi thông báo tới</a:t>
            </a:r>
            <a:r>
              <a:rPr lang="en-US" dirty="0"/>
              <a:t> Mobile</a:t>
            </a:r>
            <a:r>
              <a:rPr lang="vi-VN" dirty="0"/>
              <a:t> Application thành công</a:t>
            </a:r>
            <a:r>
              <a:rPr lang="vi-VN" dirty="0" smtClean="0"/>
              <a:t>.</a:t>
            </a:r>
            <a:endParaRPr lang="vi-VN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525367"/>
            <a:ext cx="3371085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 err="1" smtClean="0">
                <a:solidFill>
                  <a:srgbClr val="FFFFFF"/>
                </a:solidFill>
              </a:rPr>
              <a:t>Kết</a:t>
            </a:r>
            <a:r>
              <a:rPr lang="en-US" sz="2999" b="1" spc="-112" dirty="0" smtClean="0">
                <a:solidFill>
                  <a:srgbClr val="FFFFFF"/>
                </a:solidFill>
              </a:rPr>
              <a:t>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quả</a:t>
            </a:r>
            <a:r>
              <a:rPr lang="en-US" sz="2999" b="1" spc="-112" dirty="0" smtClean="0">
                <a:solidFill>
                  <a:srgbClr val="FFFFFF"/>
                </a:solidFill>
              </a:rPr>
              <a:t>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đạt</a:t>
            </a:r>
            <a:r>
              <a:rPr lang="en-US" sz="2999" b="1" spc="-112" dirty="0" smtClean="0">
                <a:solidFill>
                  <a:srgbClr val="FFFFFF"/>
                </a:solidFill>
              </a:rPr>
              <a:t>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được</a:t>
            </a:r>
            <a:endParaRPr lang="en-US" sz="2999" b="1" spc="-112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3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" y="874965"/>
            <a:ext cx="9321488" cy="524465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538" y="2106490"/>
            <a:ext cx="9321488" cy="309655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89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37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" y="1172253"/>
            <a:ext cx="3371085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>
                <a:solidFill>
                  <a:srgbClr val="FFFFFF"/>
                </a:solidFill>
              </a:rPr>
              <a:t>ONE WINDOWS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3880" y="2580669"/>
            <a:ext cx="509729" cy="166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310">
              <a:lnSpc>
                <a:spcPct val="90000"/>
              </a:lnSpc>
              <a:spcAft>
                <a:spcPts val="450"/>
              </a:spcAft>
            </a:pP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Phone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14279" y="2469703"/>
            <a:ext cx="1468500" cy="3321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310">
              <a:lnSpc>
                <a:spcPct val="90000"/>
              </a:lnSpc>
              <a:spcAft>
                <a:spcPts val="450"/>
              </a:spcAft>
            </a:pP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Desktops </a:t>
            </a:r>
            <a:b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</a:b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&amp; All-in-Ones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55377" y="2495983"/>
            <a:ext cx="730127" cy="3321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310">
              <a:lnSpc>
                <a:spcPct val="90000"/>
              </a:lnSpc>
              <a:spcAft>
                <a:spcPts val="450"/>
              </a:spcAft>
            </a:pP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Classic </a:t>
            </a:r>
            <a:b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</a:b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Laptop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38" y="4561832"/>
            <a:ext cx="9321488" cy="641211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alpha val="0"/>
                </a:schemeClr>
              </a:gs>
              <a:gs pos="100000">
                <a:schemeClr val="tx1">
                  <a:lumMod val="50000"/>
                  <a:alpha val="11000"/>
                </a:schemeClr>
              </a:gs>
            </a:gsLst>
            <a:lin ang="54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89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37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74" y="3222893"/>
            <a:ext cx="2143047" cy="15765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39" y="3975969"/>
            <a:ext cx="1208188" cy="77244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92" y="4205294"/>
            <a:ext cx="455546" cy="44366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53"/>
          <a:stretch/>
        </p:blipFill>
        <p:spPr>
          <a:xfrm>
            <a:off x="2501240" y="3838419"/>
            <a:ext cx="1401431" cy="902842"/>
          </a:xfrm>
          <a:prstGeom prst="rect">
            <a:avLst/>
          </a:prstGeom>
        </p:spPr>
      </p:pic>
      <p:sp>
        <p:nvSpPr>
          <p:cNvPr id="33" name="White Frame"/>
          <p:cNvSpPr/>
          <p:nvPr/>
        </p:nvSpPr>
        <p:spPr>
          <a:xfrm>
            <a:off x="663" y="874913"/>
            <a:ext cx="9324763" cy="5245179"/>
          </a:xfrm>
          <a:custGeom>
            <a:avLst/>
            <a:gdLst>
              <a:gd name="connsiteX0" fmla="*/ 92964 w 12192000"/>
              <a:gd name="connsiteY0" fmla="*/ 91440 h 6858000"/>
              <a:gd name="connsiteX1" fmla="*/ 92964 w 12192000"/>
              <a:gd name="connsiteY1" fmla="*/ 6766560 h 6858000"/>
              <a:gd name="connsiteX2" fmla="*/ 12099036 w 12192000"/>
              <a:gd name="connsiteY2" fmla="*/ 6766560 h 6858000"/>
              <a:gd name="connsiteX3" fmla="*/ 12099036 w 12192000"/>
              <a:gd name="connsiteY3" fmla="*/ 9144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2964" y="91440"/>
                </a:moveTo>
                <a:lnTo>
                  <a:pt x="92964" y="6766560"/>
                </a:lnTo>
                <a:lnTo>
                  <a:pt x="12099036" y="6766560"/>
                </a:lnTo>
                <a:lnTo>
                  <a:pt x="12099036" y="914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49" dirty="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11760" y="2490038"/>
            <a:ext cx="643855" cy="166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310">
              <a:lnSpc>
                <a:spcPct val="90000"/>
              </a:lnSpc>
              <a:spcAft>
                <a:spcPts val="450"/>
              </a:spcAft>
            </a:pP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Xbox</a:t>
            </a:r>
          </a:p>
        </p:txBody>
      </p:sp>
      <p:grpSp>
        <p:nvGrpSpPr>
          <p:cNvPr id="35" name="Xbox"/>
          <p:cNvGrpSpPr/>
          <p:nvPr/>
        </p:nvGrpSpPr>
        <p:grpSpPr bwMode="ltGray">
          <a:xfrm>
            <a:off x="6782577" y="3068959"/>
            <a:ext cx="2198299" cy="1581554"/>
            <a:chOff x="8610991" y="1992417"/>
            <a:chExt cx="3186889" cy="2292792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180"/>
            <a:stretch/>
          </p:blipFill>
          <p:spPr bwMode="ltGray">
            <a:xfrm>
              <a:off x="8610991" y="1992417"/>
              <a:ext cx="3186889" cy="1956172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9566830" y="3952379"/>
              <a:ext cx="1275210" cy="332830"/>
            </a:xfrm>
            <a:prstGeom prst="rect">
              <a:avLst/>
            </a:prstGeom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8656422" y="2030494"/>
              <a:ext cx="3101655" cy="173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1461538" y="2542952"/>
            <a:ext cx="730127" cy="166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310">
              <a:lnSpc>
                <a:spcPct val="90000"/>
              </a:lnSpc>
              <a:spcAft>
                <a:spcPts val="450"/>
              </a:spcAft>
            </a:pP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Tablet</a:t>
            </a:r>
          </a:p>
        </p:txBody>
      </p:sp>
    </p:spTree>
    <p:extLst>
      <p:ext uri="{BB962C8B-B14F-4D97-AF65-F5344CB8AC3E}">
        <p14:creationId xmlns:p14="http://schemas.microsoft.com/office/powerpoint/2010/main" val="220367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13 -0.00045 L 1.2766E-6 -3.49069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6" y="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7013 -0.00045 L 1.06383E-6 -4.96142E-6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6" y="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7013 -0.00045 L 8.51064E-7 -4.65275E-6 " pathEditMode="relative" rAng="0" ptsTypes="AA">
                                      <p:cBhvr>
                                        <p:cTn id="22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6" y="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7012 -0.00045 L -4.25532E-6 8.76078E-7 " pathEditMode="relative" rAng="0" ptsTypes="AA">
                                      <p:cBhvr>
                                        <p:cTn id="30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6" y="2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34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287016" y="1397905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525367"/>
            <a:ext cx="7146388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 smtClean="0">
                <a:solidFill>
                  <a:srgbClr val="FFFFFF"/>
                </a:solidFill>
              </a:rPr>
              <a:t>RNS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hỗ</a:t>
            </a:r>
            <a:r>
              <a:rPr lang="en-US" sz="2999" b="1" spc="-112" dirty="0" smtClean="0">
                <a:solidFill>
                  <a:srgbClr val="FFFFFF"/>
                </a:solidFill>
              </a:rPr>
              <a:t>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trợ</a:t>
            </a:r>
            <a:r>
              <a:rPr lang="en-US" sz="2999" b="1" spc="-112" dirty="0" smtClean="0">
                <a:solidFill>
                  <a:srgbClr val="FFFFFF"/>
                </a:solidFill>
              </a:rPr>
              <a:t>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việc</a:t>
            </a:r>
            <a:r>
              <a:rPr lang="en-US" sz="2999" b="1" spc="-112" dirty="0" smtClean="0">
                <a:solidFill>
                  <a:srgbClr val="FFFFFF"/>
                </a:solidFill>
              </a:rPr>
              <a:t>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phát</a:t>
            </a:r>
            <a:r>
              <a:rPr lang="en-US" sz="2999" b="1" spc="-112" dirty="0" smtClean="0">
                <a:solidFill>
                  <a:srgbClr val="FFFFFF"/>
                </a:solidFill>
              </a:rPr>
              <a:t>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triển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bên</a:t>
            </a:r>
            <a:r>
              <a:rPr lang="en-US" sz="2999" b="1" spc="-112" dirty="0" smtClean="0">
                <a:solidFill>
                  <a:srgbClr val="FFFFFF"/>
                </a:solidFill>
              </a:rPr>
              <a:t>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phía</a:t>
            </a:r>
            <a:r>
              <a:rPr lang="en-US" sz="2999" b="1" spc="-112" dirty="0" smtClean="0">
                <a:solidFill>
                  <a:srgbClr val="FFFFFF"/>
                </a:solidFill>
              </a:rPr>
              <a:t> client</a:t>
            </a:r>
            <a:endParaRPr lang="en-US" sz="2999" b="1" spc="-112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3218" y="2441450"/>
            <a:ext cx="1730326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AES</a:t>
            </a:r>
            <a:endParaRPr lang="vi-VN" dirty="0"/>
          </a:p>
        </p:txBody>
      </p:sp>
      <p:sp>
        <p:nvSpPr>
          <p:cNvPr id="14" name="Rectangle 13"/>
          <p:cNvSpPr/>
          <p:nvPr/>
        </p:nvSpPr>
        <p:spPr>
          <a:xfrm>
            <a:off x="6133514" y="3060427"/>
            <a:ext cx="2250831" cy="1809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vi-VN" dirty="0" smtClean="0">
                <a:solidFill>
                  <a:schemeClr val="tx1"/>
                </a:solidFill>
              </a:rPr>
              <a:t>Windows 10 App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3218" y="3886551"/>
            <a:ext cx="1730326" cy="7455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RNS Server</a:t>
            </a:r>
            <a:endParaRPr lang="vi-VN" dirty="0"/>
          </a:p>
        </p:txBody>
      </p:sp>
      <p:sp>
        <p:nvSpPr>
          <p:cNvPr id="16" name="Rectangle 15"/>
          <p:cNvSpPr/>
          <p:nvPr/>
        </p:nvSpPr>
        <p:spPr>
          <a:xfrm>
            <a:off x="6393766" y="3886551"/>
            <a:ext cx="1730326" cy="7455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RNS Client</a:t>
            </a:r>
            <a:endParaRPr lang="vi-VN" dirty="0"/>
          </a:p>
        </p:txBody>
      </p:sp>
      <p:sp>
        <p:nvSpPr>
          <p:cNvPr id="8" name="Cloud 7"/>
          <p:cNvSpPr/>
          <p:nvPr/>
        </p:nvSpPr>
        <p:spPr>
          <a:xfrm>
            <a:off x="3108960" y="5205046"/>
            <a:ext cx="2250831" cy="122388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Micorsoft WNS</a:t>
            </a:r>
            <a:endParaRPr lang="vi-VN" dirty="0"/>
          </a:p>
        </p:txBody>
      </p:sp>
      <p:sp>
        <p:nvSpPr>
          <p:cNvPr id="12" name="Down Arrow 11"/>
          <p:cNvSpPr/>
          <p:nvPr/>
        </p:nvSpPr>
        <p:spPr>
          <a:xfrm>
            <a:off x="872197" y="3291840"/>
            <a:ext cx="246184" cy="496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Down Arrow 18"/>
          <p:cNvSpPr/>
          <p:nvPr/>
        </p:nvSpPr>
        <p:spPr>
          <a:xfrm rot="14412809">
            <a:off x="5608144" y="4762832"/>
            <a:ext cx="246184" cy="788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Down Arrow 19"/>
          <p:cNvSpPr/>
          <p:nvPr/>
        </p:nvSpPr>
        <p:spPr>
          <a:xfrm rot="18624693">
            <a:off x="2490913" y="4442100"/>
            <a:ext cx="246184" cy="1338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Left-Right Arrow 16"/>
          <p:cNvSpPr/>
          <p:nvPr/>
        </p:nvSpPr>
        <p:spPr>
          <a:xfrm>
            <a:off x="2263140" y="4251960"/>
            <a:ext cx="3703320" cy="2400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extBox 1"/>
          <p:cNvSpPr txBox="1"/>
          <p:nvPr/>
        </p:nvSpPr>
        <p:spPr>
          <a:xfrm>
            <a:off x="1704109" y="1759527"/>
            <a:ext cx="5306291" cy="55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86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287016" y="1397905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525367"/>
            <a:ext cx="5120640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 err="1" smtClean="0">
                <a:solidFill>
                  <a:srgbClr val="FFFFFF"/>
                </a:solidFill>
              </a:rPr>
              <a:t>Độ</a:t>
            </a:r>
            <a:r>
              <a:rPr lang="en-US" sz="2999" b="1" spc="-112" dirty="0" smtClean="0">
                <a:solidFill>
                  <a:srgbClr val="FFFFFF"/>
                </a:solidFill>
              </a:rPr>
              <a:t> tin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cậy</a:t>
            </a:r>
            <a:r>
              <a:rPr lang="en-US" sz="2999" b="1" spc="-112" dirty="0" smtClean="0">
                <a:solidFill>
                  <a:srgbClr val="FFFFFF"/>
                </a:solidFill>
              </a:rPr>
              <a:t>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của</a:t>
            </a:r>
            <a:r>
              <a:rPr lang="en-US" sz="2999" b="1" spc="-112" dirty="0" smtClean="0">
                <a:solidFill>
                  <a:srgbClr val="FFFFFF"/>
                </a:solidFill>
              </a:rPr>
              <a:t> RNS</a:t>
            </a:r>
            <a:endParaRPr lang="en-US" sz="2999" b="1" spc="-112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4257" y="2547388"/>
            <a:ext cx="5110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</a:t>
            </a:r>
            <a:r>
              <a:rPr lang="en-US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ở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3901897"/>
            <a:ext cx="88392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sz="2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nhạy</a:t>
            </a:r>
            <a:r>
              <a:rPr lang="en-US" sz="2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cảm</a:t>
            </a:r>
            <a:r>
              <a:rPr lang="en-US" sz="2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en-US" sz="2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RNS </a:t>
            </a:r>
            <a:r>
              <a:rPr lang="en-US" sz="2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ý </a:t>
            </a:r>
            <a:r>
              <a:rPr lang="en-US" sz="2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tưởng</a:t>
            </a:r>
            <a:r>
              <a:rPr lang="en-US" sz="2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tồi</a:t>
            </a:r>
            <a:endParaRPr lang="vi-VN" sz="2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03" y="2191726"/>
            <a:ext cx="1080655" cy="108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5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vi-VN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-291778" y="4505311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 txBox="1">
            <a:spLocks/>
          </p:cNvSpPr>
          <p:nvPr/>
        </p:nvSpPr>
        <p:spPr>
          <a:xfrm>
            <a:off x="831632" y="4589466"/>
            <a:ext cx="10512862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4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4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21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8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5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42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9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64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4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</a:t>
            </a:r>
            <a:r>
              <a:rPr kumimoji="0" lang="en-US" sz="2399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Notification Service</a:t>
            </a: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47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?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-291778" y="4505311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 txBox="1">
            <a:spLocks/>
          </p:cNvSpPr>
          <p:nvPr/>
        </p:nvSpPr>
        <p:spPr>
          <a:xfrm>
            <a:off x="831632" y="4589466"/>
            <a:ext cx="10512862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4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4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21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8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5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42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9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64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4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</a:t>
            </a:r>
            <a:r>
              <a:rPr kumimoji="0" lang="en-US" sz="2399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Notification Service</a:t>
            </a: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56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794</TotalTime>
  <Words>390</Words>
  <Application>Microsoft Office PowerPoint</Application>
  <PresentationFormat>On-screen Show (4:3)</PresentationFormat>
  <Paragraphs>66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Light</vt:lpstr>
      <vt:lpstr>Times New Roman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Tại sao không sử dụng các mạng xã hội?</vt:lpstr>
      <vt:lpstr>PowerPoint Presentation</vt:lpstr>
      <vt:lpstr>PowerPoint Presentation</vt:lpstr>
      <vt:lpstr>Kinh nghiệm có được?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 Le Kha</dc:creator>
  <cp:lastModifiedBy>Sy Le Kha</cp:lastModifiedBy>
  <cp:revision>202</cp:revision>
  <dcterms:created xsi:type="dcterms:W3CDTF">2016-07-30T09:16:06Z</dcterms:created>
  <dcterms:modified xsi:type="dcterms:W3CDTF">2016-08-09T16:05:21Z</dcterms:modified>
</cp:coreProperties>
</file>