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74" r:id="rId9"/>
    <p:sldId id="262" r:id="rId10"/>
    <p:sldId id="269" r:id="rId11"/>
    <p:sldId id="265" r:id="rId12"/>
    <p:sldId id="266" r:id="rId13"/>
    <p:sldId id="267" r:id="rId14"/>
    <p:sldId id="264" r:id="rId15"/>
    <p:sldId id="276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1F64-2239-4611-98FE-944213D775AD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50A1-AA66-4684-B8AD-AE91AB8F01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64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561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54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488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64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76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4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24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91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3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30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2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2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55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97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075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43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4174" y="2680003"/>
            <a:ext cx="426175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  <a:t>RNS</a:t>
            </a:r>
            <a:b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Notification Service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95" y="6080512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4326" y="6249194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047" y="5904233"/>
            <a:ext cx="26830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95" y="1681261"/>
            <a:ext cx="5143500" cy="18288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3235601" y="4105132"/>
            <a:ext cx="6687816" cy="39341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/>
        </p:nvSpPr>
        <p:spPr>
          <a:xfrm>
            <a:off x="3720833" y="3051605"/>
            <a:ext cx="260158" cy="361503"/>
          </a:xfrm>
          <a:custGeom>
            <a:avLst/>
            <a:gdLst>
              <a:gd name="connsiteX0" fmla="*/ 0 w 290946"/>
              <a:gd name="connsiteY0" fmla="*/ 309661 h 309661"/>
              <a:gd name="connsiteX1" fmla="*/ 0 w 290946"/>
              <a:gd name="connsiteY1" fmla="*/ 0 h 309661"/>
              <a:gd name="connsiteX2" fmla="*/ 290946 w 290946"/>
              <a:gd name="connsiteY2" fmla="*/ 309661 h 309661"/>
              <a:gd name="connsiteX3" fmla="*/ 0 w 290946"/>
              <a:gd name="connsiteY3" fmla="*/ 309661 h 309661"/>
              <a:gd name="connsiteX0" fmla="*/ 3078 w 294024"/>
              <a:gd name="connsiteY0" fmla="*/ 352764 h 352764"/>
              <a:gd name="connsiteX1" fmla="*/ 0 w 294024"/>
              <a:gd name="connsiteY1" fmla="*/ 0 h 352764"/>
              <a:gd name="connsiteX2" fmla="*/ 294024 w 294024"/>
              <a:gd name="connsiteY2" fmla="*/ 352764 h 352764"/>
              <a:gd name="connsiteX3" fmla="*/ 3078 w 294024"/>
              <a:gd name="connsiteY3" fmla="*/ 352764 h 352764"/>
              <a:gd name="connsiteX0" fmla="*/ 3078 w 260158"/>
              <a:gd name="connsiteY0" fmla="*/ 352764 h 352764"/>
              <a:gd name="connsiteX1" fmla="*/ 0 w 260158"/>
              <a:gd name="connsiteY1" fmla="*/ 0 h 352764"/>
              <a:gd name="connsiteX2" fmla="*/ 260158 w 260158"/>
              <a:gd name="connsiteY2" fmla="*/ 352764 h 352764"/>
              <a:gd name="connsiteX3" fmla="*/ 3078 w 260158"/>
              <a:gd name="connsiteY3" fmla="*/ 352764 h 35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58" h="352764">
                <a:moveTo>
                  <a:pt x="3078" y="352764"/>
                </a:moveTo>
                <a:lnTo>
                  <a:pt x="0" y="0"/>
                </a:lnTo>
                <a:lnTo>
                  <a:pt x="260158" y="352764"/>
                </a:lnTo>
                <a:lnTo>
                  <a:pt x="3078" y="35276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3720833" y="4449170"/>
            <a:ext cx="513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Lê Khả Sỹ</a:t>
            </a:r>
            <a:br>
              <a:rPr lang="en-US" dirty="0" smtClean="0"/>
            </a:br>
            <a:r>
              <a:rPr lang="en-US" dirty="0" err="1" smtClean="0"/>
              <a:t>Lớp</a:t>
            </a:r>
            <a:r>
              <a:rPr lang="en-US" dirty="0" smtClean="0"/>
              <a:t>: 15</a:t>
            </a:r>
            <a:r>
              <a:rPr lang="en-US" baseline="30000" dirty="0" smtClean="0"/>
              <a:t>TH</a:t>
            </a:r>
            <a:r>
              <a:rPr lang="en-US" dirty="0" smtClean="0"/>
              <a:t>0001</a:t>
            </a:r>
          </a:p>
          <a:p>
            <a:pPr algn="ctr"/>
            <a:r>
              <a:rPr lang="en-US" dirty="0" smtClean="0"/>
              <a:t>MSSV: 12050003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8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406898"/>
            <a:ext cx="5120640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Hạn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chế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của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đồ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án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8258" y="2547389"/>
            <a:ext cx="511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901898"/>
            <a:ext cx="8839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nhạy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RNS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tồi</a:t>
            </a:r>
            <a:endParaRPr lang="vi-VN" sz="2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04" y="2191727"/>
            <a:ext cx="1080655" cy="108065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4800718"/>
            <a:ext cx="8839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Internet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vi-VN" sz="2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562475"/>
            <a:ext cx="12192000" cy="0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2355632" y="4589467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tint val="75000"/>
                  </a:sysClr>
                </a:solidFill>
                <a:latin typeface="Calibri" panose="020F0502020204030204"/>
              </a:rPr>
              <a:t>Raw Notification Service</a:t>
            </a:r>
            <a:endParaRPr lang="en-US" dirty="0">
              <a:solidFill>
                <a:sysClr val="windowText" lastClr="000000">
                  <a:tint val="75000"/>
                </a:sys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54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55632" y="4589467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tint val="75000"/>
                  </a:sysClr>
                </a:solidFill>
                <a:latin typeface="Calibri" panose="020F0502020204030204"/>
              </a:rPr>
              <a:t>Raw Notification Service</a:t>
            </a:r>
            <a:endParaRPr lang="en-US" dirty="0">
              <a:solidFill>
                <a:sysClr val="windowText" lastClr="000000">
                  <a:tint val="75000"/>
                </a:sysClr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562475"/>
            <a:ext cx="12192000" cy="0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53" y="2637799"/>
            <a:ext cx="3162410" cy="11889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52" y="544396"/>
            <a:ext cx="3491345" cy="191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51" y="4176957"/>
            <a:ext cx="3489614" cy="15424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86153" y="1293166"/>
            <a:ext cx="1765227" cy="1169551"/>
            <a:chOff x="1920100" y="3141784"/>
            <a:chExt cx="1765227" cy="1169551"/>
          </a:xfrm>
          <a:effectLst>
            <a:outerShdw blurRad="50800" dist="635000" dir="5400000" sx="5000" sy="5000" algn="ctr" rotWithShape="0">
              <a:srgbClr val="000000">
                <a:alpha val="43137"/>
              </a:srgb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1920100" y="3141784"/>
              <a:ext cx="1765227" cy="1169551"/>
            </a:xfrm>
            <a:prstGeom prst="rect">
              <a:avLst/>
            </a:prstGeo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vi-VN" sz="7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RNS</a:t>
              </a:r>
              <a:endParaRPr lang="vi-VN" sz="7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ight Triangle 1"/>
            <p:cNvSpPr/>
            <p:nvPr/>
          </p:nvSpPr>
          <p:spPr>
            <a:xfrm>
              <a:off x="2652193" y="3601263"/>
              <a:ext cx="325024" cy="442032"/>
            </a:xfrm>
            <a:custGeom>
              <a:avLst/>
              <a:gdLst>
                <a:gd name="connsiteX0" fmla="*/ 0 w 290946"/>
                <a:gd name="connsiteY0" fmla="*/ 309661 h 309661"/>
                <a:gd name="connsiteX1" fmla="*/ 0 w 290946"/>
                <a:gd name="connsiteY1" fmla="*/ 0 h 309661"/>
                <a:gd name="connsiteX2" fmla="*/ 290946 w 290946"/>
                <a:gd name="connsiteY2" fmla="*/ 309661 h 309661"/>
                <a:gd name="connsiteX3" fmla="*/ 0 w 290946"/>
                <a:gd name="connsiteY3" fmla="*/ 309661 h 309661"/>
                <a:gd name="connsiteX0" fmla="*/ 3078 w 294024"/>
                <a:gd name="connsiteY0" fmla="*/ 352764 h 352764"/>
                <a:gd name="connsiteX1" fmla="*/ 0 w 294024"/>
                <a:gd name="connsiteY1" fmla="*/ 0 h 352764"/>
                <a:gd name="connsiteX2" fmla="*/ 294024 w 294024"/>
                <a:gd name="connsiteY2" fmla="*/ 352764 h 352764"/>
                <a:gd name="connsiteX3" fmla="*/ 3078 w 294024"/>
                <a:gd name="connsiteY3" fmla="*/ 352764 h 352764"/>
                <a:gd name="connsiteX0" fmla="*/ 3078 w 260158"/>
                <a:gd name="connsiteY0" fmla="*/ 352764 h 352764"/>
                <a:gd name="connsiteX1" fmla="*/ 0 w 260158"/>
                <a:gd name="connsiteY1" fmla="*/ 0 h 352764"/>
                <a:gd name="connsiteX2" fmla="*/ 260158 w 260158"/>
                <a:gd name="connsiteY2" fmla="*/ 352764 h 352764"/>
                <a:gd name="connsiteX3" fmla="*/ 3078 w 260158"/>
                <a:gd name="connsiteY3" fmla="*/ 352764 h 35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58" h="352764">
                  <a:moveTo>
                    <a:pt x="3078" y="352764"/>
                  </a:moveTo>
                  <a:lnTo>
                    <a:pt x="0" y="0"/>
                  </a:lnTo>
                  <a:lnTo>
                    <a:pt x="260158" y="352764"/>
                  </a:lnTo>
                  <a:lnTo>
                    <a:pt x="3078" y="352764"/>
                  </a:lnTo>
                  <a:close/>
                </a:path>
              </a:pathLst>
            </a:custGeom>
            <a:solidFill>
              <a:schemeClr val="accent2"/>
            </a:solidFill>
            <a:effectLst>
              <a:outerShdw blurRad="50800" dist="889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78181" y="2637799"/>
            <a:ext cx="398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Chủ động hơn trong việc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om nhóm người nhận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Dùng một tài khoản duy nhất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Gửi bất cứ thứ gì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312" y="2548329"/>
            <a:ext cx="646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chúng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tôi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rất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đặc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biệt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chúng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tôi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RNS?</a:t>
            </a:r>
            <a:endParaRPr lang="vi-VN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55632" y="4589467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tint val="75000"/>
                  </a:sysClr>
                </a:solidFill>
                <a:latin typeface="Calibri" panose="020F0502020204030204"/>
              </a:rPr>
              <a:t>Raw Notification Service</a:t>
            </a:r>
            <a:endParaRPr lang="en-US" dirty="0">
              <a:solidFill>
                <a:sysClr val="windowText" lastClr="000000">
                  <a:tint val="75000"/>
                </a:sysClr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562475"/>
            <a:ext cx="12192000" cy="0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457129"/>
            <a:ext cx="7821638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Các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sai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lầm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trong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thiết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kế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và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lựa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chọn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công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nghệ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0255" y="1634836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RNS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RNS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layer=&gt; n layers (22 projects)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TCP-IP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socket =&gt;WCF service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Linq2SQL =&gt;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Dapper Dot Net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5468" y="2923308"/>
            <a:ext cx="7675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Xin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cảm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ơn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mọi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chú</a:t>
            </a:r>
            <a:r>
              <a:rPr lang="en-US" sz="6000">
                <a:latin typeface="Segoe UI Light" panose="020B0502040204020203" pitchFamily="34" charset="0"/>
                <a:cs typeface="Segoe UI Light" panose="020B0502040204020203" pitchFamily="34" charset="0"/>
              </a:rPr>
              <a:t> ý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dõi</a:t>
            </a:r>
            <a:endParaRPr lang="vi-VN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7339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652" y="5855658"/>
            <a:ext cx="55425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Nội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dung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Lý do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-112" dirty="0" err="1"/>
              <a:t>Hỗ</a:t>
            </a:r>
            <a:r>
              <a:rPr lang="en-US" spc="-112" dirty="0"/>
              <a:t> </a:t>
            </a:r>
            <a:r>
              <a:rPr lang="en-US" spc="-112" dirty="0" err="1"/>
              <a:t>trợ</a:t>
            </a:r>
            <a:r>
              <a:rPr lang="en-US" spc="-112" dirty="0"/>
              <a:t> </a:t>
            </a:r>
            <a:r>
              <a:rPr lang="en-US" spc="-112" dirty="0" err="1"/>
              <a:t>việc</a:t>
            </a:r>
            <a:r>
              <a:rPr lang="en-US" spc="-112" dirty="0"/>
              <a:t> </a:t>
            </a:r>
            <a:r>
              <a:rPr lang="en-US" spc="-112" dirty="0" err="1"/>
              <a:t>phát</a:t>
            </a:r>
            <a:r>
              <a:rPr lang="en-US" spc="-112" dirty="0"/>
              <a:t> </a:t>
            </a:r>
            <a:r>
              <a:rPr lang="en-US" spc="-112" dirty="0" err="1"/>
              <a:t>triển</a:t>
            </a:r>
            <a:r>
              <a:rPr lang="en-US" spc="-112" dirty="0"/>
              <a:t> </a:t>
            </a:r>
            <a:r>
              <a:rPr lang="en-US" spc="-112" dirty="0" err="1"/>
              <a:t>bên</a:t>
            </a:r>
            <a:r>
              <a:rPr lang="en-US" spc="-112" dirty="0"/>
              <a:t> </a:t>
            </a:r>
            <a:r>
              <a:rPr lang="en-US" spc="-112" dirty="0" err="1"/>
              <a:t>phía</a:t>
            </a:r>
            <a:r>
              <a:rPr lang="en-US" spc="-112" dirty="0"/>
              <a:t> </a:t>
            </a:r>
            <a:r>
              <a:rPr lang="en-US" spc="-112" dirty="0"/>
              <a:t>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-112" dirty="0" err="1"/>
              <a:t>Hạn</a:t>
            </a:r>
            <a:r>
              <a:rPr lang="en-US" spc="-112" dirty="0"/>
              <a:t> </a:t>
            </a:r>
            <a:r>
              <a:rPr lang="en-US" spc="-112" dirty="0" err="1"/>
              <a:t>chế</a:t>
            </a:r>
            <a:r>
              <a:rPr lang="en-US" spc="-112" dirty="0"/>
              <a:t> </a:t>
            </a:r>
            <a:r>
              <a:rPr lang="en-US" spc="-112" dirty="0" err="1"/>
              <a:t>của</a:t>
            </a:r>
            <a:r>
              <a:rPr lang="en-US" spc="-112" dirty="0"/>
              <a:t> </a:t>
            </a:r>
            <a:r>
              <a:rPr lang="en-US" spc="-112" dirty="0" err="1"/>
              <a:t>đồ</a:t>
            </a:r>
            <a:r>
              <a:rPr lang="en-US" spc="-112" dirty="0"/>
              <a:t> </a:t>
            </a:r>
            <a:r>
              <a:rPr lang="en-US" spc="-112" dirty="0" err="1"/>
              <a:t>án</a:t>
            </a:r>
            <a:r>
              <a:rPr lang="en-US" spc="-112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064525" y="1825625"/>
            <a:ext cx="8974825" cy="4351338"/>
          </a:xfrm>
        </p:spPr>
        <p:txBody>
          <a:bodyPr>
            <a:normAutofit/>
          </a:bodyPr>
          <a:lstStyle/>
          <a:p>
            <a:r>
              <a:rPr lang="vi-VN" dirty="0" smtClean="0"/>
              <a:t>Các cá nhân nhận thông báo từ tổ chức của họ khó khăn và không kịp thời, làm ảnh hưởng đến công việc.</a:t>
            </a:r>
          </a:p>
          <a:p>
            <a:r>
              <a:rPr lang="vi-VN" dirty="0" smtClean="0"/>
              <a:t>Nhiều nhà phát triển viết các ứng dụng thông báo trên đa nền tảng mất quá nhiều công sức và thời gian.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400305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Lý do </a:t>
            </a:r>
            <a:r>
              <a:rPr lang="en-US" sz="2999" b="1" spc="-112" dirty="0" err="1">
                <a:solidFill>
                  <a:srgbClr val="FFFFFF"/>
                </a:solidFill>
              </a:rPr>
              <a:t>chọn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đề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tài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" y="1015"/>
            <a:ext cx="12428122" cy="699256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384" y="1642982"/>
            <a:ext cx="12428122" cy="412855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8" y="397384"/>
            <a:ext cx="4494589" cy="849254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548491" tIns="146264" rIns="182831" bIns="14626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999" b="1" spc="-149" dirty="0">
                <a:solidFill>
                  <a:srgbClr val="FFFFFF"/>
                </a:solidFill>
              </a:rPr>
              <a:t>ONE WINDOWS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155" y="2275193"/>
            <a:ext cx="679610" cy="22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4">
              <a:lnSpc>
                <a:spcPct val="90000"/>
              </a:lnSpc>
              <a:spcAft>
                <a:spcPts val="600"/>
              </a:spcAft>
            </a:pPr>
            <a: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  <a:t>Phone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5455" y="2127242"/>
            <a:ext cx="1957917" cy="442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4">
              <a:lnSpc>
                <a:spcPct val="90000"/>
              </a:lnSpc>
              <a:spcAft>
                <a:spcPts val="600"/>
              </a:spcAft>
            </a:pPr>
            <a: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  <a:t>Desktops </a:t>
            </a:r>
            <a:b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  <a:t>&amp; All-in-Ones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73684" y="2162280"/>
            <a:ext cx="973461" cy="442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4">
              <a:lnSpc>
                <a:spcPct val="90000"/>
              </a:lnSpc>
              <a:spcAft>
                <a:spcPts val="600"/>
              </a:spcAft>
            </a:pPr>
            <a: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  <a:t>Classic </a:t>
            </a:r>
            <a:b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  <a:t>Laptop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84" y="4916631"/>
            <a:ext cx="12428122" cy="854912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0"/>
                </a:schemeClr>
              </a:gs>
              <a:gs pos="100000">
                <a:schemeClr val="tx1">
                  <a:lumMod val="50000"/>
                  <a:alpha val="11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95" y="3131452"/>
            <a:ext cx="2857274" cy="21020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23" y="4135511"/>
            <a:ext cx="1610849" cy="102988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4441268"/>
            <a:ext cx="607369" cy="5915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3"/>
          <a:stretch/>
        </p:blipFill>
        <p:spPr>
          <a:xfrm>
            <a:off x="3334849" y="3952119"/>
            <a:ext cx="1868495" cy="1203738"/>
          </a:xfrm>
          <a:prstGeom prst="rect">
            <a:avLst/>
          </a:prstGeom>
        </p:spPr>
      </p:pic>
      <p:sp>
        <p:nvSpPr>
          <p:cNvPr id="49" name="White Frame"/>
          <p:cNvSpPr/>
          <p:nvPr/>
        </p:nvSpPr>
        <p:spPr>
          <a:xfrm>
            <a:off x="888" y="949"/>
            <a:ext cx="12432488" cy="6993274"/>
          </a:xfrm>
          <a:custGeom>
            <a:avLst/>
            <a:gdLst>
              <a:gd name="connsiteX0" fmla="*/ 92964 w 12192000"/>
              <a:gd name="connsiteY0" fmla="*/ 91440 h 6858000"/>
              <a:gd name="connsiteX1" fmla="*/ 92964 w 12192000"/>
              <a:gd name="connsiteY1" fmla="*/ 6766560 h 6858000"/>
              <a:gd name="connsiteX2" fmla="*/ 12099036 w 12192000"/>
              <a:gd name="connsiteY2" fmla="*/ 6766560 h 6858000"/>
              <a:gd name="connsiteX3" fmla="*/ 12099036 w 12192000"/>
              <a:gd name="connsiteY3" fmla="*/ 9144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2964" y="91440"/>
                </a:moveTo>
                <a:lnTo>
                  <a:pt x="92964" y="6766560"/>
                </a:lnTo>
                <a:lnTo>
                  <a:pt x="12099036" y="6766560"/>
                </a:lnTo>
                <a:lnTo>
                  <a:pt x="12099036" y="914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15258" y="2154357"/>
            <a:ext cx="858437" cy="22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4">
              <a:lnSpc>
                <a:spcPct val="90000"/>
              </a:lnSpc>
              <a:spcAft>
                <a:spcPts val="600"/>
              </a:spcAft>
            </a:pPr>
            <a: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  <a:t>Xbox</a:t>
            </a:r>
          </a:p>
        </p:txBody>
      </p:sp>
      <p:grpSp>
        <p:nvGrpSpPr>
          <p:cNvPr id="51" name="Xbox"/>
          <p:cNvGrpSpPr/>
          <p:nvPr/>
        </p:nvGrpSpPr>
        <p:grpSpPr bwMode="ltGray">
          <a:xfrm>
            <a:off x="9043055" y="2926216"/>
            <a:ext cx="2930941" cy="2108649"/>
            <a:chOff x="8610991" y="1992417"/>
            <a:chExt cx="3186889" cy="229279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80"/>
            <a:stretch/>
          </p:blipFill>
          <p:spPr bwMode="ltGray">
            <a:xfrm>
              <a:off x="8610991" y="1992417"/>
              <a:ext cx="3186889" cy="195617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9566830" y="3952379"/>
              <a:ext cx="1275210" cy="332830"/>
            </a:xfrm>
            <a:prstGeom prst="rect">
              <a:avLst/>
            </a:prstGeom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8656422" y="2030494"/>
              <a:ext cx="3101655" cy="173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1948638" y="2224906"/>
            <a:ext cx="973461" cy="22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4">
              <a:lnSpc>
                <a:spcPct val="90000"/>
              </a:lnSpc>
              <a:spcAft>
                <a:spcPts val="600"/>
              </a:spcAft>
            </a:pPr>
            <a:r>
              <a:rPr lang="en-US" sz="1599" dirty="0">
                <a:solidFill>
                  <a:srgbClr val="4F4F4F"/>
                </a:solidFill>
                <a:cs typeface="Segoe UI" panose="020B0502040204020203" pitchFamily="34" charset="0"/>
              </a:rPr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2036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3 -0.00045 L 1.2766E-6 -3.49069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7013 -0.00045 L 1.06383E-6 -4.96142E-6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7013 -0.00045 L 8.51064E-7 -4.65275E-6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7012 -0.00045 L -4.25532E-6 8.76078E-7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50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36985" y="1825625"/>
            <a:ext cx="97180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T</a:t>
            </a:r>
            <a:r>
              <a:rPr lang="vi-VN" dirty="0" smtClean="0"/>
              <a:t>hiết </a:t>
            </a:r>
            <a:r>
              <a:rPr lang="vi-VN" dirty="0"/>
              <a:t>kế và hiện thực một hệ thống gửi thông báo tự động dưới dạng Notification trong đó có hỗ trợ </a:t>
            </a:r>
            <a:r>
              <a:rPr lang="vi-VN" dirty="0" smtClean="0"/>
              <a:t>một </a:t>
            </a:r>
            <a:r>
              <a:rPr lang="vi-VN" dirty="0"/>
              <a:t>số tính năng:</a:t>
            </a:r>
          </a:p>
          <a:p>
            <a:r>
              <a:rPr lang="vi-VN" dirty="0" smtClean="0"/>
              <a:t>Gửi </a:t>
            </a:r>
            <a:r>
              <a:rPr lang="vi-VN" dirty="0"/>
              <a:t>thông báo tới các thiết bị của một hoặc nhiều người </a:t>
            </a:r>
            <a:r>
              <a:rPr lang="vi-VN" dirty="0" smtClean="0"/>
              <a:t>dùng.</a:t>
            </a:r>
          </a:p>
          <a:p>
            <a:r>
              <a:rPr lang="vi-VN" dirty="0" smtClean="0"/>
              <a:t>Lưu </a:t>
            </a:r>
            <a:r>
              <a:rPr lang="vi-VN" dirty="0"/>
              <a:t>trữ thông </a:t>
            </a:r>
            <a:r>
              <a:rPr lang="vi-VN" dirty="0" smtClean="0"/>
              <a:t>báo.</a:t>
            </a:r>
          </a:p>
          <a:p>
            <a:r>
              <a:rPr lang="vi-VN" dirty="0" smtClean="0"/>
              <a:t>Giao </a:t>
            </a:r>
            <a:r>
              <a:rPr lang="vi-VN" dirty="0"/>
              <a:t>tiếp được với </a:t>
            </a:r>
            <a:r>
              <a:rPr lang="vi-VN" dirty="0" smtClean="0"/>
              <a:t>client </a:t>
            </a:r>
            <a:r>
              <a:rPr lang="vi-VN" dirty="0"/>
              <a:t>được viết bằng </a:t>
            </a:r>
            <a:r>
              <a:rPr lang="vi-VN" dirty="0" smtClean="0"/>
              <a:t>bất kỳ ngôn ngữ nào.</a:t>
            </a:r>
          </a:p>
          <a:p>
            <a:r>
              <a:rPr lang="vi-VN" dirty="0" smtClean="0"/>
              <a:t>Có thể được tích hợp sâu vào hệ thống khác.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00305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Mục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tiêu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36985" y="1825625"/>
            <a:ext cx="9718031" cy="4351338"/>
          </a:xfrm>
        </p:spPr>
        <p:txBody>
          <a:bodyPr>
            <a:normAutofit/>
          </a:bodyPr>
          <a:lstStyle/>
          <a:p>
            <a:r>
              <a:rPr lang="vi-VN" dirty="0" smtClean="0"/>
              <a:t>Thay đổi cách người dùng tiếp cận thông tin từ tổ chức của họ.</a:t>
            </a:r>
          </a:p>
          <a:p>
            <a:r>
              <a:rPr lang="vi-VN" dirty="0" smtClean="0"/>
              <a:t>Giảm trên </a:t>
            </a:r>
            <a:r>
              <a:rPr lang="en-US" dirty="0" smtClean="0"/>
              <a:t>90%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00305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Ý </a:t>
            </a:r>
            <a:r>
              <a:rPr lang="en-US" sz="2999" b="1" spc="-112" dirty="0" err="1">
                <a:solidFill>
                  <a:srgbClr val="FFFFFF"/>
                </a:solidFill>
              </a:rPr>
              <a:t>nghĩa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đề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tài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" y="400305"/>
            <a:ext cx="4572000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 smtClean="0">
                <a:solidFill>
                  <a:srgbClr val="FFFFFF"/>
                </a:solidFill>
              </a:rPr>
              <a:t>Thiết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kế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cơ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sở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dữ</a:t>
            </a:r>
            <a:r>
              <a:rPr lang="en-US" sz="2999" b="1" spc="-112" dirty="0" smtClean="0">
                <a:solidFill>
                  <a:srgbClr val="FFFFFF"/>
                </a:solidFill>
              </a:rPr>
              <a:t> </a:t>
            </a:r>
            <a:r>
              <a:rPr lang="en-US" sz="2999" b="1" spc="-112" dirty="0" err="1" smtClean="0">
                <a:solidFill>
                  <a:srgbClr val="FFFFFF"/>
                </a:solidFill>
              </a:rPr>
              <a:t>liệu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12" y="1578800"/>
            <a:ext cx="8140557" cy="51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36985" y="1825625"/>
            <a:ext cx="9718031" cy="4351338"/>
          </a:xfrm>
        </p:spPr>
        <p:txBody>
          <a:bodyPr>
            <a:normAutofit/>
          </a:bodyPr>
          <a:lstStyle/>
          <a:p>
            <a:pPr lvl="0"/>
            <a:r>
              <a:rPr lang="vi-VN" dirty="0"/>
              <a:t>Hỗ trợ các AES được viết trên mọi nền </a:t>
            </a:r>
            <a:r>
              <a:rPr lang="vi-VN" dirty="0" smtClean="0"/>
              <a:t>tảng</a:t>
            </a:r>
            <a:endParaRPr lang="vi-VN" dirty="0"/>
          </a:p>
          <a:p>
            <a:pPr lvl="0"/>
            <a:r>
              <a:rPr lang="vi-VN" dirty="0"/>
              <a:t>Hỗ trợ các</a:t>
            </a:r>
            <a:r>
              <a:rPr lang="en-US" dirty="0"/>
              <a:t> Mobile</a:t>
            </a:r>
            <a:r>
              <a:rPr lang="vi-VN" dirty="0"/>
              <a:t> App</a:t>
            </a:r>
            <a:r>
              <a:rPr lang="en-US" dirty="0" err="1"/>
              <a:t>lication</a:t>
            </a:r>
            <a:r>
              <a:rPr lang="vi-VN" dirty="0"/>
              <a:t> được viết trên nền tảng .Net Core</a:t>
            </a:r>
          </a:p>
          <a:p>
            <a:pPr lvl="0"/>
            <a:r>
              <a:rPr lang="vi-VN" dirty="0"/>
              <a:t>Đã cài đặt và gửi thông báo tới</a:t>
            </a:r>
            <a:r>
              <a:rPr lang="en-US" dirty="0"/>
              <a:t> Mobile</a:t>
            </a:r>
            <a:r>
              <a:rPr lang="vi-VN" dirty="0"/>
              <a:t> Application thành công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90433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Kết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quả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đạt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được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387601"/>
            <a:ext cx="7146388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RNS </a:t>
            </a:r>
            <a:r>
              <a:rPr lang="en-US" sz="2999" b="1" spc="-112" dirty="0" err="1">
                <a:solidFill>
                  <a:srgbClr val="FFFFFF"/>
                </a:solidFill>
              </a:rPr>
              <a:t>hỗ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trợ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việc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phát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triển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bên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phía</a:t>
            </a:r>
            <a:r>
              <a:rPr lang="en-US" sz="2999" b="1" spc="-112" dirty="0">
                <a:solidFill>
                  <a:srgbClr val="FFFFFF"/>
                </a:solidFill>
              </a:rPr>
              <a:t> client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7218" y="2441450"/>
            <a:ext cx="1730326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AES</a:t>
            </a:r>
            <a:endParaRPr lang="vi-VN" dirty="0"/>
          </a:p>
        </p:txBody>
      </p:sp>
      <p:sp>
        <p:nvSpPr>
          <p:cNvPr id="14" name="Rectangle 13"/>
          <p:cNvSpPr/>
          <p:nvPr/>
        </p:nvSpPr>
        <p:spPr>
          <a:xfrm>
            <a:off x="7657515" y="3060428"/>
            <a:ext cx="2250831" cy="180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Windows 10 App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77218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RNS Server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7917766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RNS Client</a:t>
            </a:r>
            <a:endParaRPr lang="vi-VN" dirty="0"/>
          </a:p>
        </p:txBody>
      </p:sp>
      <p:sp>
        <p:nvSpPr>
          <p:cNvPr id="8" name="Cloud 7"/>
          <p:cNvSpPr/>
          <p:nvPr/>
        </p:nvSpPr>
        <p:spPr>
          <a:xfrm>
            <a:off x="4632961" y="5205047"/>
            <a:ext cx="2250831" cy="12238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Micorsoft WNS</a:t>
            </a:r>
            <a:endParaRPr lang="vi-VN" dirty="0"/>
          </a:p>
        </p:txBody>
      </p:sp>
      <p:sp>
        <p:nvSpPr>
          <p:cNvPr id="12" name="Down Arrow 11"/>
          <p:cNvSpPr/>
          <p:nvPr/>
        </p:nvSpPr>
        <p:spPr>
          <a:xfrm>
            <a:off x="2396197" y="3291841"/>
            <a:ext cx="246184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Down Arrow 18"/>
          <p:cNvSpPr/>
          <p:nvPr/>
        </p:nvSpPr>
        <p:spPr>
          <a:xfrm rot="14412809">
            <a:off x="7132144" y="4762832"/>
            <a:ext cx="246184" cy="7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Down Arrow 19"/>
          <p:cNvSpPr/>
          <p:nvPr/>
        </p:nvSpPr>
        <p:spPr>
          <a:xfrm rot="18624693">
            <a:off x="4014913" y="4442100"/>
            <a:ext cx="246184" cy="1338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Left-Right Arrow 16"/>
          <p:cNvSpPr/>
          <p:nvPr/>
        </p:nvSpPr>
        <p:spPr>
          <a:xfrm>
            <a:off x="3787140" y="4251960"/>
            <a:ext cx="3703320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228110" y="1759527"/>
            <a:ext cx="530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-109182" y="1388891"/>
            <a:ext cx="12596883" cy="85067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542</Words>
  <Application>Microsoft Office PowerPoint</Application>
  <PresentationFormat>Widescreen</PresentationFormat>
  <Paragraphs>86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Light</vt:lpstr>
      <vt:lpstr>Times New Roman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Tại sao không sử dụng các mạng xã hội?</vt:lpstr>
      <vt:lpstr>PowerPoint Presentation</vt:lpstr>
      <vt:lpstr>PowerPoint Presentation</vt:lpstr>
      <vt:lpstr>Kinh nghiệm có được?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 Le Kha</dc:creator>
  <cp:lastModifiedBy>Sy Le Kha</cp:lastModifiedBy>
  <cp:revision>243</cp:revision>
  <dcterms:created xsi:type="dcterms:W3CDTF">2016-07-30T09:16:06Z</dcterms:created>
  <dcterms:modified xsi:type="dcterms:W3CDTF">2016-08-11T01:03:25Z</dcterms:modified>
</cp:coreProperties>
</file>