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3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deeply considered yet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UserGroupInformation</a:t>
            </a:r>
            <a:r>
              <a:rPr lang="en-US" dirty="0" smtClean="0"/>
              <a:t> is very ingrained in code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HTTP is well understood and </a:t>
            </a:r>
            <a:r>
              <a:rPr lang="en-US" dirty="0" err="1" smtClean="0"/>
              <a:t>performant</a:t>
            </a:r>
            <a:r>
              <a:rPr lang="en-US" dirty="0" smtClean="0"/>
              <a:t> transport, but it may require work to get best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code against </a:t>
            </a:r>
            <a:r>
              <a:rPr lang="en-US" dirty="0" err="1" smtClean="0"/>
              <a:t>NameNode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Con: A reasonably large amount of code to maintain separate from open source</a:t>
            </a:r>
          </a:p>
          <a:p>
            <a:r>
              <a:rPr lang="en-US" dirty="0" smtClean="0"/>
              <a:t>Write server against protocol buffers</a:t>
            </a:r>
          </a:p>
          <a:p>
            <a:pPr lvl="1"/>
            <a:r>
              <a:rPr lang="en-US" dirty="0" smtClean="0"/>
              <a:t>Con: PB not as widely adopted as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2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5098849"/>
            <a:ext cx="8105525" cy="1027313"/>
          </a:xfrm>
        </p:spPr>
        <p:txBody>
          <a:bodyPr/>
          <a:lstStyle/>
          <a:p>
            <a:r>
              <a:rPr lang="en-US" dirty="0" err="1" smtClean="0"/>
              <a:t>org.apache.hadoop.FileSystem</a:t>
            </a:r>
            <a:endParaRPr lang="en-US" dirty="0" smtClean="0"/>
          </a:p>
          <a:p>
            <a:pPr lvl="1"/>
            <a:r>
              <a:rPr lang="en-US" dirty="0" smtClean="0"/>
              <a:t>Key interface in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</a:p>
        </p:txBody>
      </p:sp>
      <p:pic>
        <p:nvPicPr>
          <p:cNvPr id="6" name="Content Placeholder 5" descr="Screen Shot 2014-10-09 at 6.36.55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23" r="-5723"/>
          <a:stretch>
            <a:fillRect/>
          </a:stretch>
        </p:blipFill>
        <p:spPr>
          <a:xfrm>
            <a:off x="532252" y="2616448"/>
            <a:ext cx="8154548" cy="2032497"/>
          </a:xfrm>
        </p:spPr>
      </p:pic>
    </p:spTree>
    <p:extLst>
      <p:ext uri="{BB962C8B-B14F-4D97-AF65-F5344CB8AC3E}">
        <p14:creationId xmlns:p14="http://schemas.microsoft.com/office/powerpoint/2010/main" val="325001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Nexus of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Stores provide:</a:t>
            </a:r>
          </a:p>
          <a:p>
            <a:pPr lvl="1"/>
            <a:r>
              <a:rPr lang="en-US" dirty="0" err="1" smtClean="0"/>
              <a:t>DistributedFileSystem</a:t>
            </a:r>
            <a:endParaRPr lang="en-US" dirty="0" smtClean="0"/>
          </a:p>
          <a:p>
            <a:pPr lvl="2"/>
            <a:r>
              <a:rPr lang="en-US" dirty="0" err="1" smtClean="0"/>
              <a:t>Namenodes</a:t>
            </a:r>
            <a:r>
              <a:rPr lang="en-US" dirty="0" smtClean="0"/>
              <a:t> and </a:t>
            </a:r>
            <a:r>
              <a:rPr lang="en-US" dirty="0" err="1"/>
              <a:t>d</a:t>
            </a:r>
            <a:r>
              <a:rPr lang="en-US" dirty="0" err="1" smtClean="0"/>
              <a:t>atanodes</a:t>
            </a:r>
            <a:endParaRPr lang="en-US" dirty="0" smtClean="0"/>
          </a:p>
          <a:p>
            <a:pPr lvl="1"/>
            <a:r>
              <a:rPr lang="en-US" dirty="0" err="1" smtClean="0"/>
              <a:t>AzureFileSystem</a:t>
            </a:r>
            <a:endParaRPr lang="en-US" dirty="0" smtClean="0"/>
          </a:p>
          <a:p>
            <a:pPr lvl="1"/>
            <a:r>
              <a:rPr lang="en-US" dirty="0" smtClean="0"/>
              <a:t>S3FileSystem</a:t>
            </a:r>
          </a:p>
          <a:p>
            <a:pPr lvl="1"/>
            <a:r>
              <a:rPr lang="en-US" dirty="0" err="1" smtClean="0"/>
              <a:t>LocalFileSystem</a:t>
            </a:r>
            <a:endParaRPr lang="en-US" dirty="0" smtClean="0"/>
          </a:p>
          <a:p>
            <a:pPr lvl="1"/>
            <a:r>
              <a:rPr lang="en-US" dirty="0" err="1" smtClean="0"/>
              <a:t>MapRFileSystem</a:t>
            </a:r>
            <a:endParaRPr lang="en-US" dirty="0" smtClean="0"/>
          </a:p>
          <a:p>
            <a:pPr lvl="1"/>
            <a:r>
              <a:rPr lang="en-US" dirty="0" err="1" smtClean="0"/>
              <a:t>ViewFileSystem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Applications target:</a:t>
            </a:r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Spark</a:t>
            </a:r>
          </a:p>
          <a:p>
            <a:pPr lvl="1"/>
            <a:r>
              <a:rPr lang="en-US" dirty="0" err="1" smtClean="0"/>
              <a:t>Giraph</a:t>
            </a:r>
            <a:endParaRPr lang="en-US" dirty="0" smtClean="0"/>
          </a:p>
          <a:p>
            <a:pPr lvl="1"/>
            <a:r>
              <a:rPr lang="en-US" dirty="0" smtClean="0"/>
              <a:t>Flume</a:t>
            </a:r>
          </a:p>
          <a:p>
            <a:pPr lvl="1"/>
            <a:r>
              <a:rPr lang="en-US" dirty="0" smtClean="0"/>
              <a:t>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6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Common JVM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Common </a:t>
            </a:r>
            <a:r>
              <a:rPr lang="en-US" dirty="0" smtClean="0">
                <a:solidFill>
                  <a:srgbClr val="FF0000"/>
                </a:solidFill>
              </a:rPr>
              <a:t>JVM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Previously had poor </a:t>
            </a:r>
            <a:r>
              <a:rPr lang="en-US" dirty="0" err="1" smtClean="0"/>
              <a:t>interversion</a:t>
            </a:r>
            <a:r>
              <a:rPr lang="en-US" dirty="0" smtClean="0"/>
              <a:t> </a:t>
            </a:r>
            <a:r>
              <a:rPr lang="en-US" dirty="0" err="1" smtClean="0"/>
              <a:t>compatability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768" y="2595563"/>
            <a:ext cx="2913381" cy="3681412"/>
          </a:xfrm>
        </p:spPr>
        <p:txBody>
          <a:bodyPr>
            <a:normAutofit/>
          </a:bodyPr>
          <a:lstStyle/>
          <a:p>
            <a:r>
              <a:rPr lang="en-US" dirty="0" smtClean="0"/>
              <a:t>Designed to solve </a:t>
            </a:r>
            <a:r>
              <a:rPr lang="en-US" dirty="0" err="1" smtClean="0"/>
              <a:t>interversion</a:t>
            </a:r>
            <a:r>
              <a:rPr lang="en-US" dirty="0" smtClean="0"/>
              <a:t> compatibility issues</a:t>
            </a:r>
          </a:p>
          <a:p>
            <a:r>
              <a:rPr lang="en-US" dirty="0" smtClean="0"/>
              <a:t>Fully implements </a:t>
            </a:r>
            <a:r>
              <a:rPr lang="en-US" dirty="0" err="1" smtClean="0"/>
              <a:t>FileSystem</a:t>
            </a:r>
            <a:r>
              <a:rPr lang="en-US" dirty="0" smtClean="0"/>
              <a:t> interface over REST servlets in </a:t>
            </a:r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321" b="-4321"/>
          <a:stretch>
            <a:fillRect/>
          </a:stretch>
        </p:blipFill>
        <p:spPr>
          <a:xfrm>
            <a:off x="3221527" y="1951757"/>
            <a:ext cx="5492167" cy="4325217"/>
          </a:xfrm>
        </p:spPr>
      </p:pic>
    </p:spTree>
    <p:extLst>
      <p:ext uri="{BB962C8B-B14F-4D97-AF65-F5344CB8AC3E}">
        <p14:creationId xmlns:p14="http://schemas.microsoft.com/office/powerpoint/2010/main" val="142212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5696" y="5080173"/>
            <a:ext cx="7610272" cy="2801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news: clients are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258369" cy="1037134"/>
          </a:xfrm>
        </p:spPr>
        <p:txBody>
          <a:bodyPr/>
          <a:lstStyle/>
          <a:p>
            <a:r>
              <a:rPr lang="en-US" dirty="0" smtClean="0"/>
              <a:t>Non-JVM clients can </a:t>
            </a:r>
            <a:r>
              <a:rPr lang="en-US" dirty="0" err="1" smtClean="0"/>
              <a:t>whitebox</a:t>
            </a:r>
            <a:r>
              <a:rPr lang="en-US" dirty="0" smtClean="0"/>
              <a:t> their way to the </a:t>
            </a:r>
            <a:r>
              <a:rPr lang="en-US" dirty="0" err="1" smtClean="0"/>
              <a:t>NameNode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25920"/>
              </p:ext>
            </p:extLst>
          </p:nvPr>
        </p:nvGraphicFramePr>
        <p:xfrm>
          <a:off x="887088" y="3632697"/>
          <a:ext cx="7826699" cy="2265336"/>
        </p:xfrm>
        <a:graphic>
          <a:graphicData uri="http://schemas.openxmlformats.org/drawingml/2006/table">
            <a:tbl>
              <a:tblPr/>
              <a:tblGrid>
                <a:gridCol w="1417739"/>
                <a:gridCol w="3204480"/>
                <a:gridCol w="3204480"/>
              </a:tblGrid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Language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Library name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URL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Perl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Apache::Hadoop::WebHDFS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http://bit.ly/perlwebhdfs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Python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pywebhdfs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http://bit.ly/pythonwebhdfs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.NET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WebHDFSClient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http://bit.ly/dotnetwebhdfs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node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Node 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http://bit.ly/nodewebhdfs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JVM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Tusk (LI)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http://bit.ly/jvmwebhdfs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PHP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PHP-WebHDFS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http://bit.ly/phpwebhdfs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Ruby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kzk-webhdfs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bit.ly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rubywebhdfs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83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news: Servers aren’t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73" y="2595563"/>
            <a:ext cx="3566160" cy="3681412"/>
          </a:xfrm>
        </p:spPr>
        <p:txBody>
          <a:bodyPr/>
          <a:lstStyle/>
          <a:p>
            <a:r>
              <a:rPr lang="en-US" dirty="0" err="1" smtClean="0"/>
              <a:t>WebHDFS</a:t>
            </a:r>
            <a:r>
              <a:rPr lang="en-US" dirty="0" smtClean="0"/>
              <a:t> Spec exists as human-readable document</a:t>
            </a:r>
          </a:p>
          <a:p>
            <a:r>
              <a:rPr lang="en-US" dirty="0" smtClean="0"/>
              <a:t>Only implementation (</a:t>
            </a:r>
            <a:r>
              <a:rPr lang="en-US" dirty="0" err="1" smtClean="0"/>
              <a:t>Namenode</a:t>
            </a:r>
            <a:r>
              <a:rPr lang="en-US" dirty="0" smtClean="0"/>
              <a:t>) deeply tied to </a:t>
            </a:r>
            <a:r>
              <a:rPr lang="en-US" dirty="0" err="1" smtClean="0"/>
              <a:t>Namenode</a:t>
            </a:r>
            <a:r>
              <a:rPr lang="en-US" dirty="0" smtClean="0"/>
              <a:t> internals</a:t>
            </a:r>
            <a:endParaRPr lang="en-US" dirty="0"/>
          </a:p>
        </p:txBody>
      </p:sp>
      <p:pic>
        <p:nvPicPr>
          <p:cNvPr id="5" name="Content Placeholder 4" descr="Screen Shot 2014-10-09 at 7.26.2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19" b="-5019"/>
          <a:stretch>
            <a:fillRect/>
          </a:stretch>
        </p:blipFill>
        <p:spPr>
          <a:xfrm>
            <a:off x="3464309" y="2038256"/>
            <a:ext cx="5249386" cy="4238719"/>
          </a:xfrm>
        </p:spPr>
      </p:pic>
      <p:grpSp>
        <p:nvGrpSpPr>
          <p:cNvPr id="11" name="Group 10"/>
          <p:cNvGrpSpPr/>
          <p:nvPr/>
        </p:nvGrpSpPr>
        <p:grpSpPr>
          <a:xfrm>
            <a:off x="337037" y="4230366"/>
            <a:ext cx="4425220" cy="1851508"/>
            <a:chOff x="337037" y="4230366"/>
            <a:chExt cx="4425220" cy="1851508"/>
          </a:xfrm>
        </p:grpSpPr>
        <p:pic>
          <p:nvPicPr>
            <p:cNvPr id="6" name="Picture 5" descr="Screen Shot 2014-10-09 at 7.27.3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37" y="4722974"/>
              <a:ext cx="3987800" cy="1358900"/>
            </a:xfrm>
            <a:prstGeom prst="rect">
              <a:avLst/>
            </a:prstGeom>
            <a:ln w="28575" cap="sq" cmpd="sng">
              <a:solidFill>
                <a:schemeClr val="tx1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4324837" y="4230366"/>
              <a:ext cx="437420" cy="492608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39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Task: Make servers (and clients)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64" y="2595562"/>
            <a:ext cx="5431344" cy="3670767"/>
          </a:xfrm>
        </p:spPr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err="1" smtClean="0"/>
              <a:t>WebHDFS</a:t>
            </a:r>
            <a:r>
              <a:rPr lang="en-US" dirty="0" smtClean="0"/>
              <a:t> specification in computer-consumable format (RAML, Swagger, RSDL, etc.)</a:t>
            </a:r>
          </a:p>
          <a:p>
            <a:pPr lvl="1"/>
            <a:r>
              <a:rPr lang="en-US" dirty="0" smtClean="0"/>
              <a:t>Provide tooling to generate JVM interfaces from that spec</a:t>
            </a:r>
          </a:p>
          <a:p>
            <a:pPr lvl="1"/>
            <a:r>
              <a:rPr lang="en-US" dirty="0" smtClean="0"/>
              <a:t>Refactor existing </a:t>
            </a:r>
            <a:r>
              <a:rPr lang="en-US" dirty="0" err="1" smtClean="0"/>
              <a:t>Namenode</a:t>
            </a:r>
            <a:r>
              <a:rPr lang="en-US" dirty="0" smtClean="0"/>
              <a:t> code to use those interfaces</a:t>
            </a:r>
          </a:p>
          <a:p>
            <a:pPr lvl="1"/>
            <a:r>
              <a:rPr lang="en-US" dirty="0" smtClean="0"/>
              <a:t>Refactor existing </a:t>
            </a:r>
            <a:r>
              <a:rPr lang="en-US" dirty="0" err="1" smtClean="0"/>
              <a:t>Namenode</a:t>
            </a:r>
            <a:r>
              <a:rPr lang="en-US" dirty="0" smtClean="0"/>
              <a:t> code to provide common library for JVM servers implementing the spec</a:t>
            </a:r>
          </a:p>
        </p:txBody>
      </p:sp>
      <p:pic>
        <p:nvPicPr>
          <p:cNvPr id="6" name="Picture 5" descr="Screen Shot 2014-10-09 at 7.3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19" y="2162383"/>
            <a:ext cx="4985737" cy="325065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32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to provide new </a:t>
            </a:r>
            <a:r>
              <a:rPr lang="en-US" dirty="0" err="1" smtClean="0"/>
              <a:t>backends</a:t>
            </a:r>
            <a:r>
              <a:rPr lang="en-US" dirty="0" smtClean="0"/>
              <a:t> for existing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</a:p>
          <a:p>
            <a:r>
              <a:rPr lang="en-US" dirty="0" smtClean="0"/>
              <a:t>Easy to proxy connections to rewrite, filter, </a:t>
            </a:r>
            <a:r>
              <a:rPr lang="en-US" dirty="0" err="1" smtClean="0"/>
              <a:t>etc</a:t>
            </a:r>
            <a:r>
              <a:rPr lang="en-US" dirty="0" smtClean="0"/>
              <a:t> access</a:t>
            </a:r>
          </a:p>
          <a:p>
            <a:r>
              <a:rPr lang="en-US" dirty="0" smtClean="0"/>
              <a:t>Guaranteed, provable compatibility with </a:t>
            </a:r>
            <a:r>
              <a:rPr lang="en-US" dirty="0" err="1" smtClean="0"/>
              <a:t>oah.FileSystem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1206" b="-212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694136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271</TotalTime>
  <Words>341</Words>
  <Application>Microsoft Macintosh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PowerPoint Presentation</vt:lpstr>
      <vt:lpstr>Current situation</vt:lpstr>
      <vt:lpstr>Nexus of Hadoop ecosystem</vt:lpstr>
      <vt:lpstr>Pros and cons</vt:lpstr>
      <vt:lpstr>WebHDFS</vt:lpstr>
      <vt:lpstr>Good news: clients are easier</vt:lpstr>
      <vt:lpstr>Bad news: Servers aren’t</vt:lpstr>
      <vt:lpstr>Task: Make servers (and clients) easier</vt:lpstr>
      <vt:lpstr>Final result</vt:lpstr>
      <vt:lpstr>Not deeply considered yet</vt:lpstr>
      <vt:lpstr>Alternatives</vt:lpstr>
      <vt:lpstr>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7</cp:revision>
  <dcterms:created xsi:type="dcterms:W3CDTF">2014-10-09T22:15:42Z</dcterms:created>
  <dcterms:modified xsi:type="dcterms:W3CDTF">2014-10-10T02:47:26Z</dcterms:modified>
</cp:coreProperties>
</file>