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  <p:sldId id="260" r:id="rId9"/>
    <p:sldId id="261" r:id="rId10"/>
    <p:sldId id="269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0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2D75-731A-4EB8-B2D3-CBBA1BBD6FC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/" TargetMode="External"/><Relationship Id="rId2" Type="http://schemas.openxmlformats.org/officeDocument/2006/relationships/hyperlink" Target="http://www.state.nj.us/transportation/ref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83093"/>
            <a:ext cx="9144000" cy="2479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  Emergency Roadside Assistance Car Breakdown </a:t>
            </a:r>
            <a:br>
              <a:rPr lang="en-US" dirty="0" smtClean="0"/>
            </a:br>
            <a:r>
              <a:rPr lang="en-US" dirty="0" smtClean="0"/>
              <a:t>Call Volume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90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461308"/>
            <a:ext cx="2913529" cy="2744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28" y="3349249"/>
            <a:ext cx="3657601" cy="2969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29" y="3461308"/>
            <a:ext cx="2572871" cy="27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28120"/>
              </p:ext>
            </p:extLst>
          </p:nvPr>
        </p:nvGraphicFramePr>
        <p:xfrm>
          <a:off x="5550274" y="2490569"/>
          <a:ext cx="4229100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9100"/>
                <a:gridCol w="558800"/>
                <a:gridCol w="711200"/>
              </a:tblGrid>
              <a:tr h="19050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After tuning parameters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Rsquared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gradient boosting(gbm)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forest(rf)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cubist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glmnet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5" y="1094489"/>
            <a:ext cx="4425615" cy="4235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9812" y="143435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Further tuning the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8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032" y="170329"/>
            <a:ext cx="10515600" cy="6454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 </a:t>
            </a:r>
            <a:r>
              <a:rPr lang="en-US" dirty="0" smtClean="0"/>
              <a:t>and evaluate </a:t>
            </a:r>
            <a:r>
              <a:rPr lang="en-US" dirty="0" smtClean="0"/>
              <a:t>accuracy and finalize the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095" y="1271771"/>
            <a:ext cx="2914756" cy="2642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59" y="1271771"/>
            <a:ext cx="2761131" cy="2642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96" y="1271772"/>
            <a:ext cx="2321858" cy="2642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" y="1271773"/>
            <a:ext cx="2761130" cy="264250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25879"/>
              </p:ext>
            </p:extLst>
          </p:nvPr>
        </p:nvGraphicFramePr>
        <p:xfrm>
          <a:off x="2231091" y="4442806"/>
          <a:ext cx="6134100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9100"/>
                <a:gridCol w="1270000"/>
                <a:gridCol w="711200"/>
                <a:gridCol w="1524000"/>
                <a:gridCol w="939800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Algorithm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Trained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Predicting with test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Rsquared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Rsquared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gradiant boosting(gbm)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random forest(</a:t>
                      </a:r>
                      <a:r>
                        <a:rPr lang="en-US" sz="1100" dirty="0" err="1">
                          <a:effectLst/>
                        </a:rPr>
                        <a:t>rf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cubist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glmnet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51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 </a:t>
            </a:r>
            <a:r>
              <a:rPr lang="en-US" dirty="0" smtClean="0"/>
              <a:t>usage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Client benefit by predicting the Call Volume.</a:t>
            </a:r>
          </a:p>
          <a:p>
            <a:r>
              <a:rPr lang="en-US" dirty="0" smtClean="0"/>
              <a:t>Be prepared for inclement weather conditions and respond faster to customer for assistance</a:t>
            </a:r>
          </a:p>
          <a:p>
            <a:r>
              <a:rPr lang="en-US" dirty="0" smtClean="0"/>
              <a:t>Reduce the wait time and response time</a:t>
            </a:r>
          </a:p>
          <a:p>
            <a:r>
              <a:rPr lang="en-US" dirty="0" smtClean="0"/>
              <a:t>CSAT scores can be improved and customer acquisition can be improved.</a:t>
            </a:r>
          </a:p>
          <a:p>
            <a:r>
              <a:rPr lang="en-US" dirty="0" smtClean="0"/>
              <a:t>“Expect the best. Plan for the worst” – customer loyalty</a:t>
            </a:r>
          </a:p>
        </p:txBody>
      </p:sp>
    </p:spTree>
    <p:extLst>
      <p:ext uri="{BB962C8B-B14F-4D97-AF65-F5344CB8AC3E}">
        <p14:creationId xmlns:p14="http://schemas.microsoft.com/office/powerpoint/2010/main" val="321174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additional variables to improve the model prediction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1). Traffic Volume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2). Construction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3). Handle the outliers and tag the missing data equally</a:t>
            </a:r>
          </a:p>
          <a:p>
            <a:r>
              <a:rPr lang="en-US" dirty="0" smtClean="0"/>
              <a:t>Apply further transformation techniques and improve the Accuracy of the model so that we  can predict the call volume.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following data</a:t>
            </a:r>
          </a:p>
          <a:p>
            <a:pPr marL="0" indent="0">
              <a:buNone/>
            </a:pPr>
            <a:r>
              <a:rPr lang="en-US" dirty="0" smtClean="0"/>
              <a:t>    Integrated </a:t>
            </a:r>
            <a:r>
              <a:rPr lang="en-US" dirty="0"/>
              <a:t>historical data and public road side </a:t>
            </a:r>
            <a:r>
              <a:rPr lang="en-US" dirty="0" smtClean="0"/>
              <a:t>events</a:t>
            </a:r>
          </a:p>
          <a:p>
            <a:pPr marL="0" indent="0">
              <a:buNone/>
            </a:pPr>
            <a:r>
              <a:rPr lang="en-US" dirty="0" smtClean="0"/>
              <a:t>            Data set from NJ DOT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       http://www.state.nj.us/transportation/refdata/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Weather Data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http://www.wunderground.com/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and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99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Historical Call volume data set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56" y="2289399"/>
            <a:ext cx="8076079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56" y="5303140"/>
            <a:ext cx="10709462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556" y="3164345"/>
            <a:ext cx="66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 dataset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6557" y="4933808"/>
            <a:ext cx="530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data 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56" y="3619350"/>
            <a:ext cx="93821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30" y="0"/>
            <a:ext cx="10515600" cy="903383"/>
          </a:xfrm>
        </p:spPr>
        <p:txBody>
          <a:bodyPr/>
          <a:lstStyle/>
          <a:p>
            <a:pPr algn="ctr"/>
            <a:r>
              <a:rPr lang="en-US" dirty="0" smtClean="0"/>
              <a:t>Univariate Variable distributions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3" y="1111625"/>
            <a:ext cx="7969624" cy="4823010"/>
          </a:xfrm>
        </p:spPr>
      </p:pic>
    </p:spTree>
    <p:extLst>
      <p:ext uri="{BB962C8B-B14F-4D97-AF65-F5344CB8AC3E}">
        <p14:creationId xmlns:p14="http://schemas.microsoft.com/office/powerpoint/2010/main" val="2247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45" y="0"/>
            <a:ext cx="10515600" cy="6940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distributions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63" y="1144522"/>
            <a:ext cx="5632001" cy="3901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3" y="694062"/>
            <a:ext cx="5679612" cy="52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8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39" y="0"/>
            <a:ext cx="10515600" cy="769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distribution of call Volume Vs calendar 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6" y="887506"/>
            <a:ext cx="8417859" cy="5558118"/>
          </a:xfrm>
        </p:spPr>
      </p:pic>
    </p:spTree>
    <p:extLst>
      <p:ext uri="{BB962C8B-B14F-4D97-AF65-F5344CB8AC3E}">
        <p14:creationId xmlns:p14="http://schemas.microsoft.com/office/powerpoint/2010/main" val="37502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79" y="0"/>
            <a:ext cx="10515600" cy="5713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Scatter Plot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9" y="859315"/>
            <a:ext cx="9942014" cy="58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76" y="5614"/>
            <a:ext cx="10515600" cy="743533"/>
          </a:xfrm>
        </p:spPr>
        <p:txBody>
          <a:bodyPr/>
          <a:lstStyle/>
          <a:p>
            <a:r>
              <a:rPr lang="en-US" dirty="0" smtClean="0"/>
              <a:t>Model Training and </a:t>
            </a:r>
            <a:r>
              <a:rPr lang="en-US" dirty="0"/>
              <a:t>Evaluate </a:t>
            </a:r>
            <a:r>
              <a:rPr lang="en-US" dirty="0" smtClean="0"/>
              <a:t>Algorithms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54809"/>
              </p:ext>
            </p:extLst>
          </p:nvPr>
        </p:nvGraphicFramePr>
        <p:xfrm>
          <a:off x="8337176" y="5056742"/>
          <a:ext cx="28575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390"/>
                <a:gridCol w="560108"/>
                <a:gridCol w="712002"/>
              </a:tblGrid>
              <a:tr h="19050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cubist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4.61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treebag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4.66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52002"/>
              </p:ext>
            </p:extLst>
          </p:nvPr>
        </p:nvGraphicFramePr>
        <p:xfrm>
          <a:off x="4580965" y="5056742"/>
          <a:ext cx="2857500" cy="924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390"/>
                <a:gridCol w="560108"/>
                <a:gridCol w="712002"/>
              </a:tblGrid>
              <a:tr h="23101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gradiant boosting(gbm)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4.57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random forest(</a:t>
                      </a:r>
                      <a:r>
                        <a:rPr lang="en-US" sz="1100" u="none" strike="noStrike" dirty="0" err="1">
                          <a:effectLst/>
                        </a:rPr>
                        <a:t>rf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4.54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57152"/>
              </p:ext>
            </p:extLst>
          </p:nvPr>
        </p:nvGraphicFramePr>
        <p:xfrm>
          <a:off x="887505" y="4962851"/>
          <a:ext cx="3055471" cy="1411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0071"/>
                <a:gridCol w="558800"/>
                <a:gridCol w="736600"/>
              </a:tblGrid>
              <a:tr h="1845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Algorithm Models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RMSE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 err="1">
                          <a:effectLst/>
                        </a:rPr>
                        <a:t>Rsquared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096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glmnet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2096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096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304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Linear regression (lm)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93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K-Nearest Neighbour (knn)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4" y="695359"/>
            <a:ext cx="4407686" cy="4081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45" y="749147"/>
            <a:ext cx="2772675" cy="4027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09" y="749147"/>
            <a:ext cx="3618792" cy="40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17" y="0"/>
            <a:ext cx="10507229" cy="448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After applying transformation on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2" y="672028"/>
            <a:ext cx="5298141" cy="457038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3" y="672029"/>
            <a:ext cx="5644292" cy="447828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49979"/>
              </p:ext>
            </p:extLst>
          </p:nvPr>
        </p:nvGraphicFramePr>
        <p:xfrm>
          <a:off x="878540" y="5206745"/>
          <a:ext cx="3055471" cy="1411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0071"/>
                <a:gridCol w="558800"/>
                <a:gridCol w="736600"/>
              </a:tblGrid>
              <a:tr h="1845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Algorithm Models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RMSE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 err="1">
                          <a:effectLst/>
                        </a:rPr>
                        <a:t>Rsquared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096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glmnet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4.73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2096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096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304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Linear regression (lm)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93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K-Nearest Neighbour (knn)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57655"/>
              </p:ext>
            </p:extLst>
          </p:nvPr>
        </p:nvGraphicFramePr>
        <p:xfrm>
          <a:off x="4529439" y="5287377"/>
          <a:ext cx="2857500" cy="924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390"/>
                <a:gridCol w="560108"/>
                <a:gridCol w="712002"/>
              </a:tblGrid>
              <a:tr h="23101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gradiant boosting(gbm)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4.57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random forest(</a:t>
                      </a:r>
                      <a:r>
                        <a:rPr lang="en-US" sz="1100" u="none" strike="noStrike" dirty="0" err="1">
                          <a:effectLst/>
                        </a:rPr>
                        <a:t>rf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4.54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27479"/>
              </p:ext>
            </p:extLst>
          </p:nvPr>
        </p:nvGraphicFramePr>
        <p:xfrm>
          <a:off x="8211670" y="5287377"/>
          <a:ext cx="28575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390"/>
                <a:gridCol w="560108"/>
                <a:gridCol w="712002"/>
              </a:tblGrid>
              <a:tr h="19050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cubist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4.61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treebag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4.66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8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7476</TotalTime>
  <Words>354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Office Theme</vt:lpstr>
      <vt:lpstr>Predict  Emergency Roadside Assistance Car Breakdown  Call Volume</vt:lpstr>
      <vt:lpstr>Data Set</vt:lpstr>
      <vt:lpstr>Data Processing and Cleanup</vt:lpstr>
      <vt:lpstr>Univariate Variable distributions</vt:lpstr>
      <vt:lpstr>Data distributions</vt:lpstr>
      <vt:lpstr>Data distribution of call Volume Vs calendar date</vt:lpstr>
      <vt:lpstr>Scatter Plot Matrix</vt:lpstr>
      <vt:lpstr>Model Training and Evaluate Algorithms</vt:lpstr>
      <vt:lpstr>After applying transformation on variables</vt:lpstr>
      <vt:lpstr>PowerPoint Presentation</vt:lpstr>
      <vt:lpstr> Predict and evaluate accuracy and finalize the model</vt:lpstr>
      <vt:lpstr>Client  usage and benefits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lekha velkucherla</dc:creator>
  <cp:lastModifiedBy>lekha velkucherla</cp:lastModifiedBy>
  <cp:revision>99</cp:revision>
  <dcterms:created xsi:type="dcterms:W3CDTF">2016-03-05T15:40:40Z</dcterms:created>
  <dcterms:modified xsi:type="dcterms:W3CDTF">2016-03-11T20:56:33Z</dcterms:modified>
</cp:coreProperties>
</file>