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0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>
        <p:scale>
          <a:sx n="87" d="100"/>
          <a:sy n="87" d="100"/>
        </p:scale>
        <p:origin x="9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2D75-731A-4EB8-B2D3-CBBA1BBD6FC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16DB-1CDD-44E0-8682-56A60B2AC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8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2D75-731A-4EB8-B2D3-CBBA1BBD6FC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16DB-1CDD-44E0-8682-56A60B2AC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6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2D75-731A-4EB8-B2D3-CBBA1BBD6FC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16DB-1CDD-44E0-8682-56A60B2AC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6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2D75-731A-4EB8-B2D3-CBBA1BBD6FC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16DB-1CDD-44E0-8682-56A60B2AC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9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2D75-731A-4EB8-B2D3-CBBA1BBD6FC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16DB-1CDD-44E0-8682-56A60B2AC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0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2D75-731A-4EB8-B2D3-CBBA1BBD6FC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16DB-1CDD-44E0-8682-56A60B2AC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1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2D75-731A-4EB8-B2D3-CBBA1BBD6FC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16DB-1CDD-44E0-8682-56A60B2AC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9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2D75-731A-4EB8-B2D3-CBBA1BBD6FC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16DB-1CDD-44E0-8682-56A60B2AC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6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2D75-731A-4EB8-B2D3-CBBA1BBD6FC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16DB-1CDD-44E0-8682-56A60B2AC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2D75-731A-4EB8-B2D3-CBBA1BBD6FC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16DB-1CDD-44E0-8682-56A60B2AC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2D75-731A-4EB8-B2D3-CBBA1BBD6FC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16DB-1CDD-44E0-8682-56A60B2AC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4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A2D75-731A-4EB8-B2D3-CBBA1BBD6FC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116DB-1CDD-44E0-8682-56A60B2AC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3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underground.com/" TargetMode="External"/><Relationship Id="rId2" Type="http://schemas.openxmlformats.org/officeDocument/2006/relationships/hyperlink" Target="http://www.state.nj.us/transportation/refdat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683093"/>
            <a:ext cx="9144000" cy="24796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  Emergency Roadside Assistance Car Breakdown </a:t>
            </a:r>
            <a:br>
              <a:rPr lang="en-US" dirty="0" smtClean="0"/>
            </a:br>
            <a:r>
              <a:rPr lang="en-US" dirty="0" smtClean="0"/>
              <a:t>Call Volume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6909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3461308"/>
            <a:ext cx="2913529" cy="27449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528" y="3349249"/>
            <a:ext cx="3657601" cy="29690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129" y="3461308"/>
            <a:ext cx="2572871" cy="274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5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and evaluate the accuracy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814806"/>
              </p:ext>
            </p:extLst>
          </p:nvPr>
        </p:nvGraphicFramePr>
        <p:xfrm>
          <a:off x="999550" y="1690688"/>
          <a:ext cx="3009901" cy="1288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5119"/>
                <a:gridCol w="735824"/>
                <a:gridCol w="608958"/>
              </a:tblGrid>
              <a:tr h="450610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Predicted Values on the test dataset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409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Rsquared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13856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Linear regression (lm)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12409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err="1">
                          <a:effectLst/>
                        </a:rPr>
                        <a:t>glmnet</a:t>
                      </a:r>
                      <a:r>
                        <a:rPr lang="en-US" sz="1100" u="none" strike="noStrike" dirty="0">
                          <a:effectLst/>
                        </a:rPr>
                        <a:t> with log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4.34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0.77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</a:tr>
              <a:tr h="12409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lmtransx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15290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glmnettune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12.6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0.7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720" y="1344059"/>
            <a:ext cx="5309984" cy="50677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24" y="3260993"/>
            <a:ext cx="4538552" cy="304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19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 </a:t>
            </a:r>
            <a:r>
              <a:rPr lang="en-US" dirty="0" smtClean="0"/>
              <a:t>usage and </a:t>
            </a:r>
            <a:r>
              <a:rPr lang="en-US" smtClean="0"/>
              <a:t>further Investigation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would Client benefit by predicting the Call Volume.</a:t>
            </a:r>
          </a:p>
          <a:p>
            <a:r>
              <a:rPr lang="en-US" dirty="0" smtClean="0"/>
              <a:t>Be prepared for inclement weather conditions and respond faster to customer for assistance</a:t>
            </a:r>
          </a:p>
          <a:p>
            <a:r>
              <a:rPr lang="en-US" dirty="0" smtClean="0"/>
              <a:t>Reduce the wait time and response time</a:t>
            </a:r>
          </a:p>
          <a:p>
            <a:r>
              <a:rPr lang="en-US" dirty="0" smtClean="0"/>
              <a:t>CSAT scores can be improved and customer acquisition can be improved.</a:t>
            </a:r>
          </a:p>
          <a:p>
            <a:r>
              <a:rPr lang="en-US" dirty="0" smtClean="0"/>
              <a:t>“Expect the best. Plan for the worst” – customer loyalty</a:t>
            </a:r>
          </a:p>
        </p:txBody>
      </p:sp>
    </p:spTree>
    <p:extLst>
      <p:ext uri="{BB962C8B-B14F-4D97-AF65-F5344CB8AC3E}">
        <p14:creationId xmlns:p14="http://schemas.microsoft.com/office/powerpoint/2010/main" val="321174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the following data</a:t>
            </a:r>
          </a:p>
          <a:p>
            <a:pPr marL="0" indent="0">
              <a:buNone/>
            </a:pPr>
            <a:r>
              <a:rPr lang="en-US" dirty="0" smtClean="0"/>
              <a:t>    Integrated </a:t>
            </a:r>
            <a:r>
              <a:rPr lang="en-US" dirty="0"/>
              <a:t>historical data and public road side </a:t>
            </a:r>
            <a:r>
              <a:rPr lang="en-US" dirty="0" smtClean="0"/>
              <a:t>events</a:t>
            </a:r>
          </a:p>
          <a:p>
            <a:pPr marL="0" indent="0">
              <a:buNone/>
            </a:pPr>
            <a:r>
              <a:rPr lang="en-US" dirty="0" smtClean="0"/>
              <a:t>            Data set from NJ DOT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        http://www.state.nj.us/transportation/refdata/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Weather Data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hlinkClick r:id="rId3"/>
              </a:rPr>
              <a:t>http://www.wunderground.com/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9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 and Cleanup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995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Historical Call volume data set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nn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556" y="2289399"/>
            <a:ext cx="8076079" cy="723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56" y="5303140"/>
            <a:ext cx="10709462" cy="1066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6556" y="3164345"/>
            <a:ext cx="663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Weather dataset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6557" y="4933808"/>
            <a:ext cx="530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data set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556" y="3619350"/>
            <a:ext cx="93821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4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30" y="0"/>
            <a:ext cx="10515600" cy="903383"/>
          </a:xfrm>
        </p:spPr>
        <p:txBody>
          <a:bodyPr/>
          <a:lstStyle/>
          <a:p>
            <a:pPr algn="ctr"/>
            <a:r>
              <a:rPr lang="en-US" dirty="0" smtClean="0"/>
              <a:t>Univariate Variable distributions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70" y="1112704"/>
            <a:ext cx="8813494" cy="5442332"/>
          </a:xfrm>
        </p:spPr>
      </p:pic>
    </p:spTree>
    <p:extLst>
      <p:ext uri="{BB962C8B-B14F-4D97-AF65-F5344CB8AC3E}">
        <p14:creationId xmlns:p14="http://schemas.microsoft.com/office/powerpoint/2010/main" val="22476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079" y="0"/>
            <a:ext cx="10515600" cy="5713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Scatter Plot Matrix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79" y="859315"/>
            <a:ext cx="9942014" cy="583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9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745" y="0"/>
            <a:ext cx="10515600" cy="6940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Data distributions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663" y="1144522"/>
            <a:ext cx="5632001" cy="39012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3" y="694062"/>
            <a:ext cx="5679612" cy="525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8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039" y="0"/>
            <a:ext cx="10515600" cy="769612"/>
          </a:xfrm>
        </p:spPr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72" y="1024569"/>
            <a:ext cx="10455007" cy="515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16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076" y="5614"/>
            <a:ext cx="10515600" cy="743533"/>
          </a:xfrm>
        </p:spPr>
        <p:txBody>
          <a:bodyPr/>
          <a:lstStyle/>
          <a:p>
            <a:r>
              <a:rPr lang="en-US" dirty="0" smtClean="0"/>
              <a:t>Model Training and </a:t>
            </a:r>
            <a:r>
              <a:rPr lang="en-US" dirty="0"/>
              <a:t>Evaluate </a:t>
            </a:r>
            <a:r>
              <a:rPr lang="en-US" dirty="0" smtClean="0"/>
              <a:t>Algorithms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11741"/>
              </p:ext>
            </p:extLst>
          </p:nvPr>
        </p:nvGraphicFramePr>
        <p:xfrm>
          <a:off x="8337176" y="5056742"/>
          <a:ext cx="28575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5390"/>
                <a:gridCol w="560108"/>
                <a:gridCol w="712002"/>
              </a:tblGrid>
              <a:tr h="190500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Ensemble method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Rsquared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cubist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smtClean="0">
                          <a:effectLst/>
                        </a:rPr>
                        <a:t>0.74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treebag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0.73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355161"/>
              </p:ext>
            </p:extLst>
          </p:nvPr>
        </p:nvGraphicFramePr>
        <p:xfrm>
          <a:off x="4580965" y="5056742"/>
          <a:ext cx="2857500" cy="9240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5390"/>
                <a:gridCol w="560108"/>
                <a:gridCol w="712002"/>
              </a:tblGrid>
              <a:tr h="231011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Ensemble method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101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Rsquared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3101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gradiant boosting(gbm)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smtClean="0">
                          <a:effectLst/>
                        </a:rPr>
                        <a:t>4.50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3101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random forest(</a:t>
                      </a:r>
                      <a:r>
                        <a:rPr lang="en-US" sz="1100" u="none" strike="noStrike" dirty="0" err="1">
                          <a:effectLst/>
                        </a:rPr>
                        <a:t>rf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573854"/>
              </p:ext>
            </p:extLst>
          </p:nvPr>
        </p:nvGraphicFramePr>
        <p:xfrm>
          <a:off x="838200" y="5056743"/>
          <a:ext cx="2857500" cy="14955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5390"/>
                <a:gridCol w="560108"/>
                <a:gridCol w="712002"/>
              </a:tblGrid>
              <a:tr h="213649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smtClean="0">
                          <a:effectLst/>
                        </a:rPr>
                        <a:t>method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64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Rsquared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1364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 err="1">
                          <a:effectLst/>
                        </a:rPr>
                        <a:t>glmnet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0.73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</a:tr>
              <a:tr h="21364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6.48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1364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SVM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1364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Linear regression (lm)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1364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K-Nearest Neighbour (knn)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7.3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0.35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9147"/>
            <a:ext cx="4415712" cy="40321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477" y="749147"/>
            <a:ext cx="3503364" cy="394403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3840" y="749147"/>
            <a:ext cx="4230477" cy="394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947" y="0"/>
            <a:ext cx="10515600" cy="6720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After further tuning  the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522369"/>
              </p:ext>
            </p:extLst>
          </p:nvPr>
        </p:nvGraphicFramePr>
        <p:xfrm>
          <a:off x="672946" y="991367"/>
          <a:ext cx="3623631" cy="25119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3995"/>
                <a:gridCol w="686706"/>
                <a:gridCol w="872930"/>
              </a:tblGrid>
              <a:tr h="228363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After Preprocessing </a:t>
                      </a:r>
                      <a:r>
                        <a:rPr lang="en-US" sz="1100" u="none" strike="noStrike" dirty="0" err="1">
                          <a:effectLst/>
                        </a:rPr>
                        <a:t>BoxCox</a:t>
                      </a:r>
                      <a:r>
                        <a:rPr lang="en-US" sz="1100" u="none" strike="noStrike" dirty="0">
                          <a:effectLst/>
                        </a:rPr>
                        <a:t> transform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36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RMSE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Rsquared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2836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glmnet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2836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CART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6.49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2836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2836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Linear regression (lm)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2836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K-Nearest Neighbour (knn)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6.94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2836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gradiant boosting(gbm)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2836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random forest(rf)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2836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cubist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5.3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2836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treebag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0.73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192091"/>
              </p:ext>
            </p:extLst>
          </p:nvPr>
        </p:nvGraphicFramePr>
        <p:xfrm>
          <a:off x="5166911" y="991365"/>
          <a:ext cx="3811836" cy="2511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1196"/>
                <a:gridCol w="722372"/>
                <a:gridCol w="918268"/>
              </a:tblGrid>
              <a:tr h="203176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After log  transform on y variable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88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Rsquared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3088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glmnet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3088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3088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3088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Linear regression (lm)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3088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K-Nearest Neighbour (knn)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6.94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3088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gradiant boosting(gbm)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3088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random forest(rf)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3088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cubist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3088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treebag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0.85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966149"/>
              </p:ext>
            </p:extLst>
          </p:nvPr>
        </p:nvGraphicFramePr>
        <p:xfrm>
          <a:off x="2622396" y="4180706"/>
          <a:ext cx="3624167" cy="1327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4301"/>
                <a:gridCol w="686807"/>
                <a:gridCol w="873059"/>
              </a:tblGrid>
              <a:tr h="265546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After Tuning the model with tunelength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554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Rsquared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6554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glmnet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6554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  <a:tr h="26554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random forest(rf)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48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4576</TotalTime>
  <Words>327</Words>
  <Application>Microsoft Office PowerPoint</Application>
  <PresentationFormat>Widescreen</PresentationFormat>
  <Paragraphs>159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Predict  Emergency Roadside Assistance Car Breakdown  Call Volume</vt:lpstr>
      <vt:lpstr>Data Set</vt:lpstr>
      <vt:lpstr>Data Processing and Cleanup</vt:lpstr>
      <vt:lpstr>Univariate Variable distributions</vt:lpstr>
      <vt:lpstr>Scatter Plot Matrix</vt:lpstr>
      <vt:lpstr>Data distributions</vt:lpstr>
      <vt:lpstr>Continued</vt:lpstr>
      <vt:lpstr>Model Training and Evaluate Algorithms</vt:lpstr>
      <vt:lpstr>After further tuning  the Models</vt:lpstr>
      <vt:lpstr>Predict and evaluate the accuracy</vt:lpstr>
      <vt:lpstr>Client  usage and further Investigation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lekha velkucherla</dc:creator>
  <cp:lastModifiedBy>lekha velkucherla</cp:lastModifiedBy>
  <cp:revision>74</cp:revision>
  <dcterms:created xsi:type="dcterms:W3CDTF">2016-03-05T15:40:40Z</dcterms:created>
  <dcterms:modified xsi:type="dcterms:W3CDTF">2016-03-09T20:25:22Z</dcterms:modified>
</cp:coreProperties>
</file>