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5" r:id="rId8"/>
    <p:sldId id="260" r:id="rId9"/>
    <p:sldId id="261" r:id="rId10"/>
    <p:sldId id="269" r:id="rId11"/>
    <p:sldId id="262"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107" d="100"/>
          <a:sy n="107" d="100"/>
        </p:scale>
        <p:origin x="14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CA2D75-731A-4EB8-B2D3-CBBA1BBD6FC0}"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247808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A2D75-731A-4EB8-B2D3-CBBA1BBD6FC0}"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157256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A2D75-731A-4EB8-B2D3-CBBA1BBD6FC0}"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99916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A2D75-731A-4EB8-B2D3-CBBA1BBD6FC0}"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407919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A2D75-731A-4EB8-B2D3-CBBA1BBD6FC0}"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170300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CA2D75-731A-4EB8-B2D3-CBBA1BBD6FC0}"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224691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CA2D75-731A-4EB8-B2D3-CBBA1BBD6FC0}" type="datetimeFigureOut">
              <a:rPr lang="en-US" smtClean="0"/>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308209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CA2D75-731A-4EB8-B2D3-CBBA1BBD6FC0}" type="datetimeFigureOut">
              <a:rPr lang="en-US" smtClean="0"/>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62306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A2D75-731A-4EB8-B2D3-CBBA1BBD6FC0}" type="datetimeFigureOut">
              <a:rPr lang="en-US" smtClean="0"/>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4028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A2D75-731A-4EB8-B2D3-CBBA1BBD6FC0}"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29209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A2D75-731A-4EB8-B2D3-CBBA1BBD6FC0}"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116DB-1CDD-44E0-8682-56A60B2AC181}" type="slidenum">
              <a:rPr lang="en-US" smtClean="0"/>
              <a:t>‹#›</a:t>
            </a:fld>
            <a:endParaRPr lang="en-US"/>
          </a:p>
        </p:txBody>
      </p:sp>
    </p:spTree>
    <p:extLst>
      <p:ext uri="{BB962C8B-B14F-4D97-AF65-F5344CB8AC3E}">
        <p14:creationId xmlns:p14="http://schemas.microsoft.com/office/powerpoint/2010/main" val="151314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A2D75-731A-4EB8-B2D3-CBBA1BBD6FC0}" type="datetimeFigureOut">
              <a:rPr lang="en-US" smtClean="0"/>
              <a:t>3/21/2016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116DB-1CDD-44E0-8682-56A60B2AC181}" type="slidenum">
              <a:rPr lang="en-US" smtClean="0"/>
              <a:t>‹#›</a:t>
            </a:fld>
            <a:endParaRPr lang="en-US"/>
          </a:p>
        </p:txBody>
      </p:sp>
    </p:spTree>
    <p:extLst>
      <p:ext uri="{BB962C8B-B14F-4D97-AF65-F5344CB8AC3E}">
        <p14:creationId xmlns:p14="http://schemas.microsoft.com/office/powerpoint/2010/main" val="3989739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underground.com/" TargetMode="External"/><Relationship Id="rId2" Type="http://schemas.openxmlformats.org/officeDocument/2006/relationships/hyperlink" Target="http://www.state.nj.us/transportation/ref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683093"/>
            <a:ext cx="9144000" cy="2479672"/>
          </a:xfrm>
        </p:spPr>
        <p:txBody>
          <a:bodyPr>
            <a:normAutofit fontScale="90000"/>
          </a:bodyPr>
          <a:lstStyle/>
          <a:p>
            <a:r>
              <a:rPr lang="en-US" dirty="0" smtClean="0"/>
              <a:t>Predict  Emergency Roadside Assistance Car Breakdown </a:t>
            </a:r>
            <a:br>
              <a:rPr lang="en-US" dirty="0" smtClean="0"/>
            </a:br>
            <a:r>
              <a:rPr lang="en-US" dirty="0" smtClean="0"/>
              <a:t>Call Volume</a:t>
            </a:r>
            <a:endParaRPr lang="en-US" dirty="0"/>
          </a:p>
        </p:txBody>
      </p:sp>
      <p:sp>
        <p:nvSpPr>
          <p:cNvPr id="3" name="Subtitle 2"/>
          <p:cNvSpPr>
            <a:spLocks noGrp="1"/>
          </p:cNvSpPr>
          <p:nvPr>
            <p:ph type="subTitle" idx="1"/>
          </p:nvPr>
        </p:nvSpPr>
        <p:spPr>
          <a:xfrm>
            <a:off x="1524000" y="3602037"/>
            <a:ext cx="9144000" cy="296909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461308"/>
            <a:ext cx="2913529" cy="274497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7528" y="3349249"/>
            <a:ext cx="3657601" cy="29690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129" y="3461308"/>
            <a:ext cx="2572871" cy="2744975"/>
          </a:xfrm>
          <a:prstGeom prst="rect">
            <a:avLst/>
          </a:prstGeom>
        </p:spPr>
      </p:pic>
    </p:spTree>
    <p:extLst>
      <p:ext uri="{BB962C8B-B14F-4D97-AF65-F5344CB8AC3E}">
        <p14:creationId xmlns:p14="http://schemas.microsoft.com/office/powerpoint/2010/main" val="1878956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1792057"/>
              </p:ext>
            </p:extLst>
          </p:nvPr>
        </p:nvGraphicFramePr>
        <p:xfrm>
          <a:off x="5550274" y="2267483"/>
          <a:ext cx="4229100" cy="1366087"/>
        </p:xfrm>
        <a:graphic>
          <a:graphicData uri="http://schemas.openxmlformats.org/drawingml/2006/table">
            <a:tbl>
              <a:tblPr firstRow="1" firstCol="1" bandRow="1">
                <a:tableStyleId>{5C22544A-7EE6-4342-B048-85BDC9FD1C3A}</a:tableStyleId>
              </a:tblPr>
              <a:tblGrid>
                <a:gridCol w="2959100"/>
                <a:gridCol w="558800"/>
                <a:gridCol w="711200"/>
              </a:tblGrid>
              <a:tr h="508837">
                <a:tc gridSpan="3">
                  <a:txBody>
                    <a:bodyPr/>
                    <a:lstStyle/>
                    <a:p>
                      <a:pPr marL="0" marR="0" algn="ctr">
                        <a:lnSpc>
                          <a:spcPct val="107000"/>
                        </a:lnSpc>
                        <a:spcBef>
                          <a:spcPts val="0"/>
                        </a:spcBef>
                        <a:spcAft>
                          <a:spcPts val="0"/>
                        </a:spcAft>
                      </a:pPr>
                      <a:r>
                        <a:rPr lang="en-US" sz="1100" dirty="0">
                          <a:effectLst/>
                        </a:rPr>
                        <a:t>After tuning parameters</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r>
              <a:tr h="155196">
                <a:tc>
                  <a:txBody>
                    <a:bodyPr/>
                    <a:lstStyle/>
                    <a:p>
                      <a:pPr marL="0" marR="0">
                        <a:lnSpc>
                          <a:spcPct val="107000"/>
                        </a:lnSpc>
                        <a:spcBef>
                          <a:spcPts val="0"/>
                        </a:spcBef>
                        <a:spcAft>
                          <a:spcPts val="0"/>
                        </a:spcAft>
                      </a:pPr>
                      <a:r>
                        <a:rPr lang="en-US" sz="1100">
                          <a:effectLst/>
                        </a:rPr>
                        <a:t> Model</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RMSE</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Rsquared</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55196">
                <a:tc>
                  <a:txBody>
                    <a:bodyPr/>
                    <a:lstStyle/>
                    <a:p>
                      <a:pPr marL="0" marR="0">
                        <a:lnSpc>
                          <a:spcPct val="107000"/>
                        </a:lnSpc>
                        <a:spcBef>
                          <a:spcPts val="0"/>
                        </a:spcBef>
                        <a:spcAft>
                          <a:spcPts val="0"/>
                        </a:spcAft>
                      </a:pPr>
                      <a:r>
                        <a:rPr lang="en-US" sz="1100" dirty="0">
                          <a:effectLst/>
                        </a:rPr>
                        <a:t>gradient boosting(gbm)</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4.42</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0.76</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55196">
                <a:tc>
                  <a:txBody>
                    <a:bodyPr/>
                    <a:lstStyle/>
                    <a:p>
                      <a:pPr marL="0" marR="0">
                        <a:lnSpc>
                          <a:spcPct val="107000"/>
                        </a:lnSpc>
                        <a:spcBef>
                          <a:spcPts val="0"/>
                        </a:spcBef>
                        <a:spcAft>
                          <a:spcPts val="0"/>
                        </a:spcAft>
                      </a:pPr>
                      <a:r>
                        <a:rPr lang="en-US" sz="1100">
                          <a:effectLst/>
                        </a:rPr>
                        <a:t>random forest(rf)</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4.54</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0.74</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55196">
                <a:tc>
                  <a:txBody>
                    <a:bodyPr/>
                    <a:lstStyle/>
                    <a:p>
                      <a:pPr marL="0" marR="0">
                        <a:lnSpc>
                          <a:spcPct val="107000"/>
                        </a:lnSpc>
                        <a:spcBef>
                          <a:spcPts val="0"/>
                        </a:spcBef>
                        <a:spcAft>
                          <a:spcPts val="0"/>
                        </a:spcAft>
                      </a:pPr>
                      <a:r>
                        <a:rPr lang="en-US" sz="1100">
                          <a:effectLst/>
                        </a:rPr>
                        <a:t>cubist</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4.55</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0.74</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55196">
                <a:tc>
                  <a:txBody>
                    <a:bodyPr/>
                    <a:lstStyle/>
                    <a:p>
                      <a:pPr marL="0" marR="0">
                        <a:lnSpc>
                          <a:spcPct val="107000"/>
                        </a:lnSpc>
                        <a:spcBef>
                          <a:spcPts val="0"/>
                        </a:spcBef>
                        <a:spcAft>
                          <a:spcPts val="0"/>
                        </a:spcAft>
                      </a:pPr>
                      <a:r>
                        <a:rPr lang="en-US" sz="1100">
                          <a:effectLst/>
                        </a:rPr>
                        <a:t>glmnet</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4.73</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0.72</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55" y="1094489"/>
            <a:ext cx="4425615" cy="4235478"/>
          </a:xfrm>
          <a:prstGeom prst="rect">
            <a:avLst/>
          </a:prstGeom>
        </p:spPr>
      </p:pic>
      <p:sp>
        <p:nvSpPr>
          <p:cNvPr id="7" name="TextBox 6"/>
          <p:cNvSpPr txBox="1"/>
          <p:nvPr/>
        </p:nvSpPr>
        <p:spPr>
          <a:xfrm>
            <a:off x="2079812" y="143435"/>
            <a:ext cx="4814047" cy="369332"/>
          </a:xfrm>
          <a:prstGeom prst="rect">
            <a:avLst/>
          </a:prstGeom>
          <a:noFill/>
        </p:spPr>
        <p:txBody>
          <a:bodyPr wrap="square" rtlCol="0">
            <a:spAutoFit/>
          </a:bodyPr>
          <a:lstStyle/>
          <a:p>
            <a:r>
              <a:rPr lang="en-US" dirty="0" smtClean="0"/>
              <a:t>After Further tuning the parameters</a:t>
            </a:r>
            <a:endParaRPr lang="en-US" dirty="0"/>
          </a:p>
        </p:txBody>
      </p:sp>
    </p:spTree>
    <p:extLst>
      <p:ext uri="{BB962C8B-B14F-4D97-AF65-F5344CB8AC3E}">
        <p14:creationId xmlns:p14="http://schemas.microsoft.com/office/powerpoint/2010/main" val="354168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32" y="170329"/>
            <a:ext cx="10515600" cy="645459"/>
          </a:xfrm>
        </p:spPr>
        <p:txBody>
          <a:bodyPr>
            <a:normAutofit fontScale="90000"/>
          </a:bodyPr>
          <a:lstStyle/>
          <a:p>
            <a:pPr algn="ctr"/>
            <a:r>
              <a:rPr lang="en-US" dirty="0" smtClean="0"/>
              <a:t/>
            </a:r>
            <a:br>
              <a:rPr lang="en-US" dirty="0" smtClean="0"/>
            </a:br>
            <a:r>
              <a:rPr lang="en-US" dirty="0" smtClean="0"/>
              <a:t>Predict and evaluate accuracy and finalize the model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18932893"/>
              </p:ext>
            </p:extLst>
          </p:nvPr>
        </p:nvGraphicFramePr>
        <p:xfrm>
          <a:off x="2374526" y="1923724"/>
          <a:ext cx="6134100" cy="1143000"/>
        </p:xfrm>
        <a:graphic>
          <a:graphicData uri="http://schemas.openxmlformats.org/drawingml/2006/table">
            <a:tbl>
              <a:tblPr firstRow="1" firstCol="1" bandRow="1">
                <a:tableStyleId>{5C22544A-7EE6-4342-B048-85BDC9FD1C3A}</a:tableStyleId>
              </a:tblPr>
              <a:tblGrid>
                <a:gridCol w="1689100"/>
                <a:gridCol w="1270000"/>
                <a:gridCol w="711200"/>
                <a:gridCol w="1524000"/>
                <a:gridCol w="939800"/>
              </a:tblGrid>
              <a:tr h="190500">
                <a:tc>
                  <a:txBody>
                    <a:bodyPr/>
                    <a:lstStyle/>
                    <a:p>
                      <a:pPr marL="0" marR="0">
                        <a:lnSpc>
                          <a:spcPct val="107000"/>
                        </a:lnSpc>
                        <a:spcBef>
                          <a:spcPts val="0"/>
                        </a:spcBef>
                        <a:spcAft>
                          <a:spcPts val="0"/>
                        </a:spcAft>
                      </a:pPr>
                      <a:r>
                        <a:rPr lang="en-US" sz="1100" dirty="0">
                          <a:effectLst/>
                        </a:rPr>
                        <a:t>Algorithm</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gridSpan="2">
                  <a:txBody>
                    <a:bodyPr/>
                    <a:lstStyle/>
                    <a:p>
                      <a:pPr marL="0" marR="0">
                        <a:lnSpc>
                          <a:spcPct val="107000"/>
                        </a:lnSpc>
                        <a:spcBef>
                          <a:spcPts val="0"/>
                        </a:spcBef>
                        <a:spcAft>
                          <a:spcPts val="0"/>
                        </a:spcAft>
                      </a:pPr>
                      <a:r>
                        <a:rPr lang="en-US" sz="1100" dirty="0">
                          <a:effectLst/>
                        </a:rPr>
                        <a:t>Trained Model</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After Predicting with test data</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b"/>
                </a:tc>
                <a:tc hMerge="1">
                  <a:txBody>
                    <a:bodyPr/>
                    <a:lstStyle/>
                    <a:p>
                      <a:endParaRPr lang="en-US"/>
                    </a:p>
                  </a:txBody>
                  <a:tcPr/>
                </a:tc>
              </a:tr>
              <a:tr h="190500">
                <a:tc>
                  <a:txBody>
                    <a:bodyPr/>
                    <a:lstStyle/>
                    <a:p>
                      <a:pPr marL="0" marR="0" algn="ctr">
                        <a:lnSpc>
                          <a:spcPct val="107000"/>
                        </a:lnSpc>
                        <a:spcBef>
                          <a:spcPts val="0"/>
                        </a:spcBef>
                        <a:spcAft>
                          <a:spcPts val="0"/>
                        </a:spcAft>
                      </a:pPr>
                      <a:r>
                        <a:rPr lang="en-US" sz="1100" dirty="0">
                          <a:effectLst/>
                        </a:rPr>
                        <a:t>Model</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RMSE</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Rsquared</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RMSE</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Rsquared</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90500">
                <a:tc>
                  <a:txBody>
                    <a:bodyPr/>
                    <a:lstStyle/>
                    <a:p>
                      <a:pPr marL="0" marR="0">
                        <a:lnSpc>
                          <a:spcPct val="107000"/>
                        </a:lnSpc>
                        <a:spcBef>
                          <a:spcPts val="0"/>
                        </a:spcBef>
                        <a:spcAft>
                          <a:spcPts val="0"/>
                        </a:spcAft>
                      </a:pPr>
                      <a:r>
                        <a:rPr lang="en-US" sz="1100">
                          <a:effectLst/>
                        </a:rPr>
                        <a:t>gradiant boosting(gbm)</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4.42</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0.76</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7.9</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0.77</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90500">
                <a:tc>
                  <a:txBody>
                    <a:bodyPr/>
                    <a:lstStyle/>
                    <a:p>
                      <a:pPr marL="0" marR="0">
                        <a:lnSpc>
                          <a:spcPct val="107000"/>
                        </a:lnSpc>
                        <a:spcBef>
                          <a:spcPts val="0"/>
                        </a:spcBef>
                        <a:spcAft>
                          <a:spcPts val="0"/>
                        </a:spcAft>
                      </a:pPr>
                      <a:r>
                        <a:rPr lang="en-US" sz="1100" dirty="0">
                          <a:effectLst/>
                        </a:rPr>
                        <a:t>random forest(</a:t>
                      </a:r>
                      <a:r>
                        <a:rPr lang="en-US" sz="1100" dirty="0" err="1">
                          <a:effectLst/>
                        </a:rPr>
                        <a:t>rf</a:t>
                      </a:r>
                      <a:r>
                        <a:rPr lang="en-US" sz="1100" dirty="0">
                          <a:effectLst/>
                        </a:rPr>
                        <a:t>)</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accent2"/>
                    </a:solidFill>
                  </a:tcPr>
                </a:tc>
                <a:tc>
                  <a:txBody>
                    <a:bodyPr/>
                    <a:lstStyle/>
                    <a:p>
                      <a:pPr marL="0" marR="0">
                        <a:lnSpc>
                          <a:spcPct val="107000"/>
                        </a:lnSpc>
                        <a:spcBef>
                          <a:spcPts val="0"/>
                        </a:spcBef>
                        <a:spcAft>
                          <a:spcPts val="0"/>
                        </a:spcAft>
                      </a:pPr>
                      <a:r>
                        <a:rPr lang="en-US" sz="1100" dirty="0">
                          <a:effectLst/>
                        </a:rPr>
                        <a:t>4.54</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accent2"/>
                    </a:solidFill>
                  </a:tcPr>
                </a:tc>
                <a:tc>
                  <a:txBody>
                    <a:bodyPr/>
                    <a:lstStyle/>
                    <a:p>
                      <a:pPr marL="0" marR="0">
                        <a:lnSpc>
                          <a:spcPct val="107000"/>
                        </a:lnSpc>
                        <a:spcBef>
                          <a:spcPts val="0"/>
                        </a:spcBef>
                        <a:spcAft>
                          <a:spcPts val="0"/>
                        </a:spcAft>
                      </a:pPr>
                      <a:r>
                        <a:rPr lang="en-US" sz="1100" dirty="0">
                          <a:effectLst/>
                        </a:rPr>
                        <a:t>0.74</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accent2"/>
                    </a:solidFill>
                  </a:tcPr>
                </a:tc>
                <a:tc>
                  <a:txBody>
                    <a:bodyPr/>
                    <a:lstStyle/>
                    <a:p>
                      <a:pPr marL="0" marR="0">
                        <a:lnSpc>
                          <a:spcPct val="107000"/>
                        </a:lnSpc>
                        <a:spcBef>
                          <a:spcPts val="0"/>
                        </a:spcBef>
                        <a:spcAft>
                          <a:spcPts val="0"/>
                        </a:spcAft>
                      </a:pPr>
                      <a:r>
                        <a:rPr lang="en-US" sz="1100" dirty="0">
                          <a:effectLst/>
                        </a:rPr>
                        <a:t>4.48</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accent2"/>
                    </a:solidFill>
                  </a:tcPr>
                </a:tc>
                <a:tc>
                  <a:txBody>
                    <a:bodyPr/>
                    <a:lstStyle/>
                    <a:p>
                      <a:pPr marL="0" marR="0">
                        <a:lnSpc>
                          <a:spcPct val="107000"/>
                        </a:lnSpc>
                        <a:spcBef>
                          <a:spcPts val="0"/>
                        </a:spcBef>
                        <a:spcAft>
                          <a:spcPts val="0"/>
                        </a:spcAft>
                      </a:pPr>
                      <a:r>
                        <a:rPr lang="en-US" sz="1100" dirty="0">
                          <a:effectLst/>
                        </a:rPr>
                        <a:t>0.75</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accent2"/>
                    </a:solidFill>
                  </a:tcPr>
                </a:tc>
              </a:tr>
              <a:tr h="190500">
                <a:tc>
                  <a:txBody>
                    <a:bodyPr/>
                    <a:lstStyle/>
                    <a:p>
                      <a:pPr marL="0" marR="0">
                        <a:lnSpc>
                          <a:spcPct val="107000"/>
                        </a:lnSpc>
                        <a:spcBef>
                          <a:spcPts val="0"/>
                        </a:spcBef>
                        <a:spcAft>
                          <a:spcPts val="0"/>
                        </a:spcAft>
                      </a:pPr>
                      <a:r>
                        <a:rPr lang="en-US" sz="1100">
                          <a:effectLst/>
                        </a:rPr>
                        <a:t>cubist</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4.55</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0.74</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4.53</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0.75</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190500">
                <a:tc>
                  <a:txBody>
                    <a:bodyPr/>
                    <a:lstStyle/>
                    <a:p>
                      <a:pPr marL="0" marR="0">
                        <a:lnSpc>
                          <a:spcPct val="107000"/>
                        </a:lnSpc>
                        <a:spcBef>
                          <a:spcPts val="0"/>
                        </a:spcBef>
                        <a:spcAft>
                          <a:spcPts val="0"/>
                        </a:spcAft>
                      </a:pPr>
                      <a:r>
                        <a:rPr lang="en-US" sz="1100">
                          <a:effectLst/>
                        </a:rPr>
                        <a:t>glmnet</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4.73</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0.72</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4.74</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0.72</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
        <p:nvSpPr>
          <p:cNvPr id="8" name="TextBox 7"/>
          <p:cNvSpPr txBox="1"/>
          <p:nvPr/>
        </p:nvSpPr>
        <p:spPr>
          <a:xfrm>
            <a:off x="2079812" y="3827929"/>
            <a:ext cx="7449670" cy="923330"/>
          </a:xfrm>
          <a:prstGeom prst="rect">
            <a:avLst/>
          </a:prstGeom>
          <a:noFill/>
        </p:spPr>
        <p:txBody>
          <a:bodyPr wrap="square" rtlCol="0">
            <a:spAutoFit/>
          </a:bodyPr>
          <a:lstStyle/>
          <a:p>
            <a:r>
              <a:rPr lang="en-US" sz="1200" dirty="0"/>
              <a:t>A</a:t>
            </a:r>
            <a:r>
              <a:rPr lang="en-US" sz="1200" dirty="0" smtClean="0"/>
              <a:t>fter </a:t>
            </a:r>
            <a:r>
              <a:rPr lang="en-US" sz="1200" dirty="0"/>
              <a:t>making the predictions though gbm did pretty good with training data with RMSE of 4.42 value, with test data set RMSE value is very poor. And random forest seems to be good with improved accuracy on the test data set with a value of 4.48. ‘Cubist’ and ‘lm’ perform approximately similarly on the test dataset as on the training dataset.</a:t>
            </a:r>
          </a:p>
          <a:p>
            <a:endParaRPr lang="en-US" dirty="0"/>
          </a:p>
        </p:txBody>
      </p:sp>
    </p:spTree>
    <p:extLst>
      <p:ext uri="{BB962C8B-B14F-4D97-AF65-F5344CB8AC3E}">
        <p14:creationId xmlns:p14="http://schemas.microsoft.com/office/powerpoint/2010/main" val="189651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usage and benefits</a:t>
            </a:r>
            <a:endParaRPr lang="en-US" dirty="0"/>
          </a:p>
        </p:txBody>
      </p:sp>
      <p:sp>
        <p:nvSpPr>
          <p:cNvPr id="3" name="Content Placeholder 2"/>
          <p:cNvSpPr>
            <a:spLocks noGrp="1"/>
          </p:cNvSpPr>
          <p:nvPr>
            <p:ph idx="1"/>
          </p:nvPr>
        </p:nvSpPr>
        <p:spPr/>
        <p:txBody>
          <a:bodyPr/>
          <a:lstStyle/>
          <a:p>
            <a:pPr marL="0" indent="0">
              <a:buNone/>
            </a:pPr>
            <a:r>
              <a:rPr lang="en-US" dirty="0" smtClean="0"/>
              <a:t>How would Client benefit by predicting the Call Volume.</a:t>
            </a:r>
          </a:p>
          <a:p>
            <a:r>
              <a:rPr lang="en-US" dirty="0" smtClean="0"/>
              <a:t>Be prepared for inclement weather conditions and respond faster to customer for assistance</a:t>
            </a:r>
          </a:p>
          <a:p>
            <a:r>
              <a:rPr lang="en-US" dirty="0" smtClean="0"/>
              <a:t>Reduce the wait time and response time</a:t>
            </a:r>
          </a:p>
          <a:p>
            <a:r>
              <a:rPr lang="en-US" dirty="0" smtClean="0"/>
              <a:t>CSAT scores can be improved and customer acquisition can be improved.</a:t>
            </a:r>
          </a:p>
          <a:p>
            <a:r>
              <a:rPr lang="en-US" dirty="0" smtClean="0"/>
              <a:t>“Expect the best. Plan for the worst” – customer loyalty</a:t>
            </a:r>
          </a:p>
        </p:txBody>
      </p:sp>
    </p:spTree>
    <p:extLst>
      <p:ext uri="{BB962C8B-B14F-4D97-AF65-F5344CB8AC3E}">
        <p14:creationId xmlns:p14="http://schemas.microsoft.com/office/powerpoint/2010/main" val="321174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Add additional variables to improve the model prediction</a:t>
            </a:r>
          </a:p>
          <a:p>
            <a:pPr marL="0" indent="0">
              <a:buNone/>
            </a:pPr>
            <a:r>
              <a:rPr lang="en-US" dirty="0"/>
              <a:t> </a:t>
            </a:r>
            <a:r>
              <a:rPr lang="en-US" dirty="0" smtClean="0"/>
              <a:t>             1). Traffic Volume</a:t>
            </a:r>
          </a:p>
          <a:p>
            <a:pPr marL="0" indent="0">
              <a:buNone/>
            </a:pPr>
            <a:r>
              <a:rPr lang="en-US" dirty="0"/>
              <a:t> </a:t>
            </a:r>
            <a:r>
              <a:rPr lang="en-US" dirty="0" smtClean="0"/>
              <a:t>              2). Construction Data</a:t>
            </a:r>
          </a:p>
          <a:p>
            <a:pPr marL="0" indent="0">
              <a:buNone/>
            </a:pPr>
            <a:r>
              <a:rPr lang="en-US" dirty="0"/>
              <a:t> </a:t>
            </a:r>
            <a:r>
              <a:rPr lang="en-US" dirty="0" smtClean="0"/>
              <a:t>              3). Handle the outliers and tag the missing data equally</a:t>
            </a:r>
          </a:p>
          <a:p>
            <a:r>
              <a:rPr lang="en-US" dirty="0" smtClean="0"/>
              <a:t>Apply further transformation techniques and improve the Accuracy of the model so that we  can predict the call volume.</a:t>
            </a:r>
          </a:p>
          <a:p>
            <a:pPr marL="0" indent="0">
              <a:buNone/>
            </a:pPr>
            <a:endParaRPr lang="en-US" dirty="0"/>
          </a:p>
        </p:txBody>
      </p:sp>
    </p:spTree>
    <p:extLst>
      <p:ext uri="{BB962C8B-B14F-4D97-AF65-F5344CB8AC3E}">
        <p14:creationId xmlns:p14="http://schemas.microsoft.com/office/powerpoint/2010/main" val="5233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normAutofit lnSpcReduction="10000"/>
          </a:bodyPr>
          <a:lstStyle/>
          <a:p>
            <a:r>
              <a:rPr lang="en-US" dirty="0"/>
              <a:t>Using the following data</a:t>
            </a:r>
          </a:p>
          <a:p>
            <a:pPr marL="0" indent="0">
              <a:buNone/>
            </a:pPr>
            <a:r>
              <a:rPr lang="en-US" dirty="0" smtClean="0"/>
              <a:t>    Integrated </a:t>
            </a:r>
            <a:r>
              <a:rPr lang="en-US" dirty="0"/>
              <a:t>historical data and public road side </a:t>
            </a:r>
            <a:r>
              <a:rPr lang="en-US" dirty="0" smtClean="0"/>
              <a:t>events</a:t>
            </a:r>
          </a:p>
          <a:p>
            <a:pPr marL="0" indent="0">
              <a:buNone/>
            </a:pPr>
            <a:r>
              <a:rPr lang="en-US" dirty="0" smtClean="0"/>
              <a:t>            Data set from NJ DOT </a:t>
            </a:r>
          </a:p>
          <a:p>
            <a:pPr marL="0" indent="0">
              <a:buNone/>
            </a:pPr>
            <a:r>
              <a:rPr lang="en-US" dirty="0" smtClean="0">
                <a:hlinkClick r:id="rId2"/>
              </a:rPr>
              <a:t>        http://www.state.nj.us/transportation/refdata/</a:t>
            </a:r>
            <a:endParaRPr lang="en-US" dirty="0" smtClean="0"/>
          </a:p>
          <a:p>
            <a:pPr marL="0" indent="0">
              <a:buNone/>
            </a:pPr>
            <a:endParaRPr lang="en-US" dirty="0"/>
          </a:p>
          <a:p>
            <a:r>
              <a:rPr lang="en-US" dirty="0" smtClean="0"/>
              <a:t>Weather Data </a:t>
            </a:r>
          </a:p>
          <a:p>
            <a:pPr marL="0" indent="0">
              <a:buNone/>
            </a:pPr>
            <a:r>
              <a:rPr lang="en-US" dirty="0"/>
              <a:t> </a:t>
            </a:r>
            <a:r>
              <a:rPr lang="en-US" dirty="0" smtClean="0"/>
              <a:t>    </a:t>
            </a:r>
            <a:r>
              <a:rPr lang="en-US" dirty="0" smtClean="0">
                <a:hlinkClick r:id="rId3"/>
              </a:rPr>
              <a:t>http://www.wunderground.com/</a:t>
            </a:r>
            <a:endParaRPr lang="en-US" dirty="0" smtClean="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818292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and Cleanup</a:t>
            </a:r>
            <a:endParaRPr lang="en-US" dirty="0"/>
          </a:p>
        </p:txBody>
      </p:sp>
      <p:sp>
        <p:nvSpPr>
          <p:cNvPr id="3" name="Content Placeholder 2"/>
          <p:cNvSpPr>
            <a:spLocks noGrp="1"/>
          </p:cNvSpPr>
          <p:nvPr>
            <p:ph idx="1"/>
          </p:nvPr>
        </p:nvSpPr>
        <p:spPr>
          <a:xfrm>
            <a:off x="838200" y="1825625"/>
            <a:ext cx="10515600" cy="1329951"/>
          </a:xfrm>
        </p:spPr>
        <p:txBody>
          <a:bodyPr/>
          <a:lstStyle/>
          <a:p>
            <a:pPr marL="0" indent="0">
              <a:buNone/>
            </a:pPr>
            <a:r>
              <a:rPr lang="en-US" sz="2000" dirty="0" smtClean="0"/>
              <a:t>Historical Call volume data set</a:t>
            </a:r>
          </a:p>
          <a:p>
            <a:pPr marL="0" indent="0">
              <a:buNone/>
            </a:pPr>
            <a:r>
              <a:rPr lang="en-US" dirty="0" smtClean="0"/>
              <a:t>  </a:t>
            </a:r>
            <a:r>
              <a:rPr lang="en-US" dirty="0" err="1" smtClean="0"/>
              <a:t>nn</a:t>
            </a:r>
            <a:endParaRPr lang="en-US" dirty="0"/>
          </a:p>
        </p:txBody>
      </p:sp>
      <p:pic>
        <p:nvPicPr>
          <p:cNvPr id="4" name="Picture 3"/>
          <p:cNvPicPr>
            <a:picLocks noChangeAspect="1"/>
          </p:cNvPicPr>
          <p:nvPr/>
        </p:nvPicPr>
        <p:blipFill>
          <a:blip r:embed="rId2"/>
          <a:stretch>
            <a:fillRect/>
          </a:stretch>
        </p:blipFill>
        <p:spPr>
          <a:xfrm>
            <a:off x="906556" y="2289399"/>
            <a:ext cx="8076079" cy="723900"/>
          </a:xfrm>
          <a:prstGeom prst="rect">
            <a:avLst/>
          </a:prstGeom>
        </p:spPr>
      </p:pic>
      <p:pic>
        <p:nvPicPr>
          <p:cNvPr id="6" name="Picture 5"/>
          <p:cNvPicPr>
            <a:picLocks noChangeAspect="1"/>
          </p:cNvPicPr>
          <p:nvPr/>
        </p:nvPicPr>
        <p:blipFill>
          <a:blip r:embed="rId3"/>
          <a:stretch>
            <a:fillRect/>
          </a:stretch>
        </p:blipFill>
        <p:spPr>
          <a:xfrm>
            <a:off x="906556" y="5303140"/>
            <a:ext cx="10709462" cy="1066800"/>
          </a:xfrm>
          <a:prstGeom prst="rect">
            <a:avLst/>
          </a:prstGeom>
        </p:spPr>
      </p:pic>
      <p:sp>
        <p:nvSpPr>
          <p:cNvPr id="7" name="TextBox 6"/>
          <p:cNvSpPr txBox="1"/>
          <p:nvPr/>
        </p:nvSpPr>
        <p:spPr>
          <a:xfrm>
            <a:off x="906556" y="3164345"/>
            <a:ext cx="6632761" cy="369332"/>
          </a:xfrm>
          <a:prstGeom prst="rect">
            <a:avLst/>
          </a:prstGeom>
          <a:noFill/>
        </p:spPr>
        <p:txBody>
          <a:bodyPr wrap="square" rtlCol="0">
            <a:spAutoFit/>
          </a:bodyPr>
          <a:lstStyle/>
          <a:p>
            <a:r>
              <a:rPr lang="en-US" dirty="0" smtClean="0"/>
              <a:t>Weather dataset</a:t>
            </a:r>
            <a:endParaRPr lang="en-US" dirty="0"/>
          </a:p>
        </p:txBody>
      </p:sp>
      <p:sp>
        <p:nvSpPr>
          <p:cNvPr id="8" name="TextBox 7"/>
          <p:cNvSpPr txBox="1"/>
          <p:nvPr/>
        </p:nvSpPr>
        <p:spPr>
          <a:xfrm>
            <a:off x="906557" y="4933808"/>
            <a:ext cx="5307106" cy="369332"/>
          </a:xfrm>
          <a:prstGeom prst="rect">
            <a:avLst/>
          </a:prstGeom>
          <a:noFill/>
        </p:spPr>
        <p:txBody>
          <a:bodyPr wrap="square" rtlCol="0">
            <a:spAutoFit/>
          </a:bodyPr>
          <a:lstStyle/>
          <a:p>
            <a:r>
              <a:rPr lang="en-US" dirty="0" smtClean="0"/>
              <a:t>Final data set</a:t>
            </a:r>
            <a:endParaRPr lang="en-US" dirty="0"/>
          </a:p>
        </p:txBody>
      </p:sp>
      <p:pic>
        <p:nvPicPr>
          <p:cNvPr id="9" name="Picture 8"/>
          <p:cNvPicPr>
            <a:picLocks noChangeAspect="1"/>
          </p:cNvPicPr>
          <p:nvPr/>
        </p:nvPicPr>
        <p:blipFill>
          <a:blip r:embed="rId4"/>
          <a:stretch>
            <a:fillRect/>
          </a:stretch>
        </p:blipFill>
        <p:spPr>
          <a:xfrm>
            <a:off x="906556" y="3619350"/>
            <a:ext cx="9382125" cy="1133475"/>
          </a:xfrm>
          <a:prstGeom prst="rect">
            <a:avLst/>
          </a:prstGeom>
        </p:spPr>
      </p:pic>
    </p:spTree>
    <p:extLst>
      <p:ext uri="{BB962C8B-B14F-4D97-AF65-F5344CB8AC3E}">
        <p14:creationId xmlns:p14="http://schemas.microsoft.com/office/powerpoint/2010/main" val="4057940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30" y="0"/>
            <a:ext cx="10515600" cy="903383"/>
          </a:xfrm>
        </p:spPr>
        <p:txBody>
          <a:bodyPr/>
          <a:lstStyle/>
          <a:p>
            <a:pPr algn="ctr"/>
            <a:r>
              <a:rPr lang="en-US" dirty="0" smtClean="0"/>
              <a:t>Univariate Variable distributions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18" y="903383"/>
            <a:ext cx="7939998" cy="4805081"/>
          </a:xfrm>
        </p:spPr>
      </p:pic>
      <p:sp>
        <p:nvSpPr>
          <p:cNvPr id="3" name="TextBox 2"/>
          <p:cNvSpPr txBox="1"/>
          <p:nvPr/>
        </p:nvSpPr>
        <p:spPr>
          <a:xfrm>
            <a:off x="8381999" y="1353670"/>
            <a:ext cx="3523129" cy="3308598"/>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There are two cities that have more observations than the rest of the cities.</a:t>
            </a:r>
          </a:p>
          <a:p>
            <a:pPr marL="171450" lvl="0" indent="-171450">
              <a:buFont typeface="Arial" panose="020B0604020202020204" pitchFamily="34" charset="0"/>
              <a:buChar char="•"/>
            </a:pPr>
            <a:r>
              <a:rPr lang="en-US" sz="1100" dirty="0"/>
              <a:t>Humidity, Temp seem to have somewhat ‘balanced’ distributions.</a:t>
            </a:r>
          </a:p>
          <a:p>
            <a:pPr marL="171450" lvl="0" indent="-171450">
              <a:buFont typeface="Arial" panose="020B0604020202020204" pitchFamily="34" charset="0"/>
              <a:buChar char="•"/>
            </a:pPr>
            <a:r>
              <a:rPr lang="en-US" sz="1100" dirty="0"/>
              <a:t>Wind speed seems to be varying throughout the observations.</a:t>
            </a:r>
          </a:p>
          <a:p>
            <a:pPr marL="171450" lvl="0" indent="-171450">
              <a:buFont typeface="Arial" panose="020B0604020202020204" pitchFamily="34" charset="0"/>
              <a:buChar char="•"/>
            </a:pPr>
            <a:r>
              <a:rPr lang="en-US" sz="1100" dirty="0"/>
              <a:t>Weather events has maximum number of calls during one weather event compared to others.</a:t>
            </a:r>
          </a:p>
          <a:p>
            <a:pPr marL="171450" lvl="0" indent="-171450">
              <a:buFont typeface="Arial" panose="020B0604020202020204" pitchFamily="34" charset="0"/>
              <a:buChar char="•"/>
            </a:pPr>
            <a:r>
              <a:rPr lang="en-US" sz="1100" dirty="0"/>
              <a:t>The first quarter seems to have a higher number of observations compared to the other quarters. Similarly, the month of XXXX seems to have a higher number of observations compared to the other months.</a:t>
            </a:r>
          </a:p>
          <a:p>
            <a:pPr marL="171450" lvl="0" indent="-171450">
              <a:buFont typeface="Arial" panose="020B0604020202020204" pitchFamily="34" charset="0"/>
              <a:buChar char="•"/>
            </a:pPr>
            <a:r>
              <a:rPr lang="en-US" sz="1100" dirty="0"/>
              <a:t>Working days seem to have a higher number of observations.</a:t>
            </a:r>
          </a:p>
          <a:p>
            <a:pPr marL="171450" lvl="0" indent="-171450">
              <a:buFont typeface="Arial" panose="020B0604020202020204" pitchFamily="34" charset="0"/>
              <a:buChar char="•"/>
            </a:pPr>
            <a:r>
              <a:rPr lang="en-US" sz="1100" dirty="0"/>
              <a:t>Public holidays  have a lesser number of calls than regular days.</a:t>
            </a:r>
          </a:p>
          <a:p>
            <a:pPr marL="171450" lvl="0" indent="-171450">
              <a:buFont typeface="Arial" panose="020B0604020202020204" pitchFamily="34" charset="0"/>
              <a:buChar char="•"/>
            </a:pPr>
            <a:r>
              <a:rPr lang="en-US" sz="1100" dirty="0"/>
              <a:t>Winter season has more number of calls</a:t>
            </a:r>
          </a:p>
          <a:p>
            <a:pPr marL="171450" lvl="0" indent="-171450">
              <a:buFont typeface="Arial" panose="020B0604020202020204" pitchFamily="34" charset="0"/>
              <a:buChar char="•"/>
            </a:pPr>
            <a:r>
              <a:rPr lang="en-US" sz="1100" dirty="0"/>
              <a:t>The outcome variable (</a:t>
            </a:r>
            <a:r>
              <a:rPr lang="en-US" sz="1100" dirty="0" err="1"/>
              <a:t>call_cnt</a:t>
            </a:r>
            <a:r>
              <a:rPr lang="en-US" sz="1100" dirty="0"/>
              <a:t>) seems to be right skewed </a:t>
            </a:r>
            <a:endParaRPr lang="en-US" dirty="0"/>
          </a:p>
        </p:txBody>
      </p:sp>
    </p:spTree>
    <p:extLst>
      <p:ext uri="{BB962C8B-B14F-4D97-AF65-F5344CB8AC3E}">
        <p14:creationId xmlns:p14="http://schemas.microsoft.com/office/powerpoint/2010/main" val="22476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745" y="0"/>
            <a:ext cx="10515600" cy="694063"/>
          </a:xfrm>
        </p:spPr>
        <p:txBody>
          <a:bodyPr>
            <a:normAutofit fontScale="90000"/>
          </a:bodyPr>
          <a:lstStyle/>
          <a:p>
            <a:pPr algn="ctr"/>
            <a:r>
              <a:rPr lang="en-US" dirty="0" smtClean="0"/>
              <a:t>Data distributions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5" y="794898"/>
            <a:ext cx="5632001" cy="37412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33" y="694062"/>
            <a:ext cx="5679612" cy="3842079"/>
          </a:xfrm>
          <a:prstGeom prst="rect">
            <a:avLst/>
          </a:prstGeom>
        </p:spPr>
      </p:pic>
      <p:sp>
        <p:nvSpPr>
          <p:cNvPr id="3" name="TextBox 2"/>
          <p:cNvSpPr txBox="1"/>
          <p:nvPr/>
        </p:nvSpPr>
        <p:spPr>
          <a:xfrm>
            <a:off x="6297168" y="5181601"/>
            <a:ext cx="4939553" cy="246221"/>
          </a:xfrm>
          <a:prstGeom prst="rect">
            <a:avLst/>
          </a:prstGeom>
          <a:noFill/>
        </p:spPr>
        <p:txBody>
          <a:bodyPr wrap="square" rtlCol="0">
            <a:spAutoFit/>
          </a:bodyPr>
          <a:lstStyle/>
          <a:p>
            <a:r>
              <a:rPr lang="en-US" sz="1000" dirty="0"/>
              <a:t>we can see that Hamilton and New Brunswick cities in NJ have more call volume</a:t>
            </a:r>
          </a:p>
        </p:txBody>
      </p:sp>
      <p:sp>
        <p:nvSpPr>
          <p:cNvPr id="5" name="TextBox 4"/>
          <p:cNvSpPr txBox="1"/>
          <p:nvPr/>
        </p:nvSpPr>
        <p:spPr>
          <a:xfrm>
            <a:off x="726141" y="4997515"/>
            <a:ext cx="4903694" cy="1061829"/>
          </a:xfrm>
          <a:prstGeom prst="rect">
            <a:avLst/>
          </a:prstGeom>
          <a:noFill/>
        </p:spPr>
        <p:txBody>
          <a:bodyPr wrap="square" rtlCol="0">
            <a:spAutoFit/>
          </a:bodyPr>
          <a:lstStyle/>
          <a:p>
            <a:r>
              <a:rPr lang="en-US" sz="1050" dirty="0" smtClean="0"/>
              <a:t>The </a:t>
            </a:r>
            <a:r>
              <a:rPr lang="en-US" sz="1050" dirty="0"/>
              <a:t>average call volume for each season seems to be approximately same but the spread of calls during the winter seems to be slightly high  compared to the other seasons. But each weather event has different distributions and when the weather event is clear which means no fog, no rain, no thunderstorm and no snow then the call volume is high, because the data from the weather underground has not provided the description for weather events when there is no rain, fog, thunderstorm, or snow</a:t>
            </a:r>
            <a:r>
              <a:rPr lang="en-US" sz="1050" dirty="0" smtClean="0"/>
              <a:t>.</a:t>
            </a:r>
            <a:endParaRPr lang="en-US" sz="1050" dirty="0"/>
          </a:p>
        </p:txBody>
      </p:sp>
    </p:spTree>
    <p:extLst>
      <p:ext uri="{BB962C8B-B14F-4D97-AF65-F5344CB8AC3E}">
        <p14:creationId xmlns:p14="http://schemas.microsoft.com/office/powerpoint/2010/main" val="251088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39" y="0"/>
            <a:ext cx="10515600" cy="769612"/>
          </a:xfrm>
        </p:spPr>
        <p:txBody>
          <a:bodyPr>
            <a:normAutofit fontScale="90000"/>
          </a:bodyPr>
          <a:lstStyle/>
          <a:p>
            <a:r>
              <a:rPr lang="en-US" dirty="0" smtClean="0"/>
              <a:t>Data distribution of call Volume Vs calendar date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914400"/>
            <a:ext cx="6373905" cy="5056094"/>
          </a:xfrm>
        </p:spPr>
      </p:pic>
      <p:sp>
        <p:nvSpPr>
          <p:cNvPr id="3" name="TextBox 2"/>
          <p:cNvSpPr txBox="1"/>
          <p:nvPr/>
        </p:nvSpPr>
        <p:spPr>
          <a:xfrm>
            <a:off x="7171765" y="1685366"/>
            <a:ext cx="3886874"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call </a:t>
            </a:r>
            <a:r>
              <a:rPr lang="en-US" sz="1200" dirty="0"/>
              <a:t>volume is high during regular days (working and non-holidays). </a:t>
            </a:r>
            <a:endParaRPr lang="en-US" sz="1200" dirty="0" smtClean="0"/>
          </a:p>
          <a:p>
            <a:pPr marL="171450" indent="-171450">
              <a:buFont typeface="Arial" panose="020B0604020202020204" pitchFamily="34" charset="0"/>
              <a:buChar char="•"/>
            </a:pPr>
            <a:r>
              <a:rPr lang="en-US" sz="1200" dirty="0" smtClean="0"/>
              <a:t>In January range of call volume is high compared </a:t>
            </a:r>
            <a:r>
              <a:rPr lang="en-US" sz="1200" dirty="0"/>
              <a:t>to other months</a:t>
            </a:r>
            <a:r>
              <a:rPr lang="en-US" sz="1200" dirty="0" smtClean="0"/>
              <a:t>.</a:t>
            </a:r>
          </a:p>
          <a:p>
            <a:pPr marL="171450" indent="-171450">
              <a:buFont typeface="Arial" panose="020B0604020202020204" pitchFamily="34" charset="0"/>
              <a:buChar char="•"/>
            </a:pPr>
            <a:r>
              <a:rPr lang="en-US" sz="1200" dirty="0" smtClean="0"/>
              <a:t>February</a:t>
            </a:r>
            <a:r>
              <a:rPr lang="en-US" sz="1200" dirty="0"/>
              <a:t> </a:t>
            </a:r>
            <a:r>
              <a:rPr lang="en-US" sz="1200" dirty="0" smtClean="0"/>
              <a:t>seems </a:t>
            </a:r>
            <a:r>
              <a:rPr lang="en-US" sz="1200" dirty="0"/>
              <a:t>to have highest average call volume counts compared to other months</a:t>
            </a:r>
            <a:r>
              <a:rPr lang="en-US" sz="1200" dirty="0" smtClean="0"/>
              <a:t>.</a:t>
            </a:r>
            <a:endParaRPr lang="en-US" sz="1200" dirty="0"/>
          </a:p>
        </p:txBody>
      </p:sp>
    </p:spTree>
    <p:extLst>
      <p:ext uri="{BB962C8B-B14F-4D97-AF65-F5344CB8AC3E}">
        <p14:creationId xmlns:p14="http://schemas.microsoft.com/office/powerpoint/2010/main" val="375021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79" y="0"/>
            <a:ext cx="10515600" cy="571309"/>
          </a:xfrm>
        </p:spPr>
        <p:txBody>
          <a:bodyPr>
            <a:normAutofit fontScale="90000"/>
          </a:bodyPr>
          <a:lstStyle/>
          <a:p>
            <a:pPr algn="ctr"/>
            <a:r>
              <a:rPr lang="en-US" dirty="0" smtClean="0"/>
              <a:t>Scatter Plot Matrix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79" y="859315"/>
            <a:ext cx="9942014" cy="5838940"/>
          </a:xfrm>
          <a:prstGeom prst="rect">
            <a:avLst/>
          </a:prstGeom>
        </p:spPr>
      </p:pic>
    </p:spTree>
    <p:extLst>
      <p:ext uri="{BB962C8B-B14F-4D97-AF65-F5344CB8AC3E}">
        <p14:creationId xmlns:p14="http://schemas.microsoft.com/office/powerpoint/2010/main" val="14476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76" y="5614"/>
            <a:ext cx="10515600" cy="743533"/>
          </a:xfrm>
        </p:spPr>
        <p:txBody>
          <a:bodyPr/>
          <a:lstStyle/>
          <a:p>
            <a:r>
              <a:rPr lang="en-US" dirty="0" smtClean="0"/>
              <a:t>Model Training and </a:t>
            </a:r>
            <a:r>
              <a:rPr lang="en-US" dirty="0"/>
              <a:t>Evaluate </a:t>
            </a:r>
            <a:r>
              <a:rPr lang="en-US" dirty="0" smtClean="0"/>
              <a:t>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115354809"/>
              </p:ext>
            </p:extLst>
          </p:nvPr>
        </p:nvGraphicFramePr>
        <p:xfrm>
          <a:off x="8337176" y="5056742"/>
          <a:ext cx="2857500" cy="762000"/>
        </p:xfrm>
        <a:graphic>
          <a:graphicData uri="http://schemas.openxmlformats.org/drawingml/2006/table">
            <a:tbl>
              <a:tblPr>
                <a:tableStyleId>{5C22544A-7EE6-4342-B048-85BDC9FD1C3A}</a:tableStyleId>
              </a:tblPr>
              <a:tblGrid>
                <a:gridCol w="1585390"/>
                <a:gridCol w="560108"/>
                <a:gridCol w="712002"/>
              </a:tblGrid>
              <a:tr h="190500">
                <a:tc gridSpan="3">
                  <a:txBody>
                    <a:bodyPr/>
                    <a:lstStyle/>
                    <a:p>
                      <a:pPr algn="l" fontAlgn="t"/>
                      <a:r>
                        <a:rPr lang="en-US" sz="1100" u="none" strike="noStrike" dirty="0" smtClean="0">
                          <a:effectLst/>
                        </a:rPr>
                        <a:t>Algorithm</a:t>
                      </a:r>
                      <a:endParaRPr lang="en-US" sz="1100" b="0" i="0" u="none" strike="noStrike" dirty="0">
                        <a:solidFill>
                          <a:srgbClr val="000000"/>
                        </a:solidFill>
                        <a:effectLst/>
                        <a:latin typeface="Calibri" panose="020F0502020204030204" pitchFamily="34" charset="0"/>
                      </a:endParaRPr>
                    </a:p>
                  </a:txBody>
                  <a:tcPr marL="0" marR="0" marT="0" marB="0"/>
                </a:tc>
                <a:tc hMerge="1">
                  <a:txBody>
                    <a:bodyPr/>
                    <a:lstStyle/>
                    <a:p>
                      <a:endParaRPr lang="en-US"/>
                    </a:p>
                  </a:txBody>
                  <a:tcPr/>
                </a:tc>
                <a:tc hMerge="1">
                  <a:txBody>
                    <a:bodyPr/>
                    <a:lstStyle/>
                    <a:p>
                      <a:endParaRPr lang="en-US"/>
                    </a:p>
                  </a:txBody>
                  <a:tcPr/>
                </a:tc>
              </a:tr>
              <a:tr h="190500">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RMSE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Rsquared</a:t>
                      </a:r>
                      <a:endParaRPr lang="en-US" sz="1100" b="0" i="0" u="none" strike="noStrike">
                        <a:solidFill>
                          <a:srgbClr val="000000"/>
                        </a:solidFill>
                        <a:effectLst/>
                        <a:latin typeface="Calibri" panose="020F0502020204030204" pitchFamily="34" charset="0"/>
                      </a:endParaRPr>
                    </a:p>
                  </a:txBody>
                  <a:tcPr marL="0" marR="0" marT="0" marB="0"/>
                </a:tc>
              </a:tr>
              <a:tr h="190500">
                <a:tc>
                  <a:txBody>
                    <a:bodyPr/>
                    <a:lstStyle/>
                    <a:p>
                      <a:pPr algn="l" fontAlgn="t"/>
                      <a:r>
                        <a:rPr lang="en-US" sz="1100" u="none" strike="noStrike">
                          <a:effectLst/>
                        </a:rPr>
                        <a:t>cubist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4.61</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0.73</a:t>
                      </a:r>
                      <a:endParaRPr lang="en-US" sz="1100" b="0" i="0" u="none" strike="noStrike" dirty="0">
                        <a:solidFill>
                          <a:srgbClr val="000000"/>
                        </a:solidFill>
                        <a:effectLst/>
                        <a:latin typeface="Calibri" panose="020F0502020204030204" pitchFamily="34" charset="0"/>
                      </a:endParaRPr>
                    </a:p>
                  </a:txBody>
                  <a:tcPr marL="0" marR="0" marT="0" marB="0"/>
                </a:tc>
              </a:tr>
              <a:tr h="190500">
                <a:tc>
                  <a:txBody>
                    <a:bodyPr/>
                    <a:lstStyle/>
                    <a:p>
                      <a:pPr algn="l" fontAlgn="t"/>
                      <a:r>
                        <a:rPr lang="en-US" sz="1100" u="none" strike="noStrike">
                          <a:effectLst/>
                        </a:rPr>
                        <a:t>treebag</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4.66</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0.73</a:t>
                      </a:r>
                      <a:endParaRPr lang="en-US" sz="1100" b="0" i="0" u="none" strike="noStrike" dirty="0">
                        <a:solidFill>
                          <a:srgbClr val="000000"/>
                        </a:solidFill>
                        <a:effectLst/>
                        <a:latin typeface="Calibri" panose="020F0502020204030204" pitchFamily="34" charset="0"/>
                      </a:endParaRPr>
                    </a:p>
                  </a:txBody>
                  <a:tcPr marL="0" marR="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25752002"/>
              </p:ext>
            </p:extLst>
          </p:nvPr>
        </p:nvGraphicFramePr>
        <p:xfrm>
          <a:off x="4580965" y="5056742"/>
          <a:ext cx="2857500" cy="924044"/>
        </p:xfrm>
        <a:graphic>
          <a:graphicData uri="http://schemas.openxmlformats.org/drawingml/2006/table">
            <a:tbl>
              <a:tblPr>
                <a:tableStyleId>{5C22544A-7EE6-4342-B048-85BDC9FD1C3A}</a:tableStyleId>
              </a:tblPr>
              <a:tblGrid>
                <a:gridCol w="1585390"/>
                <a:gridCol w="560108"/>
                <a:gridCol w="712002"/>
              </a:tblGrid>
              <a:tr h="231011">
                <a:tc gridSpan="3">
                  <a:txBody>
                    <a:bodyPr/>
                    <a:lstStyle/>
                    <a:p>
                      <a:pPr algn="l" fontAlgn="t"/>
                      <a:r>
                        <a:rPr lang="en-US" sz="1100" u="none" strike="noStrike" dirty="0" smtClean="0">
                          <a:effectLst/>
                        </a:rPr>
                        <a:t>Algorithm</a:t>
                      </a:r>
                      <a:endParaRPr lang="en-US" sz="1100" b="0" i="0" u="none" strike="noStrike" dirty="0">
                        <a:solidFill>
                          <a:srgbClr val="000000"/>
                        </a:solidFill>
                        <a:effectLst/>
                        <a:latin typeface="Calibri" panose="020F0502020204030204" pitchFamily="34" charset="0"/>
                      </a:endParaRPr>
                    </a:p>
                  </a:txBody>
                  <a:tcPr marL="0" marR="0" marT="0" marB="0"/>
                </a:tc>
                <a:tc hMerge="1">
                  <a:txBody>
                    <a:bodyPr/>
                    <a:lstStyle/>
                    <a:p>
                      <a:endParaRPr lang="en-US"/>
                    </a:p>
                  </a:txBody>
                  <a:tcPr/>
                </a:tc>
                <a:tc hMerge="1">
                  <a:txBody>
                    <a:bodyPr/>
                    <a:lstStyle/>
                    <a:p>
                      <a:endParaRPr lang="en-US"/>
                    </a:p>
                  </a:txBody>
                  <a:tcPr/>
                </a:tc>
              </a:tr>
              <a:tr h="231011">
                <a:tc>
                  <a:txBody>
                    <a:bodyPr/>
                    <a:lstStyle/>
                    <a:p>
                      <a:pPr algn="l" fontAlgn="t"/>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RMSE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Rsquared</a:t>
                      </a:r>
                      <a:endParaRPr lang="en-US" sz="1100" b="0" i="0" u="none" strike="noStrike">
                        <a:solidFill>
                          <a:srgbClr val="000000"/>
                        </a:solidFill>
                        <a:effectLst/>
                        <a:latin typeface="Calibri" panose="020F0502020204030204" pitchFamily="34" charset="0"/>
                      </a:endParaRPr>
                    </a:p>
                  </a:txBody>
                  <a:tcPr marL="0" marR="0" marT="0" marB="0"/>
                </a:tc>
              </a:tr>
              <a:tr h="231011">
                <a:tc>
                  <a:txBody>
                    <a:bodyPr/>
                    <a:lstStyle/>
                    <a:p>
                      <a:pPr algn="l" fontAlgn="t"/>
                      <a:r>
                        <a:rPr lang="en-US" sz="1100" u="none" strike="noStrike">
                          <a:effectLst/>
                        </a:rPr>
                        <a:t>gradiant boosting(gbm)</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4.57</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0" marR="0" marT="0" marB="0"/>
                </a:tc>
              </a:tr>
              <a:tr h="231011">
                <a:tc>
                  <a:txBody>
                    <a:bodyPr/>
                    <a:lstStyle/>
                    <a:p>
                      <a:pPr algn="l" fontAlgn="t"/>
                      <a:r>
                        <a:rPr lang="en-US" sz="1100" u="none" strike="noStrike" dirty="0">
                          <a:effectLst/>
                        </a:rPr>
                        <a:t>random forest(</a:t>
                      </a:r>
                      <a:r>
                        <a:rPr lang="en-US" sz="1100" u="none" strike="noStrike" dirty="0" err="1">
                          <a:effectLst/>
                        </a:rPr>
                        <a:t>rf</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c>
                  <a:txBody>
                    <a:bodyPr/>
                    <a:lstStyle/>
                    <a:p>
                      <a:pPr algn="l" fontAlgn="t"/>
                      <a:r>
                        <a:rPr lang="en-US" sz="1100" u="none" strike="noStrike" dirty="0" smtClean="0">
                          <a:effectLst/>
                        </a:rPr>
                        <a:t>4.54</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c>
                  <a:txBody>
                    <a:bodyPr/>
                    <a:lstStyle/>
                    <a:p>
                      <a:pPr algn="l" fontAlgn="t"/>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44457152"/>
              </p:ext>
            </p:extLst>
          </p:nvPr>
        </p:nvGraphicFramePr>
        <p:xfrm>
          <a:off x="887505" y="4962851"/>
          <a:ext cx="3055471" cy="1411053"/>
        </p:xfrm>
        <a:graphic>
          <a:graphicData uri="http://schemas.openxmlformats.org/drawingml/2006/table">
            <a:tbl>
              <a:tblPr>
                <a:tableStyleId>{5C22544A-7EE6-4342-B048-85BDC9FD1C3A}</a:tableStyleId>
              </a:tblPr>
              <a:tblGrid>
                <a:gridCol w="1760071"/>
                <a:gridCol w="558800"/>
                <a:gridCol w="736600"/>
              </a:tblGrid>
              <a:tr h="184506">
                <a:tc>
                  <a:txBody>
                    <a:bodyPr/>
                    <a:lstStyle/>
                    <a:p>
                      <a:pPr algn="l" fontAlgn="t"/>
                      <a:r>
                        <a:rPr lang="en-US" sz="1100" b="1" u="none" strike="noStrike" dirty="0">
                          <a:effectLst/>
                        </a:rPr>
                        <a:t>Algorithm Models</a:t>
                      </a:r>
                      <a:endParaRPr lang="en-US" sz="11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b="1" u="none" strike="noStrike">
                          <a:effectLst/>
                        </a:rPr>
                        <a:t>RMSE</a:t>
                      </a:r>
                      <a:endParaRPr lang="en-US" sz="1100" b="1"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b="1" u="none" strike="noStrike" dirty="0" err="1">
                          <a:effectLst/>
                        </a:rPr>
                        <a:t>Rsquared</a:t>
                      </a:r>
                      <a:endParaRPr lang="en-US" sz="1100" b="1" i="0" u="none" strike="noStrike" dirty="0">
                        <a:solidFill>
                          <a:srgbClr val="000000"/>
                        </a:solidFill>
                        <a:effectLst/>
                        <a:latin typeface="Calibri" panose="020F0502020204030204" pitchFamily="34" charset="0"/>
                      </a:endParaRPr>
                    </a:p>
                  </a:txBody>
                  <a:tcPr marL="0" marR="0" marT="0" marB="0"/>
                </a:tc>
              </a:tr>
              <a:tr h="209666">
                <a:tc>
                  <a:txBody>
                    <a:bodyPr/>
                    <a:lstStyle/>
                    <a:p>
                      <a:pPr algn="l" fontAlgn="t"/>
                      <a:r>
                        <a:rPr lang="en-US" sz="1100" u="none" strike="noStrike">
                          <a:effectLst/>
                        </a:rPr>
                        <a:t>glmnet </a:t>
                      </a:r>
                      <a:endParaRPr lang="en-US" sz="1100" b="0" i="0" u="none" strike="noStrike">
                        <a:solidFill>
                          <a:srgbClr val="000000"/>
                        </a:solidFill>
                        <a:effectLst/>
                        <a:latin typeface="Calibri" panose="020F0502020204030204" pitchFamily="34" charset="0"/>
                      </a:endParaRPr>
                    </a:p>
                  </a:txBody>
                  <a:tcPr marL="0" marR="0" marT="0" marB="0">
                    <a:solidFill>
                      <a:schemeClr val="accent2"/>
                    </a:solidFill>
                  </a:tcPr>
                </a:tc>
                <a:tc>
                  <a:txBody>
                    <a:bodyPr/>
                    <a:lstStyle/>
                    <a:p>
                      <a:pPr algn="l" fontAlgn="t"/>
                      <a:r>
                        <a:rPr lang="en-US" sz="1100" u="none" strike="noStrike">
                          <a:effectLst/>
                        </a:rPr>
                        <a:t>4.73</a:t>
                      </a:r>
                      <a:endParaRPr lang="en-US" sz="1100" b="0" i="0" u="none" strike="noStrike">
                        <a:solidFill>
                          <a:srgbClr val="000000"/>
                        </a:solidFill>
                        <a:effectLst/>
                        <a:latin typeface="Calibri" panose="020F0502020204030204" pitchFamily="34" charset="0"/>
                      </a:endParaRPr>
                    </a:p>
                  </a:txBody>
                  <a:tcPr marL="0" marR="0" marT="0" marB="0">
                    <a:solidFill>
                      <a:schemeClr val="accent2"/>
                    </a:solidFill>
                  </a:tcPr>
                </a:tc>
                <a:tc>
                  <a:txBody>
                    <a:bodyPr/>
                    <a:lstStyle/>
                    <a:p>
                      <a:pPr algn="l" fontAlgn="t"/>
                      <a:r>
                        <a:rPr lang="en-US" sz="1100" u="none" strike="noStrike" dirty="0">
                          <a:effectLst/>
                        </a:rPr>
                        <a:t>0.72</a:t>
                      </a:r>
                      <a:endParaRPr lang="en-US" sz="1100" b="0" i="0" u="none" strike="noStrike" dirty="0">
                        <a:solidFill>
                          <a:srgbClr val="000000"/>
                        </a:solidFill>
                        <a:effectLst/>
                        <a:latin typeface="Calibri" panose="020F0502020204030204" pitchFamily="34" charset="0"/>
                      </a:endParaRPr>
                    </a:p>
                  </a:txBody>
                  <a:tcPr marL="0" marR="0" marT="0" marB="0">
                    <a:solidFill>
                      <a:schemeClr val="accent2"/>
                    </a:solidFill>
                  </a:tcPr>
                </a:tc>
              </a:tr>
              <a:tr h="209666">
                <a:tc>
                  <a:txBody>
                    <a:bodyPr/>
                    <a:lstStyle/>
                    <a:p>
                      <a:pPr algn="l" fontAlgn="t"/>
                      <a:r>
                        <a:rPr lang="en-US" sz="1100" u="none" strike="noStrike">
                          <a:effectLst/>
                        </a:rPr>
                        <a:t>CART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6.48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0.47</a:t>
                      </a:r>
                      <a:endParaRPr lang="en-US" sz="1100" b="0" i="0" u="none" strike="noStrike">
                        <a:solidFill>
                          <a:srgbClr val="000000"/>
                        </a:solidFill>
                        <a:effectLst/>
                        <a:latin typeface="Calibri" panose="020F0502020204030204" pitchFamily="34" charset="0"/>
                      </a:endParaRPr>
                    </a:p>
                  </a:txBody>
                  <a:tcPr marL="0" marR="0" marT="0" marB="0"/>
                </a:tc>
              </a:tr>
              <a:tr h="209666">
                <a:tc>
                  <a:txBody>
                    <a:bodyPr/>
                    <a:lstStyle/>
                    <a:p>
                      <a:pPr algn="l" fontAlgn="t"/>
                      <a:r>
                        <a:rPr lang="en-US" sz="1100" u="none" strike="noStrike">
                          <a:effectLst/>
                        </a:rPr>
                        <a:t>SVM</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4.87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0" marR="0" marT="0" marB="0"/>
                </a:tc>
              </a:tr>
              <a:tr h="304016">
                <a:tc>
                  <a:txBody>
                    <a:bodyPr/>
                    <a:lstStyle/>
                    <a:p>
                      <a:pPr algn="l" fontAlgn="t"/>
                      <a:r>
                        <a:rPr lang="en-US" sz="1100" u="none" strike="noStrike" dirty="0">
                          <a:effectLst/>
                        </a:rPr>
                        <a:t>Linear regression (lm)</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4.74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0.72</a:t>
                      </a:r>
                      <a:endParaRPr lang="en-US" sz="1100" b="0" i="0" u="none" strike="noStrike">
                        <a:solidFill>
                          <a:srgbClr val="000000"/>
                        </a:solidFill>
                        <a:effectLst/>
                        <a:latin typeface="Calibri" panose="020F0502020204030204" pitchFamily="34" charset="0"/>
                      </a:endParaRPr>
                    </a:p>
                  </a:txBody>
                  <a:tcPr marL="0" marR="0" marT="0" marB="0"/>
                </a:tc>
              </a:tr>
              <a:tr h="293533">
                <a:tc>
                  <a:txBody>
                    <a:bodyPr/>
                    <a:lstStyle/>
                    <a:p>
                      <a:pPr algn="l" fontAlgn="t"/>
                      <a:r>
                        <a:rPr lang="en-US" sz="1100" u="none" strike="noStrike">
                          <a:effectLst/>
                        </a:rPr>
                        <a:t>K-Nearest Neighbour (knn)</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5.95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0.56</a:t>
                      </a:r>
                      <a:endParaRPr lang="en-US" sz="1100" b="0" i="0" u="none" strike="noStrike" dirty="0">
                        <a:solidFill>
                          <a:srgbClr val="000000"/>
                        </a:solidFill>
                        <a:effectLst/>
                        <a:latin typeface="Calibri" panose="020F0502020204030204" pitchFamily="34" charset="0"/>
                      </a:endParaRPr>
                    </a:p>
                  </a:txBody>
                  <a:tcPr marL="0" marR="0" marT="0" marB="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14" y="695359"/>
            <a:ext cx="4407686" cy="40810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245" y="749147"/>
            <a:ext cx="2772675" cy="40272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209" y="749147"/>
            <a:ext cx="3618792" cy="4027259"/>
          </a:xfrm>
          <a:prstGeom prst="rect">
            <a:avLst/>
          </a:prstGeom>
        </p:spPr>
      </p:pic>
    </p:spTree>
    <p:extLst>
      <p:ext uri="{BB962C8B-B14F-4D97-AF65-F5344CB8AC3E}">
        <p14:creationId xmlns:p14="http://schemas.microsoft.com/office/powerpoint/2010/main" val="252865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17" y="0"/>
            <a:ext cx="10507229" cy="448235"/>
          </a:xfrm>
        </p:spPr>
        <p:txBody>
          <a:bodyPr>
            <a:normAutofit fontScale="90000"/>
          </a:bodyPr>
          <a:lstStyle/>
          <a:p>
            <a:pPr algn="ctr"/>
            <a:r>
              <a:rPr lang="en-US" dirty="0" smtClean="0"/>
              <a:t>After applying transformation on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7012" y="672028"/>
            <a:ext cx="5298141" cy="45703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3" y="672029"/>
            <a:ext cx="5644292" cy="4478286"/>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31549979"/>
              </p:ext>
            </p:extLst>
          </p:nvPr>
        </p:nvGraphicFramePr>
        <p:xfrm>
          <a:off x="878540" y="5206745"/>
          <a:ext cx="3055471" cy="1411053"/>
        </p:xfrm>
        <a:graphic>
          <a:graphicData uri="http://schemas.openxmlformats.org/drawingml/2006/table">
            <a:tbl>
              <a:tblPr>
                <a:tableStyleId>{5C22544A-7EE6-4342-B048-85BDC9FD1C3A}</a:tableStyleId>
              </a:tblPr>
              <a:tblGrid>
                <a:gridCol w="1760071"/>
                <a:gridCol w="558800"/>
                <a:gridCol w="736600"/>
              </a:tblGrid>
              <a:tr h="184506">
                <a:tc>
                  <a:txBody>
                    <a:bodyPr/>
                    <a:lstStyle/>
                    <a:p>
                      <a:pPr algn="l" fontAlgn="t"/>
                      <a:r>
                        <a:rPr lang="en-US" sz="1100" b="1" u="none" strike="noStrike" dirty="0">
                          <a:effectLst/>
                        </a:rPr>
                        <a:t>Algorithm Models</a:t>
                      </a:r>
                      <a:endParaRPr lang="en-US" sz="11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b="1" u="none" strike="noStrike">
                          <a:effectLst/>
                        </a:rPr>
                        <a:t>RMSE</a:t>
                      </a:r>
                      <a:endParaRPr lang="en-US" sz="1100" b="1"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b="1" u="none" strike="noStrike" dirty="0" err="1">
                          <a:effectLst/>
                        </a:rPr>
                        <a:t>Rsquared</a:t>
                      </a:r>
                      <a:endParaRPr lang="en-US" sz="1100" b="1" i="0" u="none" strike="noStrike" dirty="0">
                        <a:solidFill>
                          <a:srgbClr val="000000"/>
                        </a:solidFill>
                        <a:effectLst/>
                        <a:latin typeface="Calibri" panose="020F0502020204030204" pitchFamily="34" charset="0"/>
                      </a:endParaRPr>
                    </a:p>
                  </a:txBody>
                  <a:tcPr marL="0" marR="0" marT="0" marB="0"/>
                </a:tc>
              </a:tr>
              <a:tr h="209666">
                <a:tc>
                  <a:txBody>
                    <a:bodyPr/>
                    <a:lstStyle/>
                    <a:p>
                      <a:pPr algn="l" fontAlgn="t"/>
                      <a:r>
                        <a:rPr lang="en-US" sz="1100" u="none" strike="noStrike">
                          <a:effectLst/>
                        </a:rPr>
                        <a:t>glmnet </a:t>
                      </a:r>
                      <a:endParaRPr lang="en-US" sz="1100" b="0" i="0" u="none" strike="noStrike">
                        <a:solidFill>
                          <a:srgbClr val="000000"/>
                        </a:solidFill>
                        <a:effectLst/>
                        <a:latin typeface="Calibri" panose="020F0502020204030204" pitchFamily="34" charset="0"/>
                      </a:endParaRPr>
                    </a:p>
                  </a:txBody>
                  <a:tcPr marL="0" marR="0" marT="0" marB="0">
                    <a:solidFill>
                      <a:schemeClr val="accent2"/>
                    </a:solidFill>
                  </a:tcPr>
                </a:tc>
                <a:tc>
                  <a:txBody>
                    <a:bodyPr/>
                    <a:lstStyle/>
                    <a:p>
                      <a:pPr algn="l" fontAlgn="t"/>
                      <a:r>
                        <a:rPr lang="en-US" sz="1100" u="none" strike="noStrike" dirty="0">
                          <a:effectLst/>
                        </a:rPr>
                        <a:t>4.73</a:t>
                      </a:r>
                      <a:endParaRPr lang="en-US" sz="1100" b="0" i="0" u="none" strike="noStrike" dirty="0">
                        <a:solidFill>
                          <a:srgbClr val="000000"/>
                        </a:solidFill>
                        <a:effectLst/>
                        <a:latin typeface="Calibri" panose="020F0502020204030204" pitchFamily="34" charset="0"/>
                      </a:endParaRPr>
                    </a:p>
                  </a:txBody>
                  <a:tcPr marL="0" marR="0" marT="0" marB="0">
                    <a:solidFill>
                      <a:schemeClr val="accent2"/>
                    </a:solidFill>
                  </a:tcPr>
                </a:tc>
                <a:tc>
                  <a:txBody>
                    <a:bodyPr/>
                    <a:lstStyle/>
                    <a:p>
                      <a:pPr algn="l" fontAlgn="t"/>
                      <a:r>
                        <a:rPr lang="en-US" sz="1100" u="none" strike="noStrike" dirty="0">
                          <a:effectLst/>
                        </a:rPr>
                        <a:t>0.72</a:t>
                      </a:r>
                      <a:endParaRPr lang="en-US" sz="1100" b="0" i="0" u="none" strike="noStrike" dirty="0">
                        <a:solidFill>
                          <a:srgbClr val="000000"/>
                        </a:solidFill>
                        <a:effectLst/>
                        <a:latin typeface="Calibri" panose="020F0502020204030204" pitchFamily="34" charset="0"/>
                      </a:endParaRPr>
                    </a:p>
                  </a:txBody>
                  <a:tcPr marL="0" marR="0" marT="0" marB="0">
                    <a:solidFill>
                      <a:schemeClr val="accent2"/>
                    </a:solidFill>
                  </a:tcPr>
                </a:tc>
              </a:tr>
              <a:tr h="209666">
                <a:tc>
                  <a:txBody>
                    <a:bodyPr/>
                    <a:lstStyle/>
                    <a:p>
                      <a:pPr algn="l" fontAlgn="t"/>
                      <a:r>
                        <a:rPr lang="en-US" sz="1100" u="none" strike="noStrike">
                          <a:effectLst/>
                        </a:rPr>
                        <a:t>CART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6.48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0.47</a:t>
                      </a:r>
                      <a:endParaRPr lang="en-US" sz="1100" b="0" i="0" u="none" strike="noStrike">
                        <a:solidFill>
                          <a:srgbClr val="000000"/>
                        </a:solidFill>
                        <a:effectLst/>
                        <a:latin typeface="Calibri" panose="020F0502020204030204" pitchFamily="34" charset="0"/>
                      </a:endParaRPr>
                    </a:p>
                  </a:txBody>
                  <a:tcPr marL="0" marR="0" marT="0" marB="0"/>
                </a:tc>
              </a:tr>
              <a:tr h="209666">
                <a:tc>
                  <a:txBody>
                    <a:bodyPr/>
                    <a:lstStyle/>
                    <a:p>
                      <a:pPr algn="l" fontAlgn="t"/>
                      <a:r>
                        <a:rPr lang="en-US" sz="1100" u="none" strike="noStrike">
                          <a:effectLst/>
                        </a:rPr>
                        <a:t>SVM</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4.87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0" marR="0" marT="0" marB="0"/>
                </a:tc>
              </a:tr>
              <a:tr h="304016">
                <a:tc>
                  <a:txBody>
                    <a:bodyPr/>
                    <a:lstStyle/>
                    <a:p>
                      <a:pPr algn="l" fontAlgn="t"/>
                      <a:r>
                        <a:rPr lang="en-US" sz="1100" u="none" strike="noStrike" dirty="0">
                          <a:effectLst/>
                        </a:rPr>
                        <a:t>Linear regression (lm)</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4.74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0.72</a:t>
                      </a:r>
                      <a:endParaRPr lang="en-US" sz="1100" b="0" i="0" u="none" strike="noStrike">
                        <a:solidFill>
                          <a:srgbClr val="000000"/>
                        </a:solidFill>
                        <a:effectLst/>
                        <a:latin typeface="Calibri" panose="020F0502020204030204" pitchFamily="34" charset="0"/>
                      </a:endParaRPr>
                    </a:p>
                  </a:txBody>
                  <a:tcPr marL="0" marR="0" marT="0" marB="0"/>
                </a:tc>
              </a:tr>
              <a:tr h="293533">
                <a:tc>
                  <a:txBody>
                    <a:bodyPr/>
                    <a:lstStyle/>
                    <a:p>
                      <a:pPr algn="l" fontAlgn="t"/>
                      <a:r>
                        <a:rPr lang="en-US" sz="1100" u="none" strike="noStrike">
                          <a:effectLst/>
                        </a:rPr>
                        <a:t>K-Nearest Neighbour (knn)</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5.95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0.56</a:t>
                      </a:r>
                      <a:endParaRPr lang="en-US" sz="1100" b="0" i="0" u="none" strike="noStrike" dirty="0">
                        <a:solidFill>
                          <a:srgbClr val="000000"/>
                        </a:solidFill>
                        <a:effectLst/>
                        <a:latin typeface="Calibri" panose="020F0502020204030204" pitchFamily="34" charset="0"/>
                      </a:endParaRPr>
                    </a:p>
                  </a:txBody>
                  <a:tcPr marL="0" marR="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71857655"/>
              </p:ext>
            </p:extLst>
          </p:nvPr>
        </p:nvGraphicFramePr>
        <p:xfrm>
          <a:off x="4529439" y="5287377"/>
          <a:ext cx="2857500" cy="924044"/>
        </p:xfrm>
        <a:graphic>
          <a:graphicData uri="http://schemas.openxmlformats.org/drawingml/2006/table">
            <a:tbl>
              <a:tblPr>
                <a:tableStyleId>{5C22544A-7EE6-4342-B048-85BDC9FD1C3A}</a:tableStyleId>
              </a:tblPr>
              <a:tblGrid>
                <a:gridCol w="1585390"/>
                <a:gridCol w="560108"/>
                <a:gridCol w="712002"/>
              </a:tblGrid>
              <a:tr h="231011">
                <a:tc gridSpan="3">
                  <a:txBody>
                    <a:bodyPr/>
                    <a:lstStyle/>
                    <a:p>
                      <a:pPr algn="l" fontAlgn="t"/>
                      <a:r>
                        <a:rPr lang="en-US" sz="1100" u="none" strike="noStrike" dirty="0" smtClean="0">
                          <a:effectLst/>
                        </a:rPr>
                        <a:t>Algorithm</a:t>
                      </a:r>
                      <a:endParaRPr lang="en-US" sz="1100" b="0" i="0" u="none" strike="noStrike" dirty="0">
                        <a:solidFill>
                          <a:srgbClr val="000000"/>
                        </a:solidFill>
                        <a:effectLst/>
                        <a:latin typeface="Calibri" panose="020F0502020204030204" pitchFamily="34" charset="0"/>
                      </a:endParaRPr>
                    </a:p>
                  </a:txBody>
                  <a:tcPr marL="0" marR="0" marT="0" marB="0"/>
                </a:tc>
                <a:tc hMerge="1">
                  <a:txBody>
                    <a:bodyPr/>
                    <a:lstStyle/>
                    <a:p>
                      <a:endParaRPr lang="en-US"/>
                    </a:p>
                  </a:txBody>
                  <a:tcPr/>
                </a:tc>
                <a:tc hMerge="1">
                  <a:txBody>
                    <a:bodyPr/>
                    <a:lstStyle/>
                    <a:p>
                      <a:endParaRPr lang="en-US"/>
                    </a:p>
                  </a:txBody>
                  <a:tcPr/>
                </a:tc>
              </a:tr>
              <a:tr h="231011">
                <a:tc>
                  <a:txBody>
                    <a:bodyPr/>
                    <a:lstStyle/>
                    <a:p>
                      <a:pPr algn="l" fontAlgn="t"/>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RMSE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Rsquared</a:t>
                      </a:r>
                      <a:endParaRPr lang="en-US" sz="1100" b="0" i="0" u="none" strike="noStrike">
                        <a:solidFill>
                          <a:srgbClr val="000000"/>
                        </a:solidFill>
                        <a:effectLst/>
                        <a:latin typeface="Calibri" panose="020F0502020204030204" pitchFamily="34" charset="0"/>
                      </a:endParaRPr>
                    </a:p>
                  </a:txBody>
                  <a:tcPr marL="0" marR="0" marT="0" marB="0"/>
                </a:tc>
              </a:tr>
              <a:tr h="231011">
                <a:tc>
                  <a:txBody>
                    <a:bodyPr/>
                    <a:lstStyle/>
                    <a:p>
                      <a:pPr algn="l" fontAlgn="t"/>
                      <a:r>
                        <a:rPr lang="en-US" sz="1100" u="none" strike="noStrike">
                          <a:effectLst/>
                        </a:rPr>
                        <a:t>gradiant boosting(gbm)</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4.57</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0" marR="0" marT="0" marB="0"/>
                </a:tc>
              </a:tr>
              <a:tr h="231011">
                <a:tc>
                  <a:txBody>
                    <a:bodyPr/>
                    <a:lstStyle/>
                    <a:p>
                      <a:pPr algn="l" fontAlgn="t"/>
                      <a:r>
                        <a:rPr lang="en-US" sz="1100" u="none" strike="noStrike" dirty="0">
                          <a:effectLst/>
                        </a:rPr>
                        <a:t>random forest(</a:t>
                      </a:r>
                      <a:r>
                        <a:rPr lang="en-US" sz="1100" u="none" strike="noStrike" dirty="0" err="1">
                          <a:effectLst/>
                        </a:rPr>
                        <a:t>rf</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c>
                  <a:txBody>
                    <a:bodyPr/>
                    <a:lstStyle/>
                    <a:p>
                      <a:pPr algn="l" fontAlgn="t"/>
                      <a:r>
                        <a:rPr lang="en-US" sz="1100" u="none" strike="noStrike" dirty="0" smtClean="0">
                          <a:effectLst/>
                        </a:rPr>
                        <a:t>4.54</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c>
                  <a:txBody>
                    <a:bodyPr/>
                    <a:lstStyle/>
                    <a:p>
                      <a:pPr algn="l" fontAlgn="t"/>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0" marR="0" marT="0" marB="0">
                    <a:solidFill>
                      <a:schemeClr val="accent1">
                        <a:lumMod val="75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66827479"/>
              </p:ext>
            </p:extLst>
          </p:nvPr>
        </p:nvGraphicFramePr>
        <p:xfrm>
          <a:off x="8211670" y="5287377"/>
          <a:ext cx="2857500" cy="762000"/>
        </p:xfrm>
        <a:graphic>
          <a:graphicData uri="http://schemas.openxmlformats.org/drawingml/2006/table">
            <a:tbl>
              <a:tblPr>
                <a:tableStyleId>{5C22544A-7EE6-4342-B048-85BDC9FD1C3A}</a:tableStyleId>
              </a:tblPr>
              <a:tblGrid>
                <a:gridCol w="1585390"/>
                <a:gridCol w="560108"/>
                <a:gridCol w="712002"/>
              </a:tblGrid>
              <a:tr h="190500">
                <a:tc gridSpan="3">
                  <a:txBody>
                    <a:bodyPr/>
                    <a:lstStyle/>
                    <a:p>
                      <a:pPr algn="l" fontAlgn="t"/>
                      <a:r>
                        <a:rPr lang="en-US" sz="1100" u="none" strike="noStrike" dirty="0" smtClean="0">
                          <a:effectLst/>
                        </a:rPr>
                        <a:t>Algorithm</a:t>
                      </a:r>
                      <a:endParaRPr lang="en-US" sz="1100" b="0" i="0" u="none" strike="noStrike" dirty="0">
                        <a:solidFill>
                          <a:srgbClr val="000000"/>
                        </a:solidFill>
                        <a:effectLst/>
                        <a:latin typeface="Calibri" panose="020F0502020204030204" pitchFamily="34" charset="0"/>
                      </a:endParaRPr>
                    </a:p>
                  </a:txBody>
                  <a:tcPr marL="0" marR="0" marT="0" marB="0"/>
                </a:tc>
                <a:tc hMerge="1">
                  <a:txBody>
                    <a:bodyPr/>
                    <a:lstStyle/>
                    <a:p>
                      <a:endParaRPr lang="en-US"/>
                    </a:p>
                  </a:txBody>
                  <a:tcPr/>
                </a:tc>
                <a:tc hMerge="1">
                  <a:txBody>
                    <a:bodyPr/>
                    <a:lstStyle/>
                    <a:p>
                      <a:endParaRPr lang="en-US"/>
                    </a:p>
                  </a:txBody>
                  <a:tcPr/>
                </a:tc>
              </a:tr>
              <a:tr h="190500">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RMSE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a:effectLst/>
                        </a:rPr>
                        <a:t>Rsquared</a:t>
                      </a:r>
                      <a:endParaRPr lang="en-US" sz="1100" b="0" i="0" u="none" strike="noStrike">
                        <a:solidFill>
                          <a:srgbClr val="000000"/>
                        </a:solidFill>
                        <a:effectLst/>
                        <a:latin typeface="Calibri" panose="020F0502020204030204" pitchFamily="34" charset="0"/>
                      </a:endParaRPr>
                    </a:p>
                  </a:txBody>
                  <a:tcPr marL="0" marR="0" marT="0" marB="0"/>
                </a:tc>
              </a:tr>
              <a:tr h="190500">
                <a:tc>
                  <a:txBody>
                    <a:bodyPr/>
                    <a:lstStyle/>
                    <a:p>
                      <a:pPr algn="l" fontAlgn="t"/>
                      <a:r>
                        <a:rPr lang="en-US" sz="1100" u="none" strike="noStrike">
                          <a:effectLst/>
                        </a:rPr>
                        <a:t>cubist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4.61</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0.73</a:t>
                      </a:r>
                      <a:endParaRPr lang="en-US" sz="1100" b="0" i="0" u="none" strike="noStrike" dirty="0">
                        <a:solidFill>
                          <a:srgbClr val="000000"/>
                        </a:solidFill>
                        <a:effectLst/>
                        <a:latin typeface="Calibri" panose="020F0502020204030204" pitchFamily="34" charset="0"/>
                      </a:endParaRPr>
                    </a:p>
                  </a:txBody>
                  <a:tcPr marL="0" marR="0" marT="0" marB="0"/>
                </a:tc>
              </a:tr>
              <a:tr h="190500">
                <a:tc>
                  <a:txBody>
                    <a:bodyPr/>
                    <a:lstStyle/>
                    <a:p>
                      <a:pPr algn="l" fontAlgn="t"/>
                      <a:r>
                        <a:rPr lang="en-US" sz="1100" u="none" strike="noStrike">
                          <a:effectLst/>
                        </a:rPr>
                        <a:t>treebag</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smtClean="0">
                          <a:effectLst/>
                        </a:rPr>
                        <a:t>4.66</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100" u="none" strike="noStrike" dirty="0">
                          <a:effectLst/>
                        </a:rPr>
                        <a:t>0.73</a:t>
                      </a:r>
                      <a:endParaRPr lang="en-US" sz="1100" b="0" i="0" u="none" strike="noStrike" dirty="0">
                        <a:solidFill>
                          <a:srgbClr val="000000"/>
                        </a:solidFill>
                        <a:effectLst/>
                        <a:latin typeface="Calibri" panose="020F0502020204030204" pitchFamily="34" charset="0"/>
                      </a:endParaRPr>
                    </a:p>
                  </a:txBody>
                  <a:tcPr marL="0" marR="0" marT="0" marB="0"/>
                </a:tc>
              </a:tr>
            </a:tbl>
          </a:graphicData>
        </a:graphic>
      </p:graphicFrame>
    </p:spTree>
    <p:extLst>
      <p:ext uri="{BB962C8B-B14F-4D97-AF65-F5344CB8AC3E}">
        <p14:creationId xmlns:p14="http://schemas.microsoft.com/office/powerpoint/2010/main" val="105248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7562</TotalTime>
  <Words>619</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SimSun</vt:lpstr>
      <vt:lpstr>Arial</vt:lpstr>
      <vt:lpstr>Calibri</vt:lpstr>
      <vt:lpstr>Calibri Light</vt:lpstr>
      <vt:lpstr>Office Theme</vt:lpstr>
      <vt:lpstr>Predict  Emergency Roadside Assistance Car Breakdown  Call Volume</vt:lpstr>
      <vt:lpstr>Data Set</vt:lpstr>
      <vt:lpstr>Data Processing and Cleanup</vt:lpstr>
      <vt:lpstr>Univariate Variable distributions</vt:lpstr>
      <vt:lpstr>Data distributions</vt:lpstr>
      <vt:lpstr>Data distribution of call Volume Vs calendar date</vt:lpstr>
      <vt:lpstr>Scatter Plot Matrix</vt:lpstr>
      <vt:lpstr>Model Training and Evaluate Algorithms</vt:lpstr>
      <vt:lpstr>After applying transformation on variables</vt:lpstr>
      <vt:lpstr>PowerPoint Presentation</vt:lpstr>
      <vt:lpstr> Predict and evaluate accuracy and finalize the model</vt:lpstr>
      <vt:lpstr>Client  usage and benefits</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lekha velkucherla</dc:creator>
  <cp:lastModifiedBy>lekha velkucherla</cp:lastModifiedBy>
  <cp:revision>103</cp:revision>
  <dcterms:created xsi:type="dcterms:W3CDTF">2016-03-05T15:40:40Z</dcterms:created>
  <dcterms:modified xsi:type="dcterms:W3CDTF">2016-03-21T20:35:32Z</dcterms:modified>
</cp:coreProperties>
</file>