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7" r:id="rId3"/>
    <p:sldId id="258" r:id="rId4"/>
    <p:sldId id="259" r:id="rId5"/>
    <p:sldId id="263" r:id="rId6"/>
    <p:sldId id="280" r:id="rId7"/>
    <p:sldId id="265" r:id="rId8"/>
    <p:sldId id="268" r:id="rId9"/>
    <p:sldId id="260" r:id="rId10"/>
    <p:sldId id="270" r:id="rId11"/>
    <p:sldId id="272" r:id="rId12"/>
    <p:sldId id="273" r:id="rId13"/>
    <p:sldId id="274" r:id="rId14"/>
    <p:sldId id="276" r:id="rId15"/>
    <p:sldId id="27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4660"/>
  </p:normalViewPr>
  <p:slideViewPr>
    <p:cSldViewPr snapToGrid="0">
      <p:cViewPr varScale="1">
        <p:scale>
          <a:sx n="101" d="100"/>
          <a:sy n="101" d="100"/>
        </p:scale>
        <p:origin x="13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9C81-46C3-4BA1-98AF-E4544F11E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EB44-AB02-4FD8-AC86-338D3E843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D40B6-F4FD-4718-8B58-E9C9E6857F03}"/>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F7880C6E-7718-495A-901C-7EA8A2AC8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5AE3B-B89A-47AD-B3C6-E4EFBE6B4808}"/>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19953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96CF-8A39-4FCF-AED0-09355426AC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8D8C4-7106-4846-9529-9F8B46B655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907D2-A59F-49D3-84EA-24B1EBAEE167}"/>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41BCCF02-FBA2-471A-9AA7-08EA84C56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9544E-8C07-429D-8477-D464BFE67DE0}"/>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355662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CC1DF-5983-435D-B6F1-D42E4BB6B2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B7A7C-AE5B-4897-BFC7-0268B1E2DD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01946-7983-4F32-A909-5C8335B9D0A3}"/>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03A55247-1059-42DE-B140-087F2FAFB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DA500-FB6C-47A7-B149-119DF41AADC2}"/>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94949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01A4-B3C5-4C37-9F2A-3C637E5E1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BF6BD-8EC1-47BC-9D3C-53F5EA5E5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23D2C-D9EC-469C-A1AD-A65DC69D8986}"/>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A1CBD1DC-6736-406F-B3CE-0F3F7FA3A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0FCFC-3885-47C8-9C6A-0AFD125C16E6}"/>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66035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723D-9895-4A13-A14E-1E06B4EF8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89DD6-ED84-4F34-90B4-D424F0607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BC7FF5-356A-4E68-BB50-4B1C7631F809}"/>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21549B33-4E42-477A-BA10-B98166977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11F33-1A15-46D9-8E6C-F4BA8E0F4795}"/>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2028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45EE-7375-448A-836E-9F63DB8B6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1A861-7656-4EFF-8317-5208E0311B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E7DC8-6C34-4BCF-8EA0-BE01A57853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AC7EF-EF99-4116-B8ED-B2536BECEE4B}"/>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a:extLst>
              <a:ext uri="{FF2B5EF4-FFF2-40B4-BE49-F238E27FC236}">
                <a16:creationId xmlns:a16="http://schemas.microsoft.com/office/drawing/2014/main" id="{607C1367-4478-4902-8050-E78A09359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A3148-EDC0-4648-B899-9D7B10D0DDF8}"/>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356591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902B-41D3-408F-A730-823B88FE0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07AFA-FFBB-4EE0-998B-2F65B1445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8D615D-F8BE-458A-9885-C6D6F533E6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5E9491-D66B-4567-B6EE-B863C7ED7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BFF4A6-36BB-4ECA-8FF3-02D45CAA58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E6BF44-26B7-4C8E-93CF-12F326276A0B}"/>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8" name="Footer Placeholder 7">
            <a:extLst>
              <a:ext uri="{FF2B5EF4-FFF2-40B4-BE49-F238E27FC236}">
                <a16:creationId xmlns:a16="http://schemas.microsoft.com/office/drawing/2014/main" id="{A1EBDED2-9600-4758-9672-F35ECCC557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501AA-CA90-4C48-BB9F-8AD0A1CF1DBB}"/>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45035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B0DD-3256-4D03-8D55-F28B83908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DBFD6-7BB1-443B-9DFB-FEA3FBDA3ED0}"/>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4" name="Footer Placeholder 3">
            <a:extLst>
              <a:ext uri="{FF2B5EF4-FFF2-40B4-BE49-F238E27FC236}">
                <a16:creationId xmlns:a16="http://schemas.microsoft.com/office/drawing/2014/main" id="{80620447-A7B7-4D5D-BCB4-9B3E08DAE7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00EA4-6648-4BCD-B999-2D8A39ECF3F2}"/>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43075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8FA85-C29F-40CB-9904-1C1C8B527A94}"/>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3" name="Footer Placeholder 2">
            <a:extLst>
              <a:ext uri="{FF2B5EF4-FFF2-40B4-BE49-F238E27FC236}">
                <a16:creationId xmlns:a16="http://schemas.microsoft.com/office/drawing/2014/main" id="{25B4B301-32FA-4D16-B942-33A67C60A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BDDFE3-51E3-4E86-B95F-E0C4A6B84135}"/>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52316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2E65-C50C-418E-A7DD-91F7D86A6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53A6E-4598-488A-9ACD-D21A1D104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2DD90-D906-4F47-BAA5-F9D3588BE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37BA2A-3D15-4AC4-A08C-036873CE1382}"/>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a:extLst>
              <a:ext uri="{FF2B5EF4-FFF2-40B4-BE49-F238E27FC236}">
                <a16:creationId xmlns:a16="http://schemas.microsoft.com/office/drawing/2014/main" id="{D5CA674C-A4C2-4D20-BB6F-AA2E8438B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9E318-F9FB-4481-A1AE-9A8B25E4676E}"/>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390323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6549-0C9A-4E9E-A9D3-BA63AD7EB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43C3E-A7BB-451C-9508-B0A2279F6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EE5B26-DEE2-4B2F-817E-4502FF321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CA6975-3A60-4442-9B18-6DCE71890141}"/>
              </a:ext>
            </a:extLst>
          </p:cNvPr>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a:extLst>
              <a:ext uri="{FF2B5EF4-FFF2-40B4-BE49-F238E27FC236}">
                <a16:creationId xmlns:a16="http://schemas.microsoft.com/office/drawing/2014/main" id="{8315FAC5-EA3F-4936-84A1-D45E46011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8F5A8-E83C-4B76-9FE7-3073C4A25E43}"/>
              </a:ext>
            </a:extLst>
          </p:cNvPr>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89249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506FD-CD81-440D-B022-29C870C8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F87452-76E2-4474-A10F-6595420FC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9FD8E-63F3-4735-8F79-A4E5BE0D4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5B688-163C-4145-A3EA-8BA220AAB67F}" type="datetimeFigureOut">
              <a:rPr lang="en-US" smtClean="0"/>
              <a:t>4/4/2019</a:t>
            </a:fld>
            <a:endParaRPr lang="en-US"/>
          </a:p>
        </p:txBody>
      </p:sp>
      <p:sp>
        <p:nvSpPr>
          <p:cNvPr id="5" name="Footer Placeholder 4">
            <a:extLst>
              <a:ext uri="{FF2B5EF4-FFF2-40B4-BE49-F238E27FC236}">
                <a16:creationId xmlns:a16="http://schemas.microsoft.com/office/drawing/2014/main" id="{EB7C9DE7-E0E7-4EA6-999B-D7EDC6C45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F47F00-8922-4F28-9F78-9752B6840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DB91E-0B61-4B41-AFC2-E302BA2FF3FE}" type="slidenum">
              <a:rPr lang="en-US" smtClean="0"/>
              <a:t>‹#›</a:t>
            </a:fld>
            <a:endParaRPr lang="en-US"/>
          </a:p>
        </p:txBody>
      </p:sp>
    </p:spTree>
    <p:extLst>
      <p:ext uri="{BB962C8B-B14F-4D97-AF65-F5344CB8AC3E}">
        <p14:creationId xmlns:p14="http://schemas.microsoft.com/office/powerpoint/2010/main" val="3312257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1799D0-5162-4241-87DA-17D2F7F0273D}"/>
              </a:ext>
            </a:extLst>
          </p:cNvPr>
          <p:cNvSpPr txBox="1">
            <a:spLocks/>
          </p:cNvSpPr>
          <p:nvPr/>
        </p:nvSpPr>
        <p:spPr>
          <a:xfrm>
            <a:off x="758380" y="365760"/>
            <a:ext cx="9823895" cy="4041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6600" dirty="0">
                <a:solidFill>
                  <a:srgbClr val="002060"/>
                </a:solidFill>
                <a:latin typeface="Century Schoolbook" panose="02040604050505020304" pitchFamily="18" charset="0"/>
              </a:rPr>
              <a:t>Financial Management and </a:t>
            </a:r>
          </a:p>
          <a:p>
            <a:pPr algn="ctr"/>
            <a:r>
              <a:rPr lang="en-US" sz="6600" dirty="0">
                <a:solidFill>
                  <a:srgbClr val="002060"/>
                </a:solidFill>
                <a:latin typeface="Century Schoolbook" panose="02040604050505020304" pitchFamily="18" charset="0"/>
              </a:rPr>
              <a:t>Risk Assessment </a:t>
            </a:r>
          </a:p>
          <a:p>
            <a:pPr algn="ctr"/>
            <a:r>
              <a:rPr lang="en-US" sz="6600" dirty="0">
                <a:solidFill>
                  <a:srgbClr val="002060"/>
                </a:solidFill>
                <a:latin typeface="Century Schoolbook" panose="02040604050505020304" pitchFamily="18" charset="0"/>
              </a:rPr>
              <a:t>of </a:t>
            </a:r>
            <a:r>
              <a:rPr lang="en-US" sz="6600" dirty="0" err="1">
                <a:solidFill>
                  <a:srgbClr val="002060"/>
                </a:solidFill>
                <a:latin typeface="Century Schoolbook" panose="02040604050505020304" pitchFamily="18" charset="0"/>
              </a:rPr>
              <a:t>LendingClub</a:t>
            </a:r>
            <a:r>
              <a:rPr lang="en-US" sz="6600" dirty="0">
                <a:solidFill>
                  <a:srgbClr val="002060"/>
                </a:solidFill>
                <a:latin typeface="Century Schoolbook" panose="02040604050505020304" pitchFamily="18" charset="0"/>
              </a:rPr>
              <a:t> Loans</a:t>
            </a:r>
          </a:p>
        </p:txBody>
      </p:sp>
      <p:sp>
        <p:nvSpPr>
          <p:cNvPr id="5" name="Subtitle 2">
            <a:extLst>
              <a:ext uri="{FF2B5EF4-FFF2-40B4-BE49-F238E27FC236}">
                <a16:creationId xmlns:a16="http://schemas.microsoft.com/office/drawing/2014/main" id="{9CC55138-3185-4A09-B896-78ADCA4BCA8A}"/>
              </a:ext>
            </a:extLst>
          </p:cNvPr>
          <p:cNvSpPr txBox="1">
            <a:spLocks/>
          </p:cNvSpPr>
          <p:nvPr/>
        </p:nvSpPr>
        <p:spPr>
          <a:xfrm>
            <a:off x="1252346" y="5166360"/>
            <a:ext cx="9418320" cy="16916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3200" dirty="0">
                <a:latin typeface="Century Schoolbook" panose="02040604050505020304" pitchFamily="18" charset="0"/>
              </a:rPr>
              <a:t>Lekh Poudel</a:t>
            </a:r>
          </a:p>
        </p:txBody>
      </p:sp>
    </p:spTree>
    <p:extLst>
      <p:ext uri="{BB962C8B-B14F-4D97-AF65-F5344CB8AC3E}">
        <p14:creationId xmlns:p14="http://schemas.microsoft.com/office/powerpoint/2010/main" val="62287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5777103"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Loan Terms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807398" y="1724025"/>
            <a:ext cx="3645532" cy="4222904"/>
          </a:xfrm>
        </p:spPr>
        <p:txBody>
          <a:bodyPr>
            <a:normAutofit lnSpcReduction="10000"/>
          </a:bodyPr>
          <a:lstStyle/>
          <a:p>
            <a:r>
              <a:rPr lang="en-US" dirty="0">
                <a:latin typeface="Century Schoolbook" panose="02040604050505020304" pitchFamily="18" charset="0"/>
              </a:rPr>
              <a:t>Risk increases after a year of loan.</a:t>
            </a:r>
          </a:p>
          <a:p>
            <a:endParaRPr lang="en-US" dirty="0">
              <a:latin typeface="Century Schoolbook" panose="02040604050505020304" pitchFamily="18" charset="0"/>
            </a:endParaRPr>
          </a:p>
          <a:p>
            <a:r>
              <a:rPr lang="en-US" dirty="0">
                <a:latin typeface="Century Schoolbook" panose="02040604050505020304" pitchFamily="18" charset="0"/>
              </a:rPr>
              <a:t>There is always a finite risk before the loan term finishes. This means 5 year loans have more risk compared to three year loans.</a:t>
            </a: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sz="2800" dirty="0">
              <a:latin typeface="Century Schoolbook" panose="02040604050505020304" pitchFamily="18" charset="0"/>
            </a:endParaRPr>
          </a:p>
        </p:txBody>
      </p:sp>
      <p:pic>
        <p:nvPicPr>
          <p:cNvPr id="2050" name="Picture 2">
            <a:extLst>
              <a:ext uri="{FF2B5EF4-FFF2-40B4-BE49-F238E27FC236}">
                <a16:creationId xmlns:a16="http://schemas.microsoft.com/office/drawing/2014/main" id="{8A5AD3B3-73E2-494A-B82B-C5FDEEAD5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688" y="1527334"/>
            <a:ext cx="71913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4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5777103"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Risk </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807398" y="1713052"/>
            <a:ext cx="4202752" cy="4344847"/>
          </a:xfrm>
        </p:spPr>
        <p:txBody>
          <a:bodyPr>
            <a:normAutofit fontScale="77500" lnSpcReduction="20000"/>
          </a:bodyPr>
          <a:lstStyle/>
          <a:p>
            <a:r>
              <a:rPr lang="en-US" dirty="0">
                <a:latin typeface="Century Schoolbook" panose="02040604050505020304" pitchFamily="18" charset="0"/>
              </a:rPr>
              <a:t>Five year loans have higher (almost double) risk compared to three year loans. </a:t>
            </a:r>
          </a:p>
          <a:p>
            <a:endParaRPr lang="en-US" dirty="0">
              <a:latin typeface="Century Schoolbook" panose="02040604050505020304" pitchFamily="18" charset="0"/>
            </a:endParaRPr>
          </a:p>
          <a:p>
            <a:r>
              <a:rPr lang="en-US" dirty="0">
                <a:latin typeface="Century Schoolbook" panose="02040604050505020304" pitchFamily="18" charset="0"/>
              </a:rPr>
              <a:t>For five year term, loans between $10,000 to $30,000 have higher risk compared to other ranges. </a:t>
            </a:r>
          </a:p>
          <a:p>
            <a:endParaRPr lang="en-US" dirty="0">
              <a:latin typeface="Century Schoolbook" panose="02040604050505020304" pitchFamily="18" charset="0"/>
            </a:endParaRPr>
          </a:p>
          <a:p>
            <a:r>
              <a:rPr lang="en-US" dirty="0">
                <a:latin typeface="Century Schoolbook" panose="02040604050505020304" pitchFamily="18" charset="0"/>
              </a:rPr>
              <a:t>Small business and educational loans have much higher risk compared to other categories. </a:t>
            </a: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sz="2800" dirty="0">
              <a:latin typeface="Century Schoolbook" panose="02040604050505020304" pitchFamily="18" charset="0"/>
            </a:endParaRPr>
          </a:p>
        </p:txBody>
      </p:sp>
      <p:pic>
        <p:nvPicPr>
          <p:cNvPr id="3074" name="Picture 2">
            <a:extLst>
              <a:ext uri="{FF2B5EF4-FFF2-40B4-BE49-F238E27FC236}">
                <a16:creationId xmlns:a16="http://schemas.microsoft.com/office/drawing/2014/main" id="{8BBD3E95-3C3B-4901-95A6-C238F9291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602" y="1165650"/>
            <a:ext cx="6279912" cy="505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4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950644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Predicting Returns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807397" y="2174366"/>
            <a:ext cx="4812353" cy="3265735"/>
          </a:xfrm>
        </p:spPr>
        <p:txBody>
          <a:bodyPr>
            <a:normAutofit/>
          </a:bodyPr>
          <a:lstStyle/>
          <a:p>
            <a:r>
              <a:rPr lang="en-US" dirty="0">
                <a:latin typeface="Century Schoolbook" panose="02040604050505020304" pitchFamily="18" charset="0"/>
              </a:rPr>
              <a:t>Linear Regression using </a:t>
            </a:r>
            <a:r>
              <a:rPr lang="en-US" dirty="0" err="1">
                <a:latin typeface="Century Schoolbook" panose="02040604050505020304" pitchFamily="18" charset="0"/>
              </a:rPr>
              <a:t>scikit</a:t>
            </a:r>
            <a:r>
              <a:rPr lang="en-US" dirty="0">
                <a:latin typeface="Century Schoolbook" panose="02040604050505020304" pitchFamily="18" charset="0"/>
              </a:rPr>
              <a:t>-learn. </a:t>
            </a:r>
          </a:p>
          <a:p>
            <a:endParaRPr lang="en-US" dirty="0">
              <a:latin typeface="Century Schoolbook" panose="02040604050505020304" pitchFamily="18" charset="0"/>
            </a:endParaRPr>
          </a:p>
          <a:p>
            <a:r>
              <a:rPr lang="en-US" dirty="0">
                <a:latin typeface="Century Schoolbook" panose="02040604050505020304" pitchFamily="18" charset="0"/>
              </a:rPr>
              <a:t>Predicts how much principle amount is returned after the loan term. </a:t>
            </a:r>
          </a:p>
        </p:txBody>
      </p:sp>
      <p:pic>
        <p:nvPicPr>
          <p:cNvPr id="4098" name="Picture 2">
            <a:extLst>
              <a:ext uri="{FF2B5EF4-FFF2-40B4-BE49-F238E27FC236}">
                <a16:creationId xmlns:a16="http://schemas.microsoft.com/office/drawing/2014/main" id="{D4056F5D-1C23-42F5-B123-24F6D22BE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649" y="1724025"/>
            <a:ext cx="5748826"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950644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Borrower’s Classification</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957071" y="2336411"/>
            <a:ext cx="9939529" cy="3265735"/>
          </a:xfrm>
        </p:spPr>
        <p:txBody>
          <a:bodyPr>
            <a:normAutofit/>
          </a:bodyPr>
          <a:lstStyle/>
          <a:p>
            <a:r>
              <a:rPr lang="en-US" dirty="0">
                <a:latin typeface="Century Schoolbook" panose="02040604050505020304" pitchFamily="18" charset="0"/>
              </a:rPr>
              <a:t>I built up a statistical model using Gradient Boosting classifier for borrower’s classification. </a:t>
            </a:r>
          </a:p>
          <a:p>
            <a:endParaRPr lang="en-US" dirty="0">
              <a:latin typeface="Century Schoolbook" panose="02040604050505020304" pitchFamily="18" charset="0"/>
            </a:endParaRPr>
          </a:p>
          <a:p>
            <a:r>
              <a:rPr lang="en-US" dirty="0">
                <a:latin typeface="Century Schoolbook" panose="02040604050505020304" pitchFamily="18" charset="0"/>
              </a:rPr>
              <a:t>This model classifies the borrowers with 67% accuracy. </a:t>
            </a:r>
          </a:p>
          <a:p>
            <a:pPr marL="0" indent="0">
              <a:buNone/>
            </a:pPr>
            <a:endParaRPr lang="en-US" dirty="0">
              <a:latin typeface="Century Schoolbook" panose="02040604050505020304" pitchFamily="18" charset="0"/>
            </a:endParaRPr>
          </a:p>
        </p:txBody>
      </p:sp>
    </p:spTree>
    <p:extLst>
      <p:ext uri="{BB962C8B-B14F-4D97-AF65-F5344CB8AC3E}">
        <p14:creationId xmlns:p14="http://schemas.microsoft.com/office/powerpoint/2010/main" val="52786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645072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Model Comparison</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957071" y="2019301"/>
            <a:ext cx="4760025" cy="4045834"/>
          </a:xfrm>
        </p:spPr>
        <p:txBody>
          <a:bodyPr>
            <a:normAutofit fontScale="62500" lnSpcReduction="20000"/>
          </a:bodyPr>
          <a:lstStyle/>
          <a:p>
            <a:pPr marL="0" indent="0">
              <a:buNone/>
            </a:pPr>
            <a:r>
              <a:rPr lang="en-US" dirty="0">
                <a:latin typeface="Century Schoolbook" panose="02040604050505020304" pitchFamily="18" charset="0"/>
              </a:rPr>
              <a:t>Compared to initial risk estimation model, our model make a better distinction between ‘good’ and ‘bad’ borrowers. </a:t>
            </a:r>
          </a:p>
          <a:p>
            <a:pPr marL="0" indent="0">
              <a:buNone/>
            </a:pPr>
            <a:endParaRPr lang="en-US" dirty="0">
              <a:latin typeface="Century Schoolbook" panose="02040604050505020304" pitchFamily="18" charset="0"/>
            </a:endParaRPr>
          </a:p>
          <a:p>
            <a:pPr marL="0" indent="0">
              <a:buNone/>
            </a:pPr>
            <a:r>
              <a:rPr lang="en-US" dirty="0">
                <a:latin typeface="Century Schoolbook" panose="02040604050505020304" pitchFamily="18" charset="0"/>
              </a:rPr>
              <a:t>Ideally, we want to separate these two distribution. This happens only when the model is 100% accurate. The fraction of histograms that does not overlap gives the quality of the model. </a:t>
            </a:r>
          </a:p>
          <a:p>
            <a:pPr marL="0" indent="0">
              <a:buNone/>
            </a:pPr>
            <a:endParaRPr lang="en-US" dirty="0">
              <a:latin typeface="Century Schoolbook" panose="02040604050505020304" pitchFamily="18" charset="0"/>
            </a:endParaRPr>
          </a:p>
          <a:p>
            <a:pPr marL="0" indent="0">
              <a:buNone/>
            </a:pPr>
            <a:r>
              <a:rPr lang="en-US" dirty="0">
                <a:latin typeface="Century Schoolbook" panose="02040604050505020304" pitchFamily="18" charset="0"/>
              </a:rPr>
              <a:t>Our model does much better (quality = 32.2%) compared to initial risk assessment tool (25.8%) the company was using. This improvement helps to correctly identifying the risk of  $19.5 millions of the company and investors amount in the next year. </a:t>
            </a: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p:txBody>
      </p:sp>
      <p:pic>
        <p:nvPicPr>
          <p:cNvPr id="6" name="Picture 5" descr="C:\Users\lekhn_000\AppData\Local\Microsoft\Windows\INetCache\Content.MSO\52DC91C.tmp">
            <a:extLst>
              <a:ext uri="{FF2B5EF4-FFF2-40B4-BE49-F238E27FC236}">
                <a16:creationId xmlns:a16="http://schemas.microsoft.com/office/drawing/2014/main" id="{5DD80CF4-2F5E-4890-976C-D41A3BEE55D0}"/>
              </a:ext>
            </a:extLst>
          </p:cNvPr>
          <p:cNvPicPr>
            <a:picLocks noChangeAspect="1"/>
          </p:cNvPicPr>
          <p:nvPr/>
        </p:nvPicPr>
        <p:blipFill rotWithShape="1">
          <a:blip r:embed="rId2">
            <a:extLst>
              <a:ext uri="{28A0092B-C50C-407E-A947-70E740481C1C}">
                <a14:useLocalDpi xmlns:a14="http://schemas.microsoft.com/office/drawing/2010/main" val="0"/>
              </a:ext>
            </a:extLst>
          </a:blip>
          <a:srcRect l="50318"/>
          <a:stretch/>
        </p:blipFill>
        <p:spPr bwMode="auto">
          <a:xfrm>
            <a:off x="5885777" y="1737359"/>
            <a:ext cx="5903074" cy="4558665"/>
          </a:xfrm>
          <a:prstGeom prst="rect">
            <a:avLst/>
          </a:prstGeom>
          <a:noFill/>
          <a:ln>
            <a:noFill/>
          </a:ln>
        </p:spPr>
      </p:pic>
    </p:spTree>
    <p:extLst>
      <p:ext uri="{BB962C8B-B14F-4D97-AF65-F5344CB8AC3E}">
        <p14:creationId xmlns:p14="http://schemas.microsoft.com/office/powerpoint/2010/main" val="159210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645072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Next Year’s business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623696" y="1870785"/>
            <a:ext cx="4062603" cy="4110915"/>
          </a:xfrm>
        </p:spPr>
        <p:txBody>
          <a:bodyPr>
            <a:normAutofit fontScale="85000" lnSpcReduction="20000"/>
          </a:bodyPr>
          <a:lstStyle/>
          <a:p>
            <a:r>
              <a:rPr lang="en-US" dirty="0">
                <a:latin typeface="Century Schoolbook" panose="02040604050505020304" pitchFamily="18" charset="0"/>
              </a:rPr>
              <a:t>Company makes rapid growth until 2015. This can not be captured by a linear or polynomial function. </a:t>
            </a: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We modelled investments in a order of </a:t>
            </a:r>
            <a:r>
              <a:rPr lang="en-US" i="1" dirty="0">
                <a:latin typeface="Century Schoolbook" panose="02040604050505020304" pitchFamily="18" charset="0"/>
              </a:rPr>
              <a:t>log(year)</a:t>
            </a:r>
            <a:r>
              <a:rPr lang="en-US" i="1" baseline="30000" dirty="0">
                <a:latin typeface="Century Schoolbook" panose="02040604050505020304" pitchFamily="18" charset="0"/>
              </a:rPr>
              <a:t>3</a:t>
            </a:r>
            <a:r>
              <a:rPr lang="en-US" dirty="0">
                <a:latin typeface="Century Schoolbook" panose="02040604050505020304" pitchFamily="18" charset="0"/>
              </a:rPr>
              <a:t>. </a:t>
            </a:r>
          </a:p>
          <a:p>
            <a:endParaRPr lang="en-US" dirty="0">
              <a:latin typeface="Century Schoolbook" panose="02040604050505020304" pitchFamily="18" charset="0"/>
            </a:endParaRPr>
          </a:p>
          <a:p>
            <a:r>
              <a:rPr lang="en-US" dirty="0">
                <a:latin typeface="Century Schoolbook" panose="02040604050505020304" pitchFamily="18" charset="0"/>
              </a:rPr>
              <a:t>This model predicts that company requires three hundred million investment next year. </a:t>
            </a: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p:txBody>
      </p:sp>
      <p:pic>
        <p:nvPicPr>
          <p:cNvPr id="1028" name="Picture 4">
            <a:extLst>
              <a:ext uri="{FF2B5EF4-FFF2-40B4-BE49-F238E27FC236}">
                <a16:creationId xmlns:a16="http://schemas.microsoft.com/office/drawing/2014/main" id="{FA7F7C90-9493-4235-B198-38CCB299C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188683"/>
            <a:ext cx="6665406" cy="326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59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2491733" y="282794"/>
            <a:ext cx="645072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Recommendations </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1320141" y="2336411"/>
            <a:ext cx="9992580" cy="3983707"/>
          </a:xfrm>
        </p:spPr>
        <p:txBody>
          <a:bodyPr>
            <a:normAutofit/>
          </a:bodyPr>
          <a:lstStyle/>
          <a:p>
            <a:r>
              <a:rPr lang="en-US" dirty="0">
                <a:latin typeface="Century Schoolbook" panose="02040604050505020304" pitchFamily="18" charset="0"/>
              </a:rPr>
              <a:t>Our model provides a significantly better (25%) risk assessment of loans. Using this model will correctly identify the risk of $19.5 million investment next year. </a:t>
            </a:r>
          </a:p>
          <a:p>
            <a:r>
              <a:rPr lang="en-US" dirty="0">
                <a:latin typeface="Century Schoolbook" panose="02040604050505020304" pitchFamily="18" charset="0"/>
              </a:rPr>
              <a:t>Shorter term should be promoted to increase loan default rate. </a:t>
            </a:r>
          </a:p>
          <a:p>
            <a:r>
              <a:rPr lang="en-US" dirty="0">
                <a:latin typeface="Century Schoolbook" panose="02040604050505020304" pitchFamily="18" charset="0"/>
              </a:rPr>
              <a:t>Loans on ‘Education’ and ‘small business’ can be discouraged. </a:t>
            </a:r>
          </a:p>
          <a:p>
            <a:r>
              <a:rPr lang="en-US" dirty="0">
                <a:latin typeface="Century Schoolbook" panose="02040604050505020304" pitchFamily="18" charset="0"/>
              </a:rPr>
              <a:t>Short term history should be given more value compared to the long term credit history. </a:t>
            </a:r>
          </a:p>
          <a:p>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p:txBody>
      </p:sp>
    </p:spTree>
    <p:extLst>
      <p:ext uri="{BB962C8B-B14F-4D97-AF65-F5344CB8AC3E}">
        <p14:creationId xmlns:p14="http://schemas.microsoft.com/office/powerpoint/2010/main" val="208152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0263-70AC-45F4-AA70-745E5FA6AF3E}"/>
              </a:ext>
            </a:extLst>
          </p:cNvPr>
          <p:cNvSpPr>
            <a:spLocks noGrp="1"/>
          </p:cNvSpPr>
          <p:nvPr>
            <p:ph type="title"/>
          </p:nvPr>
        </p:nvSpPr>
        <p:spPr/>
        <p:txBody>
          <a:bodyPr/>
          <a:lstStyle/>
          <a:p>
            <a:pPr algn="ctr"/>
            <a:r>
              <a:rPr lang="en-US" dirty="0">
                <a:solidFill>
                  <a:srgbClr val="002060"/>
                </a:solidFill>
                <a:latin typeface="Century Schoolbook" panose="02040604050505020304" pitchFamily="18" charset="0"/>
              </a:rPr>
              <a:t>Lending Club</a:t>
            </a:r>
          </a:p>
        </p:txBody>
      </p:sp>
      <p:sp>
        <p:nvSpPr>
          <p:cNvPr id="3" name="Content Placeholder 2">
            <a:extLst>
              <a:ext uri="{FF2B5EF4-FFF2-40B4-BE49-F238E27FC236}">
                <a16:creationId xmlns:a16="http://schemas.microsoft.com/office/drawing/2014/main" id="{BA304D84-02FD-460D-ACFD-034793575A71}"/>
              </a:ext>
            </a:extLst>
          </p:cNvPr>
          <p:cNvSpPr>
            <a:spLocks noGrp="1"/>
          </p:cNvSpPr>
          <p:nvPr>
            <p:ph idx="1"/>
          </p:nvPr>
        </p:nvSpPr>
        <p:spPr>
          <a:xfrm>
            <a:off x="2614803" y="2855913"/>
            <a:ext cx="6529578" cy="1819275"/>
          </a:xfrm>
        </p:spPr>
        <p:txBody>
          <a:bodyPr>
            <a:normAutofit/>
          </a:bodyPr>
          <a:lstStyle/>
          <a:p>
            <a:r>
              <a:rPr lang="en-US" sz="2800" dirty="0">
                <a:latin typeface="Century Schoolbook" panose="02040604050505020304" pitchFamily="18" charset="0"/>
              </a:rPr>
              <a:t>Not a bank – but like a bank. </a:t>
            </a:r>
          </a:p>
          <a:p>
            <a:r>
              <a:rPr lang="en-US" sz="2800" dirty="0">
                <a:latin typeface="Century Schoolbook" panose="02040604050505020304" pitchFamily="18" charset="0"/>
              </a:rPr>
              <a:t>Gives personal loans to $40,000</a:t>
            </a:r>
          </a:p>
          <a:p>
            <a:r>
              <a:rPr lang="en-US" sz="2800" dirty="0">
                <a:latin typeface="Century Schoolbook" panose="02040604050505020304" pitchFamily="18" charset="0"/>
              </a:rPr>
              <a:t>Connects investors for good returns.</a:t>
            </a:r>
          </a:p>
        </p:txBody>
      </p:sp>
    </p:spTree>
    <p:extLst>
      <p:ext uri="{BB962C8B-B14F-4D97-AF65-F5344CB8AC3E}">
        <p14:creationId xmlns:p14="http://schemas.microsoft.com/office/powerpoint/2010/main" val="64661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19D9-3685-420B-89D0-89CBD2A6901A}"/>
              </a:ext>
            </a:extLst>
          </p:cNvPr>
          <p:cNvSpPr>
            <a:spLocks noGrp="1"/>
          </p:cNvSpPr>
          <p:nvPr>
            <p:ph type="title"/>
          </p:nvPr>
        </p:nvSpPr>
        <p:spPr>
          <a:xfrm>
            <a:off x="3890772" y="474663"/>
            <a:ext cx="5777103" cy="1325562"/>
          </a:xfrm>
        </p:spPr>
        <p:txBody>
          <a:bodyPr/>
          <a:lstStyle/>
          <a:p>
            <a:pPr algn="ctr"/>
            <a:r>
              <a:rPr lang="en-US" dirty="0">
                <a:solidFill>
                  <a:srgbClr val="002060"/>
                </a:solidFill>
                <a:latin typeface="Century Schoolbook" panose="02040604050505020304" pitchFamily="18" charset="0"/>
              </a:rPr>
              <a:t>Financial History</a:t>
            </a:r>
          </a:p>
        </p:txBody>
      </p:sp>
      <p:sp>
        <p:nvSpPr>
          <p:cNvPr id="6" name="Content Placeholder 2">
            <a:extLst>
              <a:ext uri="{FF2B5EF4-FFF2-40B4-BE49-F238E27FC236}">
                <a16:creationId xmlns:a16="http://schemas.microsoft.com/office/drawing/2014/main" id="{CC5222B2-A3C1-4FEE-A3AE-F97B8DEDA153}"/>
              </a:ext>
            </a:extLst>
          </p:cNvPr>
          <p:cNvSpPr>
            <a:spLocks noGrp="1"/>
          </p:cNvSpPr>
          <p:nvPr>
            <p:ph idx="1"/>
          </p:nvPr>
        </p:nvSpPr>
        <p:spPr>
          <a:xfrm>
            <a:off x="303150" y="2189135"/>
            <a:ext cx="3587622" cy="4014841"/>
          </a:xfrm>
        </p:spPr>
        <p:txBody>
          <a:bodyPr>
            <a:normAutofit/>
          </a:bodyPr>
          <a:lstStyle/>
          <a:p>
            <a:r>
              <a:rPr lang="en-US" sz="2800" dirty="0">
                <a:latin typeface="Century Schoolbook" panose="02040604050505020304" pitchFamily="18" charset="0"/>
              </a:rPr>
              <a:t>Started in 2007</a:t>
            </a:r>
          </a:p>
          <a:p>
            <a:r>
              <a:rPr lang="en-US" sz="2800" dirty="0">
                <a:latin typeface="Century Schoolbook" panose="02040604050505020304" pitchFamily="18" charset="0"/>
              </a:rPr>
              <a:t>Logarithmic growth over time.</a:t>
            </a:r>
          </a:p>
          <a:p>
            <a:r>
              <a:rPr lang="en-US" sz="2800" dirty="0">
                <a:latin typeface="Century Schoolbook" panose="02040604050505020304" pitchFamily="18" charset="0"/>
              </a:rPr>
              <a:t>Large fraction of Late/charged-off payments. </a:t>
            </a:r>
          </a:p>
        </p:txBody>
      </p:sp>
      <p:pic>
        <p:nvPicPr>
          <p:cNvPr id="10" name="Picture 9">
            <a:extLst>
              <a:ext uri="{FF2B5EF4-FFF2-40B4-BE49-F238E27FC236}">
                <a16:creationId xmlns:a16="http://schemas.microsoft.com/office/drawing/2014/main" id="{824A1B5C-588A-466C-91D8-3AB1A31F9A35}"/>
              </a:ext>
            </a:extLst>
          </p:cNvPr>
          <p:cNvPicPr>
            <a:picLocks noChangeAspect="1"/>
          </p:cNvPicPr>
          <p:nvPr/>
        </p:nvPicPr>
        <p:blipFill rotWithShape="1">
          <a:blip r:embed="rId2"/>
          <a:srcRect r="61224" b="48195"/>
          <a:stretch/>
        </p:blipFill>
        <p:spPr>
          <a:xfrm>
            <a:off x="4162425" y="1800225"/>
            <a:ext cx="3867150" cy="4014841"/>
          </a:xfrm>
          <a:prstGeom prst="rect">
            <a:avLst/>
          </a:prstGeom>
        </p:spPr>
      </p:pic>
      <p:pic>
        <p:nvPicPr>
          <p:cNvPr id="11" name="Picture 10">
            <a:extLst>
              <a:ext uri="{FF2B5EF4-FFF2-40B4-BE49-F238E27FC236}">
                <a16:creationId xmlns:a16="http://schemas.microsoft.com/office/drawing/2014/main" id="{4A172E7E-E60A-47F1-A66B-7921E9EEFFC0}"/>
              </a:ext>
            </a:extLst>
          </p:cNvPr>
          <p:cNvPicPr>
            <a:picLocks noChangeAspect="1"/>
          </p:cNvPicPr>
          <p:nvPr/>
        </p:nvPicPr>
        <p:blipFill rotWithShape="1">
          <a:blip r:embed="rId2"/>
          <a:srcRect l="59714" b="58194"/>
          <a:stretch/>
        </p:blipFill>
        <p:spPr>
          <a:xfrm>
            <a:off x="7945120" y="1979638"/>
            <a:ext cx="4163809" cy="3357563"/>
          </a:xfrm>
          <a:prstGeom prst="rect">
            <a:avLst/>
          </a:prstGeom>
        </p:spPr>
      </p:pic>
    </p:spTree>
    <p:extLst>
      <p:ext uri="{BB962C8B-B14F-4D97-AF65-F5344CB8AC3E}">
        <p14:creationId xmlns:p14="http://schemas.microsoft.com/office/powerpoint/2010/main" val="260174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65611" y="457950"/>
            <a:ext cx="6530060" cy="959198"/>
          </a:xfrm>
        </p:spPr>
        <p:txBody>
          <a:bodyPr/>
          <a:lstStyle/>
          <a:p>
            <a:pPr algn="ctr"/>
            <a:r>
              <a:rPr lang="en-US" dirty="0">
                <a:solidFill>
                  <a:srgbClr val="002060"/>
                </a:solidFill>
                <a:latin typeface="Century Schoolbook" panose="02040604050505020304" pitchFamily="18" charset="0"/>
              </a:rPr>
              <a:t>Borrowers?</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648930" y="1938443"/>
            <a:ext cx="5090922" cy="3770300"/>
          </a:xfrm>
        </p:spPr>
        <p:txBody>
          <a:bodyPr>
            <a:normAutofit fontScale="77500" lnSpcReduction="20000"/>
          </a:bodyPr>
          <a:lstStyle/>
          <a:p>
            <a:pPr marL="0" indent="0">
              <a:buNone/>
            </a:pPr>
            <a:r>
              <a:rPr lang="en-US" sz="3600" b="1" dirty="0">
                <a:latin typeface="Century Schoolbook" panose="02040604050505020304" pitchFamily="18" charset="0"/>
              </a:rPr>
              <a:t>Who?</a:t>
            </a:r>
          </a:p>
          <a:p>
            <a:pPr lvl="1"/>
            <a:r>
              <a:rPr lang="en-US" sz="2600" dirty="0">
                <a:latin typeface="Century Schoolbook" panose="02040604050505020304" pitchFamily="18" charset="0"/>
              </a:rPr>
              <a:t>People having income below $1,00,000. </a:t>
            </a:r>
          </a:p>
          <a:p>
            <a:pPr lvl="1"/>
            <a:r>
              <a:rPr lang="en-US" sz="2600" dirty="0">
                <a:latin typeface="Century Schoolbook" panose="02040604050505020304" pitchFamily="18" charset="0"/>
              </a:rPr>
              <a:t>Current loans less than 5 times yearly income. </a:t>
            </a:r>
          </a:p>
          <a:p>
            <a:pPr marL="274320" lvl="1" indent="0">
              <a:buNone/>
            </a:pPr>
            <a:endParaRPr lang="en-US" sz="2600" dirty="0">
              <a:latin typeface="Century Schoolbook" panose="02040604050505020304" pitchFamily="18" charset="0"/>
            </a:endParaRPr>
          </a:p>
          <a:p>
            <a:pPr marL="274320" lvl="1" indent="0">
              <a:buNone/>
            </a:pPr>
            <a:r>
              <a:rPr lang="en-US" sz="2600" b="1" dirty="0">
                <a:latin typeface="Century Schoolbook" panose="02040604050505020304" pitchFamily="18" charset="0"/>
              </a:rPr>
              <a:t>Why?</a:t>
            </a:r>
          </a:p>
          <a:p>
            <a:pPr lvl="1"/>
            <a:r>
              <a:rPr lang="en-US" sz="2600" dirty="0">
                <a:latin typeface="Century Schoolbook" panose="02040604050505020304" pitchFamily="18" charset="0"/>
              </a:rPr>
              <a:t>Debt consolidation</a:t>
            </a:r>
          </a:p>
          <a:p>
            <a:pPr lvl="1"/>
            <a:r>
              <a:rPr lang="en-US" sz="2600" dirty="0">
                <a:latin typeface="Century Schoolbook" panose="02040604050505020304" pitchFamily="18" charset="0"/>
              </a:rPr>
              <a:t>Credit card payment</a:t>
            </a:r>
          </a:p>
          <a:p>
            <a:pPr marL="457200" lvl="1" indent="0">
              <a:buNone/>
            </a:pPr>
            <a:endParaRPr lang="en-US" sz="2600" dirty="0">
              <a:latin typeface="Century Schoolbook" panose="02040604050505020304" pitchFamily="18" charset="0"/>
            </a:endParaRPr>
          </a:p>
          <a:p>
            <a:pPr marL="457200" lvl="1" indent="0">
              <a:buNone/>
            </a:pPr>
            <a:endParaRPr lang="en-US" sz="2600" i="1" dirty="0">
              <a:latin typeface="Georgia Pro Black" panose="020B0604020202020204" pitchFamily="18" charset="0"/>
            </a:endParaRPr>
          </a:p>
          <a:p>
            <a:pPr marL="457200" lvl="1" indent="0">
              <a:buNone/>
            </a:pPr>
            <a:r>
              <a:rPr lang="en-US" sz="2600" i="1" dirty="0">
                <a:latin typeface="Georgia Pro Black" panose="020B0604020202020204" pitchFamily="18" charset="0"/>
              </a:rPr>
              <a:t>The major reason borrower come to the Lending club is to solve their financial problem. </a:t>
            </a:r>
            <a:endParaRPr lang="en-US" sz="2800" i="1" dirty="0">
              <a:latin typeface="Georgia Pro Black" panose="020B0604020202020204" pitchFamily="18" charset="0"/>
            </a:endParaRPr>
          </a:p>
          <a:p>
            <a:endParaRPr lang="en-US" sz="2800" dirty="0">
              <a:latin typeface="Century Schoolbook" panose="02040604050505020304" pitchFamily="18" charset="0"/>
            </a:endParaRPr>
          </a:p>
        </p:txBody>
      </p:sp>
      <p:cxnSp>
        <p:nvCxnSpPr>
          <p:cNvPr id="11" name="Straight Connector 10">
            <a:extLst>
              <a:ext uri="{FF2B5EF4-FFF2-40B4-BE49-F238E27FC236}">
                <a16:creationId xmlns:a16="http://schemas.microsoft.com/office/drawing/2014/main" id="{4ED0C19B-6300-4D70-8190-1F23AEACB1C9}"/>
              </a:ext>
            </a:extLst>
          </p:cNvPr>
          <p:cNvCxnSpPr>
            <a:cxnSpLocks/>
          </p:cNvCxnSpPr>
          <p:nvPr/>
        </p:nvCxnSpPr>
        <p:spPr>
          <a:xfrm flipV="1">
            <a:off x="3748512" y="2642925"/>
            <a:ext cx="2367263" cy="19908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CEFBAF8-CDA6-4328-A3E6-E70C730239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88"/>
          <a:stretch/>
        </p:blipFill>
        <p:spPr bwMode="auto">
          <a:xfrm>
            <a:off x="6271649" y="48142"/>
            <a:ext cx="4688671" cy="35849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70FC4E-6A55-4F93-A967-F5BD5E7A6A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656"/>
          <a:stretch/>
        </p:blipFill>
        <p:spPr bwMode="auto">
          <a:xfrm>
            <a:off x="6475553" y="3903733"/>
            <a:ext cx="5090922" cy="29061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06F6FEA-AB63-4EF3-8F52-2729106AA72A}"/>
              </a:ext>
            </a:extLst>
          </p:cNvPr>
          <p:cNvCxnSpPr/>
          <p:nvPr/>
        </p:nvCxnSpPr>
        <p:spPr>
          <a:xfrm flipV="1">
            <a:off x="7605050" y="529300"/>
            <a:ext cx="2828925" cy="18669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62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65611" y="457950"/>
            <a:ext cx="6530060" cy="959198"/>
          </a:xfrm>
        </p:spPr>
        <p:txBody>
          <a:bodyPr>
            <a:normAutofit/>
          </a:bodyPr>
          <a:lstStyle/>
          <a:p>
            <a:pPr algn="ctr"/>
            <a:r>
              <a:rPr lang="en-US" dirty="0">
                <a:solidFill>
                  <a:srgbClr val="002060"/>
                </a:solidFill>
                <a:latin typeface="Century Schoolbook" panose="02040604050505020304" pitchFamily="18" charset="0"/>
              </a:rPr>
              <a:t>Loan Distribution</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590740" y="1857412"/>
            <a:ext cx="5090922" cy="4467187"/>
          </a:xfrm>
        </p:spPr>
        <p:txBody>
          <a:bodyPr>
            <a:normAutofit fontScale="85000" lnSpcReduction="20000"/>
          </a:bodyPr>
          <a:lstStyle/>
          <a:p>
            <a:r>
              <a:rPr lang="en-US" dirty="0">
                <a:latin typeface="Century Schoolbook" panose="02040604050505020304" pitchFamily="18" charset="0"/>
              </a:rPr>
              <a:t>In past, the Lending club issued high loans (above $20 k) to only income verified customers. This was a smart decision. </a:t>
            </a: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Distribution among good and bad borrowers is similar. This also mean that the average amount of loans borrowed by ‘bad’ customers is similar to that for the good customers. Ideally we want that ‘bad clients’ don’t get high amount of loans. The company expect the distribution of late/charged off customer to be centered at lower amount. </a:t>
            </a:r>
            <a:endParaRPr lang="en-US" sz="2000" dirty="0">
              <a:latin typeface="Century Schoolbook" panose="02040604050505020304" pitchFamily="18" charset="0"/>
            </a:endParaRPr>
          </a:p>
        </p:txBody>
      </p:sp>
      <p:cxnSp>
        <p:nvCxnSpPr>
          <p:cNvPr id="11" name="Straight Connector 10">
            <a:extLst>
              <a:ext uri="{FF2B5EF4-FFF2-40B4-BE49-F238E27FC236}">
                <a16:creationId xmlns:a16="http://schemas.microsoft.com/office/drawing/2014/main" id="{4ED0C19B-6300-4D70-8190-1F23AEACB1C9}"/>
              </a:ext>
            </a:extLst>
          </p:cNvPr>
          <p:cNvCxnSpPr>
            <a:cxnSpLocks/>
          </p:cNvCxnSpPr>
          <p:nvPr/>
        </p:nvCxnSpPr>
        <p:spPr>
          <a:xfrm flipV="1">
            <a:off x="7181851" y="937549"/>
            <a:ext cx="2367263" cy="19908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586DD80-09AA-4EBD-AE71-63166D39EFF2}"/>
              </a:ext>
            </a:extLst>
          </p:cNvPr>
          <p:cNvGrpSpPr/>
          <p:nvPr/>
        </p:nvGrpSpPr>
        <p:grpSpPr>
          <a:xfrm>
            <a:off x="5995686" y="1122744"/>
            <a:ext cx="5717894" cy="4479403"/>
            <a:chOff x="5703305" y="1574157"/>
            <a:chExt cx="4459268" cy="3316930"/>
          </a:xfrm>
        </p:grpSpPr>
        <p:pic>
          <p:nvPicPr>
            <p:cNvPr id="3074" name="Picture 2">
              <a:extLst>
                <a:ext uri="{FF2B5EF4-FFF2-40B4-BE49-F238E27FC236}">
                  <a16:creationId xmlns:a16="http://schemas.microsoft.com/office/drawing/2014/main" id="{CECB3334-D45A-417D-A5A1-4CF22B259C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599"/>
            <a:stretch/>
          </p:blipFill>
          <p:spPr bwMode="auto">
            <a:xfrm>
              <a:off x="5703305" y="1966912"/>
              <a:ext cx="4459268"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33105C-C7D5-4529-844E-D47C07E608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979" t="22193" b="59203"/>
            <a:stretch/>
          </p:blipFill>
          <p:spPr bwMode="auto">
            <a:xfrm>
              <a:off x="7669193" y="1574157"/>
              <a:ext cx="1901564" cy="5440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680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65611" y="457950"/>
            <a:ext cx="6530060" cy="959198"/>
          </a:xfrm>
        </p:spPr>
        <p:txBody>
          <a:bodyPr>
            <a:normAutofit/>
          </a:bodyPr>
          <a:lstStyle/>
          <a:p>
            <a:pPr algn="ctr"/>
            <a:r>
              <a:rPr lang="en-US" dirty="0">
                <a:solidFill>
                  <a:srgbClr val="002060"/>
                </a:solidFill>
                <a:latin typeface="Century Schoolbook" panose="02040604050505020304" pitchFamily="18" charset="0"/>
              </a:rPr>
              <a:t>Risk Estimation</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581165" y="1710721"/>
            <a:ext cx="5090922" cy="4689329"/>
          </a:xfrm>
        </p:spPr>
        <p:txBody>
          <a:bodyPr>
            <a:noAutofit/>
          </a:bodyPr>
          <a:lstStyle/>
          <a:p>
            <a:r>
              <a:rPr lang="en-US" sz="2300" dirty="0">
                <a:latin typeface="Century Schoolbook" panose="02040604050505020304" pitchFamily="18" charset="0"/>
              </a:rPr>
              <a:t>Interest of loan is proportional to the risk of borrower. Using this information, I estimated the initial risk calculated by Lending club. </a:t>
            </a:r>
          </a:p>
          <a:p>
            <a:r>
              <a:rPr lang="en-US" sz="2300" dirty="0">
                <a:latin typeface="Century Schoolbook" panose="02040604050505020304" pitchFamily="18" charset="0"/>
              </a:rPr>
              <a:t>The distribution of ‘good’ and ‘bad’ borrowers falls on the similar range of the estimated risk. This shows that the initial risk analysis needs a lot of improvement. </a:t>
            </a:r>
          </a:p>
          <a:p>
            <a:r>
              <a:rPr lang="en-US" sz="2300" dirty="0">
                <a:latin typeface="Century Schoolbook" panose="02040604050505020304" pitchFamily="18" charset="0"/>
              </a:rPr>
              <a:t>This project seeks to separate the two distribution by correcting the risk assessment methods. </a:t>
            </a:r>
          </a:p>
        </p:txBody>
      </p:sp>
      <p:cxnSp>
        <p:nvCxnSpPr>
          <p:cNvPr id="11" name="Straight Connector 10">
            <a:extLst>
              <a:ext uri="{FF2B5EF4-FFF2-40B4-BE49-F238E27FC236}">
                <a16:creationId xmlns:a16="http://schemas.microsoft.com/office/drawing/2014/main" id="{4ED0C19B-6300-4D70-8190-1F23AEACB1C9}"/>
              </a:ext>
            </a:extLst>
          </p:cNvPr>
          <p:cNvCxnSpPr>
            <a:cxnSpLocks/>
          </p:cNvCxnSpPr>
          <p:nvPr/>
        </p:nvCxnSpPr>
        <p:spPr>
          <a:xfrm flipV="1">
            <a:off x="7181851" y="937549"/>
            <a:ext cx="2367263" cy="19908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C:\Users\lekhn_000\AppData\Local\Microsoft\Windows\INetCache\Content.MSO\52DC91C.tmp">
            <a:extLst>
              <a:ext uri="{FF2B5EF4-FFF2-40B4-BE49-F238E27FC236}">
                <a16:creationId xmlns:a16="http://schemas.microsoft.com/office/drawing/2014/main" id="{7B8680AD-364B-4D88-A534-FE51ED408B53}"/>
              </a:ext>
            </a:extLst>
          </p:cNvPr>
          <p:cNvPicPr>
            <a:picLocks noChangeAspect="1"/>
          </p:cNvPicPr>
          <p:nvPr/>
        </p:nvPicPr>
        <p:blipFill rotWithShape="1">
          <a:blip r:embed="rId2">
            <a:extLst>
              <a:ext uri="{28A0092B-C50C-407E-A947-70E740481C1C}">
                <a14:useLocalDpi xmlns:a14="http://schemas.microsoft.com/office/drawing/2010/main" val="0"/>
              </a:ext>
            </a:extLst>
          </a:blip>
          <a:srcRect r="49363"/>
          <a:stretch/>
        </p:blipFill>
        <p:spPr bwMode="auto">
          <a:xfrm>
            <a:off x="5965177" y="1094899"/>
            <a:ext cx="6161212" cy="4668202"/>
          </a:xfrm>
          <a:prstGeom prst="rect">
            <a:avLst/>
          </a:prstGeom>
          <a:noFill/>
          <a:ln>
            <a:noFill/>
          </a:ln>
        </p:spPr>
      </p:pic>
    </p:spTree>
    <p:extLst>
      <p:ext uri="{BB962C8B-B14F-4D97-AF65-F5344CB8AC3E}">
        <p14:creationId xmlns:p14="http://schemas.microsoft.com/office/powerpoint/2010/main" val="417397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397419" y="649937"/>
            <a:ext cx="5698581" cy="959198"/>
          </a:xfrm>
        </p:spPr>
        <p:txBody>
          <a:bodyPr>
            <a:normAutofit/>
          </a:bodyPr>
          <a:lstStyle/>
          <a:p>
            <a:pPr algn="ctr"/>
            <a:r>
              <a:rPr lang="en-US" dirty="0">
                <a:solidFill>
                  <a:srgbClr val="002060"/>
                </a:solidFill>
                <a:latin typeface="Century Schoolbook" panose="02040604050505020304" pitchFamily="18" charset="0"/>
              </a:rPr>
              <a:t>Current Goal</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645069" y="2025369"/>
            <a:ext cx="4469855" cy="3748847"/>
          </a:xfrm>
        </p:spPr>
        <p:txBody>
          <a:bodyPr>
            <a:normAutofit fontScale="92500" lnSpcReduction="20000"/>
          </a:bodyPr>
          <a:lstStyle/>
          <a:p>
            <a:r>
              <a:rPr lang="en-US" dirty="0">
                <a:latin typeface="Century Schoolbook" panose="02040604050505020304" pitchFamily="18" charset="0"/>
              </a:rPr>
              <a:t>Improve financial management</a:t>
            </a: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Identifying risky borrowers to minimize Late/charged-of payments. </a:t>
            </a:r>
          </a:p>
          <a:p>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Estimate returns.</a:t>
            </a:r>
          </a:p>
        </p:txBody>
      </p:sp>
      <p:cxnSp>
        <p:nvCxnSpPr>
          <p:cNvPr id="11" name="Straight Connector 10">
            <a:extLst>
              <a:ext uri="{FF2B5EF4-FFF2-40B4-BE49-F238E27FC236}">
                <a16:creationId xmlns:a16="http://schemas.microsoft.com/office/drawing/2014/main" id="{4ED0C19B-6300-4D70-8190-1F23AEACB1C9}"/>
              </a:ext>
            </a:extLst>
          </p:cNvPr>
          <p:cNvCxnSpPr>
            <a:cxnSpLocks/>
          </p:cNvCxnSpPr>
          <p:nvPr/>
        </p:nvCxnSpPr>
        <p:spPr>
          <a:xfrm flipV="1">
            <a:off x="7181851" y="937549"/>
            <a:ext cx="2367263" cy="19908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1EAA789-0B96-4B41-B196-56E392BF84AA}"/>
              </a:ext>
            </a:extLst>
          </p:cNvPr>
          <p:cNvSpPr txBox="1">
            <a:spLocks/>
          </p:cNvSpPr>
          <p:nvPr/>
        </p:nvSpPr>
        <p:spPr>
          <a:xfrm>
            <a:off x="2189686" y="631145"/>
            <a:ext cx="11231280" cy="959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002060"/>
                </a:solidFill>
                <a:latin typeface="Century Schoolbook" panose="02040604050505020304" pitchFamily="18" charset="0"/>
              </a:rPr>
              <a:t>Approach</a:t>
            </a:r>
            <a:endParaRPr lang="en-US" dirty="0">
              <a:solidFill>
                <a:srgbClr val="002060"/>
              </a:solidFill>
              <a:latin typeface="Century Schoolbook" panose="02040604050505020304" pitchFamily="18" charset="0"/>
            </a:endParaRPr>
          </a:p>
        </p:txBody>
      </p:sp>
      <p:sp>
        <p:nvSpPr>
          <p:cNvPr id="18" name="Content Placeholder 2">
            <a:extLst>
              <a:ext uri="{FF2B5EF4-FFF2-40B4-BE49-F238E27FC236}">
                <a16:creationId xmlns:a16="http://schemas.microsoft.com/office/drawing/2014/main" id="{2D166478-CC70-40B3-A29A-C313439D0EE5}"/>
              </a:ext>
            </a:extLst>
          </p:cNvPr>
          <p:cNvSpPr txBox="1">
            <a:spLocks/>
          </p:cNvSpPr>
          <p:nvPr/>
        </p:nvSpPr>
        <p:spPr>
          <a:xfrm>
            <a:off x="5848350" y="2025369"/>
            <a:ext cx="5467350" cy="3821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Schoolbook" panose="02040604050505020304" pitchFamily="18" charset="0"/>
              </a:rPr>
              <a:t> Data exploration </a:t>
            </a:r>
          </a:p>
          <a:p>
            <a:pPr marL="0" indent="0">
              <a:buFont typeface="Arial" panose="020B0604020202020204" pitchFamily="34" charset="0"/>
              <a:buNone/>
            </a:pPr>
            <a:endParaRPr lang="en-US" dirty="0">
              <a:latin typeface="Century Schoolbook" panose="02040604050505020304" pitchFamily="18" charset="0"/>
            </a:endParaRPr>
          </a:p>
          <a:p>
            <a:r>
              <a:rPr lang="en-US" dirty="0">
                <a:latin typeface="Century Schoolbook" panose="02040604050505020304" pitchFamily="18" charset="0"/>
              </a:rPr>
              <a:t>Classification methods/Risk quantification. </a:t>
            </a:r>
          </a:p>
          <a:p>
            <a:pPr marL="0" indent="0">
              <a:buFont typeface="Arial" panose="020B0604020202020204" pitchFamily="34" charset="0"/>
              <a:buNone/>
            </a:pPr>
            <a:endParaRPr lang="en-US" dirty="0">
              <a:latin typeface="Century Schoolbook" panose="02040604050505020304" pitchFamily="18" charset="0"/>
            </a:endParaRPr>
          </a:p>
          <a:p>
            <a:r>
              <a:rPr lang="en-US" dirty="0">
                <a:latin typeface="Century Schoolbook" panose="02040604050505020304" pitchFamily="18" charset="0"/>
              </a:rPr>
              <a:t>Estimate return from Regression methods</a:t>
            </a:r>
          </a:p>
          <a:p>
            <a:endParaRPr lang="en-US" dirty="0">
              <a:latin typeface="Century Schoolbook" panose="02040604050505020304" pitchFamily="18" charset="0"/>
            </a:endParaRPr>
          </a:p>
        </p:txBody>
      </p:sp>
    </p:spTree>
    <p:extLst>
      <p:ext uri="{BB962C8B-B14F-4D97-AF65-F5344CB8AC3E}">
        <p14:creationId xmlns:p14="http://schemas.microsoft.com/office/powerpoint/2010/main" val="425027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5472303"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Important Features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648677" y="2338086"/>
            <a:ext cx="5090922" cy="3770300"/>
          </a:xfrm>
        </p:spPr>
        <p:txBody>
          <a:bodyPr>
            <a:normAutofit lnSpcReduction="10000"/>
          </a:bodyPr>
          <a:lstStyle/>
          <a:p>
            <a:r>
              <a:rPr lang="en-US" dirty="0">
                <a:latin typeface="Century Schoolbook" panose="02040604050505020304" pitchFamily="18" charset="0"/>
              </a:rPr>
              <a:t>To identify important features that determines the status of loan, I used a rough approach that calculates the correlation between the data. </a:t>
            </a:r>
          </a:p>
          <a:p>
            <a:endParaRPr lang="en-US" sz="2800" dirty="0">
              <a:latin typeface="Century Schoolbook" panose="02040604050505020304" pitchFamily="18" charset="0"/>
            </a:endParaRPr>
          </a:p>
          <a:p>
            <a:r>
              <a:rPr lang="en-US" dirty="0">
                <a:latin typeface="Century Schoolbook" panose="02040604050505020304" pitchFamily="18" charset="0"/>
              </a:rPr>
              <a:t>Recent history is more important. </a:t>
            </a:r>
            <a:endParaRPr lang="en-US" sz="2800" dirty="0">
              <a:latin typeface="Century Schoolbook" panose="02040604050505020304" pitchFamily="18" charset="0"/>
            </a:endParaRPr>
          </a:p>
          <a:p>
            <a:endParaRPr lang="en-US" sz="2800" dirty="0">
              <a:latin typeface="Century Schoolbook" panose="02040604050505020304" pitchFamily="18" charset="0"/>
            </a:endParaRPr>
          </a:p>
        </p:txBody>
      </p:sp>
      <p:pic>
        <p:nvPicPr>
          <p:cNvPr id="1026" name="Picture 2">
            <a:extLst>
              <a:ext uri="{FF2B5EF4-FFF2-40B4-BE49-F238E27FC236}">
                <a16:creationId xmlns:a16="http://schemas.microsoft.com/office/drawing/2014/main" id="{618914F8-828D-425C-B843-C6A1B20CB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00099"/>
            <a:ext cx="5739634" cy="5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78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5777103"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Schoolbook" panose="02040604050505020304" pitchFamily="18" charset="0"/>
              </a:rPr>
              <a:t>Recent Credit history</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298113" y="1762508"/>
            <a:ext cx="2902287" cy="3332984"/>
          </a:xfrm>
        </p:spPr>
        <p:txBody>
          <a:bodyPr>
            <a:normAutofit lnSpcReduction="10000"/>
          </a:bodyPr>
          <a:lstStyle/>
          <a:p>
            <a:r>
              <a:rPr lang="en-US" dirty="0">
                <a:latin typeface="Century Schoolbook" panose="02040604050505020304" pitchFamily="18" charset="0"/>
              </a:rPr>
              <a:t>Credit history is important.</a:t>
            </a:r>
          </a:p>
          <a:p>
            <a:endParaRPr lang="en-US" dirty="0">
              <a:latin typeface="Century Schoolbook" panose="02040604050505020304" pitchFamily="18" charset="0"/>
            </a:endParaRPr>
          </a:p>
          <a:p>
            <a:r>
              <a:rPr lang="en-US" dirty="0">
                <a:latin typeface="Century Schoolbook" panose="02040604050505020304" pitchFamily="18" charset="0"/>
              </a:rPr>
              <a:t>Recent credit history is more important than long-term history.  </a:t>
            </a:r>
          </a:p>
          <a:p>
            <a:endParaRPr lang="en-US" sz="2800" dirty="0">
              <a:latin typeface="Century Schoolbook" panose="02040604050505020304" pitchFamily="18" charset="0"/>
            </a:endParaRPr>
          </a:p>
        </p:txBody>
      </p:sp>
      <p:pic>
        <p:nvPicPr>
          <p:cNvPr id="5126" name="Picture 6">
            <a:extLst>
              <a:ext uri="{FF2B5EF4-FFF2-40B4-BE49-F238E27FC236}">
                <a16:creationId xmlns:a16="http://schemas.microsoft.com/office/drawing/2014/main" id="{3E95687A-63DD-4DCA-ABB9-4AD5AD2E2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50" r="17650"/>
          <a:stretch/>
        </p:blipFill>
        <p:spPr bwMode="auto">
          <a:xfrm>
            <a:off x="7686640" y="1362075"/>
            <a:ext cx="4369049" cy="394887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006FB4-C528-4DA8-BE0D-A98E10616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85" b="89738"/>
          <a:stretch/>
        </p:blipFill>
        <p:spPr bwMode="auto">
          <a:xfrm>
            <a:off x="10707586" y="1614489"/>
            <a:ext cx="990600" cy="5894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EAD6AF1C-23B0-4FDB-AA42-99F401859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208" y="1527334"/>
            <a:ext cx="4225041" cy="389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77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708</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Schoolbook</vt:lpstr>
      <vt:lpstr>Georgia Pro Black</vt:lpstr>
      <vt:lpstr>Office Theme</vt:lpstr>
      <vt:lpstr>PowerPoint Presentation</vt:lpstr>
      <vt:lpstr>Lending Club</vt:lpstr>
      <vt:lpstr>Financial History</vt:lpstr>
      <vt:lpstr>Borrowers?</vt:lpstr>
      <vt:lpstr>Loan Distribution</vt:lpstr>
      <vt:lpstr>Risk Estimation</vt:lpstr>
      <vt:lpstr>Current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 and Risk Assessment of LendingClub Loans</dc:title>
  <dc:creator>Poudel, Lekhanath (Assoc)</dc:creator>
  <cp:lastModifiedBy>Poudel, Lekhanath (Assoc)</cp:lastModifiedBy>
  <cp:revision>36</cp:revision>
  <dcterms:created xsi:type="dcterms:W3CDTF">2019-03-28T23:59:44Z</dcterms:created>
  <dcterms:modified xsi:type="dcterms:W3CDTF">2019-04-04T14:05:16Z</dcterms:modified>
</cp:coreProperties>
</file>