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1" r:id="rId1"/>
  </p:sldMasterIdLst>
  <p:notesMasterIdLst>
    <p:notesMasterId r:id="rId21"/>
  </p:notesMasterIdLst>
  <p:sldIdLst>
    <p:sldId id="256" r:id="rId2"/>
    <p:sldId id="257" r:id="rId3"/>
    <p:sldId id="284" r:id="rId4"/>
    <p:sldId id="262" r:id="rId5"/>
    <p:sldId id="297" r:id="rId6"/>
    <p:sldId id="259" r:id="rId7"/>
    <p:sldId id="302" r:id="rId8"/>
    <p:sldId id="299" r:id="rId9"/>
    <p:sldId id="300" r:id="rId10"/>
    <p:sldId id="285" r:id="rId11"/>
    <p:sldId id="301" r:id="rId12"/>
    <p:sldId id="286" r:id="rId13"/>
    <p:sldId id="296" r:id="rId14"/>
    <p:sldId id="287" r:id="rId15"/>
    <p:sldId id="305" r:id="rId16"/>
    <p:sldId id="288" r:id="rId17"/>
    <p:sldId id="304" r:id="rId18"/>
    <p:sldId id="289" r:id="rId19"/>
    <p:sldId id="295" r:id="rId20"/>
  </p:sldIdLst>
  <p:sldSz cx="6858000" cy="5143500"/>
  <p:notesSz cx="6858000" cy="9144000"/>
  <p:embeddedFontLst>
    <p:embeddedFont>
      <p:font typeface="Calibri" panose="020F0502020204030204" pitchFamily="34" charset="0"/>
      <p:regular r:id="rId22"/>
      <p:bold r:id="rId23"/>
      <p:italic r:id="rId24"/>
      <p:boldItalic r:id="rId25"/>
    </p:embeddedFont>
    <p:embeddedFont>
      <p:font typeface="Hind" panose="02000000000000000000" pitchFamily="2" charset="77"/>
      <p:regular r:id="rId26"/>
      <p:bold r:id="rId27"/>
    </p:embeddedFont>
    <p:embeddedFont>
      <p:font typeface="UTM Avo" panose="02040603050506020204"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A2D9"/>
    <a:srgbClr val="FE4F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F21FC7-3B5A-4259-AADD-112426CABD35}">
  <a:tblStyle styleId="{36F21FC7-3B5A-4259-AADD-112426CABD3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77551" autoAdjust="0"/>
  </p:normalViewPr>
  <p:slideViewPr>
    <p:cSldViewPr snapToGrid="0" snapToObjects="1">
      <p:cViewPr varScale="1">
        <p:scale>
          <a:sx n="130" d="100"/>
          <a:sy n="130" d="100"/>
        </p:scale>
        <p:origin x="2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23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604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24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84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630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8219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484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1327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3998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01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108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3664393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221809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163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89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46113" y="1991825"/>
            <a:ext cx="3365775" cy="1159800"/>
          </a:xfrm>
          <a:prstGeom prst="rect">
            <a:avLst/>
          </a:prstGeom>
        </p:spPr>
        <p:txBody>
          <a:bodyPr spcFirstLastPara="1" wrap="square" lIns="91425" tIns="91425" rIns="91425" bIns="91425" anchor="ctr" anchorCtr="0"/>
          <a:lstStyle>
            <a:lvl1pPr lvl="0" algn="ctr">
              <a:spcBef>
                <a:spcPts val="0"/>
              </a:spcBef>
              <a:spcAft>
                <a:spcPts val="0"/>
              </a:spcAft>
              <a:buSzPts val="4600"/>
              <a:buNone/>
              <a:defRPr sz="3450"/>
            </a:lvl1pPr>
            <a:lvl2pPr lvl="1" algn="ctr">
              <a:spcBef>
                <a:spcPts val="0"/>
              </a:spcBef>
              <a:spcAft>
                <a:spcPts val="0"/>
              </a:spcAft>
              <a:buSzPts val="4800"/>
              <a:buNone/>
              <a:defRPr sz="3600"/>
            </a:lvl2pPr>
            <a:lvl3pPr lvl="2" algn="ctr">
              <a:spcBef>
                <a:spcPts val="0"/>
              </a:spcBef>
              <a:spcAft>
                <a:spcPts val="0"/>
              </a:spcAft>
              <a:buSzPts val="4800"/>
              <a:buNone/>
              <a:defRPr sz="3600"/>
            </a:lvl3pPr>
            <a:lvl4pPr lvl="3" algn="ctr">
              <a:spcBef>
                <a:spcPts val="0"/>
              </a:spcBef>
              <a:spcAft>
                <a:spcPts val="0"/>
              </a:spcAft>
              <a:buSzPts val="4800"/>
              <a:buNone/>
              <a:defRPr sz="3600"/>
            </a:lvl4pPr>
            <a:lvl5pPr lvl="4" algn="ctr">
              <a:spcBef>
                <a:spcPts val="0"/>
              </a:spcBef>
              <a:spcAft>
                <a:spcPts val="0"/>
              </a:spcAft>
              <a:buSzPts val="4800"/>
              <a:buNone/>
              <a:defRPr sz="3600"/>
            </a:lvl5pPr>
            <a:lvl6pPr lvl="5" algn="ctr">
              <a:spcBef>
                <a:spcPts val="0"/>
              </a:spcBef>
              <a:spcAft>
                <a:spcPts val="0"/>
              </a:spcAft>
              <a:buSzPts val="4800"/>
              <a:buNone/>
              <a:defRPr sz="3600"/>
            </a:lvl6pPr>
            <a:lvl7pPr lvl="6" algn="ctr">
              <a:spcBef>
                <a:spcPts val="0"/>
              </a:spcBef>
              <a:spcAft>
                <a:spcPts val="0"/>
              </a:spcAft>
              <a:buSzPts val="4800"/>
              <a:buNone/>
              <a:defRPr sz="3600"/>
            </a:lvl7pPr>
            <a:lvl8pPr lvl="7" algn="ctr">
              <a:spcBef>
                <a:spcPts val="0"/>
              </a:spcBef>
              <a:spcAft>
                <a:spcPts val="0"/>
              </a:spcAft>
              <a:buSzPts val="4800"/>
              <a:buNone/>
              <a:defRPr sz="3600"/>
            </a:lvl8pPr>
            <a:lvl9pPr lvl="8" algn="ctr">
              <a:spcBef>
                <a:spcPts val="0"/>
              </a:spcBef>
              <a:spcAft>
                <a:spcPts val="0"/>
              </a:spcAft>
              <a:buSzPts val="4800"/>
              <a:buNone/>
              <a:defRPr sz="3600"/>
            </a:lvl9pPr>
          </a:lstStyle>
          <a:p>
            <a:endParaRPr/>
          </a:p>
        </p:txBody>
      </p:sp>
      <p:sp>
        <p:nvSpPr>
          <p:cNvPr id="11" name="Google Shape;11;p2"/>
          <p:cNvSpPr/>
          <p:nvPr/>
        </p:nvSpPr>
        <p:spPr>
          <a:xfrm rot="5400000" flipH="1">
            <a:off x="4171931" y="238425"/>
            <a:ext cx="3688200" cy="1684575"/>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970293" y="3519338"/>
            <a:ext cx="3573900" cy="1632825"/>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595796" y="2998282"/>
            <a:ext cx="2195100" cy="1003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232949" y="2183986"/>
            <a:ext cx="1518900" cy="694125"/>
          </a:xfrm>
          <a:prstGeom prst="parallelogram">
            <a:avLst>
              <a:gd name="adj" fmla="val 81897"/>
            </a:avLst>
          </a:prstGeom>
          <a:solidFill>
            <a:srgbClr val="0066FF">
              <a:alpha val="2269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352424" y="2359302"/>
            <a:ext cx="1297200" cy="592425"/>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267674" y="2025668"/>
            <a:ext cx="985800" cy="450450"/>
          </a:xfrm>
          <a:prstGeom prst="parallelogram">
            <a:avLst>
              <a:gd name="adj" fmla="val 81897"/>
            </a:avLst>
          </a:prstGeom>
          <a:solidFill>
            <a:srgbClr val="FFFFFF">
              <a:alpha val="14229"/>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5113931" y="1452388"/>
            <a:ext cx="2394600" cy="1094175"/>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5752049" y="2859977"/>
            <a:ext cx="1518600" cy="69412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5358452" y="2880538"/>
            <a:ext cx="1027800" cy="469575"/>
          </a:xfrm>
          <a:prstGeom prst="parallelogram">
            <a:avLst>
              <a:gd name="adj" fmla="val 81897"/>
            </a:avLst>
          </a:prstGeom>
          <a:solidFill>
            <a:srgbClr val="FFFFFF">
              <a:alpha val="14229"/>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4563356" y="694638"/>
            <a:ext cx="1520100" cy="694575"/>
          </a:xfrm>
          <a:prstGeom prst="parallelogram">
            <a:avLst>
              <a:gd name="adj" fmla="val 81897"/>
            </a:avLst>
          </a:prstGeom>
          <a:solidFill>
            <a:srgbClr val="0066FF">
              <a:alpha val="2269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985925" y="1659550"/>
            <a:ext cx="2886075" cy="1159800"/>
          </a:xfrm>
          <a:prstGeom prst="rect">
            <a:avLst/>
          </a:prstGeom>
        </p:spPr>
        <p:txBody>
          <a:bodyPr spcFirstLastPara="1" wrap="square" lIns="91425" tIns="91425" rIns="91425" bIns="91425" anchor="b" anchorCtr="0"/>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 name="Google Shape;23;p3"/>
          <p:cNvSpPr txBox="1">
            <a:spLocks noGrp="1"/>
          </p:cNvSpPr>
          <p:nvPr>
            <p:ph type="subTitle" idx="1"/>
          </p:nvPr>
        </p:nvSpPr>
        <p:spPr>
          <a:xfrm>
            <a:off x="1985981" y="2763850"/>
            <a:ext cx="2886075" cy="784800"/>
          </a:xfrm>
          <a:prstGeom prst="rect">
            <a:avLst/>
          </a:prstGeom>
        </p:spPr>
        <p:txBody>
          <a:bodyPr spcFirstLastPara="1" wrap="square" lIns="91425" tIns="91425" rIns="91425" bIns="91425" anchor="t" anchorCtr="0"/>
          <a:lstStyle>
            <a:lvl1pPr lvl="0" algn="ctr" rtl="0">
              <a:spcBef>
                <a:spcPts val="0"/>
              </a:spcBef>
              <a:spcAft>
                <a:spcPts val="0"/>
              </a:spcAft>
              <a:buClr>
                <a:srgbClr val="33CCFF"/>
              </a:buClr>
              <a:buSzPts val="1800"/>
              <a:buNone/>
              <a:defRPr sz="1350">
                <a:solidFill>
                  <a:srgbClr val="33CCFF"/>
                </a:solidFill>
              </a:defRPr>
            </a:lvl1pPr>
            <a:lvl2pPr lvl="1" algn="ctr" rtl="0">
              <a:spcBef>
                <a:spcPts val="0"/>
              </a:spcBef>
              <a:spcAft>
                <a:spcPts val="0"/>
              </a:spcAft>
              <a:buClr>
                <a:srgbClr val="33CCFF"/>
              </a:buClr>
              <a:buSzPts val="1800"/>
              <a:buNone/>
              <a:defRPr sz="1350">
                <a:solidFill>
                  <a:srgbClr val="33CCFF"/>
                </a:solidFill>
              </a:defRPr>
            </a:lvl2pPr>
            <a:lvl3pPr lvl="2" algn="ctr" rtl="0">
              <a:spcBef>
                <a:spcPts val="0"/>
              </a:spcBef>
              <a:spcAft>
                <a:spcPts val="0"/>
              </a:spcAft>
              <a:buClr>
                <a:srgbClr val="33CCFF"/>
              </a:buClr>
              <a:buSzPts val="1800"/>
              <a:buNone/>
              <a:defRPr sz="1350">
                <a:solidFill>
                  <a:srgbClr val="33CCFF"/>
                </a:solidFill>
              </a:defRPr>
            </a:lvl3pPr>
            <a:lvl4pPr lvl="3" algn="ctr" rtl="0">
              <a:spcBef>
                <a:spcPts val="0"/>
              </a:spcBef>
              <a:spcAft>
                <a:spcPts val="0"/>
              </a:spcAft>
              <a:buClr>
                <a:srgbClr val="33CCFF"/>
              </a:buClr>
              <a:buSzPts val="1800"/>
              <a:buNone/>
              <a:defRPr sz="1350">
                <a:solidFill>
                  <a:srgbClr val="33CCFF"/>
                </a:solidFill>
              </a:defRPr>
            </a:lvl4pPr>
            <a:lvl5pPr lvl="4" algn="ctr" rtl="0">
              <a:spcBef>
                <a:spcPts val="0"/>
              </a:spcBef>
              <a:spcAft>
                <a:spcPts val="0"/>
              </a:spcAft>
              <a:buClr>
                <a:srgbClr val="33CCFF"/>
              </a:buClr>
              <a:buSzPts val="1800"/>
              <a:buNone/>
              <a:defRPr sz="1350">
                <a:solidFill>
                  <a:srgbClr val="33CCFF"/>
                </a:solidFill>
              </a:defRPr>
            </a:lvl5pPr>
            <a:lvl6pPr lvl="5" algn="ctr" rtl="0">
              <a:spcBef>
                <a:spcPts val="0"/>
              </a:spcBef>
              <a:spcAft>
                <a:spcPts val="0"/>
              </a:spcAft>
              <a:buClr>
                <a:srgbClr val="33CCFF"/>
              </a:buClr>
              <a:buSzPts val="1800"/>
              <a:buNone/>
              <a:defRPr sz="1350">
                <a:solidFill>
                  <a:srgbClr val="33CCFF"/>
                </a:solidFill>
              </a:defRPr>
            </a:lvl6pPr>
            <a:lvl7pPr lvl="6" algn="ctr" rtl="0">
              <a:spcBef>
                <a:spcPts val="0"/>
              </a:spcBef>
              <a:spcAft>
                <a:spcPts val="0"/>
              </a:spcAft>
              <a:buClr>
                <a:srgbClr val="33CCFF"/>
              </a:buClr>
              <a:buSzPts val="1800"/>
              <a:buNone/>
              <a:defRPr sz="1350">
                <a:solidFill>
                  <a:srgbClr val="33CCFF"/>
                </a:solidFill>
              </a:defRPr>
            </a:lvl7pPr>
            <a:lvl8pPr lvl="7" algn="ctr" rtl="0">
              <a:spcBef>
                <a:spcPts val="0"/>
              </a:spcBef>
              <a:spcAft>
                <a:spcPts val="0"/>
              </a:spcAft>
              <a:buClr>
                <a:srgbClr val="33CCFF"/>
              </a:buClr>
              <a:buSzPts val="1800"/>
              <a:buNone/>
              <a:defRPr sz="1350">
                <a:solidFill>
                  <a:srgbClr val="33CCFF"/>
                </a:solidFill>
              </a:defRPr>
            </a:lvl8pPr>
            <a:lvl9pPr lvl="8" algn="ctr" rtl="0">
              <a:spcBef>
                <a:spcPts val="0"/>
              </a:spcBef>
              <a:spcAft>
                <a:spcPts val="0"/>
              </a:spcAft>
              <a:buClr>
                <a:srgbClr val="33CCFF"/>
              </a:buClr>
              <a:buSzPts val="1800"/>
              <a:buNone/>
              <a:defRPr sz="1350">
                <a:solidFill>
                  <a:srgbClr val="33CCFF"/>
                </a:solidFill>
              </a:defRPr>
            </a:lvl9pPr>
          </a:lstStyle>
          <a:p>
            <a:endParaRPr/>
          </a:p>
        </p:txBody>
      </p:sp>
      <p:sp>
        <p:nvSpPr>
          <p:cNvPr id="24" name="Google Shape;24;p3"/>
          <p:cNvSpPr/>
          <p:nvPr/>
        </p:nvSpPr>
        <p:spPr>
          <a:xfrm rot="5400000" flipH="1">
            <a:off x="4171931" y="238425"/>
            <a:ext cx="3688200" cy="1684575"/>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5" name="Google Shape;25;p3"/>
          <p:cNvSpPr/>
          <p:nvPr/>
        </p:nvSpPr>
        <p:spPr>
          <a:xfrm rot="5400000" flipH="1">
            <a:off x="-970293" y="3519338"/>
            <a:ext cx="3573900" cy="1632825"/>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6" name="Google Shape;26;p3"/>
          <p:cNvSpPr/>
          <p:nvPr/>
        </p:nvSpPr>
        <p:spPr>
          <a:xfrm rot="-5400000" flipH="1">
            <a:off x="-595796" y="2998282"/>
            <a:ext cx="2195100" cy="1003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7" name="Google Shape;27;p3"/>
          <p:cNvSpPr/>
          <p:nvPr/>
        </p:nvSpPr>
        <p:spPr>
          <a:xfrm rot="-5400000" flipH="1">
            <a:off x="232949" y="2183986"/>
            <a:ext cx="1518900" cy="694125"/>
          </a:xfrm>
          <a:prstGeom prst="parallelogram">
            <a:avLst>
              <a:gd name="adj" fmla="val 81897"/>
            </a:avLst>
          </a:prstGeom>
          <a:solidFill>
            <a:srgbClr val="0066FF">
              <a:alpha val="2269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8" name="Google Shape;28;p3"/>
          <p:cNvSpPr/>
          <p:nvPr/>
        </p:nvSpPr>
        <p:spPr>
          <a:xfrm rot="5400000">
            <a:off x="-352424" y="2359302"/>
            <a:ext cx="1297200" cy="592425"/>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29" name="Google Shape;29;p3"/>
          <p:cNvSpPr/>
          <p:nvPr/>
        </p:nvSpPr>
        <p:spPr>
          <a:xfrm rot="-5400000">
            <a:off x="-267674" y="2025668"/>
            <a:ext cx="985800" cy="450450"/>
          </a:xfrm>
          <a:prstGeom prst="parallelogram">
            <a:avLst>
              <a:gd name="adj" fmla="val 81897"/>
            </a:avLst>
          </a:prstGeom>
          <a:solidFill>
            <a:srgbClr val="FFFFFF">
              <a:alpha val="14229"/>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0" name="Google Shape;30;p3"/>
          <p:cNvSpPr/>
          <p:nvPr/>
        </p:nvSpPr>
        <p:spPr>
          <a:xfrm rot="5400000" flipH="1">
            <a:off x="5113931" y="1452388"/>
            <a:ext cx="2394600" cy="1094175"/>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1" name="Google Shape;31;p3"/>
          <p:cNvSpPr/>
          <p:nvPr/>
        </p:nvSpPr>
        <p:spPr>
          <a:xfrm rot="-5400000">
            <a:off x="5752049" y="2859977"/>
            <a:ext cx="1518600" cy="69412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2" name="Google Shape;32;p3"/>
          <p:cNvSpPr/>
          <p:nvPr/>
        </p:nvSpPr>
        <p:spPr>
          <a:xfrm rot="-5400000" flipH="1">
            <a:off x="5358452" y="2880538"/>
            <a:ext cx="1027800" cy="469575"/>
          </a:xfrm>
          <a:prstGeom prst="parallelogram">
            <a:avLst>
              <a:gd name="adj" fmla="val 81897"/>
            </a:avLst>
          </a:prstGeom>
          <a:solidFill>
            <a:srgbClr val="FFFFFF">
              <a:alpha val="14229"/>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33" name="Google Shape;33;p3"/>
          <p:cNvSpPr/>
          <p:nvPr/>
        </p:nvSpPr>
        <p:spPr>
          <a:xfrm rot="-5400000" flipH="1">
            <a:off x="4563356" y="694638"/>
            <a:ext cx="1520100" cy="694575"/>
          </a:xfrm>
          <a:prstGeom prst="parallelogram">
            <a:avLst>
              <a:gd name="adj" fmla="val 81897"/>
            </a:avLst>
          </a:prstGeom>
          <a:solidFill>
            <a:srgbClr val="0066FF">
              <a:alpha val="2269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800316" y="912850"/>
            <a:ext cx="4479075" cy="6360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800316" y="1650548"/>
            <a:ext cx="4479075" cy="2764500"/>
          </a:xfrm>
          <a:prstGeom prst="rect">
            <a:avLst/>
          </a:prstGeom>
        </p:spPr>
        <p:txBody>
          <a:bodyPr spcFirstLastPara="1" wrap="square" lIns="91425" tIns="91425" rIns="91425" bIns="91425" anchor="t" anchorCtr="0"/>
          <a:lstStyle>
            <a:lvl1pPr marL="342900" lvl="0" indent="-285750">
              <a:spcBef>
                <a:spcPts val="450"/>
              </a:spcBef>
              <a:spcAft>
                <a:spcPts val="0"/>
              </a:spcAft>
              <a:buSzPts val="2400"/>
              <a:buChar char="›"/>
              <a:defRPr/>
            </a:lvl1pPr>
            <a:lvl2pPr marL="685800" lvl="1" indent="-285750">
              <a:spcBef>
                <a:spcPts val="0"/>
              </a:spcBef>
              <a:spcAft>
                <a:spcPts val="0"/>
              </a:spcAft>
              <a:buSzPts val="2400"/>
              <a:buChar char="›"/>
              <a:defRPr/>
            </a:lvl2pPr>
            <a:lvl3pPr marL="1028700" lvl="2" indent="-285750">
              <a:spcBef>
                <a:spcPts val="0"/>
              </a:spcBef>
              <a:spcAft>
                <a:spcPts val="0"/>
              </a:spcAft>
              <a:buSzPts val="2400"/>
              <a:buChar char="›"/>
              <a:defRPr/>
            </a:lvl3pPr>
            <a:lvl4pPr marL="1371600" lvl="3" indent="-285750">
              <a:spcBef>
                <a:spcPts val="0"/>
              </a:spcBef>
              <a:spcAft>
                <a:spcPts val="0"/>
              </a:spcAft>
              <a:buSzPts val="2400"/>
              <a:buChar char="›"/>
              <a:defRPr/>
            </a:lvl4pPr>
            <a:lvl5pPr marL="1714500" lvl="4" indent="-285750">
              <a:spcBef>
                <a:spcPts val="0"/>
              </a:spcBef>
              <a:spcAft>
                <a:spcPts val="0"/>
              </a:spcAft>
              <a:buSzPts val="2400"/>
              <a:buChar char="›"/>
              <a:defRPr/>
            </a:lvl5pPr>
            <a:lvl6pPr marL="2057400" lvl="5" indent="-285750">
              <a:spcBef>
                <a:spcPts val="0"/>
              </a:spcBef>
              <a:spcAft>
                <a:spcPts val="0"/>
              </a:spcAft>
              <a:buSzPts val="2400"/>
              <a:buChar char="›"/>
              <a:defRPr/>
            </a:lvl6pPr>
            <a:lvl7pPr marL="2400300" lvl="6" indent="-285750">
              <a:spcBef>
                <a:spcPts val="0"/>
              </a:spcBef>
              <a:spcAft>
                <a:spcPts val="0"/>
              </a:spcAft>
              <a:buSzPts val="2400"/>
              <a:buChar char="›"/>
              <a:defRPr/>
            </a:lvl7pPr>
            <a:lvl8pPr marL="2743200" lvl="7" indent="-285750">
              <a:spcBef>
                <a:spcPts val="0"/>
              </a:spcBef>
              <a:spcAft>
                <a:spcPts val="0"/>
              </a:spcAft>
              <a:buSzPts val="2400"/>
              <a:buChar char="›"/>
              <a:defRPr/>
            </a:lvl8pPr>
            <a:lvl9pPr marL="3086100" lvl="8" indent="-285750">
              <a:spcBef>
                <a:spcPts val="0"/>
              </a:spcBef>
              <a:spcAft>
                <a:spcPts val="0"/>
              </a:spcAft>
              <a:buSzPts val="2400"/>
              <a:buChar char="»"/>
              <a:defRPr/>
            </a:lvl9pPr>
          </a:lstStyle>
          <a:p>
            <a:endParaRPr/>
          </a:p>
        </p:txBody>
      </p:sp>
      <p:grpSp>
        <p:nvGrpSpPr>
          <p:cNvPr id="51" name="Google Shape;51;p5"/>
          <p:cNvGrpSpPr/>
          <p:nvPr/>
        </p:nvGrpSpPr>
        <p:grpSpPr>
          <a:xfrm>
            <a:off x="5546402" y="-6"/>
            <a:ext cx="1311663"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2" y="2738679"/>
            <a:ext cx="54186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6417581" y="4812625"/>
            <a:ext cx="440325"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800316" y="912850"/>
            <a:ext cx="4479075" cy="6360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800325" y="1706950"/>
            <a:ext cx="2233350" cy="3218700"/>
          </a:xfrm>
          <a:prstGeom prst="rect">
            <a:avLst/>
          </a:prstGeom>
        </p:spPr>
        <p:txBody>
          <a:bodyPr spcFirstLastPara="1" wrap="square" lIns="91425" tIns="91425" rIns="91425" bIns="91425" anchor="t" anchorCtr="0"/>
          <a:lstStyle>
            <a:lvl1pPr marL="342900" lvl="0" indent="-257175">
              <a:spcBef>
                <a:spcPts val="450"/>
              </a:spcBef>
              <a:spcAft>
                <a:spcPts val="0"/>
              </a:spcAft>
              <a:buSzPts val="1800"/>
              <a:buChar char="›"/>
              <a:defRPr sz="1350"/>
            </a:lvl1pPr>
            <a:lvl2pPr marL="685800" lvl="1" indent="-257175">
              <a:spcBef>
                <a:spcPts val="0"/>
              </a:spcBef>
              <a:spcAft>
                <a:spcPts val="0"/>
              </a:spcAft>
              <a:buSzPts val="1800"/>
              <a:buChar char="›"/>
              <a:defRPr sz="1350"/>
            </a:lvl2pPr>
            <a:lvl3pPr marL="1028700" lvl="2" indent="-257175">
              <a:spcBef>
                <a:spcPts val="0"/>
              </a:spcBef>
              <a:spcAft>
                <a:spcPts val="0"/>
              </a:spcAft>
              <a:buSzPts val="1800"/>
              <a:buChar char="›"/>
              <a:defRPr sz="1350"/>
            </a:lvl3pPr>
            <a:lvl4pPr marL="1371600" lvl="3" indent="-257175">
              <a:spcBef>
                <a:spcPts val="0"/>
              </a:spcBef>
              <a:spcAft>
                <a:spcPts val="0"/>
              </a:spcAft>
              <a:buSzPts val="1800"/>
              <a:buChar char="›"/>
              <a:defRPr sz="1350"/>
            </a:lvl4pPr>
            <a:lvl5pPr marL="1714500" lvl="4" indent="-257175">
              <a:spcBef>
                <a:spcPts val="0"/>
              </a:spcBef>
              <a:spcAft>
                <a:spcPts val="0"/>
              </a:spcAft>
              <a:buSzPts val="1800"/>
              <a:buChar char="›"/>
              <a:defRPr sz="1350"/>
            </a:lvl5pPr>
            <a:lvl6pPr marL="2057400" lvl="5" indent="-257175">
              <a:spcBef>
                <a:spcPts val="0"/>
              </a:spcBef>
              <a:spcAft>
                <a:spcPts val="0"/>
              </a:spcAft>
              <a:buSzPts val="1800"/>
              <a:buChar char="›"/>
              <a:defRPr sz="1350"/>
            </a:lvl6pPr>
            <a:lvl7pPr marL="2400300" lvl="6" indent="-257175">
              <a:spcBef>
                <a:spcPts val="0"/>
              </a:spcBef>
              <a:spcAft>
                <a:spcPts val="0"/>
              </a:spcAft>
              <a:buSzPts val="1800"/>
              <a:buChar char="›"/>
              <a:defRPr sz="1350"/>
            </a:lvl7pPr>
            <a:lvl8pPr marL="2743200" lvl="7" indent="-257175">
              <a:spcBef>
                <a:spcPts val="0"/>
              </a:spcBef>
              <a:spcAft>
                <a:spcPts val="0"/>
              </a:spcAft>
              <a:buSzPts val="1800"/>
              <a:buChar char="›"/>
              <a:defRPr sz="1350"/>
            </a:lvl8pPr>
            <a:lvl9pPr marL="3086100" lvl="8" indent="-257175">
              <a:spcBef>
                <a:spcPts val="0"/>
              </a:spcBef>
              <a:spcAft>
                <a:spcPts val="0"/>
              </a:spcAft>
              <a:buSzPts val="1800"/>
              <a:buChar char="»"/>
              <a:defRPr sz="1350"/>
            </a:lvl9pPr>
          </a:lstStyle>
          <a:p>
            <a:endParaRPr/>
          </a:p>
        </p:txBody>
      </p:sp>
      <p:sp>
        <p:nvSpPr>
          <p:cNvPr id="67" name="Google Shape;67;p6"/>
          <p:cNvSpPr txBox="1">
            <a:spLocks noGrp="1"/>
          </p:cNvSpPr>
          <p:nvPr>
            <p:ph type="body" idx="2"/>
          </p:nvPr>
        </p:nvSpPr>
        <p:spPr>
          <a:xfrm>
            <a:off x="3168112" y="1706950"/>
            <a:ext cx="2233350" cy="3218700"/>
          </a:xfrm>
          <a:prstGeom prst="rect">
            <a:avLst/>
          </a:prstGeom>
        </p:spPr>
        <p:txBody>
          <a:bodyPr spcFirstLastPara="1" wrap="square" lIns="91425" tIns="91425" rIns="91425" bIns="91425" anchor="t" anchorCtr="0"/>
          <a:lstStyle>
            <a:lvl1pPr marL="342900" lvl="0" indent="-257175">
              <a:spcBef>
                <a:spcPts val="450"/>
              </a:spcBef>
              <a:spcAft>
                <a:spcPts val="0"/>
              </a:spcAft>
              <a:buSzPts val="1800"/>
              <a:buChar char="›"/>
              <a:defRPr sz="1350"/>
            </a:lvl1pPr>
            <a:lvl2pPr marL="685800" lvl="1" indent="-257175">
              <a:spcBef>
                <a:spcPts val="0"/>
              </a:spcBef>
              <a:spcAft>
                <a:spcPts val="0"/>
              </a:spcAft>
              <a:buSzPts val="1800"/>
              <a:buChar char="›"/>
              <a:defRPr sz="1350"/>
            </a:lvl2pPr>
            <a:lvl3pPr marL="1028700" lvl="2" indent="-257175">
              <a:spcBef>
                <a:spcPts val="0"/>
              </a:spcBef>
              <a:spcAft>
                <a:spcPts val="0"/>
              </a:spcAft>
              <a:buSzPts val="1800"/>
              <a:buChar char="›"/>
              <a:defRPr sz="1350"/>
            </a:lvl3pPr>
            <a:lvl4pPr marL="1371600" lvl="3" indent="-257175">
              <a:spcBef>
                <a:spcPts val="0"/>
              </a:spcBef>
              <a:spcAft>
                <a:spcPts val="0"/>
              </a:spcAft>
              <a:buSzPts val="1800"/>
              <a:buChar char="›"/>
              <a:defRPr sz="1350"/>
            </a:lvl4pPr>
            <a:lvl5pPr marL="1714500" lvl="4" indent="-257175">
              <a:spcBef>
                <a:spcPts val="0"/>
              </a:spcBef>
              <a:spcAft>
                <a:spcPts val="0"/>
              </a:spcAft>
              <a:buSzPts val="1800"/>
              <a:buChar char="›"/>
              <a:defRPr sz="1350"/>
            </a:lvl5pPr>
            <a:lvl6pPr marL="2057400" lvl="5" indent="-257175">
              <a:spcBef>
                <a:spcPts val="0"/>
              </a:spcBef>
              <a:spcAft>
                <a:spcPts val="0"/>
              </a:spcAft>
              <a:buSzPts val="1800"/>
              <a:buChar char="›"/>
              <a:defRPr sz="1350"/>
            </a:lvl6pPr>
            <a:lvl7pPr marL="2400300" lvl="6" indent="-257175">
              <a:spcBef>
                <a:spcPts val="0"/>
              </a:spcBef>
              <a:spcAft>
                <a:spcPts val="0"/>
              </a:spcAft>
              <a:buSzPts val="1800"/>
              <a:buChar char="›"/>
              <a:defRPr sz="1350"/>
            </a:lvl7pPr>
            <a:lvl8pPr marL="2743200" lvl="7" indent="-257175">
              <a:spcBef>
                <a:spcPts val="0"/>
              </a:spcBef>
              <a:spcAft>
                <a:spcPts val="0"/>
              </a:spcAft>
              <a:buSzPts val="1800"/>
              <a:buChar char="›"/>
              <a:defRPr sz="1350"/>
            </a:lvl8pPr>
            <a:lvl9pPr marL="3086100" lvl="8" indent="-257175">
              <a:spcBef>
                <a:spcPts val="0"/>
              </a:spcBef>
              <a:spcAft>
                <a:spcPts val="0"/>
              </a:spcAft>
              <a:buSzPts val="1800"/>
              <a:buChar char="»"/>
              <a:defRPr sz="1350"/>
            </a:lvl9pPr>
          </a:lstStyle>
          <a:p>
            <a:endParaRPr/>
          </a:p>
        </p:txBody>
      </p:sp>
      <p:grpSp>
        <p:nvGrpSpPr>
          <p:cNvPr id="68" name="Google Shape;68;p6"/>
          <p:cNvGrpSpPr/>
          <p:nvPr/>
        </p:nvGrpSpPr>
        <p:grpSpPr>
          <a:xfrm>
            <a:off x="5546402" y="-6"/>
            <a:ext cx="1311663"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2" y="2738679"/>
            <a:ext cx="54186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6417581" y="4812625"/>
            <a:ext cx="440325"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5951148" y="5"/>
            <a:ext cx="906884"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655976"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6417581" y="4812625"/>
            <a:ext cx="440325"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green gradient">
  <p:cSld name="BLANK_2">
    <p:spTree>
      <p:nvGrpSpPr>
        <p:cNvPr id="1" name="Shape 143"/>
        <p:cNvGrpSpPr/>
        <p:nvPr/>
      </p:nvGrpSpPr>
      <p:grpSpPr>
        <a:xfrm>
          <a:off x="0" y="0"/>
          <a:ext cx="0" cy="0"/>
          <a:chOff x="0" y="0"/>
          <a:chExt cx="0" cy="0"/>
        </a:xfrm>
      </p:grpSpPr>
      <p:sp>
        <p:nvSpPr>
          <p:cNvPr id="144" name="Google Shape;144;p11"/>
          <p:cNvSpPr/>
          <p:nvPr/>
        </p:nvSpPr>
        <p:spPr>
          <a:xfrm rot="5400000" flipH="1">
            <a:off x="5811341" y="390161"/>
            <a:ext cx="1436798" cy="656484"/>
          </a:xfrm>
          <a:prstGeom prst="parallelogram">
            <a:avLst>
              <a:gd name="adj" fmla="val 81897"/>
            </a:avLst>
          </a:prstGeom>
          <a:solidFill>
            <a:srgbClr val="FFFFFF">
              <a:alpha val="4885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45" name="Google Shape;145;p11"/>
          <p:cNvSpPr/>
          <p:nvPr/>
        </p:nvSpPr>
        <p:spPr>
          <a:xfrm rot="5400000" flipH="1">
            <a:off x="5561482" y="1287566"/>
            <a:ext cx="1779871" cy="813138"/>
          </a:xfrm>
          <a:prstGeom prst="parallelogram">
            <a:avLst>
              <a:gd name="adj" fmla="val 81897"/>
            </a:avLst>
          </a:prstGeom>
          <a:solidFill>
            <a:srgbClr val="FFFFFF">
              <a:alpha val="4885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46" name="Google Shape;146;p11"/>
          <p:cNvSpPr/>
          <p:nvPr/>
        </p:nvSpPr>
        <p:spPr>
          <a:xfrm rot="-5400000">
            <a:off x="6154774" y="1952828"/>
            <a:ext cx="965333" cy="441182"/>
          </a:xfrm>
          <a:prstGeom prst="parallelogram">
            <a:avLst>
              <a:gd name="adj" fmla="val 81897"/>
            </a:avLst>
          </a:prstGeom>
          <a:solidFill>
            <a:srgbClr val="0066FF">
              <a:alpha val="2269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47" name="Google Shape;147;p11"/>
          <p:cNvSpPr/>
          <p:nvPr/>
        </p:nvSpPr>
        <p:spPr>
          <a:xfrm rot="-5400000">
            <a:off x="5742586" y="433745"/>
            <a:ext cx="768076" cy="350955"/>
          </a:xfrm>
          <a:prstGeom prst="parallelogram">
            <a:avLst>
              <a:gd name="adj" fmla="val 81897"/>
            </a:avLst>
          </a:prstGeom>
          <a:solidFill>
            <a:srgbClr val="0066FF">
              <a:alpha val="2269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48" name="Google Shape;148;p11"/>
          <p:cNvSpPr/>
          <p:nvPr/>
        </p:nvSpPr>
        <p:spPr>
          <a:xfrm rot="-5400000" flipH="1">
            <a:off x="6322869" y="2379498"/>
            <a:ext cx="542403" cy="247815"/>
          </a:xfrm>
          <a:prstGeom prst="parallelogram">
            <a:avLst>
              <a:gd name="adj" fmla="val 81897"/>
            </a:avLst>
          </a:prstGeom>
          <a:solidFill>
            <a:srgbClr val="FFFFFF">
              <a:alpha val="4885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49" name="Google Shape;149;p11"/>
          <p:cNvSpPr/>
          <p:nvPr/>
        </p:nvSpPr>
        <p:spPr>
          <a:xfrm rot="5400000" flipH="1">
            <a:off x="-389802" y="3057298"/>
            <a:ext cx="1435651" cy="655903"/>
          </a:xfrm>
          <a:prstGeom prst="parallelogram">
            <a:avLst>
              <a:gd name="adj" fmla="val 81897"/>
            </a:avLst>
          </a:prstGeom>
          <a:solidFill>
            <a:srgbClr val="FFFFFF">
              <a:alpha val="4885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50" name="Google Shape;150;p11"/>
          <p:cNvSpPr/>
          <p:nvPr/>
        </p:nvSpPr>
        <p:spPr>
          <a:xfrm rot="5400000">
            <a:off x="-265947" y="2686525"/>
            <a:ext cx="979133" cy="446984"/>
          </a:xfrm>
          <a:prstGeom prst="parallelogram">
            <a:avLst>
              <a:gd name="adj" fmla="val 81897"/>
            </a:avLst>
          </a:prstGeom>
          <a:solidFill>
            <a:srgbClr val="FFFFFF">
              <a:alpha val="4885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51" name="Google Shape;151;p11"/>
          <p:cNvSpPr/>
          <p:nvPr/>
        </p:nvSpPr>
        <p:spPr>
          <a:xfrm rot="-5400000" flipH="1">
            <a:off x="-291813" y="4360557"/>
            <a:ext cx="1075013" cy="491383"/>
          </a:xfrm>
          <a:prstGeom prst="parallelogram">
            <a:avLst>
              <a:gd name="adj" fmla="val 81897"/>
            </a:avLst>
          </a:prstGeom>
          <a:solidFill>
            <a:srgbClr val="FFFFFF">
              <a:alpha val="4885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52" name="Google Shape;152;p11"/>
          <p:cNvSpPr/>
          <p:nvPr/>
        </p:nvSpPr>
        <p:spPr>
          <a:xfrm rot="-5400000">
            <a:off x="-202110" y="2434597"/>
            <a:ext cx="744156" cy="339937"/>
          </a:xfrm>
          <a:prstGeom prst="parallelogram">
            <a:avLst>
              <a:gd name="adj" fmla="val 81897"/>
            </a:avLst>
          </a:prstGeom>
          <a:solidFill>
            <a:srgbClr val="0066FF">
              <a:alpha val="2269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53" name="Google Shape;153;p11"/>
          <p:cNvSpPr/>
          <p:nvPr/>
        </p:nvSpPr>
        <p:spPr>
          <a:xfrm rot="-5400000" flipH="1">
            <a:off x="114086" y="3872608"/>
            <a:ext cx="743793" cy="339937"/>
          </a:xfrm>
          <a:prstGeom prst="parallelogram">
            <a:avLst>
              <a:gd name="adj" fmla="val 81897"/>
            </a:avLst>
          </a:prstGeom>
          <a:solidFill>
            <a:srgbClr val="0066FF">
              <a:alpha val="2269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54" name="Google Shape;154;p11"/>
          <p:cNvSpPr txBox="1">
            <a:spLocks noGrp="1"/>
          </p:cNvSpPr>
          <p:nvPr>
            <p:ph type="sldNum" idx="12"/>
          </p:nvPr>
        </p:nvSpPr>
        <p:spPr>
          <a:xfrm>
            <a:off x="6417581" y="4812625"/>
            <a:ext cx="440325"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5546402" y="-6"/>
            <a:ext cx="1311663"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666611" y="2032029"/>
            <a:ext cx="2455200" cy="112185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364202" y="1628851"/>
            <a:ext cx="1340700" cy="612225"/>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499016" y="3803652"/>
            <a:ext cx="1838400" cy="84037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276639" y="1284070"/>
            <a:ext cx="1018800" cy="465525"/>
          </a:xfrm>
          <a:prstGeom prst="parallelogram">
            <a:avLst>
              <a:gd name="adj" fmla="val 81897"/>
            </a:avLst>
          </a:prstGeom>
          <a:solidFill>
            <a:srgbClr val="FFFFFF">
              <a:alpha val="14229"/>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195176" y="3121561"/>
            <a:ext cx="1272000" cy="581400"/>
          </a:xfrm>
          <a:prstGeom prst="parallelogram">
            <a:avLst>
              <a:gd name="adj" fmla="val 81897"/>
            </a:avLst>
          </a:prstGeom>
          <a:solidFill>
            <a:srgbClr val="0066FF">
              <a:alpha val="22690"/>
            </a:srgbClr>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6417581" y="4812625"/>
            <a:ext cx="440325"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9">
            <a:lum/>
          </a:blip>
          <a:srcRect/>
          <a:stretch>
            <a:fillRect t="-17000" b="-17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00316" y="912850"/>
            <a:ext cx="4479075" cy="636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800316" y="1650548"/>
            <a:ext cx="4479075" cy="2764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6417581" y="4812625"/>
            <a:ext cx="440325" cy="330900"/>
          </a:xfrm>
          <a:prstGeom prst="rect">
            <a:avLst/>
          </a:prstGeom>
          <a:noFill/>
          <a:ln>
            <a:noFill/>
          </a:ln>
        </p:spPr>
        <p:txBody>
          <a:bodyPr spcFirstLastPara="1" wrap="square" lIns="91425" tIns="91425" rIns="91425" bIns="91425" anchor="t" anchorCtr="0">
            <a:noAutofit/>
          </a:bodyPr>
          <a:lstStyle>
            <a:lvl1pPr lvl="0" algn="r">
              <a:buNone/>
              <a:defRPr sz="825">
                <a:solidFill>
                  <a:srgbClr val="FFFFFF"/>
                </a:solidFill>
                <a:latin typeface="Hind"/>
                <a:ea typeface="Hind"/>
                <a:cs typeface="Hind"/>
                <a:sym typeface="Hind"/>
              </a:defRPr>
            </a:lvl1pPr>
            <a:lvl2pPr lvl="1" algn="r">
              <a:buNone/>
              <a:defRPr sz="825">
                <a:solidFill>
                  <a:srgbClr val="FFFFFF"/>
                </a:solidFill>
                <a:latin typeface="Hind"/>
                <a:ea typeface="Hind"/>
                <a:cs typeface="Hind"/>
                <a:sym typeface="Hind"/>
              </a:defRPr>
            </a:lvl2pPr>
            <a:lvl3pPr lvl="2" algn="r">
              <a:buNone/>
              <a:defRPr sz="825">
                <a:solidFill>
                  <a:srgbClr val="FFFFFF"/>
                </a:solidFill>
                <a:latin typeface="Hind"/>
                <a:ea typeface="Hind"/>
                <a:cs typeface="Hind"/>
                <a:sym typeface="Hind"/>
              </a:defRPr>
            </a:lvl3pPr>
            <a:lvl4pPr lvl="3" algn="r">
              <a:buNone/>
              <a:defRPr sz="825">
                <a:solidFill>
                  <a:srgbClr val="FFFFFF"/>
                </a:solidFill>
                <a:latin typeface="Hind"/>
                <a:ea typeface="Hind"/>
                <a:cs typeface="Hind"/>
                <a:sym typeface="Hind"/>
              </a:defRPr>
            </a:lvl4pPr>
            <a:lvl5pPr lvl="4" algn="r">
              <a:buNone/>
              <a:defRPr sz="825">
                <a:solidFill>
                  <a:srgbClr val="FFFFFF"/>
                </a:solidFill>
                <a:latin typeface="Hind"/>
                <a:ea typeface="Hind"/>
                <a:cs typeface="Hind"/>
                <a:sym typeface="Hind"/>
              </a:defRPr>
            </a:lvl5pPr>
            <a:lvl6pPr lvl="5" algn="r">
              <a:buNone/>
              <a:defRPr sz="825">
                <a:solidFill>
                  <a:srgbClr val="FFFFFF"/>
                </a:solidFill>
                <a:latin typeface="Hind"/>
                <a:ea typeface="Hind"/>
                <a:cs typeface="Hind"/>
                <a:sym typeface="Hind"/>
              </a:defRPr>
            </a:lvl6pPr>
            <a:lvl7pPr lvl="6" algn="r">
              <a:buNone/>
              <a:defRPr sz="825">
                <a:solidFill>
                  <a:srgbClr val="FFFFFF"/>
                </a:solidFill>
                <a:latin typeface="Hind"/>
                <a:ea typeface="Hind"/>
                <a:cs typeface="Hind"/>
                <a:sym typeface="Hind"/>
              </a:defRPr>
            </a:lvl7pPr>
            <a:lvl8pPr lvl="7" algn="r">
              <a:buNone/>
              <a:defRPr sz="825">
                <a:solidFill>
                  <a:srgbClr val="FFFFFF"/>
                </a:solidFill>
                <a:latin typeface="Hind"/>
                <a:ea typeface="Hind"/>
                <a:cs typeface="Hind"/>
                <a:sym typeface="Hind"/>
              </a:defRPr>
            </a:lvl8pPr>
            <a:lvl9pPr lvl="8" algn="r">
              <a:buNone/>
              <a:defRPr sz="825">
                <a:solidFill>
                  <a:srgbClr val="FFFFFF"/>
                </a:solidFill>
                <a:latin typeface="Hind"/>
                <a:ea typeface="Hind"/>
                <a:cs typeface="Hind"/>
                <a:sym typeface="Hind"/>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 id="2147483660" r:id="rId7"/>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1" name="Picture 10" descr="A screenshot of a video game&#10;&#10;Description automatically generated">
            <a:extLst>
              <a:ext uri="{FF2B5EF4-FFF2-40B4-BE49-F238E27FC236}">
                <a16:creationId xmlns:a16="http://schemas.microsoft.com/office/drawing/2014/main" id="{EF46C608-6199-314F-A25A-EC05B82DD194}"/>
              </a:ext>
            </a:extLst>
          </p:cNvPr>
          <p:cNvPicPr>
            <a:picLocks noChangeAspect="1"/>
          </p:cNvPicPr>
          <p:nvPr/>
        </p:nvPicPr>
        <p:blipFill>
          <a:blip r:embed="rId3"/>
          <a:stretch>
            <a:fillRect/>
          </a:stretch>
        </p:blipFill>
        <p:spPr>
          <a:xfrm>
            <a:off x="3754890" y="2900855"/>
            <a:ext cx="2932409" cy="1853199"/>
          </a:xfrm>
          <a:prstGeom prst="rect">
            <a:avLst/>
          </a:prstGeom>
        </p:spPr>
      </p:pic>
      <p:sp>
        <p:nvSpPr>
          <p:cNvPr id="196" name="Google Shape;196;p15"/>
          <p:cNvSpPr txBox="1">
            <a:spLocks noGrp="1"/>
          </p:cNvSpPr>
          <p:nvPr>
            <p:ph type="ctrTitle"/>
          </p:nvPr>
        </p:nvSpPr>
        <p:spPr>
          <a:xfrm>
            <a:off x="539015" y="757100"/>
            <a:ext cx="4687253" cy="1098823"/>
          </a:xfrm>
          <a:prstGeom prst="rect">
            <a:avLst/>
          </a:prstGeom>
        </p:spPr>
        <p:txBody>
          <a:bodyPr spcFirstLastPara="1" wrap="square" lIns="68569" tIns="68569" rIns="68569" bIns="68569" anchor="ctr" anchorCtr="0">
            <a:noAutofit/>
          </a:bodyPr>
          <a:lstStyle/>
          <a:p>
            <a:pPr algn="l"/>
            <a:r>
              <a:rPr lang="en" sz="2700" dirty="0">
                <a:solidFill>
                  <a:srgbClr val="FE4F0D"/>
                </a:solidFill>
                <a:latin typeface="UTM Avo" panose="02040603050506020204" pitchFamily="18" charset="0"/>
              </a:rPr>
              <a:t>KHANHCA PAWNSHOP</a:t>
            </a:r>
            <a:br>
              <a:rPr lang="en" sz="2400" dirty="0">
                <a:solidFill>
                  <a:srgbClr val="FE4F0D"/>
                </a:solidFill>
                <a:latin typeface="UTM Avo" panose="02040603050506020204" pitchFamily="18" charset="0"/>
              </a:rPr>
            </a:br>
            <a:r>
              <a:rPr lang="en" sz="2400" dirty="0">
                <a:solidFill>
                  <a:schemeClr val="tx1">
                    <a:lumMod val="75000"/>
                    <a:lumOff val="25000"/>
                  </a:schemeClr>
                </a:solidFill>
                <a:latin typeface="UTM Avo" panose="02040603050506020204" pitchFamily="18" charset="0"/>
              </a:rPr>
              <a:t>MANAGEMENT SOFTWARE</a:t>
            </a:r>
            <a:endParaRPr sz="2400" dirty="0">
              <a:solidFill>
                <a:schemeClr val="tx1">
                  <a:lumMod val="75000"/>
                  <a:lumOff val="25000"/>
                </a:schemeClr>
              </a:solidFill>
              <a:latin typeface="UTM Avo" panose="02040603050506020204" pitchFamily="18" charset="0"/>
            </a:endParaRPr>
          </a:p>
        </p:txBody>
      </p:sp>
      <p:pic>
        <p:nvPicPr>
          <p:cNvPr id="7" name="Picture 6" descr="A close up of a sign&#10;&#10;Description automatically generated">
            <a:extLst>
              <a:ext uri="{FF2B5EF4-FFF2-40B4-BE49-F238E27FC236}">
                <a16:creationId xmlns:a16="http://schemas.microsoft.com/office/drawing/2014/main" id="{8A7583CA-3B1F-BF41-BBC5-81881134AF00}"/>
              </a:ext>
            </a:extLst>
          </p:cNvPr>
          <p:cNvPicPr>
            <a:picLocks noChangeAspect="1"/>
          </p:cNvPicPr>
          <p:nvPr/>
        </p:nvPicPr>
        <p:blipFill>
          <a:blip r:embed="rId4"/>
          <a:stretch>
            <a:fillRect/>
          </a:stretch>
        </p:blipFill>
        <p:spPr>
          <a:xfrm>
            <a:off x="6125325" y="140805"/>
            <a:ext cx="561974" cy="581024"/>
          </a:xfrm>
          <a:prstGeom prst="rect">
            <a:avLst/>
          </a:prstGeom>
        </p:spPr>
      </p:pic>
      <p:pic>
        <p:nvPicPr>
          <p:cNvPr id="9" name="Picture 8">
            <a:extLst>
              <a:ext uri="{FF2B5EF4-FFF2-40B4-BE49-F238E27FC236}">
                <a16:creationId xmlns:a16="http://schemas.microsoft.com/office/drawing/2014/main" id="{663B0C33-B7D8-3242-9C90-25355F137CFF}"/>
              </a:ext>
            </a:extLst>
          </p:cNvPr>
          <p:cNvPicPr>
            <a:picLocks noChangeAspect="1"/>
          </p:cNvPicPr>
          <p:nvPr/>
        </p:nvPicPr>
        <p:blipFill>
          <a:blip r:embed="rId5"/>
          <a:stretch>
            <a:fillRect/>
          </a:stretch>
        </p:blipFill>
        <p:spPr>
          <a:xfrm>
            <a:off x="303710" y="177646"/>
            <a:ext cx="1633636" cy="375295"/>
          </a:xfrm>
          <a:prstGeom prst="rect">
            <a:avLst/>
          </a:prstGeom>
        </p:spPr>
      </p:pic>
      <p:sp>
        <p:nvSpPr>
          <p:cNvPr id="12" name="TextBox 11">
            <a:extLst>
              <a:ext uri="{FF2B5EF4-FFF2-40B4-BE49-F238E27FC236}">
                <a16:creationId xmlns:a16="http://schemas.microsoft.com/office/drawing/2014/main" id="{C1ADFE42-F9DB-EC40-AE2C-D19DF52F6848}"/>
              </a:ext>
            </a:extLst>
          </p:cNvPr>
          <p:cNvSpPr txBox="1"/>
          <p:nvPr/>
        </p:nvSpPr>
        <p:spPr>
          <a:xfrm>
            <a:off x="1805151" y="2016856"/>
            <a:ext cx="3421117" cy="2054409"/>
          </a:xfrm>
          <a:prstGeom prst="rect">
            <a:avLst/>
          </a:prstGeom>
          <a:noFill/>
        </p:spPr>
        <p:txBody>
          <a:bodyPr wrap="square" rtlCol="0">
            <a:spAutoFit/>
          </a:bodyPr>
          <a:lstStyle/>
          <a:p>
            <a:r>
              <a:rPr lang="en-US" sz="1350" b="1" dirty="0"/>
              <a:t>[SP19-PRO192-SI1301]</a:t>
            </a:r>
          </a:p>
          <a:p>
            <a:r>
              <a:rPr lang="en-US" sz="1200" b="1" dirty="0">
                <a:solidFill>
                  <a:srgbClr val="FE4F0D"/>
                </a:solidFill>
              </a:rPr>
              <a:t>Proposed supervisor:</a:t>
            </a:r>
          </a:p>
          <a:p>
            <a:r>
              <a:rPr lang="en-US" sz="1050" b="1" dirty="0"/>
              <a:t>M.Sc. Vo Hong </a:t>
            </a:r>
            <a:r>
              <a:rPr lang="en-US" sz="1050" b="1" dirty="0" err="1"/>
              <a:t>Khanh</a:t>
            </a:r>
            <a:endParaRPr lang="en-US" sz="1050" b="1" dirty="0"/>
          </a:p>
          <a:p>
            <a:r>
              <a:rPr lang="en-US" sz="600" b="1" dirty="0"/>
              <a:t> </a:t>
            </a:r>
          </a:p>
          <a:p>
            <a:r>
              <a:rPr lang="en-US" sz="1200" b="1" dirty="0">
                <a:solidFill>
                  <a:srgbClr val="FE4F0D"/>
                </a:solidFill>
              </a:rPr>
              <a:t>Member of Group 11:</a:t>
            </a:r>
          </a:p>
          <a:p>
            <a:r>
              <a:rPr lang="en-US" sz="1050" b="1" dirty="0"/>
              <a:t>Le Quoc Khoi </a:t>
            </a:r>
            <a:r>
              <a:rPr lang="en-US" sz="1050" dirty="0"/>
              <a:t>| Leader</a:t>
            </a:r>
          </a:p>
          <a:p>
            <a:r>
              <a:rPr lang="en-US" sz="1050" dirty="0"/>
              <a:t>CE130023</a:t>
            </a:r>
          </a:p>
          <a:p>
            <a:r>
              <a:rPr lang="en-US" sz="1050" b="1" dirty="0"/>
              <a:t>Nguyen Truong </a:t>
            </a:r>
            <a:r>
              <a:rPr lang="en-US" sz="1050" b="1" dirty="0" err="1"/>
              <a:t>Thinh</a:t>
            </a:r>
            <a:r>
              <a:rPr lang="en-US" sz="1050" b="1" dirty="0"/>
              <a:t> </a:t>
            </a:r>
            <a:r>
              <a:rPr lang="en-US" sz="1050" dirty="0"/>
              <a:t>| Secretary</a:t>
            </a:r>
          </a:p>
          <a:p>
            <a:r>
              <a:rPr lang="en-US" sz="1050" dirty="0"/>
              <a:t>CE130214</a:t>
            </a:r>
          </a:p>
          <a:p>
            <a:r>
              <a:rPr lang="en-US" sz="1050" b="1" dirty="0"/>
              <a:t>Pham Ngoc Minh Hung</a:t>
            </a:r>
          </a:p>
          <a:p>
            <a:r>
              <a:rPr lang="en-US" sz="1050" dirty="0"/>
              <a:t>CE130339</a:t>
            </a:r>
          </a:p>
          <a:p>
            <a:endParaRPr lang="en-US" sz="1050"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213191" y="1905335"/>
            <a:ext cx="4431619" cy="869850"/>
          </a:xfrm>
          <a:prstGeom prst="rect">
            <a:avLst/>
          </a:prstGeom>
        </p:spPr>
        <p:txBody>
          <a:bodyPr spcFirstLastPara="1" wrap="square" lIns="68569" tIns="68569" rIns="68569" bIns="68569" anchor="b" anchorCtr="0">
            <a:noAutofit/>
          </a:bodyPr>
          <a:lstStyle/>
          <a:p>
            <a:pPr lvl="0"/>
            <a:r>
              <a:rPr lang="vi-VN" sz="2700" dirty="0">
                <a:solidFill>
                  <a:srgbClr val="FE4F0D"/>
                </a:solidFill>
              </a:rPr>
              <a:t>3</a:t>
            </a:r>
            <a:br>
              <a:rPr lang="vi-VN" sz="2700" dirty="0">
                <a:solidFill>
                  <a:srgbClr val="FE4F0D"/>
                </a:solidFill>
              </a:rPr>
            </a:br>
            <a:r>
              <a:rPr lang="vi-VN" sz="2700" dirty="0">
                <a:solidFill>
                  <a:srgbClr val="FE4F0D"/>
                </a:solidFill>
              </a:rPr>
              <a:t>USER REQUIREMENTS</a:t>
            </a:r>
          </a:p>
        </p:txBody>
      </p:sp>
      <p:sp>
        <p:nvSpPr>
          <p:cNvPr id="220" name="Google Shape;220;p18"/>
          <p:cNvSpPr txBox="1">
            <a:spLocks noGrp="1"/>
          </p:cNvSpPr>
          <p:nvPr>
            <p:ph type="sldNum" idx="4294967295"/>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10</a:t>
            </a:fld>
            <a:endParaRPr/>
          </a:p>
        </p:txBody>
      </p:sp>
      <p:pic>
        <p:nvPicPr>
          <p:cNvPr id="6" name="Picture 5" descr="A close up of a sign&#10;&#10;Description automatically generated">
            <a:extLst>
              <a:ext uri="{FF2B5EF4-FFF2-40B4-BE49-F238E27FC236}">
                <a16:creationId xmlns:a16="http://schemas.microsoft.com/office/drawing/2014/main" id="{BC36F928-B556-4741-846D-2B5E419AC25E}"/>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7" name="Picture 6">
            <a:extLst>
              <a:ext uri="{FF2B5EF4-FFF2-40B4-BE49-F238E27FC236}">
                <a16:creationId xmlns:a16="http://schemas.microsoft.com/office/drawing/2014/main" id="{5664CFD5-A480-9742-831A-5247282EA0C9}"/>
              </a:ext>
            </a:extLst>
          </p:cNvPr>
          <p:cNvPicPr>
            <a:picLocks noChangeAspect="1"/>
          </p:cNvPicPr>
          <p:nvPr/>
        </p:nvPicPr>
        <p:blipFill>
          <a:blip r:embed="rId4"/>
          <a:stretch>
            <a:fillRect/>
          </a:stretch>
        </p:blipFill>
        <p:spPr>
          <a:xfrm>
            <a:off x="303710" y="177646"/>
            <a:ext cx="1633636" cy="375295"/>
          </a:xfrm>
          <a:prstGeom prst="rect">
            <a:avLst/>
          </a:prstGeom>
        </p:spPr>
      </p:pic>
    </p:spTree>
    <p:extLst>
      <p:ext uri="{BB962C8B-B14F-4D97-AF65-F5344CB8AC3E}">
        <p14:creationId xmlns:p14="http://schemas.microsoft.com/office/powerpoint/2010/main" val="20451308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1" name="Google Shape;251;p21"/>
          <p:cNvSpPr txBox="1">
            <a:spLocks noGrp="1"/>
          </p:cNvSpPr>
          <p:nvPr>
            <p:ph type="sldNum" idx="12"/>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11</a:t>
            </a:fld>
            <a:endParaRPr/>
          </a:p>
        </p:txBody>
      </p:sp>
      <p:sp>
        <p:nvSpPr>
          <p:cNvPr id="17" name="Title 1">
            <a:extLst>
              <a:ext uri="{FF2B5EF4-FFF2-40B4-BE49-F238E27FC236}">
                <a16:creationId xmlns:a16="http://schemas.microsoft.com/office/drawing/2014/main" id="{B2E026ED-54A3-AB41-B96A-BA6323103EC8}"/>
              </a:ext>
            </a:extLst>
          </p:cNvPr>
          <p:cNvSpPr txBox="1">
            <a:spLocks/>
          </p:cNvSpPr>
          <p:nvPr/>
        </p:nvSpPr>
        <p:spPr>
          <a:xfrm>
            <a:off x="303710" y="425947"/>
            <a:ext cx="4199710" cy="723611"/>
          </a:xfrm>
          <a:prstGeom prst="rect">
            <a:avLst/>
          </a:prstGeom>
        </p:spPr>
        <p:txBody>
          <a:bodyPr vert="horz" lIns="20250" tIns="324000" rIns="81000" bIns="3429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FE4F0D"/>
                </a:solidFill>
                <a:latin typeface="UTM Avo" panose="02040603050506020204" pitchFamily="18" charset="0"/>
              </a:rPr>
              <a:t>3. USER REQUIREMENTS</a:t>
            </a:r>
            <a:endParaRPr lang="vi-VN" sz="2400" b="1" dirty="0">
              <a:solidFill>
                <a:srgbClr val="FE4F0D"/>
              </a:solidFill>
            </a:endParaRPr>
          </a:p>
        </p:txBody>
      </p:sp>
      <p:pic>
        <p:nvPicPr>
          <p:cNvPr id="20" name="Picture 19" descr="A close up of a sign&#10;&#10;Description automatically generated">
            <a:extLst>
              <a:ext uri="{FF2B5EF4-FFF2-40B4-BE49-F238E27FC236}">
                <a16:creationId xmlns:a16="http://schemas.microsoft.com/office/drawing/2014/main" id="{2FC74DC8-5553-FC42-96C3-F5282603739D}"/>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21" name="Picture 20">
            <a:extLst>
              <a:ext uri="{FF2B5EF4-FFF2-40B4-BE49-F238E27FC236}">
                <a16:creationId xmlns:a16="http://schemas.microsoft.com/office/drawing/2014/main" id="{B7DDEEBB-D7A4-7347-B472-F0BCE8E9F908}"/>
              </a:ext>
            </a:extLst>
          </p:cNvPr>
          <p:cNvPicPr>
            <a:picLocks noChangeAspect="1"/>
          </p:cNvPicPr>
          <p:nvPr/>
        </p:nvPicPr>
        <p:blipFill>
          <a:blip r:embed="rId4"/>
          <a:stretch>
            <a:fillRect/>
          </a:stretch>
        </p:blipFill>
        <p:spPr>
          <a:xfrm>
            <a:off x="303710" y="177646"/>
            <a:ext cx="1633636" cy="375295"/>
          </a:xfrm>
          <a:prstGeom prst="rect">
            <a:avLst/>
          </a:prstGeom>
        </p:spPr>
      </p:pic>
      <p:sp>
        <p:nvSpPr>
          <p:cNvPr id="4" name="TextBox 3"/>
          <p:cNvSpPr txBox="1"/>
          <p:nvPr/>
        </p:nvSpPr>
        <p:spPr>
          <a:xfrm>
            <a:off x="655320" y="1187658"/>
            <a:ext cx="5356860" cy="3416320"/>
          </a:xfrm>
          <a:prstGeom prst="rect">
            <a:avLst/>
          </a:prstGeom>
          <a:noFill/>
        </p:spPr>
        <p:txBody>
          <a:bodyPr wrap="square" rtlCol="0">
            <a:spAutoFit/>
          </a:bodyPr>
          <a:lstStyle/>
          <a:p>
            <a:pPr algn="just"/>
            <a:r>
              <a:rPr lang="en-US" sz="1800" dirty="0"/>
              <a:t>- Login to the system must be allowed through login information as username and password.</a:t>
            </a:r>
          </a:p>
          <a:p>
            <a:pPr algn="just"/>
            <a:r>
              <a:rPr lang="en-US" sz="1800" dirty="0"/>
              <a:t>- Add, view, update, contracts through the contract code, users can change the value of the properties of contract information such as interest rate form, holding amount, start date, holding product information, and customer information.</a:t>
            </a:r>
          </a:p>
          <a:p>
            <a:pPr algn="just"/>
            <a:r>
              <a:rPr lang="en-US" sz="1800" dirty="0"/>
              <a:t>- Managing the store's cash flow, reporting accurate information on the amount of money pawn to customers.</a:t>
            </a:r>
          </a:p>
          <a:p>
            <a:pPr algn="just"/>
            <a:r>
              <a:rPr lang="en-US" sz="1800" dirty="0"/>
              <a:t>- Managing customers' assets, reporting assets that have been matured.</a:t>
            </a:r>
          </a:p>
        </p:txBody>
      </p:sp>
    </p:spTree>
    <p:extLst>
      <p:ext uri="{BB962C8B-B14F-4D97-AF65-F5344CB8AC3E}">
        <p14:creationId xmlns:p14="http://schemas.microsoft.com/office/powerpoint/2010/main" val="370356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985963" y="2136825"/>
            <a:ext cx="2886075" cy="869850"/>
          </a:xfrm>
          <a:prstGeom prst="rect">
            <a:avLst/>
          </a:prstGeom>
        </p:spPr>
        <p:txBody>
          <a:bodyPr spcFirstLastPara="1" wrap="square" lIns="68569" tIns="68569" rIns="68569" bIns="68569" anchor="b" anchorCtr="0">
            <a:noAutofit/>
          </a:bodyPr>
          <a:lstStyle/>
          <a:p>
            <a:pPr lvl="0"/>
            <a:r>
              <a:rPr lang="vi-VN" sz="2700" dirty="0">
                <a:solidFill>
                  <a:srgbClr val="FE4F0D"/>
                </a:solidFill>
              </a:rPr>
              <a:t>4</a:t>
            </a:r>
            <a:br>
              <a:rPr lang="vi-VN" sz="2700" dirty="0">
                <a:solidFill>
                  <a:srgbClr val="FE4F0D"/>
                </a:solidFill>
              </a:rPr>
            </a:br>
            <a:r>
              <a:rPr lang="vi-VN" sz="2700" dirty="0">
                <a:solidFill>
                  <a:srgbClr val="FE4F0D"/>
                </a:solidFill>
              </a:rPr>
              <a:t>DATA MODEL</a:t>
            </a:r>
          </a:p>
        </p:txBody>
      </p:sp>
      <p:sp>
        <p:nvSpPr>
          <p:cNvPr id="220" name="Google Shape;220;p18"/>
          <p:cNvSpPr txBox="1">
            <a:spLocks noGrp="1"/>
          </p:cNvSpPr>
          <p:nvPr>
            <p:ph type="sldNum" idx="4294967295"/>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12</a:t>
            </a:fld>
            <a:endParaRPr/>
          </a:p>
        </p:txBody>
      </p:sp>
      <p:pic>
        <p:nvPicPr>
          <p:cNvPr id="6" name="Picture 5" descr="A close up of a sign&#10;&#10;Description automatically generated">
            <a:extLst>
              <a:ext uri="{FF2B5EF4-FFF2-40B4-BE49-F238E27FC236}">
                <a16:creationId xmlns:a16="http://schemas.microsoft.com/office/drawing/2014/main" id="{B3324949-24B6-F54F-8A68-D03BD4611BF6}"/>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7" name="Picture 6">
            <a:extLst>
              <a:ext uri="{FF2B5EF4-FFF2-40B4-BE49-F238E27FC236}">
                <a16:creationId xmlns:a16="http://schemas.microsoft.com/office/drawing/2014/main" id="{06850546-EE71-4E48-857A-CDC76C414FE9}"/>
              </a:ext>
            </a:extLst>
          </p:cNvPr>
          <p:cNvPicPr>
            <a:picLocks noChangeAspect="1"/>
          </p:cNvPicPr>
          <p:nvPr/>
        </p:nvPicPr>
        <p:blipFill>
          <a:blip r:embed="rId4"/>
          <a:stretch>
            <a:fillRect/>
          </a:stretch>
        </p:blipFill>
        <p:spPr>
          <a:xfrm>
            <a:off x="303710" y="177646"/>
            <a:ext cx="1633636" cy="375295"/>
          </a:xfrm>
          <a:prstGeom prst="rect">
            <a:avLst/>
          </a:prstGeom>
        </p:spPr>
      </p:pic>
    </p:spTree>
    <p:extLst>
      <p:ext uri="{BB962C8B-B14F-4D97-AF65-F5344CB8AC3E}">
        <p14:creationId xmlns:p14="http://schemas.microsoft.com/office/powerpoint/2010/main" val="230725903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1" name="Google Shape;251;p21"/>
          <p:cNvSpPr txBox="1">
            <a:spLocks noGrp="1"/>
          </p:cNvSpPr>
          <p:nvPr>
            <p:ph type="sldNum" idx="12"/>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13</a:t>
            </a:fld>
            <a:endParaRPr/>
          </a:p>
        </p:txBody>
      </p:sp>
      <p:pic>
        <p:nvPicPr>
          <p:cNvPr id="20" name="Picture 19" descr="A close up of a sign&#10;&#10;Description automatically generated">
            <a:extLst>
              <a:ext uri="{FF2B5EF4-FFF2-40B4-BE49-F238E27FC236}">
                <a16:creationId xmlns:a16="http://schemas.microsoft.com/office/drawing/2014/main" id="{2FC74DC8-5553-FC42-96C3-F5282603739D}"/>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21" name="Picture 20">
            <a:extLst>
              <a:ext uri="{FF2B5EF4-FFF2-40B4-BE49-F238E27FC236}">
                <a16:creationId xmlns:a16="http://schemas.microsoft.com/office/drawing/2014/main" id="{B7DDEEBB-D7A4-7347-B472-F0BCE8E9F908}"/>
              </a:ext>
            </a:extLst>
          </p:cNvPr>
          <p:cNvPicPr>
            <a:picLocks noChangeAspect="1"/>
          </p:cNvPicPr>
          <p:nvPr/>
        </p:nvPicPr>
        <p:blipFill>
          <a:blip r:embed="rId4"/>
          <a:stretch>
            <a:fillRect/>
          </a:stretch>
        </p:blipFill>
        <p:spPr>
          <a:xfrm>
            <a:off x="303710" y="177646"/>
            <a:ext cx="1633636" cy="375295"/>
          </a:xfrm>
          <a:prstGeom prst="rect">
            <a:avLst/>
          </a:prstGeom>
        </p:spPr>
      </p:pic>
      <p:sp>
        <p:nvSpPr>
          <p:cNvPr id="8" name="Title 1">
            <a:extLst>
              <a:ext uri="{FF2B5EF4-FFF2-40B4-BE49-F238E27FC236}">
                <a16:creationId xmlns:a16="http://schemas.microsoft.com/office/drawing/2014/main" id="{B2E026ED-54A3-AB41-B96A-BA6323103EC8}"/>
              </a:ext>
            </a:extLst>
          </p:cNvPr>
          <p:cNvSpPr txBox="1">
            <a:spLocks/>
          </p:cNvSpPr>
          <p:nvPr/>
        </p:nvSpPr>
        <p:spPr>
          <a:xfrm>
            <a:off x="205800" y="360023"/>
            <a:ext cx="4199710" cy="723611"/>
          </a:xfrm>
          <a:prstGeom prst="rect">
            <a:avLst/>
          </a:prstGeom>
        </p:spPr>
        <p:txBody>
          <a:bodyPr vert="horz" lIns="20250" tIns="324000" rIns="81000" bIns="3429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FE4F0D"/>
                </a:solidFill>
                <a:latin typeface="UTM Avo" panose="02040603050506020204" pitchFamily="18" charset="0"/>
              </a:rPr>
              <a:t>4. DATA MODEL</a:t>
            </a:r>
            <a:endParaRPr lang="vi-VN" sz="2400" b="1" dirty="0">
              <a:solidFill>
                <a:srgbClr val="FE4F0D"/>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1519" y="157775"/>
            <a:ext cx="4015779" cy="4936062"/>
          </a:xfrm>
          <a:prstGeom prst="rect">
            <a:avLst/>
          </a:prstGeom>
        </p:spPr>
      </p:pic>
    </p:spTree>
    <p:extLst>
      <p:ext uri="{BB962C8B-B14F-4D97-AF65-F5344CB8AC3E}">
        <p14:creationId xmlns:p14="http://schemas.microsoft.com/office/powerpoint/2010/main" val="166862749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655133" y="2136825"/>
            <a:ext cx="3547734" cy="869850"/>
          </a:xfrm>
          <a:prstGeom prst="rect">
            <a:avLst/>
          </a:prstGeom>
        </p:spPr>
        <p:txBody>
          <a:bodyPr spcFirstLastPara="1" wrap="square" lIns="68569" tIns="68569" rIns="68569" bIns="68569" anchor="b" anchorCtr="0">
            <a:noAutofit/>
          </a:bodyPr>
          <a:lstStyle/>
          <a:p>
            <a:pPr lvl="0"/>
            <a:r>
              <a:rPr lang="vi-VN" sz="2700" dirty="0">
                <a:solidFill>
                  <a:srgbClr val="FE4F0D"/>
                </a:solidFill>
              </a:rPr>
              <a:t>5</a:t>
            </a:r>
            <a:br>
              <a:rPr lang="vi-VN" sz="2700" dirty="0">
                <a:solidFill>
                  <a:srgbClr val="FE4F0D"/>
                </a:solidFill>
              </a:rPr>
            </a:br>
            <a:r>
              <a:rPr lang="vi-VN" sz="2700" dirty="0">
                <a:solidFill>
                  <a:srgbClr val="FE4F0D"/>
                </a:solidFill>
              </a:rPr>
              <a:t>CLASS DIAGRAM</a:t>
            </a:r>
          </a:p>
        </p:txBody>
      </p:sp>
      <p:sp>
        <p:nvSpPr>
          <p:cNvPr id="220" name="Google Shape;220;p18"/>
          <p:cNvSpPr txBox="1">
            <a:spLocks noGrp="1"/>
          </p:cNvSpPr>
          <p:nvPr>
            <p:ph type="sldNum" idx="4294967295"/>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14</a:t>
            </a:fld>
            <a:endParaRPr/>
          </a:p>
        </p:txBody>
      </p:sp>
      <p:pic>
        <p:nvPicPr>
          <p:cNvPr id="6" name="Picture 5" descr="A close up of a sign&#10;&#10;Description automatically generated">
            <a:extLst>
              <a:ext uri="{FF2B5EF4-FFF2-40B4-BE49-F238E27FC236}">
                <a16:creationId xmlns:a16="http://schemas.microsoft.com/office/drawing/2014/main" id="{38A81B00-79D8-E543-B7BA-2022544AA012}"/>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7" name="Picture 6">
            <a:extLst>
              <a:ext uri="{FF2B5EF4-FFF2-40B4-BE49-F238E27FC236}">
                <a16:creationId xmlns:a16="http://schemas.microsoft.com/office/drawing/2014/main" id="{73A41390-57D2-5A47-9C94-0E91246786D5}"/>
              </a:ext>
            </a:extLst>
          </p:cNvPr>
          <p:cNvPicPr>
            <a:picLocks noChangeAspect="1"/>
          </p:cNvPicPr>
          <p:nvPr/>
        </p:nvPicPr>
        <p:blipFill>
          <a:blip r:embed="rId4"/>
          <a:stretch>
            <a:fillRect/>
          </a:stretch>
        </p:blipFill>
        <p:spPr>
          <a:xfrm>
            <a:off x="303710" y="177646"/>
            <a:ext cx="1633636" cy="375295"/>
          </a:xfrm>
          <a:prstGeom prst="rect">
            <a:avLst/>
          </a:prstGeom>
        </p:spPr>
      </p:pic>
    </p:spTree>
    <p:extLst>
      <p:ext uri="{BB962C8B-B14F-4D97-AF65-F5344CB8AC3E}">
        <p14:creationId xmlns:p14="http://schemas.microsoft.com/office/powerpoint/2010/main" val="13855379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655133" y="2136825"/>
            <a:ext cx="3547734" cy="869850"/>
          </a:xfrm>
          <a:prstGeom prst="rect">
            <a:avLst/>
          </a:prstGeom>
        </p:spPr>
        <p:txBody>
          <a:bodyPr spcFirstLastPara="1" wrap="square" lIns="68569" tIns="68569" rIns="68569" bIns="68569" anchor="b" anchorCtr="0">
            <a:noAutofit/>
          </a:bodyPr>
          <a:lstStyle/>
          <a:p>
            <a:pPr lvl="0"/>
            <a:r>
              <a:rPr lang="vi-VN" sz="2700" dirty="0">
                <a:solidFill>
                  <a:srgbClr val="FE4F0D"/>
                </a:solidFill>
              </a:rPr>
              <a:t>5</a:t>
            </a:r>
            <a:br>
              <a:rPr lang="vi-VN" sz="2700" dirty="0">
                <a:solidFill>
                  <a:srgbClr val="FE4F0D"/>
                </a:solidFill>
              </a:rPr>
            </a:br>
            <a:r>
              <a:rPr lang="vi-VN" sz="2700" dirty="0">
                <a:solidFill>
                  <a:srgbClr val="FE4F0D"/>
                </a:solidFill>
              </a:rPr>
              <a:t>CLASS DIAGRAM</a:t>
            </a:r>
          </a:p>
        </p:txBody>
      </p:sp>
      <p:sp>
        <p:nvSpPr>
          <p:cNvPr id="220" name="Google Shape;220;p18"/>
          <p:cNvSpPr txBox="1">
            <a:spLocks noGrp="1"/>
          </p:cNvSpPr>
          <p:nvPr>
            <p:ph type="sldNum" idx="4294967295"/>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15</a:t>
            </a:fld>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 r="-1373"/>
          <a:stretch/>
        </p:blipFill>
        <p:spPr>
          <a:xfrm>
            <a:off x="0" y="290314"/>
            <a:ext cx="6960831" cy="4562871"/>
          </a:xfrm>
          <a:prstGeom prst="rect">
            <a:avLst/>
          </a:prstGeom>
        </p:spPr>
      </p:pic>
    </p:spTree>
    <p:extLst>
      <p:ext uri="{BB962C8B-B14F-4D97-AF65-F5344CB8AC3E}">
        <p14:creationId xmlns:p14="http://schemas.microsoft.com/office/powerpoint/2010/main" val="3882643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655133" y="2136825"/>
            <a:ext cx="3547734" cy="869850"/>
          </a:xfrm>
          <a:prstGeom prst="rect">
            <a:avLst/>
          </a:prstGeom>
        </p:spPr>
        <p:txBody>
          <a:bodyPr spcFirstLastPara="1" wrap="square" lIns="68569" tIns="68569" rIns="68569" bIns="68569" anchor="b" anchorCtr="0">
            <a:noAutofit/>
          </a:bodyPr>
          <a:lstStyle/>
          <a:p>
            <a:pPr lvl="0"/>
            <a:r>
              <a:rPr lang="vi-VN" sz="2700" dirty="0">
                <a:solidFill>
                  <a:srgbClr val="FE4F0D"/>
                </a:solidFill>
              </a:rPr>
              <a:t>6</a:t>
            </a:r>
            <a:br>
              <a:rPr lang="vi-VN" sz="2700" dirty="0">
                <a:solidFill>
                  <a:srgbClr val="FE4F0D"/>
                </a:solidFill>
              </a:rPr>
            </a:br>
            <a:r>
              <a:rPr lang="en-US" sz="2700" dirty="0">
                <a:solidFill>
                  <a:srgbClr val="FE4F0D"/>
                </a:solidFill>
              </a:rPr>
              <a:t>DEMO</a:t>
            </a:r>
            <a:endParaRPr lang="vi-VN" sz="2700" dirty="0">
              <a:solidFill>
                <a:srgbClr val="FE4F0D"/>
              </a:solidFill>
            </a:endParaRPr>
          </a:p>
        </p:txBody>
      </p:sp>
      <p:sp>
        <p:nvSpPr>
          <p:cNvPr id="220" name="Google Shape;220;p18"/>
          <p:cNvSpPr txBox="1">
            <a:spLocks noGrp="1"/>
          </p:cNvSpPr>
          <p:nvPr>
            <p:ph type="sldNum" idx="4294967295"/>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16</a:t>
            </a:fld>
            <a:endParaRPr/>
          </a:p>
        </p:txBody>
      </p:sp>
      <p:pic>
        <p:nvPicPr>
          <p:cNvPr id="6" name="Picture 5" descr="A close up of a sign&#10;&#10;Description automatically generated">
            <a:extLst>
              <a:ext uri="{FF2B5EF4-FFF2-40B4-BE49-F238E27FC236}">
                <a16:creationId xmlns:a16="http://schemas.microsoft.com/office/drawing/2014/main" id="{B7AD0AD8-D049-C144-BF18-58912B3E573A}"/>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7" name="Picture 6">
            <a:extLst>
              <a:ext uri="{FF2B5EF4-FFF2-40B4-BE49-F238E27FC236}">
                <a16:creationId xmlns:a16="http://schemas.microsoft.com/office/drawing/2014/main" id="{CFB7CF7B-C75F-B742-9A86-24D3C3F9D70A}"/>
              </a:ext>
            </a:extLst>
          </p:cNvPr>
          <p:cNvPicPr>
            <a:picLocks noChangeAspect="1"/>
          </p:cNvPicPr>
          <p:nvPr/>
        </p:nvPicPr>
        <p:blipFill>
          <a:blip r:embed="rId4"/>
          <a:stretch>
            <a:fillRect/>
          </a:stretch>
        </p:blipFill>
        <p:spPr>
          <a:xfrm>
            <a:off x="303710" y="177646"/>
            <a:ext cx="1633636" cy="375295"/>
          </a:xfrm>
          <a:prstGeom prst="rect">
            <a:avLst/>
          </a:prstGeom>
        </p:spPr>
      </p:pic>
    </p:spTree>
    <p:extLst>
      <p:ext uri="{BB962C8B-B14F-4D97-AF65-F5344CB8AC3E}">
        <p14:creationId xmlns:p14="http://schemas.microsoft.com/office/powerpoint/2010/main" val="5551813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1" name="Google Shape;251;p21"/>
          <p:cNvSpPr txBox="1">
            <a:spLocks noGrp="1"/>
          </p:cNvSpPr>
          <p:nvPr>
            <p:ph type="sldNum" idx="12"/>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17</a:t>
            </a:fld>
            <a:endParaRPr/>
          </a:p>
        </p:txBody>
      </p:sp>
      <p:pic>
        <p:nvPicPr>
          <p:cNvPr id="20" name="Picture 19" descr="A close up of a sign&#10;&#10;Description automatically generated">
            <a:extLst>
              <a:ext uri="{FF2B5EF4-FFF2-40B4-BE49-F238E27FC236}">
                <a16:creationId xmlns:a16="http://schemas.microsoft.com/office/drawing/2014/main" id="{2FC74DC8-5553-FC42-96C3-F5282603739D}"/>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21" name="Picture 20">
            <a:extLst>
              <a:ext uri="{FF2B5EF4-FFF2-40B4-BE49-F238E27FC236}">
                <a16:creationId xmlns:a16="http://schemas.microsoft.com/office/drawing/2014/main" id="{B7DDEEBB-D7A4-7347-B472-F0BCE8E9F908}"/>
              </a:ext>
            </a:extLst>
          </p:cNvPr>
          <p:cNvPicPr>
            <a:picLocks noChangeAspect="1"/>
          </p:cNvPicPr>
          <p:nvPr/>
        </p:nvPicPr>
        <p:blipFill>
          <a:blip r:embed="rId4"/>
          <a:stretch>
            <a:fillRect/>
          </a:stretch>
        </p:blipFill>
        <p:spPr>
          <a:xfrm>
            <a:off x="303710" y="177646"/>
            <a:ext cx="1633636" cy="375295"/>
          </a:xfrm>
          <a:prstGeom prst="rect">
            <a:avLst/>
          </a:prstGeom>
        </p:spPr>
      </p:pic>
      <p:sp>
        <p:nvSpPr>
          <p:cNvPr id="8" name="Title 1">
            <a:extLst>
              <a:ext uri="{FF2B5EF4-FFF2-40B4-BE49-F238E27FC236}">
                <a16:creationId xmlns:a16="http://schemas.microsoft.com/office/drawing/2014/main" id="{B2E026ED-54A3-AB41-B96A-BA6323103EC8}"/>
              </a:ext>
            </a:extLst>
          </p:cNvPr>
          <p:cNvSpPr txBox="1">
            <a:spLocks/>
          </p:cNvSpPr>
          <p:nvPr/>
        </p:nvSpPr>
        <p:spPr>
          <a:xfrm>
            <a:off x="303710" y="365293"/>
            <a:ext cx="4199710" cy="723611"/>
          </a:xfrm>
          <a:prstGeom prst="rect">
            <a:avLst/>
          </a:prstGeom>
        </p:spPr>
        <p:txBody>
          <a:bodyPr vert="horz" lIns="20250" tIns="324000" rIns="81000" bIns="3429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FE4F0D"/>
                </a:solidFill>
                <a:latin typeface="UTM Avo" panose="02040603050506020204" pitchFamily="18" charset="0"/>
              </a:rPr>
              <a:t>6. DEMO</a:t>
            </a:r>
            <a:endParaRPr lang="vi-VN" sz="2400" b="1" dirty="0">
              <a:solidFill>
                <a:srgbClr val="FE4F0D"/>
              </a:soli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878" y="1617553"/>
            <a:ext cx="4060245" cy="2283888"/>
          </a:xfrm>
          <a:prstGeom prst="rect">
            <a:avLst/>
          </a:prstGeom>
        </p:spPr>
      </p:pic>
      <p:grpSp>
        <p:nvGrpSpPr>
          <p:cNvPr id="2" name="Group 1"/>
          <p:cNvGrpSpPr/>
          <p:nvPr/>
        </p:nvGrpSpPr>
        <p:grpSpPr>
          <a:xfrm>
            <a:off x="997235" y="1183316"/>
            <a:ext cx="4863530" cy="3786313"/>
            <a:chOff x="961031" y="1081589"/>
            <a:chExt cx="4863530" cy="3786313"/>
          </a:xfrm>
        </p:grpSpPr>
        <p:sp>
          <p:nvSpPr>
            <p:cNvPr id="10" name="Google Shape;396;p37"/>
            <p:cNvSpPr/>
            <p:nvPr/>
          </p:nvSpPr>
          <p:spPr>
            <a:xfrm>
              <a:off x="1223803" y="1224118"/>
              <a:ext cx="4456498" cy="2845620"/>
            </a:xfrm>
            <a:prstGeom prst="rect">
              <a:avLst/>
            </a:prstGeom>
            <a:solidFill>
              <a:srgbClr val="FFFFFF">
                <a:alpha val="14229"/>
              </a:srgbClr>
            </a:solidFill>
            <a:ln>
              <a:noFill/>
            </a:ln>
          </p:spPr>
          <p:txBody>
            <a:bodyPr spcFirstLastPara="1" wrap="square" lIns="68569" tIns="68569" rIns="68569" bIns="68569" anchor="ctr" anchorCtr="0">
              <a:noAutofit/>
            </a:bodyPr>
            <a:lstStyle/>
            <a:p>
              <a:pPr algn="ctr"/>
              <a:endParaRPr sz="750" dirty="0">
                <a:solidFill>
                  <a:srgbClr val="FFFFFF"/>
                </a:solidFill>
                <a:latin typeface="Hind"/>
                <a:ea typeface="Hind"/>
                <a:cs typeface="Hind"/>
                <a:sym typeface="Hind"/>
              </a:endParaRPr>
            </a:p>
          </p:txBody>
        </p:sp>
        <p:sp>
          <p:nvSpPr>
            <p:cNvPr id="9" name="Google Shape;395;p37"/>
            <p:cNvSpPr/>
            <p:nvPr/>
          </p:nvSpPr>
          <p:spPr>
            <a:xfrm>
              <a:off x="961031" y="1081589"/>
              <a:ext cx="4863530" cy="378631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6699FF"/>
              </a:solidFill>
              <a:prstDash val="solid"/>
              <a:round/>
              <a:headEnd type="none" w="sm" len="sm"/>
              <a:tailEnd type="none" w="sm" len="sm"/>
            </a:ln>
          </p:spPr>
          <p:txBody>
            <a:bodyPr spcFirstLastPara="1" wrap="square" lIns="68569" tIns="68569" rIns="68569" bIns="68569" anchor="ctr" anchorCtr="0">
              <a:noAutofit/>
            </a:bodyPr>
            <a:lstStyle/>
            <a:p>
              <a:endParaRPr sz="1050"/>
            </a:p>
          </p:txBody>
        </p:sp>
      </p:grpSp>
    </p:spTree>
    <p:extLst>
      <p:ext uri="{BB962C8B-B14F-4D97-AF65-F5344CB8AC3E}">
        <p14:creationId xmlns:p14="http://schemas.microsoft.com/office/powerpoint/2010/main" val="192282622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655133" y="2136825"/>
            <a:ext cx="3547734" cy="869850"/>
          </a:xfrm>
          <a:prstGeom prst="rect">
            <a:avLst/>
          </a:prstGeom>
        </p:spPr>
        <p:txBody>
          <a:bodyPr spcFirstLastPara="1" wrap="square" lIns="68569" tIns="68569" rIns="68569" bIns="68569" anchor="b" anchorCtr="0">
            <a:noAutofit/>
          </a:bodyPr>
          <a:lstStyle/>
          <a:p>
            <a:pPr lvl="0"/>
            <a:br>
              <a:rPr lang="vi-VN" sz="2700" dirty="0">
                <a:solidFill>
                  <a:srgbClr val="FE4F0D"/>
                </a:solidFill>
              </a:rPr>
            </a:br>
            <a:r>
              <a:rPr lang="vi-VN" sz="2700" dirty="0">
                <a:solidFill>
                  <a:srgbClr val="FE4F0D"/>
                </a:solidFill>
              </a:rPr>
              <a:t>7</a:t>
            </a:r>
            <a:br>
              <a:rPr lang="vi-VN" sz="2700" dirty="0">
                <a:solidFill>
                  <a:srgbClr val="FE4F0D"/>
                </a:solidFill>
              </a:rPr>
            </a:br>
            <a:r>
              <a:rPr lang="en-US" sz="2700" dirty="0">
                <a:solidFill>
                  <a:srgbClr val="FE4F0D"/>
                </a:solidFill>
              </a:rPr>
              <a:t>SUMMARY</a:t>
            </a:r>
            <a:endParaRPr lang="vi-VN" sz="2700" dirty="0">
              <a:solidFill>
                <a:srgbClr val="FE4F0D"/>
              </a:solidFill>
            </a:endParaRPr>
          </a:p>
        </p:txBody>
      </p:sp>
      <p:sp>
        <p:nvSpPr>
          <p:cNvPr id="220" name="Google Shape;220;p18"/>
          <p:cNvSpPr txBox="1">
            <a:spLocks noGrp="1"/>
          </p:cNvSpPr>
          <p:nvPr>
            <p:ph type="sldNum" idx="4294967295"/>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18</a:t>
            </a:fld>
            <a:endParaRPr/>
          </a:p>
        </p:txBody>
      </p:sp>
      <p:pic>
        <p:nvPicPr>
          <p:cNvPr id="6" name="Picture 5" descr="A close up of a sign&#10;&#10;Description automatically generated">
            <a:extLst>
              <a:ext uri="{FF2B5EF4-FFF2-40B4-BE49-F238E27FC236}">
                <a16:creationId xmlns:a16="http://schemas.microsoft.com/office/drawing/2014/main" id="{2FC74DC8-5553-FC42-96C3-F5282603739D}"/>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7" name="Picture 6">
            <a:extLst>
              <a:ext uri="{FF2B5EF4-FFF2-40B4-BE49-F238E27FC236}">
                <a16:creationId xmlns:a16="http://schemas.microsoft.com/office/drawing/2014/main" id="{B7DDEEBB-D7A4-7347-B472-F0BCE8E9F908}"/>
              </a:ext>
            </a:extLst>
          </p:cNvPr>
          <p:cNvPicPr>
            <a:picLocks noChangeAspect="1"/>
          </p:cNvPicPr>
          <p:nvPr/>
        </p:nvPicPr>
        <p:blipFill>
          <a:blip r:embed="rId4"/>
          <a:stretch>
            <a:fillRect/>
          </a:stretch>
        </p:blipFill>
        <p:spPr>
          <a:xfrm>
            <a:off x="303710" y="177646"/>
            <a:ext cx="1633636" cy="375295"/>
          </a:xfrm>
          <a:prstGeom prst="rect">
            <a:avLst/>
          </a:prstGeom>
        </p:spPr>
      </p:pic>
    </p:spTree>
    <p:extLst>
      <p:ext uri="{BB962C8B-B14F-4D97-AF65-F5344CB8AC3E}">
        <p14:creationId xmlns:p14="http://schemas.microsoft.com/office/powerpoint/2010/main" val="41280704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ctrTitle" idx="4294967295"/>
          </p:nvPr>
        </p:nvSpPr>
        <p:spPr>
          <a:xfrm>
            <a:off x="809768" y="1892182"/>
            <a:ext cx="2768400" cy="869850"/>
          </a:xfrm>
          <a:prstGeom prst="rect">
            <a:avLst/>
          </a:prstGeom>
        </p:spPr>
        <p:txBody>
          <a:bodyPr spcFirstLastPara="1" wrap="square" lIns="68569" tIns="68569" rIns="68569" bIns="68569" anchor="b" anchorCtr="0">
            <a:noAutofit/>
          </a:bodyPr>
          <a:lstStyle/>
          <a:p>
            <a:r>
              <a:rPr lang="en" sz="4500" dirty="0">
                <a:solidFill>
                  <a:srgbClr val="FE4F0D"/>
                </a:solidFill>
              </a:rPr>
              <a:t>THANKS!</a:t>
            </a:r>
            <a:endParaRPr sz="4500" dirty="0">
              <a:solidFill>
                <a:srgbClr val="FE4F0D"/>
              </a:solidFill>
            </a:endParaRPr>
          </a:p>
        </p:txBody>
      </p:sp>
      <p:sp>
        <p:nvSpPr>
          <p:cNvPr id="404" name="Google Shape;404;p38"/>
          <p:cNvSpPr txBox="1">
            <a:spLocks noGrp="1"/>
          </p:cNvSpPr>
          <p:nvPr>
            <p:ph type="subTitle" idx="4294967295"/>
          </p:nvPr>
        </p:nvSpPr>
        <p:spPr>
          <a:xfrm>
            <a:off x="809768" y="2620451"/>
            <a:ext cx="3704400" cy="1088775"/>
          </a:xfrm>
          <a:prstGeom prst="rect">
            <a:avLst/>
          </a:prstGeom>
        </p:spPr>
        <p:txBody>
          <a:bodyPr spcFirstLastPara="1" wrap="square" lIns="68569" tIns="68569" rIns="68569" bIns="68569" anchor="t" anchorCtr="0">
            <a:noAutofit/>
          </a:bodyPr>
          <a:lstStyle/>
          <a:p>
            <a:pPr marL="0" indent="0">
              <a:spcBef>
                <a:spcPts val="450"/>
              </a:spcBef>
              <a:buNone/>
            </a:pPr>
            <a:r>
              <a:rPr lang="en" b="1" dirty="0">
                <a:solidFill>
                  <a:schemeClr val="tx1">
                    <a:lumMod val="95000"/>
                    <a:lumOff val="5000"/>
                  </a:schemeClr>
                </a:solidFill>
              </a:rPr>
              <a:t>Any questions?</a:t>
            </a:r>
            <a:endParaRPr b="1" dirty="0">
              <a:solidFill>
                <a:schemeClr val="tx1">
                  <a:lumMod val="95000"/>
                  <a:lumOff val="5000"/>
                </a:schemeClr>
              </a:solidFill>
            </a:endParaRPr>
          </a:p>
        </p:txBody>
      </p:sp>
      <p:sp>
        <p:nvSpPr>
          <p:cNvPr id="406" name="Google Shape;406;p38"/>
          <p:cNvSpPr txBox="1">
            <a:spLocks noGrp="1"/>
          </p:cNvSpPr>
          <p:nvPr>
            <p:ph type="sldNum" idx="12"/>
          </p:nvPr>
        </p:nvSpPr>
        <p:spPr>
          <a:xfrm>
            <a:off x="6406312" y="4878607"/>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19</a:t>
            </a:fld>
            <a:endParaRPr dirty="0"/>
          </a:p>
        </p:txBody>
      </p:sp>
      <p:pic>
        <p:nvPicPr>
          <p:cNvPr id="6" name="Picture 5" descr="A close up of a sign&#10;&#10;Description automatically generated">
            <a:extLst>
              <a:ext uri="{FF2B5EF4-FFF2-40B4-BE49-F238E27FC236}">
                <a16:creationId xmlns:a16="http://schemas.microsoft.com/office/drawing/2014/main" id="{D507F19F-3230-A142-AB09-F375FDEB2D48}"/>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7" name="Picture 6">
            <a:extLst>
              <a:ext uri="{FF2B5EF4-FFF2-40B4-BE49-F238E27FC236}">
                <a16:creationId xmlns:a16="http://schemas.microsoft.com/office/drawing/2014/main" id="{11C6B01D-6C5F-E744-9A53-58242E7FDCA2}"/>
              </a:ext>
            </a:extLst>
          </p:cNvPr>
          <p:cNvPicPr>
            <a:picLocks noChangeAspect="1"/>
          </p:cNvPicPr>
          <p:nvPr/>
        </p:nvPicPr>
        <p:blipFill>
          <a:blip r:embed="rId4"/>
          <a:stretch>
            <a:fillRect/>
          </a:stretch>
        </p:blipFill>
        <p:spPr>
          <a:xfrm>
            <a:off x="303710" y="177646"/>
            <a:ext cx="1633636" cy="375295"/>
          </a:xfrm>
          <a:prstGeom prst="rect">
            <a:avLst/>
          </a:prstGeom>
        </p:spPr>
      </p:pic>
      <p:pic>
        <p:nvPicPr>
          <p:cNvPr id="9" name="Picture 8" descr="A screenshot of a video game&#10;&#10;Description automatically generated">
            <a:extLst>
              <a:ext uri="{FF2B5EF4-FFF2-40B4-BE49-F238E27FC236}">
                <a16:creationId xmlns:a16="http://schemas.microsoft.com/office/drawing/2014/main" id="{EF46C608-6199-314F-A25A-EC05B82DD194}"/>
              </a:ext>
            </a:extLst>
          </p:cNvPr>
          <p:cNvPicPr>
            <a:picLocks noChangeAspect="1"/>
          </p:cNvPicPr>
          <p:nvPr/>
        </p:nvPicPr>
        <p:blipFill>
          <a:blip r:embed="rId5"/>
          <a:stretch>
            <a:fillRect/>
          </a:stretch>
        </p:blipFill>
        <p:spPr>
          <a:xfrm>
            <a:off x="2827020" y="2314469"/>
            <a:ext cx="3860279" cy="2439586"/>
          </a:xfrm>
          <a:prstGeom prst="rect">
            <a:avLst/>
          </a:prstGeom>
        </p:spPr>
      </p:pic>
      <p:sp>
        <p:nvSpPr>
          <p:cNvPr id="10" name="Google Shape;196;p15"/>
          <p:cNvSpPr txBox="1">
            <a:spLocks/>
          </p:cNvSpPr>
          <p:nvPr/>
        </p:nvSpPr>
        <p:spPr>
          <a:xfrm>
            <a:off x="539015" y="757100"/>
            <a:ext cx="4687253" cy="1098823"/>
          </a:xfrm>
          <a:prstGeom prst="rect">
            <a:avLst/>
          </a:prstGeom>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US" sz="2700" b="1" dirty="0">
                <a:solidFill>
                  <a:srgbClr val="FE4F0D"/>
                </a:solidFill>
                <a:latin typeface="UTM Avo" panose="02040603050506020204" pitchFamily="18" charset="0"/>
              </a:rPr>
              <a:t>KHANHCA PAWNSHOP</a:t>
            </a:r>
            <a:br>
              <a:rPr lang="en-US" sz="2400" b="1" dirty="0">
                <a:solidFill>
                  <a:srgbClr val="FE4F0D"/>
                </a:solidFill>
                <a:latin typeface="UTM Avo" panose="02040603050506020204" pitchFamily="18" charset="0"/>
              </a:rPr>
            </a:br>
            <a:r>
              <a:rPr lang="en-US" sz="2400" b="1" dirty="0">
                <a:solidFill>
                  <a:schemeClr val="tx1">
                    <a:lumMod val="75000"/>
                    <a:lumOff val="25000"/>
                  </a:schemeClr>
                </a:solidFill>
                <a:latin typeface="UTM Avo" panose="02040603050506020204" pitchFamily="18" charset="0"/>
              </a:rPr>
              <a:t>MANAGEMENT SOFTWARE</a:t>
            </a:r>
          </a:p>
        </p:txBody>
      </p:sp>
    </p:spTree>
    <p:extLst>
      <p:ext uri="{BB962C8B-B14F-4D97-AF65-F5344CB8AC3E}">
        <p14:creationId xmlns:p14="http://schemas.microsoft.com/office/powerpoint/2010/main" val="184561659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17" name="Title 1">
            <a:extLst>
              <a:ext uri="{FF2B5EF4-FFF2-40B4-BE49-F238E27FC236}">
                <a16:creationId xmlns:a16="http://schemas.microsoft.com/office/drawing/2014/main" id="{9A9C7CB5-FD3F-9D48-9307-5F6215736F93}"/>
              </a:ext>
            </a:extLst>
          </p:cNvPr>
          <p:cNvSpPr>
            <a:spLocks noGrp="1"/>
          </p:cNvSpPr>
          <p:nvPr>
            <p:ph type="title"/>
          </p:nvPr>
        </p:nvSpPr>
        <p:spPr>
          <a:xfrm>
            <a:off x="652364" y="822156"/>
            <a:ext cx="2119020" cy="588764"/>
          </a:xfrm>
        </p:spPr>
        <p:txBody>
          <a:bodyPr>
            <a:normAutofit fontScale="90000"/>
          </a:bodyPr>
          <a:lstStyle/>
          <a:p>
            <a:pPr algn="ctr"/>
            <a:r>
              <a:rPr lang="en-US" sz="2700" dirty="0">
                <a:solidFill>
                  <a:srgbClr val="FE4F0D"/>
                </a:solidFill>
              </a:rPr>
              <a:t>OUTLINE</a:t>
            </a:r>
          </a:p>
        </p:txBody>
      </p:sp>
      <p:sp>
        <p:nvSpPr>
          <p:cNvPr id="18" name="Content Placeholder 2">
            <a:extLst>
              <a:ext uri="{FF2B5EF4-FFF2-40B4-BE49-F238E27FC236}">
                <a16:creationId xmlns:a16="http://schemas.microsoft.com/office/drawing/2014/main" id="{8B18C14E-0758-5A4C-A788-C361985B8CCF}"/>
              </a:ext>
            </a:extLst>
          </p:cNvPr>
          <p:cNvSpPr txBox="1">
            <a:spLocks/>
          </p:cNvSpPr>
          <p:nvPr/>
        </p:nvSpPr>
        <p:spPr>
          <a:xfrm>
            <a:off x="913901" y="1221401"/>
            <a:ext cx="5915025" cy="3099944"/>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1pPr>
            <a:lvl2pPr marL="914400" marR="0" lvl="1"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2pPr>
            <a:lvl3pPr marL="1371600" marR="0" lvl="2"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3pPr>
            <a:lvl4pPr marL="1828800" marR="0" lvl="3"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4pPr>
            <a:lvl5pPr marL="2286000" marR="0" lvl="4"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5pPr>
            <a:lvl6pPr marL="2743200" marR="0" lvl="5"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6pPr>
            <a:lvl7pPr marL="3200400" marR="0" lvl="6"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7pPr>
            <a:lvl8pPr marL="3657600" marR="0" lvl="7"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8pPr>
            <a:lvl9pPr marL="4114800" marR="0" lvl="8" indent="-342900" algn="l" rtl="0">
              <a:lnSpc>
                <a:spcPct val="100000"/>
              </a:lnSpc>
              <a:spcBef>
                <a:spcPts val="0"/>
              </a:spcBef>
              <a:spcAft>
                <a:spcPts val="0"/>
              </a:spcAft>
              <a:buClr>
                <a:srgbClr val="1C4587"/>
              </a:buClr>
              <a:buSzPts val="1800"/>
              <a:buFont typeface="Hind"/>
              <a:buChar char="»"/>
              <a:defRPr sz="1800" b="0" i="0" u="none" strike="noStrike" cap="none">
                <a:solidFill>
                  <a:srgbClr val="FFFFFF"/>
                </a:solidFill>
                <a:latin typeface="Hind"/>
                <a:ea typeface="Hind"/>
                <a:cs typeface="Hind"/>
                <a:sym typeface="Hind"/>
              </a:defRPr>
            </a:lvl9pPr>
          </a:lstStyle>
          <a:p>
            <a:pPr>
              <a:buClr>
                <a:srgbClr val="FE4F0D"/>
              </a:buClr>
              <a:buFont typeface="+mj-lt"/>
              <a:buAutoNum type="arabicPeriod"/>
            </a:pPr>
            <a:r>
              <a:rPr lang="en-US" sz="1500" b="1" dirty="0">
                <a:solidFill>
                  <a:schemeClr val="tx1">
                    <a:lumMod val="95000"/>
                    <a:lumOff val="5000"/>
                  </a:schemeClr>
                </a:solidFill>
                <a:latin typeface="Arial" panose="020B0604020202020204" pitchFamily="34" charset="0"/>
                <a:cs typeface="Arial" panose="020B0604020202020204" pitchFamily="34" charset="0"/>
              </a:rPr>
              <a:t>PROBLEM DEFINITION</a:t>
            </a:r>
            <a:endParaRPr lang="vi-VN" sz="1500" b="1" dirty="0">
              <a:solidFill>
                <a:schemeClr val="tx1">
                  <a:lumMod val="95000"/>
                  <a:lumOff val="5000"/>
                </a:schemeClr>
              </a:solidFill>
              <a:latin typeface="Arial" panose="020B0604020202020204" pitchFamily="34" charset="0"/>
              <a:cs typeface="Arial" panose="020B0604020202020204" pitchFamily="34" charset="0"/>
            </a:endParaRPr>
          </a:p>
          <a:p>
            <a:pPr>
              <a:buClr>
                <a:srgbClr val="FE4F0D"/>
              </a:buClr>
              <a:buFont typeface="+mj-lt"/>
              <a:buAutoNum type="arabicPeriod"/>
            </a:pPr>
            <a:r>
              <a:rPr lang="en-US" sz="1500" b="1" dirty="0">
                <a:solidFill>
                  <a:schemeClr val="tx1">
                    <a:lumMod val="95000"/>
                    <a:lumOff val="5000"/>
                  </a:schemeClr>
                </a:solidFill>
                <a:latin typeface="Arial" panose="020B0604020202020204" pitchFamily="34" charset="0"/>
                <a:cs typeface="Arial" panose="020B0604020202020204" pitchFamily="34" charset="0"/>
              </a:rPr>
              <a:t>PROJECT DETAIL</a:t>
            </a:r>
          </a:p>
          <a:p>
            <a:pPr>
              <a:buClr>
                <a:srgbClr val="FE4F0D"/>
              </a:buClr>
              <a:buFont typeface="+mj-lt"/>
              <a:buAutoNum type="arabicPeriod"/>
            </a:pPr>
            <a:r>
              <a:rPr lang="en-US" sz="1500" b="1" dirty="0">
                <a:solidFill>
                  <a:schemeClr val="tx1">
                    <a:lumMod val="95000"/>
                    <a:lumOff val="5000"/>
                  </a:schemeClr>
                </a:solidFill>
                <a:latin typeface="Arial" panose="020B0604020202020204" pitchFamily="34" charset="0"/>
                <a:cs typeface="Arial" panose="020B0604020202020204" pitchFamily="34" charset="0"/>
              </a:rPr>
              <a:t>USER REQUIREMENTS</a:t>
            </a:r>
          </a:p>
          <a:p>
            <a:pPr>
              <a:buClr>
                <a:srgbClr val="FE4F0D"/>
              </a:buClr>
              <a:buFont typeface="+mj-lt"/>
              <a:buAutoNum type="arabicPeriod"/>
            </a:pPr>
            <a:r>
              <a:rPr lang="en-US" sz="1500" b="1" dirty="0">
                <a:solidFill>
                  <a:schemeClr val="tx1">
                    <a:lumMod val="95000"/>
                    <a:lumOff val="5000"/>
                  </a:schemeClr>
                </a:solidFill>
                <a:latin typeface="Arial" panose="020B0604020202020204" pitchFamily="34" charset="0"/>
                <a:cs typeface="Arial" panose="020B0604020202020204" pitchFamily="34" charset="0"/>
              </a:rPr>
              <a:t>DATA MODEL</a:t>
            </a:r>
          </a:p>
          <a:p>
            <a:pPr>
              <a:buClr>
                <a:srgbClr val="FE4F0D"/>
              </a:buClr>
              <a:buFont typeface="+mj-lt"/>
              <a:buAutoNum type="arabicPeriod"/>
            </a:pPr>
            <a:r>
              <a:rPr lang="en-US" sz="1500" b="1" dirty="0">
                <a:solidFill>
                  <a:schemeClr val="tx1">
                    <a:lumMod val="95000"/>
                    <a:lumOff val="5000"/>
                  </a:schemeClr>
                </a:solidFill>
                <a:latin typeface="Arial" panose="020B0604020202020204" pitchFamily="34" charset="0"/>
                <a:cs typeface="Arial" panose="020B0604020202020204" pitchFamily="34" charset="0"/>
              </a:rPr>
              <a:t>CLASS DIAGRAM</a:t>
            </a:r>
          </a:p>
          <a:p>
            <a:pPr>
              <a:buClr>
                <a:srgbClr val="FE4F0D"/>
              </a:buClr>
              <a:buFont typeface="+mj-lt"/>
              <a:buAutoNum type="arabicPeriod"/>
            </a:pPr>
            <a:r>
              <a:rPr lang="en-US" sz="1500" b="1" dirty="0">
                <a:solidFill>
                  <a:schemeClr val="tx1">
                    <a:lumMod val="95000"/>
                    <a:lumOff val="5000"/>
                  </a:schemeClr>
                </a:solidFill>
                <a:latin typeface="Arial" panose="020B0604020202020204" pitchFamily="34" charset="0"/>
                <a:cs typeface="Arial" panose="020B0604020202020204" pitchFamily="34" charset="0"/>
              </a:rPr>
              <a:t>DEMO</a:t>
            </a:r>
          </a:p>
          <a:p>
            <a:pPr>
              <a:buClr>
                <a:srgbClr val="FE4F0D"/>
              </a:buClr>
              <a:buFont typeface="+mj-lt"/>
              <a:buAutoNum type="arabicPeriod"/>
            </a:pPr>
            <a:r>
              <a:rPr lang="en-US" sz="1500" b="1" dirty="0">
                <a:solidFill>
                  <a:schemeClr val="tx1">
                    <a:lumMod val="95000"/>
                    <a:lumOff val="5000"/>
                  </a:schemeClr>
                </a:solidFill>
                <a:latin typeface="Arial" panose="020B0604020202020204" pitchFamily="34" charset="0"/>
                <a:cs typeface="Arial" panose="020B0604020202020204" pitchFamily="34" charset="0"/>
              </a:rPr>
              <a:t>SUMMARY</a:t>
            </a:r>
          </a:p>
          <a:p>
            <a:pPr>
              <a:buClr>
                <a:srgbClr val="FE4F0D"/>
              </a:buClr>
              <a:buFont typeface="+mj-lt"/>
              <a:buAutoNum type="arabicPeriod"/>
            </a:pPr>
            <a:r>
              <a:rPr lang="en-US" sz="1500" b="1" dirty="0">
                <a:solidFill>
                  <a:schemeClr val="tx1">
                    <a:lumMod val="95000"/>
                    <a:lumOff val="5000"/>
                  </a:schemeClr>
                </a:solidFill>
                <a:latin typeface="Arial" panose="020B0604020202020204" pitchFamily="34" charset="0"/>
                <a:cs typeface="Arial" panose="020B0604020202020204" pitchFamily="34" charset="0"/>
              </a:rPr>
              <a:t>Q&amp;A</a:t>
            </a:r>
          </a:p>
        </p:txBody>
      </p:sp>
      <p:pic>
        <p:nvPicPr>
          <p:cNvPr id="19" name="Picture 18" descr="A close up of a sign&#10;&#10;Description automatically generated">
            <a:extLst>
              <a:ext uri="{FF2B5EF4-FFF2-40B4-BE49-F238E27FC236}">
                <a16:creationId xmlns:a16="http://schemas.microsoft.com/office/drawing/2014/main" id="{897BDD60-8765-1D45-AAEF-B47FE9CFDDBA}"/>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20" name="Picture 19">
            <a:extLst>
              <a:ext uri="{FF2B5EF4-FFF2-40B4-BE49-F238E27FC236}">
                <a16:creationId xmlns:a16="http://schemas.microsoft.com/office/drawing/2014/main" id="{D672024A-007E-784D-BFBC-59B027522D2A}"/>
              </a:ext>
            </a:extLst>
          </p:cNvPr>
          <p:cNvPicPr>
            <a:picLocks noChangeAspect="1"/>
          </p:cNvPicPr>
          <p:nvPr/>
        </p:nvPicPr>
        <p:blipFill>
          <a:blip r:embed="rId4"/>
          <a:stretch>
            <a:fillRect/>
          </a:stretch>
        </p:blipFill>
        <p:spPr>
          <a:xfrm>
            <a:off x="303710" y="177646"/>
            <a:ext cx="1633636" cy="375295"/>
          </a:xfrm>
          <a:prstGeom prst="rect">
            <a:avLst/>
          </a:prstGeom>
        </p:spPr>
      </p:pic>
      <p:sp>
        <p:nvSpPr>
          <p:cNvPr id="12" name="Slide Number Placeholder 11">
            <a:extLst>
              <a:ext uri="{FF2B5EF4-FFF2-40B4-BE49-F238E27FC236}">
                <a16:creationId xmlns:a16="http://schemas.microsoft.com/office/drawing/2014/main" id="{C4DC740B-EFF2-1044-81EB-5BF8491ED756}"/>
              </a:ext>
            </a:extLst>
          </p:cNvPr>
          <p:cNvSpPr>
            <a:spLocks noGrp="1"/>
          </p:cNvSpPr>
          <p:nvPr>
            <p:ph type="sldNum" idx="12"/>
          </p:nvPr>
        </p:nvSpPr>
        <p:spPr/>
        <p:txBody>
          <a:bodyPr/>
          <a:lstStyle/>
          <a:p>
            <a:fld id="{00000000-1234-1234-1234-123412341234}" type="slidenum">
              <a:rPr lang="en" smtClean="0"/>
              <a:pPr/>
              <a:t>2</a:t>
            </a:fld>
            <a:endParaRPr lang="en"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fade">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fade">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fade">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fade">
                                      <p:cBhvr>
                                        <p:cTn id="37" dur="500"/>
                                        <p:tgtEl>
                                          <p:spTgt spid="1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xEl>
                                              <p:pRg st="6" end="6"/>
                                            </p:txEl>
                                          </p:spTgt>
                                        </p:tgtEl>
                                        <p:attrNameLst>
                                          <p:attrName>style.visibility</p:attrName>
                                        </p:attrNameLst>
                                      </p:cBhvr>
                                      <p:to>
                                        <p:strVal val="visible"/>
                                      </p:to>
                                    </p:set>
                                    <p:animEffect transition="in" filter="fade">
                                      <p:cBhvr>
                                        <p:cTn id="42" dur="500"/>
                                        <p:tgtEl>
                                          <p:spTgt spid="1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xEl>
                                              <p:pRg st="7" end="7"/>
                                            </p:txEl>
                                          </p:spTgt>
                                        </p:tgtEl>
                                        <p:attrNameLst>
                                          <p:attrName>style.visibility</p:attrName>
                                        </p:attrNameLst>
                                      </p:cBhvr>
                                      <p:to>
                                        <p:strVal val="visible"/>
                                      </p:to>
                                    </p:set>
                                    <p:animEffect transition="in" filter="fade">
                                      <p:cBhvr>
                                        <p:cTn id="47"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553052" y="2136825"/>
            <a:ext cx="3751897" cy="869850"/>
          </a:xfrm>
          <a:prstGeom prst="rect">
            <a:avLst/>
          </a:prstGeom>
        </p:spPr>
        <p:txBody>
          <a:bodyPr spcFirstLastPara="1" wrap="square" lIns="68569" tIns="68569" rIns="68569" bIns="68569" anchor="b" anchorCtr="0">
            <a:noAutofit/>
          </a:bodyPr>
          <a:lstStyle/>
          <a:p>
            <a:r>
              <a:rPr lang="vi-VN" sz="2700" dirty="0">
                <a:solidFill>
                  <a:srgbClr val="FE4F0D"/>
                </a:solidFill>
              </a:rPr>
              <a:t>1</a:t>
            </a:r>
            <a:br>
              <a:rPr lang="vi-VN" sz="2700" dirty="0">
                <a:solidFill>
                  <a:srgbClr val="FE4F0D"/>
                </a:solidFill>
              </a:rPr>
            </a:br>
            <a:r>
              <a:rPr lang="vi-VN" sz="2700" dirty="0">
                <a:solidFill>
                  <a:srgbClr val="FE4F0D"/>
                </a:solidFill>
              </a:rPr>
              <a:t>PROBLEM DEFINITION</a:t>
            </a:r>
            <a:endParaRPr lang="vi-VN" sz="2700" dirty="0">
              <a:solidFill>
                <a:srgbClr val="FE4F0D"/>
              </a:solidFill>
              <a:latin typeface="UTM Avo" panose="02040603050506020204" pitchFamily="18" charset="0"/>
            </a:endParaRPr>
          </a:p>
        </p:txBody>
      </p:sp>
      <p:sp>
        <p:nvSpPr>
          <p:cNvPr id="220" name="Google Shape;220;p18"/>
          <p:cNvSpPr txBox="1">
            <a:spLocks noGrp="1"/>
          </p:cNvSpPr>
          <p:nvPr>
            <p:ph type="sldNum" idx="4294967295"/>
          </p:nvPr>
        </p:nvSpPr>
        <p:spPr>
          <a:xfrm>
            <a:off x="6417675" y="4878607"/>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3</a:t>
            </a:fld>
            <a:endParaRPr dirty="0"/>
          </a:p>
        </p:txBody>
      </p:sp>
      <p:pic>
        <p:nvPicPr>
          <p:cNvPr id="6" name="Picture 5" descr="A close up of a sign&#10;&#10;Description automatically generated">
            <a:extLst>
              <a:ext uri="{FF2B5EF4-FFF2-40B4-BE49-F238E27FC236}">
                <a16:creationId xmlns:a16="http://schemas.microsoft.com/office/drawing/2014/main" id="{D463D71D-9CA8-6F41-A02F-A9DEE89FFDBC}"/>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7" name="Picture 6">
            <a:extLst>
              <a:ext uri="{FF2B5EF4-FFF2-40B4-BE49-F238E27FC236}">
                <a16:creationId xmlns:a16="http://schemas.microsoft.com/office/drawing/2014/main" id="{AEE63B31-31C1-8A40-A541-ACF0D6B61DED}"/>
              </a:ext>
            </a:extLst>
          </p:cNvPr>
          <p:cNvPicPr>
            <a:picLocks noChangeAspect="1"/>
          </p:cNvPicPr>
          <p:nvPr/>
        </p:nvPicPr>
        <p:blipFill>
          <a:blip r:embed="rId4"/>
          <a:stretch>
            <a:fillRect/>
          </a:stretch>
        </p:blipFill>
        <p:spPr>
          <a:xfrm>
            <a:off x="303710" y="177646"/>
            <a:ext cx="1633636" cy="375295"/>
          </a:xfrm>
          <a:prstGeom prst="rect">
            <a:avLst/>
          </a:prstGeom>
        </p:spPr>
      </p:pic>
    </p:spTree>
    <p:extLst>
      <p:ext uri="{BB962C8B-B14F-4D97-AF65-F5344CB8AC3E}">
        <p14:creationId xmlns:p14="http://schemas.microsoft.com/office/powerpoint/2010/main" val="282681755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1" name="Google Shape;251;p21"/>
          <p:cNvSpPr txBox="1">
            <a:spLocks noGrp="1"/>
          </p:cNvSpPr>
          <p:nvPr>
            <p:ph type="sldNum" idx="12"/>
          </p:nvPr>
        </p:nvSpPr>
        <p:spPr>
          <a:xfrm>
            <a:off x="6406312" y="488486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4</a:t>
            </a:fld>
            <a:endParaRPr dirty="0"/>
          </a:p>
        </p:txBody>
      </p:sp>
      <p:sp>
        <p:nvSpPr>
          <p:cNvPr id="17" name="Title 1">
            <a:extLst>
              <a:ext uri="{FF2B5EF4-FFF2-40B4-BE49-F238E27FC236}">
                <a16:creationId xmlns:a16="http://schemas.microsoft.com/office/drawing/2014/main" id="{B2E026ED-54A3-AB41-B96A-BA6323103EC8}"/>
              </a:ext>
            </a:extLst>
          </p:cNvPr>
          <p:cNvSpPr txBox="1">
            <a:spLocks/>
          </p:cNvSpPr>
          <p:nvPr/>
        </p:nvSpPr>
        <p:spPr>
          <a:xfrm>
            <a:off x="303710" y="365293"/>
            <a:ext cx="4199710" cy="1060404"/>
          </a:xfrm>
          <a:prstGeom prst="rect">
            <a:avLst/>
          </a:prstGeom>
        </p:spPr>
        <p:txBody>
          <a:bodyPr vert="horz" lIns="20250" tIns="324000" rIns="81000" bIns="3429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FE4F0D"/>
                </a:solidFill>
                <a:latin typeface="UTM Avo" panose="02040603050506020204" pitchFamily="18" charset="0"/>
              </a:rPr>
              <a:t>1. PROBLEM DEFINITION</a:t>
            </a:r>
            <a:br>
              <a:rPr lang="en-US" sz="2400" b="1" dirty="0">
                <a:solidFill>
                  <a:srgbClr val="FE4F0D"/>
                </a:solidFill>
                <a:latin typeface="UTM Avo" panose="02040603050506020204" pitchFamily="18" charset="0"/>
              </a:rPr>
            </a:br>
            <a:endParaRPr lang="vi-VN" sz="2400" b="1" dirty="0">
              <a:solidFill>
                <a:srgbClr val="FE4F0D"/>
              </a:solidFill>
            </a:endParaRPr>
          </a:p>
        </p:txBody>
      </p:sp>
      <p:pic>
        <p:nvPicPr>
          <p:cNvPr id="20" name="Picture 19" descr="A close up of a sign&#10;&#10;Description automatically generated">
            <a:extLst>
              <a:ext uri="{FF2B5EF4-FFF2-40B4-BE49-F238E27FC236}">
                <a16:creationId xmlns:a16="http://schemas.microsoft.com/office/drawing/2014/main" id="{2FC74DC8-5553-FC42-96C3-F5282603739D}"/>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21" name="Picture 20">
            <a:extLst>
              <a:ext uri="{FF2B5EF4-FFF2-40B4-BE49-F238E27FC236}">
                <a16:creationId xmlns:a16="http://schemas.microsoft.com/office/drawing/2014/main" id="{B7DDEEBB-D7A4-7347-B472-F0BCE8E9F908}"/>
              </a:ext>
            </a:extLst>
          </p:cNvPr>
          <p:cNvPicPr>
            <a:picLocks noChangeAspect="1"/>
          </p:cNvPicPr>
          <p:nvPr/>
        </p:nvPicPr>
        <p:blipFill>
          <a:blip r:embed="rId4"/>
          <a:stretch>
            <a:fillRect/>
          </a:stretch>
        </p:blipFill>
        <p:spPr>
          <a:xfrm>
            <a:off x="303710" y="177646"/>
            <a:ext cx="1633636" cy="375295"/>
          </a:xfrm>
          <a:prstGeom prst="rect">
            <a:avLst/>
          </a:prstGeom>
        </p:spPr>
      </p:pic>
      <p:sp>
        <p:nvSpPr>
          <p:cNvPr id="2" name="TextBox 1"/>
          <p:cNvSpPr txBox="1"/>
          <p:nvPr/>
        </p:nvSpPr>
        <p:spPr>
          <a:xfrm>
            <a:off x="668716" y="1305567"/>
            <a:ext cx="4762842" cy="369332"/>
          </a:xfrm>
          <a:prstGeom prst="rect">
            <a:avLst/>
          </a:prstGeom>
          <a:noFill/>
        </p:spPr>
        <p:txBody>
          <a:bodyPr wrap="none" rtlCol="0">
            <a:spAutoFit/>
          </a:bodyPr>
          <a:lstStyle/>
          <a:p>
            <a:r>
              <a:rPr lang="en-US" sz="1800" dirty="0"/>
              <a:t>30.000 pawn shops are operating in Vietnam</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5307" y="2278380"/>
            <a:ext cx="4236127" cy="2426519"/>
          </a:xfrm>
          <a:prstGeom prst="rect">
            <a:avLst/>
          </a:prstGeom>
        </p:spPr>
      </p:pic>
      <p:sp>
        <p:nvSpPr>
          <p:cNvPr id="15" name="TextBox 14"/>
          <p:cNvSpPr txBox="1"/>
          <p:nvPr/>
        </p:nvSpPr>
        <p:spPr>
          <a:xfrm>
            <a:off x="668716" y="1661730"/>
            <a:ext cx="4249881" cy="369332"/>
          </a:xfrm>
          <a:prstGeom prst="rect">
            <a:avLst/>
          </a:prstGeom>
          <a:noFill/>
        </p:spPr>
        <p:txBody>
          <a:bodyPr wrap="none" rtlCol="0">
            <a:spAutoFit/>
          </a:bodyPr>
          <a:lstStyle/>
          <a:p>
            <a:r>
              <a:rPr lang="en-US" sz="1800" dirty="0"/>
              <a:t>5% apply technology to their pawn work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1" name="Google Shape;251;p21"/>
          <p:cNvSpPr txBox="1">
            <a:spLocks noGrp="1"/>
          </p:cNvSpPr>
          <p:nvPr>
            <p:ph type="sldNum" idx="12"/>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5</a:t>
            </a:fld>
            <a:endParaRPr dirty="0"/>
          </a:p>
        </p:txBody>
      </p:sp>
      <p:sp>
        <p:nvSpPr>
          <p:cNvPr id="17" name="Title 1">
            <a:extLst>
              <a:ext uri="{FF2B5EF4-FFF2-40B4-BE49-F238E27FC236}">
                <a16:creationId xmlns:a16="http://schemas.microsoft.com/office/drawing/2014/main" id="{B2E026ED-54A3-AB41-B96A-BA6323103EC8}"/>
              </a:ext>
            </a:extLst>
          </p:cNvPr>
          <p:cNvSpPr txBox="1">
            <a:spLocks/>
          </p:cNvSpPr>
          <p:nvPr/>
        </p:nvSpPr>
        <p:spPr>
          <a:xfrm>
            <a:off x="303710" y="613176"/>
            <a:ext cx="4199710" cy="495767"/>
          </a:xfrm>
          <a:prstGeom prst="rect">
            <a:avLst/>
          </a:prstGeom>
        </p:spPr>
        <p:txBody>
          <a:bodyPr vert="horz" lIns="20250" tIns="324000" rIns="81000" bIns="3429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FE4F0D"/>
                </a:solidFill>
                <a:latin typeface="UTM Avo" panose="02040603050506020204" pitchFamily="18" charset="0"/>
              </a:rPr>
              <a:t>BENEFITS</a:t>
            </a:r>
            <a:endParaRPr lang="vi-VN" sz="2400" b="1" dirty="0">
              <a:solidFill>
                <a:srgbClr val="FE4F0D"/>
              </a:solidFill>
            </a:endParaRPr>
          </a:p>
        </p:txBody>
      </p:sp>
      <p:pic>
        <p:nvPicPr>
          <p:cNvPr id="20" name="Picture 19" descr="A close up of a sign&#10;&#10;Description automatically generated">
            <a:extLst>
              <a:ext uri="{FF2B5EF4-FFF2-40B4-BE49-F238E27FC236}">
                <a16:creationId xmlns:a16="http://schemas.microsoft.com/office/drawing/2014/main" id="{2FC74DC8-5553-FC42-96C3-F5282603739D}"/>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21" name="Picture 20">
            <a:extLst>
              <a:ext uri="{FF2B5EF4-FFF2-40B4-BE49-F238E27FC236}">
                <a16:creationId xmlns:a16="http://schemas.microsoft.com/office/drawing/2014/main" id="{B7DDEEBB-D7A4-7347-B472-F0BCE8E9F908}"/>
              </a:ext>
            </a:extLst>
          </p:cNvPr>
          <p:cNvPicPr>
            <a:picLocks noChangeAspect="1"/>
          </p:cNvPicPr>
          <p:nvPr/>
        </p:nvPicPr>
        <p:blipFill>
          <a:blip r:embed="rId4"/>
          <a:stretch>
            <a:fillRect/>
          </a:stretch>
        </p:blipFill>
        <p:spPr>
          <a:xfrm>
            <a:off x="303710" y="177646"/>
            <a:ext cx="1633636" cy="375295"/>
          </a:xfrm>
          <a:prstGeom prst="rect">
            <a:avLst/>
          </a:prstGeom>
        </p:spPr>
      </p:pic>
      <p:sp>
        <p:nvSpPr>
          <p:cNvPr id="4" name="TextBox 3"/>
          <p:cNvSpPr txBox="1"/>
          <p:nvPr/>
        </p:nvSpPr>
        <p:spPr>
          <a:xfrm>
            <a:off x="792480" y="1275828"/>
            <a:ext cx="5097780" cy="3262432"/>
          </a:xfrm>
          <a:prstGeom prst="rect">
            <a:avLst/>
          </a:prstGeom>
          <a:noFill/>
        </p:spPr>
        <p:txBody>
          <a:bodyPr wrap="square" rtlCol="0">
            <a:spAutoFit/>
          </a:bodyPr>
          <a:lstStyle/>
          <a:p>
            <a:r>
              <a:rPr lang="en-US" sz="1600" dirty="0"/>
              <a:t>- Accurately calculate complex interest rates, avoid errors in the manual calculation process.</a:t>
            </a:r>
          </a:p>
          <a:p>
            <a:r>
              <a:rPr lang="en-US" sz="1600" dirty="0"/>
              <a:t>- Managing a large of contracts, avoiding unnecessary errors when managing by notebooks.</a:t>
            </a:r>
          </a:p>
          <a:p>
            <a:r>
              <a:rPr lang="en-US" sz="1600" dirty="0"/>
              <a:t>- Closely monitor business activities from controlling revenue, expenses, and interest.</a:t>
            </a:r>
          </a:p>
          <a:p>
            <a:r>
              <a:rPr lang="en-US" sz="1600" dirty="0"/>
              <a:t>- Provide a variety of reports and diverse statistics to help owners quickly make immediate and quick decisions.</a:t>
            </a:r>
          </a:p>
          <a:p>
            <a:r>
              <a:rPr lang="en-US" sz="1600" dirty="0"/>
              <a:t>- Make multiple contracts simultaneously.</a:t>
            </a:r>
          </a:p>
          <a:p>
            <a:r>
              <a:rPr lang="en-US" sz="1600" dirty="0"/>
              <a:t>- Help save a lot of time when the software has solved a large amount of work automatically.</a:t>
            </a:r>
          </a:p>
          <a:p>
            <a:r>
              <a:rPr lang="en-US" sz="1600" dirty="0"/>
              <a:t>- Ensure absolute safety data.</a:t>
            </a:r>
          </a:p>
        </p:txBody>
      </p:sp>
    </p:spTree>
    <p:extLst>
      <p:ext uri="{BB962C8B-B14F-4D97-AF65-F5344CB8AC3E}">
        <p14:creationId xmlns:p14="http://schemas.microsoft.com/office/powerpoint/2010/main" val="248782180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ctrTitle"/>
          </p:nvPr>
        </p:nvSpPr>
        <p:spPr>
          <a:xfrm>
            <a:off x="1347706" y="2136825"/>
            <a:ext cx="4162589" cy="869850"/>
          </a:xfrm>
          <a:prstGeom prst="rect">
            <a:avLst/>
          </a:prstGeom>
        </p:spPr>
        <p:txBody>
          <a:bodyPr spcFirstLastPara="1" wrap="square" lIns="68569" tIns="68569" rIns="68569" bIns="68569" anchor="b" anchorCtr="0">
            <a:noAutofit/>
          </a:bodyPr>
          <a:lstStyle/>
          <a:p>
            <a:pPr lvl="0"/>
            <a:r>
              <a:rPr lang="vi-VN" sz="2700" dirty="0">
                <a:solidFill>
                  <a:srgbClr val="FE4F0D"/>
                </a:solidFill>
              </a:rPr>
              <a:t>2</a:t>
            </a:r>
            <a:br>
              <a:rPr lang="vi-VN" sz="2700" dirty="0">
                <a:solidFill>
                  <a:srgbClr val="FE4F0D"/>
                </a:solidFill>
              </a:rPr>
            </a:br>
            <a:r>
              <a:rPr lang="vi-VN" sz="2700" dirty="0">
                <a:solidFill>
                  <a:srgbClr val="FE4F0D"/>
                </a:solidFill>
              </a:rPr>
              <a:t>PROJECT DETAIL</a:t>
            </a:r>
          </a:p>
        </p:txBody>
      </p:sp>
      <p:sp>
        <p:nvSpPr>
          <p:cNvPr id="220" name="Google Shape;220;p18"/>
          <p:cNvSpPr txBox="1">
            <a:spLocks noGrp="1"/>
          </p:cNvSpPr>
          <p:nvPr>
            <p:ph type="sldNum" idx="4294967295"/>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6</a:t>
            </a:fld>
            <a:endParaRPr/>
          </a:p>
        </p:txBody>
      </p:sp>
      <p:pic>
        <p:nvPicPr>
          <p:cNvPr id="11" name="Picture 10" descr="A close up of a sign&#10;&#10;Description automatically generated">
            <a:extLst>
              <a:ext uri="{FF2B5EF4-FFF2-40B4-BE49-F238E27FC236}">
                <a16:creationId xmlns:a16="http://schemas.microsoft.com/office/drawing/2014/main" id="{C1D38331-A1C1-3D4E-909B-501D9F41528D}"/>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12" name="Picture 11">
            <a:extLst>
              <a:ext uri="{FF2B5EF4-FFF2-40B4-BE49-F238E27FC236}">
                <a16:creationId xmlns:a16="http://schemas.microsoft.com/office/drawing/2014/main" id="{9833102D-F4FB-8041-88B1-9165DB69A1BF}"/>
              </a:ext>
            </a:extLst>
          </p:cNvPr>
          <p:cNvPicPr>
            <a:picLocks noChangeAspect="1"/>
          </p:cNvPicPr>
          <p:nvPr/>
        </p:nvPicPr>
        <p:blipFill>
          <a:blip r:embed="rId4"/>
          <a:stretch>
            <a:fillRect/>
          </a:stretch>
        </p:blipFill>
        <p:spPr>
          <a:xfrm>
            <a:off x="303710" y="177646"/>
            <a:ext cx="1633636" cy="3752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2691150" y="1049755"/>
            <a:ext cx="2785020" cy="857520"/>
          </a:xfrm>
          <a:prstGeom prst="rect">
            <a:avLst/>
          </a:prstGeom>
        </p:spPr>
        <p:txBody>
          <a:bodyPr spcFirstLastPara="1" wrap="square" lIns="68569" tIns="68569" rIns="68569" bIns="68569" anchor="b" anchorCtr="0">
            <a:noAutofit/>
          </a:bodyPr>
          <a:lstStyle/>
          <a:p>
            <a:r>
              <a:rPr lang="en" sz="2000" dirty="0">
                <a:solidFill>
                  <a:schemeClr val="tx1"/>
                </a:solidFill>
                <a:latin typeface="+mn-lt"/>
              </a:rPr>
              <a:t>M.Sc. </a:t>
            </a:r>
            <a:r>
              <a:rPr lang="en" sz="2000" dirty="0">
                <a:solidFill>
                  <a:srgbClr val="FE4F0D"/>
                </a:solidFill>
                <a:latin typeface="+mn-lt"/>
              </a:rPr>
              <a:t>Vo Hong Khanh</a:t>
            </a:r>
            <a:endParaRPr sz="2000" dirty="0">
              <a:solidFill>
                <a:srgbClr val="FE4F0D"/>
              </a:solidFill>
              <a:latin typeface="+mn-lt"/>
            </a:endParaRPr>
          </a:p>
        </p:txBody>
      </p:sp>
      <p:sp>
        <p:nvSpPr>
          <p:cNvPr id="274" name="Google Shape;274;p24"/>
          <p:cNvSpPr txBox="1">
            <a:spLocks noGrp="1"/>
          </p:cNvSpPr>
          <p:nvPr>
            <p:ph type="body" idx="1"/>
          </p:nvPr>
        </p:nvSpPr>
        <p:spPr>
          <a:xfrm>
            <a:off x="2691150" y="1907275"/>
            <a:ext cx="3082200" cy="2203156"/>
          </a:xfrm>
          <a:prstGeom prst="rect">
            <a:avLst/>
          </a:prstGeom>
        </p:spPr>
        <p:txBody>
          <a:bodyPr spcFirstLastPara="1" wrap="square" lIns="68569" tIns="68569" rIns="68569" bIns="68569" anchor="t" anchorCtr="0">
            <a:noAutofit/>
          </a:bodyPr>
          <a:lstStyle/>
          <a:p>
            <a:pPr marL="57150" indent="0">
              <a:buNone/>
            </a:pPr>
            <a:r>
              <a:rPr lang="vi-VN" sz="1600" dirty="0">
                <a:solidFill>
                  <a:schemeClr val="tx1"/>
                </a:solidFill>
                <a:latin typeface="+mn-lt"/>
              </a:rPr>
              <a:t>Address: FPT University, Nguyen Van Cu street</a:t>
            </a:r>
            <a:endParaRPr lang="en-US" sz="1600" dirty="0">
              <a:solidFill>
                <a:schemeClr val="tx1"/>
              </a:solidFill>
              <a:latin typeface="+mn-lt"/>
            </a:endParaRPr>
          </a:p>
          <a:p>
            <a:pPr marL="57150" indent="0">
              <a:buNone/>
            </a:pPr>
            <a:r>
              <a:rPr lang="vi-VN" sz="1600" dirty="0">
                <a:solidFill>
                  <a:schemeClr val="tx1"/>
                </a:solidFill>
                <a:latin typeface="+mn-lt"/>
              </a:rPr>
              <a:t>An Binh ward, Ninh Kieu district, Can Tho city</a:t>
            </a:r>
            <a:r>
              <a:rPr lang="en-US" sz="1600" dirty="0">
                <a:solidFill>
                  <a:schemeClr val="tx1"/>
                </a:solidFill>
                <a:latin typeface="+mn-lt"/>
              </a:rPr>
              <a:t>.</a:t>
            </a:r>
          </a:p>
          <a:p>
            <a:pPr marL="57150" indent="0">
              <a:buNone/>
            </a:pPr>
            <a:r>
              <a:rPr lang="en-US" sz="1600" dirty="0">
                <a:solidFill>
                  <a:schemeClr val="tx1"/>
                </a:solidFill>
                <a:latin typeface="+mn-lt"/>
              </a:rPr>
              <a:t>Email: khanhvohong@gmail.com</a:t>
            </a:r>
          </a:p>
          <a:p>
            <a:pPr marL="57150" indent="0">
              <a:buNone/>
            </a:pPr>
            <a:r>
              <a:rPr lang="en-US" sz="1600" dirty="0">
                <a:solidFill>
                  <a:schemeClr val="tx1"/>
                </a:solidFill>
                <a:latin typeface="+mn-lt"/>
              </a:rPr>
              <a:t>Phone number: 0976 755 191</a:t>
            </a:r>
          </a:p>
          <a:p>
            <a:pPr marL="57150" indent="0">
              <a:buNone/>
            </a:pPr>
            <a:endParaRPr lang="en-US" sz="1600" dirty="0">
              <a:solidFill>
                <a:schemeClr val="tx1"/>
              </a:solidFill>
              <a:latin typeface="+mn-lt"/>
            </a:endParaRPr>
          </a:p>
        </p:txBody>
      </p:sp>
      <p:pic>
        <p:nvPicPr>
          <p:cNvPr id="275" name="Google Shape;275;p24"/>
          <p:cNvPicPr preferRelativeResize="0"/>
          <p:nvPr/>
        </p:nvPicPr>
        <p:blipFill>
          <a:blip r:embed="rId3">
            <a:extLst>
              <a:ext uri="{28A0092B-C50C-407E-A947-70E740481C1C}">
                <a14:useLocalDpi xmlns:a14="http://schemas.microsoft.com/office/drawing/2010/main" val="0"/>
              </a:ext>
            </a:extLst>
          </a:blip>
          <a:stretch>
            <a:fillRect/>
          </a:stretch>
        </p:blipFill>
        <p:spPr>
          <a:xfrm>
            <a:off x="560175" y="1844396"/>
            <a:ext cx="2016675" cy="2016675"/>
          </a:xfrm>
          <a:prstGeom prst="snip2DiagRect">
            <a:avLst>
              <a:gd name="adj1" fmla="val 0"/>
              <a:gd name="adj2" fmla="val 29927"/>
            </a:avLst>
          </a:prstGeom>
          <a:noFill/>
          <a:ln>
            <a:noFill/>
          </a:ln>
          <a:effectLst>
            <a:outerShdw blurRad="57150" dist="19050" dir="5400000" algn="bl" rotWithShape="0">
              <a:srgbClr val="000000">
                <a:alpha val="50000"/>
              </a:srgbClr>
            </a:outerShdw>
          </a:effectLst>
        </p:spPr>
      </p:pic>
      <p:sp>
        <p:nvSpPr>
          <p:cNvPr id="276" name="Google Shape;276;p24"/>
          <p:cNvSpPr txBox="1">
            <a:spLocks noGrp="1"/>
          </p:cNvSpPr>
          <p:nvPr>
            <p:ph type="sldNum" idx="12"/>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7</a:t>
            </a:fld>
            <a:endParaRPr/>
          </a:p>
        </p:txBody>
      </p:sp>
      <p:sp>
        <p:nvSpPr>
          <p:cNvPr id="6" name="Title 1">
            <a:extLst>
              <a:ext uri="{FF2B5EF4-FFF2-40B4-BE49-F238E27FC236}">
                <a16:creationId xmlns:a16="http://schemas.microsoft.com/office/drawing/2014/main" id="{B2E026ED-54A3-AB41-B96A-BA6323103EC8}"/>
              </a:ext>
            </a:extLst>
          </p:cNvPr>
          <p:cNvSpPr txBox="1">
            <a:spLocks/>
          </p:cNvSpPr>
          <p:nvPr/>
        </p:nvSpPr>
        <p:spPr>
          <a:xfrm>
            <a:off x="303710" y="425947"/>
            <a:ext cx="4199710" cy="723611"/>
          </a:xfrm>
          <a:prstGeom prst="rect">
            <a:avLst/>
          </a:prstGeom>
        </p:spPr>
        <p:txBody>
          <a:bodyPr vert="horz" lIns="20250" tIns="324000" rIns="81000" bIns="3429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FE4F0D"/>
                </a:solidFill>
                <a:latin typeface="UTM Avo" panose="02040603050506020204" pitchFamily="18" charset="0"/>
              </a:rPr>
              <a:t>2. PROJECT DETAIL</a:t>
            </a:r>
            <a:endParaRPr lang="vi-VN" sz="2400" b="1" dirty="0">
              <a:solidFill>
                <a:srgbClr val="FE4F0D"/>
              </a:solidFill>
            </a:endParaRPr>
          </a:p>
        </p:txBody>
      </p:sp>
      <p:sp>
        <p:nvSpPr>
          <p:cNvPr id="7" name="TextBox 6"/>
          <p:cNvSpPr txBox="1"/>
          <p:nvPr/>
        </p:nvSpPr>
        <p:spPr>
          <a:xfrm>
            <a:off x="438931" y="1149558"/>
            <a:ext cx="825867" cy="369332"/>
          </a:xfrm>
          <a:prstGeom prst="rect">
            <a:avLst/>
          </a:prstGeom>
          <a:noFill/>
        </p:spPr>
        <p:txBody>
          <a:bodyPr wrap="none" rtlCol="0">
            <a:spAutoFit/>
          </a:bodyPr>
          <a:lstStyle/>
          <a:p>
            <a:r>
              <a:rPr lang="vi-VN" sz="1800" b="1" dirty="0"/>
              <a:t>Client</a:t>
            </a:r>
            <a:endParaRPr lang="en-US" sz="1800" dirty="0"/>
          </a:p>
        </p:txBody>
      </p:sp>
      <p:pic>
        <p:nvPicPr>
          <p:cNvPr id="8" name="Picture 7" descr="A close up of a sign&#10;&#10;Description automatically generated">
            <a:extLst>
              <a:ext uri="{FF2B5EF4-FFF2-40B4-BE49-F238E27FC236}">
                <a16:creationId xmlns:a16="http://schemas.microsoft.com/office/drawing/2014/main" id="{2FC74DC8-5553-FC42-96C3-F5282603739D}"/>
              </a:ext>
            </a:extLst>
          </p:cNvPr>
          <p:cNvPicPr>
            <a:picLocks noChangeAspect="1"/>
          </p:cNvPicPr>
          <p:nvPr/>
        </p:nvPicPr>
        <p:blipFill>
          <a:blip r:embed="rId4"/>
          <a:stretch>
            <a:fillRect/>
          </a:stretch>
        </p:blipFill>
        <p:spPr>
          <a:xfrm>
            <a:off x="6125325" y="140805"/>
            <a:ext cx="561974" cy="581024"/>
          </a:xfrm>
          <a:prstGeom prst="rect">
            <a:avLst/>
          </a:prstGeom>
        </p:spPr>
      </p:pic>
      <p:pic>
        <p:nvPicPr>
          <p:cNvPr id="9" name="Picture 8">
            <a:extLst>
              <a:ext uri="{FF2B5EF4-FFF2-40B4-BE49-F238E27FC236}">
                <a16:creationId xmlns:a16="http://schemas.microsoft.com/office/drawing/2014/main" id="{B7DDEEBB-D7A4-7347-B472-F0BCE8E9F908}"/>
              </a:ext>
            </a:extLst>
          </p:cNvPr>
          <p:cNvPicPr>
            <a:picLocks noChangeAspect="1"/>
          </p:cNvPicPr>
          <p:nvPr/>
        </p:nvPicPr>
        <p:blipFill>
          <a:blip r:embed="rId5"/>
          <a:stretch>
            <a:fillRect/>
          </a:stretch>
        </p:blipFill>
        <p:spPr>
          <a:xfrm>
            <a:off x="303710" y="177646"/>
            <a:ext cx="1633636" cy="375295"/>
          </a:xfrm>
          <a:prstGeom prst="rect">
            <a:avLst/>
          </a:prstGeom>
        </p:spPr>
      </p:pic>
    </p:spTree>
    <p:extLst>
      <p:ext uri="{BB962C8B-B14F-4D97-AF65-F5344CB8AC3E}">
        <p14:creationId xmlns:p14="http://schemas.microsoft.com/office/powerpoint/2010/main" val="148354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decel="100000" fill="hold" nodeType="clickEffect">
                                  <p:stCondLst>
                                    <p:cond delay="0"/>
                                  </p:stCondLst>
                                  <p:childTnLst>
                                    <p:set>
                                      <p:cBhvr>
                                        <p:cTn id="14" dur="1" fill="hold">
                                          <p:stCondLst>
                                            <p:cond delay="0"/>
                                          </p:stCondLst>
                                        </p:cTn>
                                        <p:tgtEl>
                                          <p:spTgt spid="275"/>
                                        </p:tgtEl>
                                        <p:attrNameLst>
                                          <p:attrName>style.visibility</p:attrName>
                                        </p:attrNameLst>
                                      </p:cBhvr>
                                      <p:to>
                                        <p:strVal val="visible"/>
                                      </p:to>
                                    </p:set>
                                    <p:anim calcmode="lin" valueType="num">
                                      <p:cBhvr additive="base">
                                        <p:cTn id="15" dur="500" fill="hold"/>
                                        <p:tgtEl>
                                          <p:spTgt spid="275"/>
                                        </p:tgtEl>
                                        <p:attrNameLst>
                                          <p:attrName>ppt_x</p:attrName>
                                        </p:attrNameLst>
                                      </p:cBhvr>
                                      <p:tavLst>
                                        <p:tav tm="0">
                                          <p:val>
                                            <p:strVal val="0-#ppt_w/2"/>
                                          </p:val>
                                        </p:tav>
                                        <p:tav tm="100000">
                                          <p:val>
                                            <p:strVal val="#ppt_x"/>
                                          </p:val>
                                        </p:tav>
                                      </p:tavLst>
                                    </p:anim>
                                    <p:anim calcmode="lin" valueType="num">
                                      <p:cBhvr additive="base">
                                        <p:cTn id="16" dur="500" fill="hold"/>
                                        <p:tgtEl>
                                          <p:spTgt spid="27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3"/>
                                        </p:tgtEl>
                                        <p:attrNameLst>
                                          <p:attrName>style.visibility</p:attrName>
                                        </p:attrNameLst>
                                      </p:cBhvr>
                                      <p:to>
                                        <p:strVal val="visible"/>
                                      </p:to>
                                    </p:set>
                                    <p:animEffect transition="in" filter="fade">
                                      <p:cBhvr>
                                        <p:cTn id="21" dur="500"/>
                                        <p:tgtEl>
                                          <p:spTgt spid="27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4">
                                            <p:txEl>
                                              <p:pRg st="0" end="0"/>
                                            </p:txEl>
                                          </p:spTgt>
                                        </p:tgtEl>
                                        <p:attrNameLst>
                                          <p:attrName>style.visibility</p:attrName>
                                        </p:attrNameLst>
                                      </p:cBhvr>
                                      <p:to>
                                        <p:strVal val="visible"/>
                                      </p:to>
                                    </p:set>
                                    <p:animEffect transition="in" filter="fade">
                                      <p:cBhvr>
                                        <p:cTn id="24" dur="500"/>
                                        <p:tgtEl>
                                          <p:spTgt spid="274">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4">
                                            <p:txEl>
                                              <p:pRg st="1" end="1"/>
                                            </p:txEl>
                                          </p:spTgt>
                                        </p:tgtEl>
                                        <p:attrNameLst>
                                          <p:attrName>style.visibility</p:attrName>
                                        </p:attrNameLst>
                                      </p:cBhvr>
                                      <p:to>
                                        <p:strVal val="visible"/>
                                      </p:to>
                                    </p:set>
                                    <p:animEffect transition="in" filter="fade">
                                      <p:cBhvr>
                                        <p:cTn id="27" dur="500"/>
                                        <p:tgtEl>
                                          <p:spTgt spid="274">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4">
                                            <p:txEl>
                                              <p:pRg st="2" end="2"/>
                                            </p:txEl>
                                          </p:spTgt>
                                        </p:tgtEl>
                                        <p:attrNameLst>
                                          <p:attrName>style.visibility</p:attrName>
                                        </p:attrNameLst>
                                      </p:cBhvr>
                                      <p:to>
                                        <p:strVal val="visible"/>
                                      </p:to>
                                    </p:set>
                                    <p:animEffect transition="in" filter="fade">
                                      <p:cBhvr>
                                        <p:cTn id="30" dur="500"/>
                                        <p:tgtEl>
                                          <p:spTgt spid="274">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4">
                                            <p:txEl>
                                              <p:pRg st="3" end="3"/>
                                            </p:txEl>
                                          </p:spTgt>
                                        </p:tgtEl>
                                        <p:attrNameLst>
                                          <p:attrName>style.visibility</p:attrName>
                                        </p:attrNameLst>
                                      </p:cBhvr>
                                      <p:to>
                                        <p:strVal val="visible"/>
                                      </p:to>
                                    </p:set>
                                    <p:animEffect transition="in" filter="fade">
                                      <p:cBhvr>
                                        <p:cTn id="33" dur="500"/>
                                        <p:tgtEl>
                                          <p:spTgt spid="2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p:bldP spid="274" grpId="0" build="p"/>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1" name="Google Shape;251;p21"/>
          <p:cNvSpPr txBox="1">
            <a:spLocks noGrp="1"/>
          </p:cNvSpPr>
          <p:nvPr>
            <p:ph type="sldNum" idx="12"/>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8</a:t>
            </a:fld>
            <a:endParaRPr/>
          </a:p>
        </p:txBody>
      </p:sp>
      <p:sp>
        <p:nvSpPr>
          <p:cNvPr id="17" name="Title 1">
            <a:extLst>
              <a:ext uri="{FF2B5EF4-FFF2-40B4-BE49-F238E27FC236}">
                <a16:creationId xmlns:a16="http://schemas.microsoft.com/office/drawing/2014/main" id="{B2E026ED-54A3-AB41-B96A-BA6323103EC8}"/>
              </a:ext>
            </a:extLst>
          </p:cNvPr>
          <p:cNvSpPr txBox="1">
            <a:spLocks/>
          </p:cNvSpPr>
          <p:nvPr/>
        </p:nvSpPr>
        <p:spPr>
          <a:xfrm>
            <a:off x="303710" y="425947"/>
            <a:ext cx="4199710" cy="723611"/>
          </a:xfrm>
          <a:prstGeom prst="rect">
            <a:avLst/>
          </a:prstGeom>
        </p:spPr>
        <p:txBody>
          <a:bodyPr vert="horz" lIns="20250" tIns="324000" rIns="81000" bIns="3429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FE4F0D"/>
                </a:solidFill>
                <a:latin typeface="UTM Avo" panose="02040603050506020204" pitchFamily="18" charset="0"/>
              </a:rPr>
              <a:t>2. PROJECT DETAIL</a:t>
            </a:r>
            <a:endParaRPr lang="vi-VN" sz="2400" b="1" dirty="0">
              <a:solidFill>
                <a:srgbClr val="FE4F0D"/>
              </a:solidFill>
            </a:endParaRPr>
          </a:p>
        </p:txBody>
      </p:sp>
      <p:pic>
        <p:nvPicPr>
          <p:cNvPr id="20" name="Picture 19" descr="A close up of a sign&#10;&#10;Description automatically generated">
            <a:extLst>
              <a:ext uri="{FF2B5EF4-FFF2-40B4-BE49-F238E27FC236}">
                <a16:creationId xmlns:a16="http://schemas.microsoft.com/office/drawing/2014/main" id="{2FC74DC8-5553-FC42-96C3-F5282603739D}"/>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21" name="Picture 20">
            <a:extLst>
              <a:ext uri="{FF2B5EF4-FFF2-40B4-BE49-F238E27FC236}">
                <a16:creationId xmlns:a16="http://schemas.microsoft.com/office/drawing/2014/main" id="{B7DDEEBB-D7A4-7347-B472-F0BCE8E9F908}"/>
              </a:ext>
            </a:extLst>
          </p:cNvPr>
          <p:cNvPicPr>
            <a:picLocks noChangeAspect="1"/>
          </p:cNvPicPr>
          <p:nvPr/>
        </p:nvPicPr>
        <p:blipFill>
          <a:blip r:embed="rId4"/>
          <a:stretch>
            <a:fillRect/>
          </a:stretch>
        </p:blipFill>
        <p:spPr>
          <a:xfrm>
            <a:off x="303710" y="177646"/>
            <a:ext cx="1633636" cy="375295"/>
          </a:xfrm>
          <a:prstGeom prst="rect">
            <a:avLst/>
          </a:prstGeom>
        </p:spPr>
      </p:pic>
      <p:sp>
        <p:nvSpPr>
          <p:cNvPr id="5" name="TextBox 4"/>
          <p:cNvSpPr txBox="1"/>
          <p:nvPr/>
        </p:nvSpPr>
        <p:spPr>
          <a:xfrm>
            <a:off x="438931" y="1149558"/>
            <a:ext cx="1184940" cy="369332"/>
          </a:xfrm>
          <a:prstGeom prst="rect">
            <a:avLst/>
          </a:prstGeom>
          <a:noFill/>
        </p:spPr>
        <p:txBody>
          <a:bodyPr wrap="none" rtlCol="0">
            <a:spAutoFit/>
          </a:bodyPr>
          <a:lstStyle/>
          <a:p>
            <a:r>
              <a:rPr lang="en-US" sz="1800" b="1" dirty="0"/>
              <a:t>About us</a:t>
            </a:r>
            <a:endParaRPr lang="en-US" sz="1800" dirty="0"/>
          </a:p>
        </p:txBody>
      </p:sp>
      <p:sp>
        <p:nvSpPr>
          <p:cNvPr id="2" name="TextBox 1"/>
          <p:cNvSpPr txBox="1"/>
          <p:nvPr/>
        </p:nvSpPr>
        <p:spPr>
          <a:xfrm>
            <a:off x="2329102" y="1563788"/>
            <a:ext cx="3622118" cy="2123658"/>
          </a:xfrm>
          <a:prstGeom prst="rect">
            <a:avLst/>
          </a:prstGeom>
          <a:noFill/>
        </p:spPr>
        <p:txBody>
          <a:bodyPr wrap="square" rtlCol="0">
            <a:spAutoFit/>
          </a:bodyPr>
          <a:lstStyle/>
          <a:p>
            <a:r>
              <a:rPr lang="en-US" sz="1800" b="1" dirty="0">
                <a:solidFill>
                  <a:srgbClr val="3AA2D9"/>
                </a:solidFill>
              </a:rPr>
              <a:t>HKT</a:t>
            </a:r>
            <a:r>
              <a:rPr lang="vi-VN" sz="1800" b="1" dirty="0">
                <a:solidFill>
                  <a:srgbClr val="3AA2D9"/>
                </a:solidFill>
              </a:rPr>
              <a:t> Group</a:t>
            </a:r>
            <a:endParaRPr lang="en-US" sz="1800" dirty="0">
              <a:solidFill>
                <a:srgbClr val="3AA2D9"/>
              </a:solidFill>
            </a:endParaRPr>
          </a:p>
          <a:p>
            <a:pPr algn="just"/>
            <a:r>
              <a:rPr lang="vi-VN" dirty="0"/>
              <a:t>Address: FPT University, Nguyen Van Cu </a:t>
            </a:r>
            <a:r>
              <a:rPr lang="en-US" dirty="0" err="1"/>
              <a:t>Noi</a:t>
            </a:r>
            <a:r>
              <a:rPr lang="en-US" dirty="0"/>
              <a:t> Dai </a:t>
            </a:r>
            <a:r>
              <a:rPr lang="vi-VN" dirty="0"/>
              <a:t>street</a:t>
            </a:r>
            <a:r>
              <a:rPr lang="en-US" dirty="0"/>
              <a:t>,</a:t>
            </a:r>
          </a:p>
          <a:p>
            <a:pPr algn="just"/>
            <a:r>
              <a:rPr lang="vi-VN" dirty="0"/>
              <a:t>An Binh ward, Ninh Kieu district, Can Tho city</a:t>
            </a:r>
            <a:r>
              <a:rPr lang="en-US" dirty="0"/>
              <a:t>.</a:t>
            </a:r>
          </a:p>
          <a:p>
            <a:pPr algn="just"/>
            <a:r>
              <a:rPr lang="en-US" dirty="0"/>
              <a:t>Leader: Le </a:t>
            </a:r>
            <a:r>
              <a:rPr lang="en-US" dirty="0" err="1"/>
              <a:t>Quoc</a:t>
            </a:r>
            <a:r>
              <a:rPr lang="en-US" dirty="0"/>
              <a:t> </a:t>
            </a:r>
            <a:r>
              <a:rPr lang="en-US" dirty="0" err="1"/>
              <a:t>Khoi</a:t>
            </a:r>
            <a:endParaRPr lang="en-US" dirty="0"/>
          </a:p>
          <a:p>
            <a:pPr algn="just"/>
            <a:r>
              <a:rPr lang="vi-VN" dirty="0"/>
              <a:t>Email: </a:t>
            </a:r>
            <a:r>
              <a:rPr lang="en-US" u="sng" dirty="0"/>
              <a:t>khoilqce130023@fpt.edu.vn</a:t>
            </a:r>
            <a:endParaRPr lang="en-US" dirty="0"/>
          </a:p>
          <a:p>
            <a:pPr algn="just"/>
            <a:r>
              <a:rPr lang="vi-VN" dirty="0"/>
              <a:t>Phone number: </a:t>
            </a:r>
            <a:r>
              <a:rPr lang="en-US" dirty="0"/>
              <a:t>0379 168 797</a:t>
            </a:r>
          </a:p>
          <a:p>
            <a:endParaRPr lang="en-US" sz="1600" dirty="0"/>
          </a:p>
        </p:txBody>
      </p:sp>
      <p:pic>
        <p:nvPicPr>
          <p:cNvPr id="9" name="Picture 8" descr="A close up of a sign&#10;&#10;Description automatically generated">
            <a:extLst>
              <a:ext uri="{FF2B5EF4-FFF2-40B4-BE49-F238E27FC236}">
                <a16:creationId xmlns:a16="http://schemas.microsoft.com/office/drawing/2014/main" id="{2FC74DC8-5553-FC42-96C3-F5282603739D}"/>
              </a:ext>
            </a:extLst>
          </p:cNvPr>
          <p:cNvPicPr>
            <a:picLocks noChangeAspect="1"/>
          </p:cNvPicPr>
          <p:nvPr/>
        </p:nvPicPr>
        <p:blipFill>
          <a:blip r:embed="rId3"/>
          <a:stretch>
            <a:fillRect/>
          </a:stretch>
        </p:blipFill>
        <p:spPr>
          <a:xfrm>
            <a:off x="741250" y="1643669"/>
            <a:ext cx="1532775" cy="1584734"/>
          </a:xfrm>
          <a:prstGeom prst="rect">
            <a:avLst/>
          </a:prstGeom>
        </p:spPr>
      </p:pic>
    </p:spTree>
    <p:extLst>
      <p:ext uri="{BB962C8B-B14F-4D97-AF65-F5344CB8AC3E}">
        <p14:creationId xmlns:p14="http://schemas.microsoft.com/office/powerpoint/2010/main" val="113258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decel="10000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decel="10000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1" name="Google Shape;251;p21"/>
          <p:cNvSpPr txBox="1">
            <a:spLocks noGrp="1"/>
          </p:cNvSpPr>
          <p:nvPr>
            <p:ph type="sldNum" idx="12"/>
          </p:nvPr>
        </p:nvSpPr>
        <p:spPr>
          <a:xfrm>
            <a:off x="6417581" y="4252406"/>
            <a:ext cx="440325" cy="248175"/>
          </a:xfrm>
          <a:prstGeom prst="rect">
            <a:avLst/>
          </a:prstGeom>
        </p:spPr>
        <p:txBody>
          <a:bodyPr spcFirstLastPara="1" wrap="square" lIns="68569" tIns="68569" rIns="68569" bIns="68569" anchor="t" anchorCtr="0">
            <a:noAutofit/>
          </a:bodyPr>
          <a:lstStyle/>
          <a:p>
            <a:fld id="{00000000-1234-1234-1234-123412341234}" type="slidenum">
              <a:rPr lang="en"/>
              <a:pPr/>
              <a:t>9</a:t>
            </a:fld>
            <a:endParaRPr/>
          </a:p>
        </p:txBody>
      </p:sp>
      <p:sp>
        <p:nvSpPr>
          <p:cNvPr id="17" name="Title 1">
            <a:extLst>
              <a:ext uri="{FF2B5EF4-FFF2-40B4-BE49-F238E27FC236}">
                <a16:creationId xmlns:a16="http://schemas.microsoft.com/office/drawing/2014/main" id="{B2E026ED-54A3-AB41-B96A-BA6323103EC8}"/>
              </a:ext>
            </a:extLst>
          </p:cNvPr>
          <p:cNvSpPr txBox="1">
            <a:spLocks/>
          </p:cNvSpPr>
          <p:nvPr/>
        </p:nvSpPr>
        <p:spPr>
          <a:xfrm>
            <a:off x="303710" y="425947"/>
            <a:ext cx="4199710" cy="723611"/>
          </a:xfrm>
          <a:prstGeom prst="rect">
            <a:avLst/>
          </a:prstGeom>
        </p:spPr>
        <p:txBody>
          <a:bodyPr vert="horz" lIns="20250" tIns="324000" rIns="81000" bIns="3429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FE4F0D"/>
                </a:solidFill>
                <a:latin typeface="UTM Avo" panose="02040603050506020204" pitchFamily="18" charset="0"/>
              </a:rPr>
              <a:t>2. PROJECT DETAIL</a:t>
            </a:r>
            <a:endParaRPr lang="vi-VN" sz="2400" b="1" dirty="0">
              <a:solidFill>
                <a:srgbClr val="FE4F0D"/>
              </a:solidFill>
            </a:endParaRPr>
          </a:p>
        </p:txBody>
      </p:sp>
      <p:pic>
        <p:nvPicPr>
          <p:cNvPr id="20" name="Picture 19" descr="A close up of a sign&#10;&#10;Description automatically generated">
            <a:extLst>
              <a:ext uri="{FF2B5EF4-FFF2-40B4-BE49-F238E27FC236}">
                <a16:creationId xmlns:a16="http://schemas.microsoft.com/office/drawing/2014/main" id="{2FC74DC8-5553-FC42-96C3-F5282603739D}"/>
              </a:ext>
            </a:extLst>
          </p:cNvPr>
          <p:cNvPicPr>
            <a:picLocks noChangeAspect="1"/>
          </p:cNvPicPr>
          <p:nvPr/>
        </p:nvPicPr>
        <p:blipFill>
          <a:blip r:embed="rId3"/>
          <a:stretch>
            <a:fillRect/>
          </a:stretch>
        </p:blipFill>
        <p:spPr>
          <a:xfrm>
            <a:off x="6125325" y="140805"/>
            <a:ext cx="561974" cy="581024"/>
          </a:xfrm>
          <a:prstGeom prst="rect">
            <a:avLst/>
          </a:prstGeom>
        </p:spPr>
      </p:pic>
      <p:pic>
        <p:nvPicPr>
          <p:cNvPr id="21" name="Picture 20">
            <a:extLst>
              <a:ext uri="{FF2B5EF4-FFF2-40B4-BE49-F238E27FC236}">
                <a16:creationId xmlns:a16="http://schemas.microsoft.com/office/drawing/2014/main" id="{B7DDEEBB-D7A4-7347-B472-F0BCE8E9F908}"/>
              </a:ext>
            </a:extLst>
          </p:cNvPr>
          <p:cNvPicPr>
            <a:picLocks noChangeAspect="1"/>
          </p:cNvPicPr>
          <p:nvPr/>
        </p:nvPicPr>
        <p:blipFill>
          <a:blip r:embed="rId4"/>
          <a:stretch>
            <a:fillRect/>
          </a:stretch>
        </p:blipFill>
        <p:spPr>
          <a:xfrm>
            <a:off x="303710" y="177646"/>
            <a:ext cx="1633636" cy="375295"/>
          </a:xfrm>
          <a:prstGeom prst="rect">
            <a:avLst/>
          </a:prstGeom>
        </p:spPr>
      </p:pic>
      <p:sp>
        <p:nvSpPr>
          <p:cNvPr id="2" name="TextBox 1"/>
          <p:cNvSpPr txBox="1"/>
          <p:nvPr/>
        </p:nvSpPr>
        <p:spPr>
          <a:xfrm>
            <a:off x="835171" y="1358050"/>
            <a:ext cx="2661306" cy="892552"/>
          </a:xfrm>
          <a:prstGeom prst="rect">
            <a:avLst/>
          </a:prstGeom>
          <a:noFill/>
        </p:spPr>
        <p:txBody>
          <a:bodyPr wrap="none" rtlCol="0">
            <a:spAutoFit/>
          </a:bodyPr>
          <a:lstStyle/>
          <a:p>
            <a:pPr lvl="0"/>
            <a:r>
              <a:rPr lang="en-US" sz="2000" b="1" dirty="0"/>
              <a:t>Date of project plan:</a:t>
            </a:r>
            <a:endParaRPr lang="en-US" sz="1800" b="1" dirty="0"/>
          </a:p>
          <a:p>
            <a:pPr lvl="1"/>
            <a:r>
              <a:rPr lang="en-US" sz="1600" dirty="0">
                <a:solidFill>
                  <a:srgbClr val="FF0000"/>
                </a:solidFill>
              </a:rPr>
              <a:t>Start:</a:t>
            </a:r>
            <a:r>
              <a:rPr lang="en-US" sz="1600" dirty="0"/>
              <a:t> Jan 23th, 2019</a:t>
            </a:r>
            <a:endParaRPr lang="en-US" dirty="0"/>
          </a:p>
          <a:p>
            <a:pPr lvl="1"/>
            <a:r>
              <a:rPr lang="en-US" sz="1600" dirty="0">
                <a:solidFill>
                  <a:srgbClr val="FF0000"/>
                </a:solidFill>
              </a:rPr>
              <a:t>End: </a:t>
            </a:r>
            <a:r>
              <a:rPr lang="en-US" sz="1600" dirty="0"/>
              <a:t>March 25th, 2019</a:t>
            </a:r>
            <a:endParaRPr lang="en-US" dirty="0"/>
          </a:p>
        </p:txBody>
      </p:sp>
      <p:sp>
        <p:nvSpPr>
          <p:cNvPr id="8" name="TextBox 7"/>
          <p:cNvSpPr txBox="1"/>
          <p:nvPr/>
        </p:nvSpPr>
        <p:spPr>
          <a:xfrm>
            <a:off x="835171" y="2484074"/>
            <a:ext cx="5382749" cy="1231106"/>
          </a:xfrm>
          <a:prstGeom prst="rect">
            <a:avLst/>
          </a:prstGeom>
          <a:noFill/>
        </p:spPr>
        <p:txBody>
          <a:bodyPr wrap="square" rtlCol="0">
            <a:spAutoFit/>
          </a:bodyPr>
          <a:lstStyle/>
          <a:p>
            <a:pPr lvl="0"/>
            <a:r>
              <a:rPr lang="en-US" sz="2000" b="1" dirty="0">
                <a:solidFill>
                  <a:schemeClr val="tx1"/>
                </a:solidFill>
              </a:rPr>
              <a:t>Project Vision/Objective:</a:t>
            </a:r>
          </a:p>
          <a:p>
            <a:pPr lvl="0" algn="just"/>
            <a:r>
              <a:rPr lang="vi-VN" sz="1800" dirty="0"/>
              <a:t>The goal of this project is to improve the productivity of pawn shop staff by using management software</a:t>
            </a:r>
            <a:r>
              <a:rPr lang="en-US" sz="1800" dirty="0"/>
              <a:t>.</a:t>
            </a:r>
            <a:endParaRPr lang="en-US" sz="1600" dirty="0"/>
          </a:p>
        </p:txBody>
      </p:sp>
    </p:spTree>
    <p:extLst>
      <p:ext uri="{BB962C8B-B14F-4D97-AF65-F5344CB8AC3E}">
        <p14:creationId xmlns:p14="http://schemas.microsoft.com/office/powerpoint/2010/main" val="115542590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P spid="8" grpId="0"/>
    </p:bldLst>
  </p:timing>
</p:sld>
</file>

<file path=ppt/theme/theme1.xml><?xml version="1.0" encoding="utf-8"?>
<a:theme xmlns:a="http://schemas.openxmlformats.org/drawingml/2006/main"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446</Words>
  <Application>Microsoft Macintosh PowerPoint</Application>
  <PresentationFormat>Custom</PresentationFormat>
  <Paragraphs>89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Hind</vt:lpstr>
      <vt:lpstr>Calibri</vt:lpstr>
      <vt:lpstr>UTM Avo</vt:lpstr>
      <vt:lpstr>Arial</vt:lpstr>
      <vt:lpstr>Dumaine</vt:lpstr>
      <vt:lpstr>KHANHCA PAWNSHOP MANAGEMENT SOFTWARE</vt:lpstr>
      <vt:lpstr>OUTLINE</vt:lpstr>
      <vt:lpstr>1 PROBLEM DEFINITION</vt:lpstr>
      <vt:lpstr>PowerPoint Presentation</vt:lpstr>
      <vt:lpstr>PowerPoint Presentation</vt:lpstr>
      <vt:lpstr>2 PROJECT DETAIL</vt:lpstr>
      <vt:lpstr>M.Sc. Vo Hong Khanh</vt:lpstr>
      <vt:lpstr>PowerPoint Presentation</vt:lpstr>
      <vt:lpstr>PowerPoint Presentation</vt:lpstr>
      <vt:lpstr>3 USER REQUIREMENTS</vt:lpstr>
      <vt:lpstr>PowerPoint Presentation</vt:lpstr>
      <vt:lpstr>4 DATA MODEL</vt:lpstr>
      <vt:lpstr>PowerPoint Presentation</vt:lpstr>
      <vt:lpstr>5 CLASS DIAGRAM</vt:lpstr>
      <vt:lpstr>5 CLASS DIAGRAM</vt:lpstr>
      <vt:lpstr>6 DEMO</vt:lpstr>
      <vt:lpstr>PowerPoint Presentation</vt:lpstr>
      <vt:lpstr> 7 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KHANHCA PAWNSHOP MANAGEMENT SOFTWARE</dc:title>
  <cp:lastModifiedBy>Khoi Le Quoc</cp:lastModifiedBy>
  <cp:revision>20</cp:revision>
  <dcterms:modified xsi:type="dcterms:W3CDTF">2019-03-22T21:55:05Z</dcterms:modified>
</cp:coreProperties>
</file>