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E1C13E-A47B-40F9-9B8C-A3F06006455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00998-22FE-4477-998C-590FC7DAC7C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4E1C13E-A47B-40F9-9B8C-A3F06006455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00998-22FE-4477-998C-590FC7DAC7C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C4E1C13E-A47B-40F9-9B8C-A3F06006455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00998-22FE-4477-998C-590FC7DAC7C7}"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C4E1C13E-A47B-40F9-9B8C-A3F06006455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00998-22FE-4477-998C-590FC7DAC7C7}"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C4E1C13E-A47B-40F9-9B8C-A3F06006455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00998-22FE-4477-998C-590FC7DAC7C7}"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E1C13E-A47B-40F9-9B8C-A3F060064553}"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00998-22FE-4477-998C-590FC7DAC7C7}"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E1C13E-A47B-40F9-9B8C-A3F060064553}"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00998-22FE-4477-998C-590FC7DAC7C7}"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4E1C13E-A47B-40F9-9B8C-A3F06006455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00998-22FE-4477-998C-590FC7DAC7C7}"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4E1C13E-A47B-40F9-9B8C-A3F06006455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00998-22FE-4477-998C-590FC7DAC7C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C4E1C13E-A47B-40F9-9B8C-A3F06006455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00998-22FE-4477-998C-590FC7DAC7C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C4E1C13E-A47B-40F9-9B8C-A3F06006455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00998-22FE-4477-998C-590FC7DAC7C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4E1C13E-A47B-40F9-9B8C-A3F06006455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00998-22FE-4477-998C-590FC7DAC7C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4E1C13E-A47B-40F9-9B8C-A3F06006455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00998-22FE-4477-998C-590FC7DAC7C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4E1C13E-A47B-40F9-9B8C-A3F060064553}"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3F00998-22FE-4477-998C-590FC7DAC7C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4E1C13E-A47B-40F9-9B8C-A3F060064553}"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3F00998-22FE-4477-998C-590FC7DAC7C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7" name="Date Placeholder 4"/>
          <p:cNvSpPr>
            <a:spLocks noGrp="1"/>
          </p:cNvSpPr>
          <p:nvPr>
            <p:ph type="dt" sz="half" idx="10"/>
          </p:nvPr>
        </p:nvSpPr>
        <p:spPr/>
        <p:txBody>
          <a:bodyPr/>
          <a:lstStyle/>
          <a:p>
            <a:fld id="{C4E1C13E-A47B-40F9-9B8C-A3F060064553}"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3F00998-22FE-4477-998C-590FC7DAC7C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4E1C13E-A47B-40F9-9B8C-A3F06006455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00998-22FE-4477-998C-590FC7DAC7C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4E1C13E-A47B-40F9-9B8C-A3F060064553}"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F00998-22FE-4477-998C-590FC7DAC7C7}"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5394" y="1400046"/>
            <a:ext cx="9381617" cy="2608977"/>
          </a:xfrm>
        </p:spPr>
        <p:txBody>
          <a:bodyPr/>
          <a:lstStyle/>
          <a:p>
            <a:r>
              <a:rPr lang="en-US" sz="7000" dirty="0">
                <a:solidFill>
                  <a:srgbClr val="FFFF00"/>
                </a:solidFill>
                <a:latin typeface="Times New Roman" panose="02020603050405020304" pitchFamily="18" charset="0"/>
                <a:cs typeface="Times New Roman" panose="02020603050405020304" pitchFamily="18" charset="0"/>
              </a:rPr>
              <a:t>TÌM HIỂU VỀ CÔNG CỤ KATALON STUDIO</a:t>
            </a:r>
            <a:endParaRPr lang="en-US" sz="7000" dirty="0">
              <a:solidFill>
                <a:srgbClr val="FFFF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96000" y="4297715"/>
            <a:ext cx="5962286" cy="1673755"/>
          </a:xfrm>
        </p:spPr>
        <p:txBody>
          <a:bodyPr>
            <a:normAutofit/>
          </a:bodyPr>
          <a:lstStyle/>
          <a:p>
            <a:r>
              <a:rPr lang="en-US" dirty="0" err="1">
                <a:solidFill>
                  <a:schemeClr val="tx1"/>
                </a:solidFill>
                <a:latin typeface="Times New Roman" panose="02020603050405020304" pitchFamily="18" charset="0"/>
                <a:cs typeface="Times New Roman" panose="02020603050405020304" pitchFamily="18" charset="0"/>
              </a:rPr>
              <a:t>Thông</a:t>
            </a:r>
            <a:r>
              <a:rPr lang="en-US" dirty="0">
                <a:solidFill>
                  <a:schemeClr val="tx1"/>
                </a:solidFill>
                <a:latin typeface="Times New Roman" panose="02020603050405020304" pitchFamily="18" charset="0"/>
                <a:cs typeface="Times New Roman" panose="02020603050405020304" pitchFamily="18" charset="0"/>
              </a:rPr>
              <a:t> tin </a:t>
            </a:r>
            <a:r>
              <a:rPr lang="en-US" dirty="0" err="1">
                <a:solidFill>
                  <a:schemeClr val="tx1"/>
                </a:solidFill>
                <a:latin typeface="Times New Roman" panose="02020603050405020304" pitchFamily="18" charset="0"/>
                <a:cs typeface="Times New Roman" panose="02020603050405020304" pitchFamily="18" charset="0"/>
              </a:rPr>
              <a:t>nhóm</a:t>
            </a:r>
            <a:r>
              <a:rPr lang="en-US"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pPr marL="742950" lvl="1" indent="-285750" algn="l">
              <a:buClr>
                <a:srgbClr val="FFFF00"/>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Lê </a:t>
            </a:r>
            <a:r>
              <a:rPr lang="en-US" dirty="0" err="1">
                <a:solidFill>
                  <a:schemeClr val="tx1"/>
                </a:solidFill>
                <a:latin typeface="Times New Roman" panose="02020603050405020304" pitchFamily="18" charset="0"/>
                <a:cs typeface="Times New Roman" panose="02020603050405020304" pitchFamily="18" charset="0"/>
              </a:rPr>
              <a:t>Khôi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Đệ</a:t>
            </a:r>
            <a:r>
              <a:rPr lang="en-US" dirty="0">
                <a:solidFill>
                  <a:schemeClr val="tx1"/>
                </a:solidFill>
                <a:latin typeface="Times New Roman" panose="02020603050405020304" pitchFamily="18" charset="0"/>
                <a:cs typeface="Times New Roman" panose="02020603050405020304" pitchFamily="18" charset="0"/>
              </a:rPr>
              <a:t>: 1411010102</a:t>
            </a:r>
            <a:endParaRPr lang="en-US" dirty="0">
              <a:solidFill>
                <a:schemeClr val="tx1"/>
              </a:solidFill>
              <a:latin typeface="Times New Roman" panose="02020603050405020304" pitchFamily="18" charset="0"/>
              <a:cs typeface="Times New Roman" panose="02020603050405020304" pitchFamily="18" charset="0"/>
            </a:endParaRPr>
          </a:p>
          <a:p>
            <a:pPr marL="742950" lvl="1" indent="-285750" algn="l">
              <a:buClr>
                <a:srgbClr val="FFFF00"/>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Lê </a:t>
            </a:r>
            <a:r>
              <a:rPr lang="en-US" dirty="0" err="1">
                <a:solidFill>
                  <a:schemeClr val="tx1"/>
                </a:solidFill>
                <a:latin typeface="Times New Roman" panose="02020603050405020304" pitchFamily="18" charset="0"/>
                <a:cs typeface="Times New Roman" panose="02020603050405020304" pitchFamily="18" charset="0"/>
              </a:rPr>
              <a:t>Huỳnh</a:t>
            </a:r>
            <a:r>
              <a:rPr lang="en-US" dirty="0">
                <a:solidFill>
                  <a:schemeClr val="tx1"/>
                </a:solidFill>
                <a:latin typeface="Times New Roman" panose="02020603050405020304" pitchFamily="18" charset="0"/>
                <a:cs typeface="Times New Roman" panose="02020603050405020304" pitchFamily="18" charset="0"/>
              </a:rPr>
              <a:t> Minh </a:t>
            </a:r>
            <a:r>
              <a:rPr lang="en-US" dirty="0" err="1">
                <a:solidFill>
                  <a:schemeClr val="tx1"/>
                </a:solidFill>
                <a:latin typeface="Times New Roman" panose="02020603050405020304" pitchFamily="18" charset="0"/>
                <a:cs typeface="Times New Roman" panose="02020603050405020304" pitchFamily="18" charset="0"/>
              </a:rPr>
              <a:t>Tinh</a:t>
            </a: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rPr>
              <a:t>1611062061</a:t>
            </a:r>
            <a:endParaRPr lang="en-US" dirty="0">
              <a:solidFill>
                <a:schemeClr val="tx1"/>
              </a:solidFill>
              <a:cs typeface="Times New Roman" panose="02020603050405020304" pitchFamily="18" charset="0"/>
            </a:endParaRPr>
          </a:p>
          <a:p>
            <a:pPr marL="742950" lvl="1" indent="-285750" algn="l">
              <a:buClr>
                <a:srgbClr val="FFFF00"/>
              </a:buClr>
              <a:buFont typeface="Arial" panose="020B0604020202020204" pitchFamily="34" charset="0"/>
              <a:buChar char="•"/>
            </a:pPr>
            <a:r>
              <a:rPr lang="en-US" dirty="0" err="1">
                <a:solidFill>
                  <a:schemeClr val="tx1"/>
                </a:solidFill>
                <a:latin typeface="Times New Roman" panose="02020603050405020304" pitchFamily="18" charset="0"/>
                <a:cs typeface="Times New Roman" panose="02020603050405020304" pitchFamily="18" charset="0"/>
              </a:rPr>
              <a:t>Võ</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Lý</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Đại</a:t>
            </a:r>
            <a:r>
              <a:rPr lang="en-US" dirty="0">
                <a:solidFill>
                  <a:schemeClr val="tx1"/>
                </a:solidFill>
                <a:latin typeface="Times New Roman" panose="02020603050405020304" pitchFamily="18" charset="0"/>
                <a:cs typeface="Times New Roman" panose="02020603050405020304" pitchFamily="18" charset="0"/>
              </a:rPr>
              <a:t> Thanh: 1511060747</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449232" y="687896"/>
            <a:ext cx="10892684" cy="5276676"/>
          </a:xfrm>
        </p:spPr>
        <p:txBody>
          <a:bodyPr>
            <a:noAutofit/>
          </a:bodyPr>
          <a:lstStyle/>
          <a:p>
            <a:pPr lvl="1" algn="ctr">
              <a:buClr>
                <a:srgbClr val="FFFF00"/>
              </a:buClr>
            </a:pPr>
            <a:r>
              <a:rPr lang="en-US" sz="4000" dirty="0">
                <a:solidFill>
                  <a:srgbClr val="FFFF00"/>
                </a:solidFill>
                <a:latin typeface="Times New Roman (Headings)"/>
              </a:rPr>
              <a:t>REPORT</a:t>
            </a:r>
            <a:endParaRPr lang="en-US" sz="4000" dirty="0">
              <a:solidFill>
                <a:srgbClr val="FFFF00"/>
              </a:solidFill>
              <a:latin typeface="Times New Roman (Headings)"/>
            </a:endParaRPr>
          </a:p>
          <a:p>
            <a:pPr lvl="1" algn="ctr">
              <a:buClr>
                <a:srgbClr val="FFFF00"/>
              </a:buClr>
            </a:pPr>
            <a:endParaRPr lang="en-US" sz="4000" dirty="0">
              <a:solidFill>
                <a:srgbClr val="FFFF00"/>
              </a:solidFill>
              <a:latin typeface="Times New Roman (Headings)"/>
            </a:endParaRPr>
          </a:p>
          <a:p>
            <a:pPr marL="342900" indent="-342900">
              <a:buClr>
                <a:srgbClr val="FFFF00"/>
              </a:buClr>
              <a:buFont typeface="Arial" panose="020B0604020202020204" pitchFamily="34" charset="0"/>
              <a:buChar char="•"/>
            </a:pPr>
            <a:r>
              <a:rPr lang="vi-VN" sz="2400" dirty="0"/>
              <a:t>Các báo cáo có sẵn dưới nhiều định dạng: Với đăng nhập tiên tiến, gỡ lỗi dữ liệu và ảnh chụp màn hình.</a:t>
            </a:r>
            <a:endParaRPr lang="vi-VN" sz="2400" dirty="0"/>
          </a:p>
          <a:p>
            <a:pPr marL="342900" indent="-342900">
              <a:buClr>
                <a:srgbClr val="FFFF00"/>
              </a:buClr>
              <a:buFont typeface="Arial" panose="020B0604020202020204" pitchFamily="34" charset="0"/>
              <a:buChar char="•"/>
            </a:pPr>
            <a:r>
              <a:rPr lang="vi-VN" sz="2400" dirty="0"/>
              <a:t>Báo cáo thực hiện theo yêu cầu: Tích hợp với quy trình công việc thông báo của bạn.</a:t>
            </a:r>
            <a:endParaRPr lang="vi-VN" sz="2400" dirty="0"/>
          </a:p>
          <a:p>
            <a:pPr marL="342900" indent="-342900">
              <a:buClr>
                <a:srgbClr val="FFFF00"/>
              </a:buClr>
              <a:buFont typeface="Arial" panose="020B0604020202020204" pitchFamily="34" charset="0"/>
              <a:buChar char="•"/>
            </a:pPr>
            <a:r>
              <a:rPr lang="vi-VN" sz="2400" dirty="0"/>
              <a:t>Các bản ghi Selenium và Appium nâng cao: Với các tính năng phân tích cải tiến để cải tiến chiến lược tự động hóa.</a:t>
            </a:r>
            <a:endParaRPr lang="vi-VN" sz="2400" dirty="0"/>
          </a:p>
          <a:p>
            <a:pPr lvl="1">
              <a:buClr>
                <a:srgbClr val="FFFF00"/>
              </a:buClr>
            </a:pPr>
            <a:endParaRPr lang="vi-VN" sz="4000" dirty="0">
              <a:solidFill>
                <a:srgbClr val="FFFF00"/>
              </a:solidFill>
              <a:latin typeface="Times New Roman (Headings)"/>
            </a:endParaRPr>
          </a:p>
        </p:txBody>
      </p:sp>
      <p:sp>
        <p:nvSpPr>
          <p:cNvPr id="7" name="Rectangle 6"/>
          <p:cNvSpPr/>
          <p:nvPr/>
        </p:nvSpPr>
        <p:spPr>
          <a:xfrm>
            <a:off x="5971607" y="3244334"/>
            <a:ext cx="248786" cy="369332"/>
          </a:xfrm>
          <a:prstGeom prst="rect">
            <a:avLst/>
          </a:prstGeom>
        </p:spPr>
        <p:txBody>
          <a:bodyPr wrap="none">
            <a:spAutoFit/>
          </a:bodyPr>
          <a:lstStyle/>
          <a:p>
            <a:r>
              <a:rPr lang="en-US" dirty="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449232" y="687896"/>
            <a:ext cx="10892684" cy="5276676"/>
          </a:xfrm>
        </p:spPr>
        <p:txBody>
          <a:bodyPr>
            <a:noAutofit/>
          </a:bodyPr>
          <a:lstStyle/>
          <a:p>
            <a:pPr lvl="1" algn="ctr">
              <a:buClr>
                <a:srgbClr val="FFFF00"/>
              </a:buClr>
            </a:pPr>
            <a:r>
              <a:rPr lang="en-US" sz="4000" dirty="0">
                <a:solidFill>
                  <a:srgbClr val="FFFF00"/>
                </a:solidFill>
                <a:latin typeface="Times New Roman (Headings)"/>
              </a:rPr>
              <a:t>MAINTAIN</a:t>
            </a:r>
            <a:endParaRPr lang="en-US" sz="4000" dirty="0">
              <a:solidFill>
                <a:srgbClr val="FFFF00"/>
              </a:solidFill>
              <a:latin typeface="Times New Roman (Headings)"/>
            </a:endParaRPr>
          </a:p>
          <a:p>
            <a:pPr lvl="1" algn="ctr">
              <a:buClr>
                <a:srgbClr val="FFFF00"/>
              </a:buClr>
            </a:pPr>
            <a:endParaRPr lang="en-US" sz="4000" dirty="0">
              <a:solidFill>
                <a:srgbClr val="FFFF00"/>
              </a:solidFill>
              <a:latin typeface="Times New Roman (Headings)"/>
            </a:endParaRPr>
          </a:p>
          <a:p>
            <a:pPr marL="342900" indent="-342900">
              <a:buClr>
                <a:srgbClr val="FFFF00"/>
              </a:buClr>
              <a:buFont typeface="Arial" panose="020B0604020202020204" pitchFamily="34" charset="0"/>
              <a:buChar char="•"/>
            </a:pPr>
            <a:r>
              <a:rPr lang="vi-VN" sz="2400" dirty="0"/>
              <a:t>Kiểm tra đối tượng thử nghiệm thông minh: Tự động cập nhật tất cả các trường hợp test cases and suites liên quan khi đối tượng thay đổi.</a:t>
            </a:r>
            <a:endParaRPr lang="vi-VN" sz="2400" dirty="0"/>
          </a:p>
          <a:p>
            <a:pPr marL="342900" indent="-342900">
              <a:buClr>
                <a:srgbClr val="FFFF00"/>
              </a:buClr>
              <a:buFont typeface="Arial" panose="020B0604020202020204" pitchFamily="34" charset="0"/>
              <a:buChar char="•"/>
            </a:pPr>
            <a:r>
              <a:rPr lang="vi-VN" sz="2400" dirty="0"/>
              <a:t>Tổ chức kiểm tra hiệu quả: Cho phép dễ dàng quản lý và duy trì các bài kiểm tra, dữ liệu và từ khoá.</a:t>
            </a:r>
            <a:endParaRPr lang="vi-VN" sz="2400" dirty="0"/>
          </a:p>
          <a:p>
            <a:pPr marL="342900" indent="-342900">
              <a:buClr>
                <a:srgbClr val="FFFF00"/>
              </a:buClr>
              <a:buFont typeface="Arial" panose="020B0604020202020204" pitchFamily="34" charset="0"/>
              <a:buChar char="•"/>
            </a:pPr>
            <a:r>
              <a:rPr lang="vi-VN" sz="2400" dirty="0"/>
              <a:t>Cộng tác dễ dàng: Tích hợp với GIT để cho phép các thành viên trong nhóm dễ dàng chia sẻ các hiện vật và khối lượng công việc.</a:t>
            </a:r>
            <a:endParaRPr lang="vi-VN" sz="2400" dirty="0"/>
          </a:p>
        </p:txBody>
      </p:sp>
      <p:sp>
        <p:nvSpPr>
          <p:cNvPr id="7" name="Rectangle 6"/>
          <p:cNvSpPr/>
          <p:nvPr/>
        </p:nvSpPr>
        <p:spPr>
          <a:xfrm>
            <a:off x="5971607" y="3244334"/>
            <a:ext cx="248786" cy="369332"/>
          </a:xfrm>
          <a:prstGeom prst="rect">
            <a:avLst/>
          </a:prstGeom>
        </p:spPr>
        <p:txBody>
          <a:bodyPr wrap="none">
            <a:spAutoFit/>
          </a:bodyPr>
          <a:lstStyle/>
          <a:p>
            <a:r>
              <a:rPr lang="en-US" dirty="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290" y="637787"/>
            <a:ext cx="10448068" cy="830285"/>
          </a:xfrm>
        </p:spPr>
        <p:txBody>
          <a:bodyPr>
            <a:noAutofit/>
          </a:bodyPr>
          <a:lstStyle/>
          <a:p>
            <a:pPr marL="742950" indent="-742950">
              <a:buClr>
                <a:srgbClr val="FFFF00"/>
              </a:buClr>
              <a:buFont typeface="+mj-lt"/>
              <a:buAutoNum type="arabicPeriod" startAt="4"/>
            </a:pPr>
            <a:r>
              <a:rPr lang="en-US" sz="4000" dirty="0">
                <a:solidFill>
                  <a:srgbClr val="FFFF00"/>
                </a:solidFill>
                <a:latin typeface="Times New Roman (Headings)"/>
              </a:rPr>
              <a:t>Demo</a:t>
            </a:r>
            <a:endParaRPr lang="en-US" sz="4000" dirty="0">
              <a:solidFill>
                <a:srgbClr val="FFFF00"/>
              </a:solidFill>
              <a:latin typeface="Times New Roman (Heading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232" y="486787"/>
            <a:ext cx="5646768" cy="1574808"/>
          </a:xfrm>
        </p:spPr>
        <p:txBody>
          <a:bodyPr>
            <a:noAutofit/>
          </a:bodyPr>
          <a:lstStyle/>
          <a:p>
            <a:pPr marL="742950" indent="-742950">
              <a:buFont typeface="+mj-lt"/>
              <a:buAutoNum type="arabicPeriod"/>
            </a:pPr>
            <a:r>
              <a:rPr lang="en-US" sz="4000" dirty="0" err="1">
                <a:solidFill>
                  <a:srgbClr val="FFFF00"/>
                </a:solidFill>
                <a:latin typeface="Times New Roman" panose="02020603050405020304" pitchFamily="18" charset="0"/>
                <a:cs typeface="Times New Roman" panose="02020603050405020304" pitchFamily="18" charset="0"/>
              </a:rPr>
              <a:t>Katalon</a:t>
            </a:r>
            <a:r>
              <a:rPr lang="en-US" sz="4000" dirty="0">
                <a:solidFill>
                  <a:srgbClr val="FFFF00"/>
                </a:solidFill>
                <a:latin typeface="Times New Roman" panose="02020603050405020304" pitchFamily="18" charset="0"/>
                <a:cs typeface="Times New Roman" panose="02020603050405020304" pitchFamily="18" charset="0"/>
              </a:rPr>
              <a:t> Studio </a:t>
            </a:r>
            <a:r>
              <a:rPr lang="en-US" sz="4000" dirty="0" err="1">
                <a:solidFill>
                  <a:srgbClr val="FFFF00"/>
                </a:solidFill>
                <a:latin typeface="Times New Roman" panose="02020603050405020304" pitchFamily="18" charset="0"/>
                <a:cs typeface="Times New Roman" panose="02020603050405020304" pitchFamily="18" charset="0"/>
              </a:rPr>
              <a:t>là</a:t>
            </a:r>
            <a:r>
              <a:rPr lang="en-US" sz="4000" dirty="0">
                <a:solidFill>
                  <a:srgbClr val="FFFF00"/>
                </a:solidFill>
                <a:latin typeface="Times New Roman" panose="02020603050405020304" pitchFamily="18" charset="0"/>
                <a:cs typeface="Times New Roman" panose="02020603050405020304" pitchFamily="18" charset="0"/>
              </a:rPr>
              <a:t> </a:t>
            </a:r>
            <a:r>
              <a:rPr lang="en-US" sz="4000" dirty="0" err="1">
                <a:solidFill>
                  <a:srgbClr val="FFFF00"/>
                </a:solidFill>
                <a:latin typeface="Times New Roman" panose="02020603050405020304" pitchFamily="18" charset="0"/>
                <a:cs typeface="Times New Roman" panose="02020603050405020304" pitchFamily="18" charset="0"/>
              </a:rPr>
              <a:t>gì</a:t>
            </a:r>
            <a:r>
              <a:rPr lang="en-US" sz="4000" dirty="0">
                <a:solidFill>
                  <a:srgbClr val="FFFF00"/>
                </a:solidFill>
                <a:latin typeface="Times New Roman" panose="02020603050405020304" pitchFamily="18" charset="0"/>
                <a:cs typeface="Times New Roman" panose="02020603050405020304" pitchFamily="18" charset="0"/>
              </a:rPr>
              <a:t>?</a:t>
            </a:r>
            <a:br>
              <a:rPr lang="en-US" sz="4000" dirty="0">
                <a:solidFill>
                  <a:srgbClr val="FFFF00"/>
                </a:solidFill>
                <a:latin typeface="Times New Roman" panose="02020603050405020304" pitchFamily="18" charset="0"/>
                <a:cs typeface="Times New Roman" panose="02020603050405020304" pitchFamily="18" charset="0"/>
              </a:rPr>
            </a:br>
            <a:endParaRPr lang="en-US" sz="40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sz="half" idx="2"/>
          </p:nvPr>
        </p:nvSpPr>
        <p:spPr>
          <a:xfrm>
            <a:off x="449232" y="1946245"/>
            <a:ext cx="5084979" cy="4424967"/>
          </a:xfrm>
        </p:spPr>
        <p:txBody>
          <a:bodyPr>
            <a:noAutofit/>
          </a:bodyPr>
          <a:lstStyle/>
          <a:p>
            <a:r>
              <a:rPr lang="vi-VN" sz="2800" dirty="0"/>
              <a:t>Katalon studio là một bộ công cụ toàn diện cho kiểm thử tự động hóa ứng dụng trên web và điện thoại di động. Công cụ này bao gồm một gói đầy đủ các tính năng mạnh mẽ giúp tự động hóa thử nghiệm giao diện web trở nên dễ dàng hơn. Công cụ này giúp tester thực hiện công việc test tốt hơn, nhanh hơn.</a:t>
            </a:r>
            <a:endParaRPr lang="vi-VN" sz="2800" dirty="0"/>
          </a:p>
        </p:txBody>
      </p:sp>
      <p:sp>
        <p:nvSpPr>
          <p:cNvPr id="7" name="Rectangle 6"/>
          <p:cNvSpPr/>
          <p:nvPr/>
        </p:nvSpPr>
        <p:spPr>
          <a:xfrm>
            <a:off x="5971607" y="3244334"/>
            <a:ext cx="248786" cy="369332"/>
          </a:xfrm>
          <a:prstGeom prst="rect">
            <a:avLst/>
          </a:prstGeom>
        </p:spPr>
        <p:txBody>
          <a:bodyPr wrap="none">
            <a:spAutoFit/>
          </a:bodyPr>
          <a:lstStyle/>
          <a:p>
            <a:r>
              <a:rPr lang="en-US" dirty="0"/>
              <a:t> </a:t>
            </a:r>
            <a:endParaRPr lang="en-US" dirty="0"/>
          </a:p>
        </p:txBody>
      </p:sp>
      <p:pic>
        <p:nvPicPr>
          <p:cNvPr id="1026" name="Picture 2"/>
          <p:cNvPicPr>
            <a:picLocks noGrp="1" noChangeAspect="1" noChangeArrowheads="1"/>
          </p:cNvPicPr>
          <p:nvPr>
            <p:ph type="pic" idx="1"/>
          </p:nvPr>
        </p:nvPicPr>
        <p:blipFill>
          <a:blip r:embed="rId1">
            <a:extLst>
              <a:ext uri="{28A0092B-C50C-407E-A947-70E740481C1C}">
                <a14:useLocalDpi xmlns:a14="http://schemas.microsoft.com/office/drawing/2010/main" val="0"/>
              </a:ext>
            </a:extLst>
          </a:blip>
          <a:stretch>
            <a:fillRect/>
          </a:stretch>
        </p:blipFill>
        <p:spPr bwMode="auto">
          <a:xfrm>
            <a:off x="6513318" y="2061595"/>
            <a:ext cx="4442704" cy="28547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231" y="291518"/>
            <a:ext cx="7587421" cy="1770077"/>
          </a:xfrm>
        </p:spPr>
        <p:txBody>
          <a:bodyPr>
            <a:noAutofit/>
          </a:bodyPr>
          <a:lstStyle/>
          <a:p>
            <a:pPr marL="742950" indent="-742950">
              <a:buFont typeface="+mj-lt"/>
              <a:buAutoNum type="arabicPeriod" startAt="2"/>
            </a:pPr>
            <a:r>
              <a:rPr lang="vi-VN" sz="4000" dirty="0">
                <a:solidFill>
                  <a:srgbClr val="FFFF00"/>
                </a:solidFill>
                <a:latin typeface="Times New Roman" panose="02020603050405020304" pitchFamily="18" charset="0"/>
                <a:cs typeface="Times New Roman" panose="02020603050405020304" pitchFamily="18" charset="0"/>
              </a:rPr>
              <a:t>Ư</a:t>
            </a:r>
            <a:r>
              <a:rPr lang="en-US" sz="4000" dirty="0">
                <a:solidFill>
                  <a:srgbClr val="FFFF00"/>
                </a:solidFill>
                <a:latin typeface="Times New Roman" panose="02020603050405020304" pitchFamily="18" charset="0"/>
                <a:cs typeface="Times New Roman" panose="02020603050405020304" pitchFamily="18" charset="0"/>
              </a:rPr>
              <a:t>u </a:t>
            </a:r>
            <a:r>
              <a:rPr lang="en-US" sz="4000" dirty="0" err="1">
                <a:solidFill>
                  <a:srgbClr val="FFFF00"/>
                </a:solidFill>
                <a:latin typeface="Times New Roman" panose="02020603050405020304" pitchFamily="18" charset="0"/>
                <a:cs typeface="Times New Roman" panose="02020603050405020304" pitchFamily="18" charset="0"/>
              </a:rPr>
              <a:t>điểm</a:t>
            </a:r>
            <a:r>
              <a:rPr lang="en-US" sz="4000" dirty="0">
                <a:solidFill>
                  <a:srgbClr val="FFFF00"/>
                </a:solidFill>
                <a:latin typeface="Times New Roman" panose="02020603050405020304" pitchFamily="18" charset="0"/>
                <a:cs typeface="Times New Roman" panose="02020603050405020304" pitchFamily="18" charset="0"/>
              </a:rPr>
              <a:t> </a:t>
            </a:r>
            <a:r>
              <a:rPr lang="en-US" sz="4000" dirty="0" err="1">
                <a:solidFill>
                  <a:srgbClr val="FFFF00"/>
                </a:solidFill>
                <a:latin typeface="Times New Roman" panose="02020603050405020304" pitchFamily="18" charset="0"/>
                <a:cs typeface="Times New Roman" panose="02020603050405020304" pitchFamily="18" charset="0"/>
              </a:rPr>
              <a:t>của</a:t>
            </a:r>
            <a:r>
              <a:rPr lang="en-US" sz="4000" dirty="0">
                <a:solidFill>
                  <a:srgbClr val="FFFF00"/>
                </a:solidFill>
                <a:latin typeface="Times New Roman" panose="02020603050405020304" pitchFamily="18" charset="0"/>
                <a:cs typeface="Times New Roman" panose="02020603050405020304" pitchFamily="18" charset="0"/>
              </a:rPr>
              <a:t> </a:t>
            </a:r>
            <a:r>
              <a:rPr lang="en-US" sz="4000" dirty="0" err="1">
                <a:solidFill>
                  <a:srgbClr val="FFFF00"/>
                </a:solidFill>
                <a:latin typeface="Times New Roman" panose="02020603050405020304" pitchFamily="18" charset="0"/>
                <a:cs typeface="Times New Roman" panose="02020603050405020304" pitchFamily="18" charset="0"/>
              </a:rPr>
              <a:t>Katalon</a:t>
            </a:r>
            <a:r>
              <a:rPr lang="en-US" sz="4000" dirty="0">
                <a:solidFill>
                  <a:srgbClr val="FFFF00"/>
                </a:solidFill>
                <a:latin typeface="Times New Roman" panose="02020603050405020304" pitchFamily="18" charset="0"/>
                <a:cs typeface="Times New Roman" panose="02020603050405020304" pitchFamily="18" charset="0"/>
              </a:rPr>
              <a:t> Studio</a:t>
            </a:r>
            <a:br>
              <a:rPr lang="en-US" sz="4000" dirty="0">
                <a:solidFill>
                  <a:srgbClr val="FFFF00"/>
                </a:solidFill>
                <a:latin typeface="Times New Roman" panose="02020603050405020304" pitchFamily="18" charset="0"/>
                <a:cs typeface="Times New Roman" panose="02020603050405020304" pitchFamily="18" charset="0"/>
              </a:rPr>
            </a:br>
            <a:endParaRPr lang="en-US" sz="4000" dirty="0">
              <a:solidFill>
                <a:srgbClr val="FFFF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5971607" y="3244334"/>
            <a:ext cx="248786" cy="369332"/>
          </a:xfrm>
          <a:prstGeom prst="rect">
            <a:avLst/>
          </a:prstGeom>
        </p:spPr>
        <p:txBody>
          <a:bodyPr wrap="none">
            <a:spAutoFit/>
          </a:bodyPr>
          <a:lstStyle/>
          <a:p>
            <a:r>
              <a:rPr lang="en-US" dirty="0"/>
              <a:t> </a:t>
            </a:r>
            <a:endParaRPr lang="en-US" dirty="0"/>
          </a:p>
        </p:txBody>
      </p:sp>
      <p:pic>
        <p:nvPicPr>
          <p:cNvPr id="2050" name="Picture 2"/>
          <p:cNvPicPr>
            <a:picLocks noGrp="1" noChangeAspect="1" noChangeArrowheads="1"/>
          </p:cNvPicPr>
          <p:nvPr>
            <p:ph type="pic" idx="1"/>
          </p:nvPr>
        </p:nvPicPr>
        <p:blipFill>
          <a:blip r:embed="rId1">
            <a:extLst>
              <a:ext uri="{28A0092B-C50C-407E-A947-70E740481C1C}">
                <a14:useLocalDpi xmlns:a14="http://schemas.microsoft.com/office/drawing/2010/main" val="0"/>
              </a:ext>
            </a:extLst>
          </a:blip>
          <a:stretch>
            <a:fillRect/>
          </a:stretch>
        </p:blipFill>
        <p:spPr bwMode="auto">
          <a:xfrm>
            <a:off x="1215568" y="1904300"/>
            <a:ext cx="10009650" cy="3665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324839" y="1149291"/>
            <a:ext cx="11293536" cy="4424967"/>
          </a:xfrm>
        </p:spPr>
        <p:txBody>
          <a:bodyPr>
            <a:noAutofit/>
          </a:bodyPr>
          <a:lstStyle/>
          <a:p>
            <a:pPr marL="342900" lvl="0" indent="-342900">
              <a:buClr>
                <a:srgbClr val="FFFF00"/>
              </a:buClr>
              <a:buFont typeface="+mj-lt"/>
              <a:buAutoNum type="arabicPeriod"/>
            </a:pPr>
            <a:r>
              <a:rPr lang="vi-VN" sz="2400" b="1" dirty="0">
                <a:solidFill>
                  <a:srgbClr val="FFFF00"/>
                </a:solidFill>
              </a:rPr>
              <a:t>Simple deployment</a:t>
            </a:r>
            <a:r>
              <a:rPr lang="vi-VN" sz="2400" b="1" dirty="0"/>
              <a:t>:</a:t>
            </a:r>
            <a:r>
              <a:rPr lang="vi-VN" sz="2400" dirty="0"/>
              <a:t> Một gói triển khai duy nhất, gắn kết chứa mọi thứ bạn cần để triển khai một công cụ kiểm tra tự động mạnh mẽ</a:t>
            </a:r>
            <a:r>
              <a:rPr lang="en-US" sz="2400" dirty="0"/>
              <a:t>.</a:t>
            </a:r>
            <a:endParaRPr lang="en-US" sz="2400" dirty="0"/>
          </a:p>
          <a:p>
            <a:pPr marL="342900" lvl="0" indent="-342900">
              <a:buClr>
                <a:srgbClr val="FFFF00"/>
              </a:buClr>
              <a:buFont typeface="+mj-lt"/>
              <a:buAutoNum type="arabicPeriod"/>
            </a:pPr>
            <a:r>
              <a:rPr lang="vi-VN" sz="2400" b="1" dirty="0">
                <a:solidFill>
                  <a:srgbClr val="FFFF00"/>
                </a:solidFill>
              </a:rPr>
              <a:t>Quick &amp; easy set-up</a:t>
            </a:r>
            <a:r>
              <a:rPr lang="vi-VN" sz="2400" b="1" dirty="0"/>
              <a:t>:</a:t>
            </a:r>
            <a:r>
              <a:rPr lang="vi-VN" sz="2400" dirty="0"/>
              <a:t> Không chỉ cung cấp sự cài đặt đơn giản, Katalon Studio cũng giúp bạn dễ dàng thiết lập môi trường. Tester có thể chạy test script đầu tiên của họ khá nhanh bằng cách sử dụng mẫu được xây dựng trước và các test scripts, chẳng hạn như object repositories và keyword libraries.</a:t>
            </a:r>
            <a:endParaRPr lang="en-US" sz="2400" dirty="0"/>
          </a:p>
          <a:p>
            <a:pPr marL="342900" lvl="0" indent="-342900">
              <a:buClr>
                <a:srgbClr val="FFFF00"/>
              </a:buClr>
              <a:buFont typeface="+mj-lt"/>
              <a:buAutoNum type="arabicPeriod"/>
            </a:pPr>
            <a:r>
              <a:rPr lang="vi-VN" sz="2400" b="1" dirty="0">
                <a:solidFill>
                  <a:srgbClr val="FFFF00"/>
                </a:solidFill>
              </a:rPr>
              <a:t>Faster &amp; Better results</a:t>
            </a:r>
            <a:r>
              <a:rPr lang="vi-VN" sz="2400" b="1" dirty="0"/>
              <a:t>:</a:t>
            </a:r>
            <a:r>
              <a:rPr lang="vi-VN" sz="2400" dirty="0"/>
              <a:t> Tích hợp sẵn mẫu với hướng dẫn rõ ràng giúp tester nhanh chóng xây dựng và chạy các test scripts tự động hóa. Họ có thể thực hiện từng bước với tốc độ và hiệu quả, từ thiết lập dự án, tạo ra thử nghiệm, thực hiện, tạo báo cáo và bảo trì.</a:t>
            </a:r>
            <a:endParaRPr lang="en-US" sz="2400" dirty="0"/>
          </a:p>
          <a:p>
            <a:endParaRPr lang="vi-VN" sz="2400" dirty="0"/>
          </a:p>
        </p:txBody>
      </p:sp>
      <p:sp>
        <p:nvSpPr>
          <p:cNvPr id="7" name="Rectangle 6"/>
          <p:cNvSpPr/>
          <p:nvPr/>
        </p:nvSpPr>
        <p:spPr>
          <a:xfrm>
            <a:off x="5971607" y="3244334"/>
            <a:ext cx="248786" cy="369332"/>
          </a:xfrm>
          <a:prstGeom prst="rect">
            <a:avLst/>
          </a:prstGeom>
        </p:spPr>
        <p:txBody>
          <a:bodyPr wrap="none">
            <a:spAutoFit/>
          </a:bodyPr>
          <a:lstStyle/>
          <a:p>
            <a:r>
              <a:rPr lang="en-US" dirty="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449232" y="1140902"/>
            <a:ext cx="11293536" cy="4424967"/>
          </a:xfrm>
        </p:spPr>
        <p:txBody>
          <a:bodyPr>
            <a:noAutofit/>
          </a:bodyPr>
          <a:lstStyle/>
          <a:p>
            <a:pPr marL="457200" lvl="0" indent="-457200">
              <a:buClr>
                <a:srgbClr val="FFFF00"/>
              </a:buClr>
              <a:buFont typeface="+mj-lt"/>
              <a:buAutoNum type="arabicPeriod" startAt="4"/>
            </a:pPr>
            <a:r>
              <a:rPr lang="vi-VN" sz="2400" b="1" dirty="0">
                <a:solidFill>
                  <a:srgbClr val="FFFF00"/>
                </a:solidFill>
                <a:latin typeface="Times New Roman (Headings)"/>
              </a:rPr>
              <a:t>Flexible modes</a:t>
            </a:r>
            <a:r>
              <a:rPr lang="vi-VN" sz="2400" b="1" dirty="0">
                <a:latin typeface="Times New Roman (Headings)"/>
              </a:rPr>
              <a:t>:</a:t>
            </a:r>
            <a:r>
              <a:rPr lang="vi-VN" sz="2400" dirty="0">
                <a:latin typeface="Times New Roman (Headings)"/>
              </a:rPr>
              <a:t> Một tester mới có thể sử dụng recording và keywords để xây dựng các bài kiểm tra tự động hóa, trong khi các chuyên gia kiểm tra có một IDE hoàn chỉnh để xây dựng các kịch bản nâng cao.</a:t>
            </a:r>
            <a:endParaRPr lang="en-US" sz="2400" dirty="0">
              <a:latin typeface="Times New Roman (Headings)"/>
            </a:endParaRPr>
          </a:p>
          <a:p>
            <a:pPr marL="342900" lvl="0" indent="-342900">
              <a:buClr>
                <a:srgbClr val="FFFF00"/>
              </a:buClr>
              <a:buFont typeface="+mj-lt"/>
              <a:buAutoNum type="arabicPeriod" startAt="4"/>
            </a:pPr>
            <a:r>
              <a:rPr lang="en-US" sz="2400" b="1" dirty="0">
                <a:solidFill>
                  <a:srgbClr val="FFFF00"/>
                </a:solidFill>
                <a:latin typeface="Times New Roman (Headings)"/>
              </a:rPr>
              <a:t> </a:t>
            </a:r>
            <a:r>
              <a:rPr lang="vi-VN" sz="2400" b="1" dirty="0">
                <a:solidFill>
                  <a:srgbClr val="FFFF00"/>
                </a:solidFill>
                <a:latin typeface="Times New Roman (Headings)"/>
              </a:rPr>
              <a:t>Ease of use</a:t>
            </a:r>
            <a:r>
              <a:rPr lang="vi-VN" sz="2400" b="1" dirty="0">
                <a:latin typeface="Times New Roman (Headings)"/>
              </a:rPr>
              <a:t>:</a:t>
            </a:r>
            <a:r>
              <a:rPr lang="vi-VN" sz="2400" dirty="0">
                <a:latin typeface="Times New Roman (Headings)"/>
              </a:rPr>
              <a:t> Nó không thể được dễ dàng hơn, ngay cả hướng dẫn sử dụng với kinh nghiệm lập trình tối thiểu cũng có thể khai thác lợi ích của nó một cách dễ dàng.</a:t>
            </a:r>
            <a:endParaRPr lang="en-US" sz="2400" dirty="0">
              <a:latin typeface="Times New Roman (Headings)"/>
            </a:endParaRPr>
          </a:p>
          <a:p>
            <a:pPr marL="342900" lvl="0" indent="-342900">
              <a:buClr>
                <a:srgbClr val="FFFF00"/>
              </a:buClr>
              <a:buFont typeface="+mj-lt"/>
              <a:buAutoNum type="arabicPeriod" startAt="4"/>
            </a:pPr>
            <a:r>
              <a:rPr lang="en-US" sz="2400" b="1" dirty="0">
                <a:solidFill>
                  <a:srgbClr val="FFFF00"/>
                </a:solidFill>
                <a:latin typeface="Times New Roman (Headings)"/>
              </a:rPr>
              <a:t> </a:t>
            </a:r>
            <a:r>
              <a:rPr lang="vi-VN" sz="2400" b="1" dirty="0">
                <a:solidFill>
                  <a:srgbClr val="FFFF00"/>
                </a:solidFill>
                <a:latin typeface="Times New Roman (Headings)"/>
              </a:rPr>
              <a:t>Cross-browser application</a:t>
            </a:r>
            <a:r>
              <a:rPr lang="vi-VN" sz="2400" b="1" dirty="0">
                <a:latin typeface="Times New Roman (Headings)"/>
              </a:rPr>
              <a:t>:</a:t>
            </a:r>
            <a:r>
              <a:rPr lang="vi-VN" sz="2400" dirty="0">
                <a:latin typeface="Times New Roman (Headings)"/>
              </a:rPr>
              <a:t> Katalon Studio hỗ trợ nhiều nền tảng: Windows 32 và 64 (7, 8 và 10) và OS X 10.5+.</a:t>
            </a:r>
            <a:br>
              <a:rPr lang="en-US" sz="2400" dirty="0">
                <a:latin typeface="Times New Roman (Headings)"/>
              </a:rPr>
            </a:br>
            <a:endParaRPr lang="en-US" sz="2400" dirty="0">
              <a:latin typeface="Times New Roman (Headings)"/>
            </a:endParaRPr>
          </a:p>
          <a:p>
            <a:pPr marL="457200" indent="-457200">
              <a:buClr>
                <a:srgbClr val="FFFF00"/>
              </a:buClr>
              <a:buFont typeface="+mj-lt"/>
              <a:buAutoNum type="arabicPeriod" startAt="4"/>
            </a:pPr>
            <a:endParaRPr lang="vi-VN" sz="2400" dirty="0">
              <a:latin typeface="Times New Roman (Headings)"/>
            </a:endParaRPr>
          </a:p>
        </p:txBody>
      </p:sp>
      <p:sp>
        <p:nvSpPr>
          <p:cNvPr id="7" name="Rectangle 6"/>
          <p:cNvSpPr/>
          <p:nvPr/>
        </p:nvSpPr>
        <p:spPr>
          <a:xfrm>
            <a:off x="5971607" y="3244334"/>
            <a:ext cx="248786" cy="369332"/>
          </a:xfrm>
          <a:prstGeom prst="rect">
            <a:avLst/>
          </a:prstGeom>
        </p:spPr>
        <p:txBody>
          <a:bodyPr wrap="none">
            <a:spAutoFit/>
          </a:bodyPr>
          <a:lstStyle/>
          <a:p>
            <a:r>
              <a:rPr lang="en-US" dirty="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950" y="503339"/>
            <a:ext cx="10016455" cy="1543575"/>
          </a:xfrm>
        </p:spPr>
        <p:txBody>
          <a:bodyPr>
            <a:normAutofit/>
          </a:bodyPr>
          <a:lstStyle/>
          <a:p>
            <a:pPr marL="742950" indent="-742950">
              <a:buFont typeface="+mj-lt"/>
              <a:buAutoNum type="arabicPeriod" startAt="3"/>
            </a:pPr>
            <a:r>
              <a:rPr lang="en-US" sz="4000" dirty="0" err="1">
                <a:solidFill>
                  <a:srgbClr val="FFFF00"/>
                </a:solidFill>
                <a:latin typeface="Times New Roman (Headings)"/>
                <a:cs typeface="Times New Roman" panose="02020603050405020304" pitchFamily="18" charset="0"/>
              </a:rPr>
              <a:t>Các</a:t>
            </a:r>
            <a:r>
              <a:rPr lang="en-US" sz="4000" dirty="0">
                <a:solidFill>
                  <a:srgbClr val="FFFF00"/>
                </a:solidFill>
                <a:latin typeface="Times New Roman (Headings)"/>
                <a:cs typeface="Times New Roman" panose="02020603050405020304" pitchFamily="18" charset="0"/>
              </a:rPr>
              <a:t> </a:t>
            </a:r>
            <a:r>
              <a:rPr lang="en-US" sz="4000" dirty="0" err="1">
                <a:solidFill>
                  <a:srgbClr val="FFFF00"/>
                </a:solidFill>
                <a:latin typeface="Times New Roman (Headings)"/>
                <a:cs typeface="Times New Roman" panose="02020603050405020304" pitchFamily="18" charset="0"/>
              </a:rPr>
              <a:t>tính</a:t>
            </a:r>
            <a:r>
              <a:rPr lang="en-US" sz="4000" dirty="0">
                <a:solidFill>
                  <a:srgbClr val="FFFF00"/>
                </a:solidFill>
                <a:latin typeface="Times New Roman (Headings)"/>
                <a:cs typeface="Times New Roman" panose="02020603050405020304" pitchFamily="18" charset="0"/>
              </a:rPr>
              <a:t> </a:t>
            </a:r>
            <a:r>
              <a:rPr lang="en-US" sz="4000" dirty="0" err="1">
                <a:solidFill>
                  <a:srgbClr val="FFFF00"/>
                </a:solidFill>
                <a:latin typeface="Times New Roman (Headings)"/>
                <a:cs typeface="Times New Roman" panose="02020603050405020304" pitchFamily="18" charset="0"/>
              </a:rPr>
              <a:t>năng</a:t>
            </a:r>
            <a:r>
              <a:rPr lang="en-US" sz="4000" dirty="0">
                <a:solidFill>
                  <a:srgbClr val="FFFF00"/>
                </a:solidFill>
                <a:latin typeface="Times New Roman (Headings)"/>
                <a:cs typeface="Times New Roman" panose="02020603050405020304" pitchFamily="18" charset="0"/>
              </a:rPr>
              <a:t> </a:t>
            </a:r>
            <a:r>
              <a:rPr lang="en-US" sz="4000" dirty="0" err="1">
                <a:solidFill>
                  <a:srgbClr val="FFFF00"/>
                </a:solidFill>
                <a:latin typeface="Times New Roman (Headings)"/>
                <a:cs typeface="Times New Roman" panose="02020603050405020304" pitchFamily="18" charset="0"/>
              </a:rPr>
              <a:t>chính</a:t>
            </a:r>
            <a:r>
              <a:rPr lang="en-US" sz="4000" dirty="0">
                <a:solidFill>
                  <a:srgbClr val="FFFF00"/>
                </a:solidFill>
                <a:latin typeface="Times New Roman (Headings)"/>
                <a:cs typeface="Times New Roman" panose="02020603050405020304" pitchFamily="18" charset="0"/>
              </a:rPr>
              <a:t> </a:t>
            </a:r>
            <a:r>
              <a:rPr lang="en-US" sz="4000" dirty="0" err="1">
                <a:solidFill>
                  <a:srgbClr val="FFFF00"/>
                </a:solidFill>
                <a:latin typeface="Times New Roman (Headings)"/>
                <a:cs typeface="Times New Roman" panose="02020603050405020304" pitchFamily="18" charset="0"/>
              </a:rPr>
              <a:t>của</a:t>
            </a:r>
            <a:r>
              <a:rPr lang="en-US" sz="4000" dirty="0">
                <a:solidFill>
                  <a:srgbClr val="FFFF00"/>
                </a:solidFill>
                <a:latin typeface="Times New Roman (Headings)"/>
                <a:cs typeface="Times New Roman" panose="02020603050405020304" pitchFamily="18" charset="0"/>
              </a:rPr>
              <a:t> </a:t>
            </a:r>
            <a:r>
              <a:rPr lang="en-US" sz="4000" dirty="0" err="1">
                <a:solidFill>
                  <a:srgbClr val="FFFF00"/>
                </a:solidFill>
                <a:latin typeface="Times New Roman (Headings)"/>
                <a:cs typeface="Times New Roman" panose="02020603050405020304" pitchFamily="18" charset="0"/>
              </a:rPr>
              <a:t>từng</a:t>
            </a:r>
            <a:r>
              <a:rPr lang="en-US" sz="4000" dirty="0">
                <a:solidFill>
                  <a:srgbClr val="FFFF00"/>
                </a:solidFill>
                <a:latin typeface="Times New Roman (Headings)"/>
                <a:cs typeface="Times New Roman" panose="02020603050405020304" pitchFamily="18" charset="0"/>
              </a:rPr>
              <a:t> </a:t>
            </a:r>
            <a:r>
              <a:rPr lang="en-US" sz="4000" dirty="0" err="1">
                <a:solidFill>
                  <a:srgbClr val="FFFF00"/>
                </a:solidFill>
                <a:latin typeface="Times New Roman (Headings)"/>
                <a:cs typeface="Times New Roman" panose="02020603050405020304" pitchFamily="18" charset="0"/>
              </a:rPr>
              <a:t>quy</a:t>
            </a:r>
            <a:r>
              <a:rPr lang="en-US" sz="4000" dirty="0">
                <a:solidFill>
                  <a:srgbClr val="FFFF00"/>
                </a:solidFill>
                <a:latin typeface="Times New Roman (Headings)"/>
                <a:cs typeface="Times New Roman" panose="02020603050405020304" pitchFamily="18" charset="0"/>
              </a:rPr>
              <a:t> </a:t>
            </a:r>
            <a:r>
              <a:rPr lang="en-US" sz="4000" dirty="0" err="1">
                <a:solidFill>
                  <a:srgbClr val="FFFF00"/>
                </a:solidFill>
                <a:latin typeface="Times New Roman (Headings)"/>
                <a:cs typeface="Times New Roman" panose="02020603050405020304" pitchFamily="18" charset="0"/>
              </a:rPr>
              <a:t>trình</a:t>
            </a:r>
            <a:r>
              <a:rPr lang="en-US" sz="4000" dirty="0">
                <a:solidFill>
                  <a:srgbClr val="FFFF00"/>
                </a:solidFill>
                <a:latin typeface="Times New Roman (Headings)"/>
                <a:cs typeface="Times New Roman" panose="02020603050405020304" pitchFamily="18" charset="0"/>
              </a:rPr>
              <a:t> </a:t>
            </a:r>
            <a:r>
              <a:rPr lang="en-US" sz="4000" dirty="0" err="1">
                <a:solidFill>
                  <a:srgbClr val="FFFF00"/>
                </a:solidFill>
                <a:latin typeface="Times New Roman (Headings)"/>
                <a:cs typeface="Times New Roman" panose="02020603050405020304" pitchFamily="18" charset="0"/>
              </a:rPr>
              <a:t>làm</a:t>
            </a:r>
            <a:r>
              <a:rPr lang="en-US" sz="4000" dirty="0">
                <a:solidFill>
                  <a:srgbClr val="FFFF00"/>
                </a:solidFill>
                <a:latin typeface="Times New Roman (Headings)"/>
                <a:cs typeface="Times New Roman" panose="02020603050405020304" pitchFamily="18" charset="0"/>
              </a:rPr>
              <a:t> </a:t>
            </a:r>
            <a:r>
              <a:rPr lang="en-US" sz="4000" dirty="0" err="1">
                <a:solidFill>
                  <a:srgbClr val="FFFF00"/>
                </a:solidFill>
                <a:latin typeface="Times New Roman (Headings)"/>
                <a:cs typeface="Times New Roman" panose="02020603050405020304" pitchFamily="18" charset="0"/>
              </a:rPr>
              <a:t>việc</a:t>
            </a:r>
            <a:r>
              <a:rPr lang="en-US" sz="4000" dirty="0">
                <a:solidFill>
                  <a:srgbClr val="FFFF00"/>
                </a:solidFill>
                <a:latin typeface="Times New Roman (Headings)"/>
                <a:cs typeface="Times New Roman" panose="02020603050405020304" pitchFamily="18" charset="0"/>
              </a:rPr>
              <a:t> </a:t>
            </a:r>
            <a:r>
              <a:rPr lang="en-US" sz="4000" dirty="0" err="1">
                <a:solidFill>
                  <a:srgbClr val="FFFF00"/>
                </a:solidFill>
                <a:latin typeface="Times New Roman (Headings)"/>
                <a:cs typeface="Times New Roman" panose="02020603050405020304" pitchFamily="18" charset="0"/>
              </a:rPr>
              <a:t>với</a:t>
            </a:r>
            <a:r>
              <a:rPr lang="en-US" sz="4000" dirty="0">
                <a:solidFill>
                  <a:srgbClr val="FFFF00"/>
                </a:solidFill>
                <a:latin typeface="Times New Roman (Headings)"/>
                <a:cs typeface="Times New Roman" panose="02020603050405020304" pitchFamily="18" charset="0"/>
              </a:rPr>
              <a:t> </a:t>
            </a:r>
            <a:r>
              <a:rPr lang="en-US" sz="4000" dirty="0" err="1">
                <a:solidFill>
                  <a:srgbClr val="FFFF00"/>
                </a:solidFill>
                <a:latin typeface="Times New Roman (Headings)"/>
                <a:cs typeface="Times New Roman" panose="02020603050405020304" pitchFamily="18" charset="0"/>
              </a:rPr>
              <a:t>Katalon</a:t>
            </a:r>
            <a:r>
              <a:rPr lang="en-US" sz="4000" dirty="0">
                <a:solidFill>
                  <a:srgbClr val="FFFF00"/>
                </a:solidFill>
                <a:latin typeface="Times New Roman (Headings)"/>
                <a:cs typeface="Times New Roman" panose="02020603050405020304" pitchFamily="18" charset="0"/>
              </a:rPr>
              <a:t> Studio</a:t>
            </a:r>
            <a:endParaRPr lang="en-US" sz="4000" dirty="0">
              <a:latin typeface="Times New Roman (Headings)"/>
            </a:endParaRPr>
          </a:p>
        </p:txBody>
      </p:sp>
      <p:sp>
        <p:nvSpPr>
          <p:cNvPr id="7" name="Rectangle 6"/>
          <p:cNvSpPr/>
          <p:nvPr/>
        </p:nvSpPr>
        <p:spPr>
          <a:xfrm>
            <a:off x="5971607" y="3244334"/>
            <a:ext cx="248786" cy="369332"/>
          </a:xfrm>
          <a:prstGeom prst="rect">
            <a:avLst/>
          </a:prstGeom>
        </p:spPr>
        <p:txBody>
          <a:bodyPr wrap="none">
            <a:spAutoFit/>
          </a:bodyPr>
          <a:lstStyle/>
          <a:p>
            <a:r>
              <a:rPr lang="en-US" dirty="0"/>
              <a:t> </a:t>
            </a:r>
            <a:endParaRPr lang="en-US" dirty="0"/>
          </a:p>
        </p:txBody>
      </p:sp>
      <p:pic>
        <p:nvPicPr>
          <p:cNvPr id="3074" name="Picture 2"/>
          <p:cNvPicPr>
            <a:picLocks noGrp="1" noChangeAspect="1" noChangeArrowheads="1"/>
          </p:cNvPicPr>
          <p:nvPr>
            <p:ph type="pic" idx="1"/>
          </p:nvPr>
        </p:nvPicPr>
        <p:blipFill>
          <a:blip r:embed="rId1">
            <a:extLst>
              <a:ext uri="{28A0092B-C50C-407E-A947-70E740481C1C}">
                <a14:useLocalDpi xmlns:a14="http://schemas.microsoft.com/office/drawing/2010/main" val="0"/>
              </a:ext>
            </a:extLst>
          </a:blip>
          <a:stretch>
            <a:fillRect/>
          </a:stretch>
        </p:blipFill>
        <p:spPr bwMode="auto">
          <a:xfrm>
            <a:off x="1359017" y="2449586"/>
            <a:ext cx="8816858" cy="38253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449232" y="687896"/>
            <a:ext cx="10892684" cy="5276676"/>
          </a:xfrm>
        </p:spPr>
        <p:txBody>
          <a:bodyPr>
            <a:noAutofit/>
          </a:bodyPr>
          <a:lstStyle/>
          <a:p>
            <a:pPr lvl="1" algn="ctr">
              <a:buClr>
                <a:srgbClr val="FFFF00"/>
              </a:buClr>
            </a:pPr>
            <a:r>
              <a:rPr lang="en-US" sz="4000" dirty="0">
                <a:solidFill>
                  <a:srgbClr val="FFFF00"/>
                </a:solidFill>
                <a:latin typeface="Times New Roman (Headings)"/>
              </a:rPr>
              <a:t>INITIATE</a:t>
            </a:r>
            <a:endParaRPr lang="en-US" sz="4000" dirty="0">
              <a:solidFill>
                <a:srgbClr val="FFFF00"/>
              </a:solidFill>
              <a:latin typeface="Times New Roman (Headings)"/>
            </a:endParaRPr>
          </a:p>
          <a:p>
            <a:pPr lvl="1" algn="ctr">
              <a:buClr>
                <a:srgbClr val="FFFF00"/>
              </a:buClr>
            </a:pPr>
            <a:endParaRPr lang="en-US" sz="4000" dirty="0">
              <a:solidFill>
                <a:srgbClr val="FFFF00"/>
              </a:solidFill>
              <a:latin typeface="Times New Roman (Headings)"/>
            </a:endParaRPr>
          </a:p>
          <a:p>
            <a:pPr marL="342900" indent="-342900">
              <a:buClr>
                <a:srgbClr val="FFFF00"/>
              </a:buClr>
              <a:buFont typeface="Arial" panose="020B0604020202020204" pitchFamily="34" charset="0"/>
              <a:buChar char="•"/>
            </a:pPr>
            <a:r>
              <a:rPr lang="vi-VN" sz="2400" dirty="0"/>
              <a:t>Tích hợp các mẫu dự án: bằng cách cung cấp sẵn các mẫu để tổ chức cáctest cases, object repository và keywords. Katalon Studio làm cho việc kiểm tra dễ dàng hơn bao giờ hết.</a:t>
            </a:r>
            <a:endParaRPr lang="vi-VN" sz="2400" dirty="0"/>
          </a:p>
          <a:p>
            <a:pPr marL="342900" indent="-342900">
              <a:buClr>
                <a:srgbClr val="FFFF00"/>
              </a:buClr>
              <a:buFont typeface="Arial" panose="020B0604020202020204" pitchFamily="34" charset="0"/>
              <a:buChar char="•"/>
            </a:pPr>
            <a:r>
              <a:rPr lang="vi-VN" sz="2400" dirty="0"/>
              <a:t>Nhiều khả năng: Hỗ trợ hoàn toàn kiểm tra Web, Android, iOS và API trên tất cả các hệ điều hành.</a:t>
            </a:r>
            <a:endParaRPr lang="vi-VN" sz="2400" dirty="0"/>
          </a:p>
          <a:p>
            <a:pPr marL="342900" indent="-342900">
              <a:buClr>
                <a:srgbClr val="FFFF00"/>
              </a:buClr>
              <a:buFont typeface="Arial" panose="020B0604020202020204" pitchFamily="34" charset="0"/>
              <a:buChar char="•"/>
            </a:pPr>
            <a:r>
              <a:rPr lang="vi-VN" sz="2400" dirty="0"/>
              <a:t>Tích hợp công cụ phức tạp: Dễ dàng tích hợp với Jenkins, GIT và JIRA với các trình cắm thêm bản địa.</a:t>
            </a:r>
            <a:endParaRPr lang="vi-VN" sz="2400" dirty="0"/>
          </a:p>
          <a:p>
            <a:pPr lvl="1">
              <a:buClr>
                <a:srgbClr val="FFFF00"/>
              </a:buClr>
            </a:pPr>
            <a:endParaRPr lang="vi-VN" sz="4000" dirty="0">
              <a:solidFill>
                <a:srgbClr val="FFFF00"/>
              </a:solidFill>
              <a:latin typeface="Times New Roman (Headings)"/>
            </a:endParaRPr>
          </a:p>
        </p:txBody>
      </p:sp>
      <p:sp>
        <p:nvSpPr>
          <p:cNvPr id="7" name="Rectangle 6"/>
          <p:cNvSpPr/>
          <p:nvPr/>
        </p:nvSpPr>
        <p:spPr>
          <a:xfrm>
            <a:off x="5971607" y="3244334"/>
            <a:ext cx="248786" cy="369332"/>
          </a:xfrm>
          <a:prstGeom prst="rect">
            <a:avLst/>
          </a:prstGeom>
        </p:spPr>
        <p:txBody>
          <a:bodyPr wrap="none">
            <a:spAutoFit/>
          </a:bodyPr>
          <a:lstStyle/>
          <a:p>
            <a:r>
              <a:rPr lang="en-US" dirty="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449232" y="687896"/>
            <a:ext cx="10892684" cy="5276676"/>
          </a:xfrm>
        </p:spPr>
        <p:txBody>
          <a:bodyPr>
            <a:noAutofit/>
          </a:bodyPr>
          <a:lstStyle/>
          <a:p>
            <a:pPr lvl="1" algn="ctr">
              <a:buClr>
                <a:srgbClr val="FFFF00"/>
              </a:buClr>
            </a:pPr>
            <a:r>
              <a:rPr lang="en-US" sz="4000" dirty="0">
                <a:solidFill>
                  <a:srgbClr val="FFFF00"/>
                </a:solidFill>
                <a:latin typeface="Times New Roman (Headings)"/>
              </a:rPr>
              <a:t>CREATE</a:t>
            </a:r>
            <a:endParaRPr lang="en-US" sz="4000" dirty="0">
              <a:solidFill>
                <a:srgbClr val="FFFF00"/>
              </a:solidFill>
              <a:latin typeface="Times New Roman (Headings)"/>
            </a:endParaRPr>
          </a:p>
          <a:p>
            <a:pPr lvl="1" algn="ctr">
              <a:buClr>
                <a:srgbClr val="FFFF00"/>
              </a:buClr>
            </a:pPr>
            <a:endParaRPr lang="en-US" sz="4000" dirty="0">
              <a:solidFill>
                <a:srgbClr val="FFFF00"/>
              </a:solidFill>
              <a:latin typeface="Times New Roman (Headings)"/>
            </a:endParaRPr>
          </a:p>
          <a:p>
            <a:pPr marL="285750" indent="-285750">
              <a:buClr>
                <a:srgbClr val="FFFF00"/>
              </a:buClr>
              <a:buFont typeface="Arial" panose="020B0604020202020204" pitchFamily="34" charset="0"/>
              <a:buChar char="•"/>
            </a:pPr>
            <a:r>
              <a:rPr lang="vi-VN" sz="2400" dirty="0"/>
              <a:t>Tạo thử nghiệm tự động: Ghi lại hành động và tạo ra các kịch bản tự động bằng cách sử dụng các từ khoá được xây dựng.</a:t>
            </a:r>
            <a:endParaRPr lang="vi-VN" sz="2400" dirty="0"/>
          </a:p>
          <a:p>
            <a:pPr marL="285750" indent="-285750">
              <a:buClr>
                <a:srgbClr val="FFFF00"/>
              </a:buClr>
              <a:buFont typeface="Arial" panose="020B0604020202020204" pitchFamily="34" charset="0"/>
              <a:buChar char="•"/>
            </a:pPr>
            <a:r>
              <a:rPr lang="vi-VN" sz="2400" dirty="0"/>
              <a:t>Kịch bản mã cao cấp: Cho phép dễ dàng và hiệu quả xây dựng các tập lệnh thử nghiệm nâng cao hoặc các từ khóa có thể tùy chỉnh.</a:t>
            </a:r>
            <a:endParaRPr lang="vi-VN" sz="2400" dirty="0"/>
          </a:p>
          <a:p>
            <a:pPr marL="285750" indent="-285750">
              <a:buClr>
                <a:srgbClr val="FFFF00"/>
              </a:buClr>
              <a:buFont typeface="Arial" panose="020B0604020202020204" pitchFamily="34" charset="0"/>
              <a:buChar char="•"/>
            </a:pPr>
            <a:r>
              <a:rPr lang="vi-VN" sz="2400" dirty="0"/>
              <a:t>Thu thập thông tin đối tượng: Một máy ghi âm tiên tiến phát hiện các thuộc tính của đối tượng một cách hiệu quả để tối đa hóa sự công nhận.</a:t>
            </a:r>
            <a:endParaRPr lang="vi-VN" sz="2400" dirty="0"/>
          </a:p>
          <a:p>
            <a:pPr lvl="1">
              <a:buClr>
                <a:srgbClr val="FFFF00"/>
              </a:buClr>
            </a:pPr>
            <a:endParaRPr lang="vi-VN" sz="4000" dirty="0">
              <a:solidFill>
                <a:srgbClr val="FFFF00"/>
              </a:solidFill>
              <a:latin typeface="Times New Roman (Headings)"/>
            </a:endParaRPr>
          </a:p>
        </p:txBody>
      </p:sp>
      <p:sp>
        <p:nvSpPr>
          <p:cNvPr id="7" name="Rectangle 6"/>
          <p:cNvSpPr/>
          <p:nvPr/>
        </p:nvSpPr>
        <p:spPr>
          <a:xfrm>
            <a:off x="5971607" y="3244334"/>
            <a:ext cx="248786" cy="369332"/>
          </a:xfrm>
          <a:prstGeom prst="rect">
            <a:avLst/>
          </a:prstGeom>
        </p:spPr>
        <p:txBody>
          <a:bodyPr wrap="none">
            <a:spAutoFit/>
          </a:bodyPr>
          <a:lstStyle/>
          <a:p>
            <a:r>
              <a:rPr lang="en-US" dirty="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449232" y="687896"/>
            <a:ext cx="10892684" cy="5276676"/>
          </a:xfrm>
        </p:spPr>
        <p:txBody>
          <a:bodyPr>
            <a:noAutofit/>
          </a:bodyPr>
          <a:lstStyle/>
          <a:p>
            <a:pPr lvl="1" algn="ctr">
              <a:buClr>
                <a:srgbClr val="FFFF00"/>
              </a:buClr>
            </a:pPr>
            <a:r>
              <a:rPr lang="en-US" sz="4000" dirty="0">
                <a:solidFill>
                  <a:srgbClr val="FFFF00"/>
                </a:solidFill>
                <a:latin typeface="Times New Roman (Headings)"/>
              </a:rPr>
              <a:t>OPERATE</a:t>
            </a:r>
            <a:endParaRPr lang="en-US" sz="4000" dirty="0">
              <a:solidFill>
                <a:srgbClr val="FFFF00"/>
              </a:solidFill>
              <a:latin typeface="Times New Roman (Headings)"/>
            </a:endParaRPr>
          </a:p>
          <a:p>
            <a:pPr lvl="1" algn="ctr">
              <a:buClr>
                <a:srgbClr val="FFFF00"/>
              </a:buClr>
            </a:pPr>
            <a:endParaRPr lang="en-US" sz="4000" dirty="0">
              <a:solidFill>
                <a:srgbClr val="FFFF00"/>
              </a:solidFill>
              <a:latin typeface="Times New Roman (Headings)"/>
            </a:endParaRPr>
          </a:p>
          <a:p>
            <a:pPr marL="285750" indent="-285750">
              <a:buClr>
                <a:srgbClr val="FFFF00"/>
              </a:buClr>
              <a:buFont typeface="Arial" panose="020B0604020202020204" pitchFamily="34" charset="0"/>
              <a:buChar char="•"/>
            </a:pPr>
            <a:r>
              <a:rPr lang="vi-VN" sz="2400" dirty="0"/>
              <a:t>Test execution được thực hiện mạnh mẽ: Chạy các trường hợp thử nghiệm hoặc bộ kiểm tra sử dụng nhiều cấu hình và bộ dữ liệu.</a:t>
            </a:r>
            <a:endParaRPr lang="vi-VN" sz="2400" dirty="0"/>
          </a:p>
          <a:p>
            <a:pPr marL="285750" indent="-285750">
              <a:buClr>
                <a:srgbClr val="FFFF00"/>
              </a:buClr>
              <a:buFont typeface="Arial" panose="020B0604020202020204" pitchFamily="34" charset="0"/>
              <a:buChar char="•"/>
            </a:pPr>
            <a:r>
              <a:rPr lang="vi-VN" sz="2400" dirty="0"/>
              <a:t>Tính linh hoạt trong thực hiện: Cung cấp giao diện điều khiển tích hợp CI với các tham số khác nhau để thực hiện từ xa. Chạy thử nghiệm trên nhiều trình duyệt và hệ điều hành tại địa phương hoặc với Sauce Labs và BrowserStack.</a:t>
            </a:r>
            <a:endParaRPr lang="vi-VN" sz="2400" dirty="0"/>
          </a:p>
          <a:p>
            <a:pPr marL="285750" indent="-285750">
              <a:buClr>
                <a:srgbClr val="FFFF00"/>
              </a:buClr>
              <a:buFont typeface="Arial" panose="020B0604020202020204" pitchFamily="34" charset="0"/>
              <a:buChar char="•"/>
            </a:pPr>
            <a:r>
              <a:rPr lang="vi-VN" sz="2400" dirty="0"/>
              <a:t>Xử lý sự cố linh hoạt và tự động thực hiện lại: Bao gồm các quy tắc chạy để tự động xử lý các luồng thực hiện phức tạp.</a:t>
            </a:r>
            <a:endParaRPr lang="vi-VN" sz="2400" dirty="0"/>
          </a:p>
          <a:p>
            <a:pPr lvl="1">
              <a:buClr>
                <a:srgbClr val="FFFF00"/>
              </a:buClr>
            </a:pPr>
            <a:endParaRPr lang="vi-VN" sz="4000" dirty="0">
              <a:solidFill>
                <a:srgbClr val="FFFF00"/>
              </a:solidFill>
              <a:latin typeface="Times New Roman (Headings)"/>
            </a:endParaRPr>
          </a:p>
        </p:txBody>
      </p:sp>
      <p:sp>
        <p:nvSpPr>
          <p:cNvPr id="7" name="Rectangle 6"/>
          <p:cNvSpPr/>
          <p:nvPr/>
        </p:nvSpPr>
        <p:spPr>
          <a:xfrm>
            <a:off x="5971607" y="3244334"/>
            <a:ext cx="248786" cy="369332"/>
          </a:xfrm>
          <a:prstGeom prst="rect">
            <a:avLst/>
          </a:prstGeom>
        </p:spPr>
        <p:txBody>
          <a:bodyPr wrap="none">
            <a:spAutoFit/>
          </a:bodyPr>
          <a:lstStyle/>
          <a:p>
            <a:r>
              <a:rPr lang="en-US" dirty="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3627</Words>
  <Application>WPS Presentation</Application>
  <PresentationFormat>Widescreen</PresentationFormat>
  <Paragraphs>81</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Wingdings 3</vt:lpstr>
      <vt:lpstr>Arial</vt:lpstr>
      <vt:lpstr>Times New Roman</vt:lpstr>
      <vt:lpstr>Times New Roman (Headings)</vt:lpstr>
      <vt:lpstr>Century Gothic</vt:lpstr>
      <vt:lpstr>Microsoft YaHei</vt:lpstr>
      <vt:lpstr/>
      <vt:lpstr>Arial Unicode MS</vt:lpstr>
      <vt:lpstr>Calibri</vt:lpstr>
      <vt:lpstr>Segoe Print</vt:lpstr>
      <vt:lpstr>Ion</vt:lpstr>
      <vt:lpstr>TÌM HIỂU VỀ CÔNG CỤ KATALON STUDIO</vt:lpstr>
      <vt:lpstr>Katalon Studio là gì? </vt:lpstr>
      <vt:lpstr>Ưu điểm của Katalon Studio </vt:lpstr>
      <vt:lpstr>PowerPoint 演示文稿</vt:lpstr>
      <vt:lpstr>PowerPoint 演示文稿</vt:lpstr>
      <vt:lpstr>Các tính năng chính của từng quy trình làm việc với Katalon Studio</vt:lpstr>
      <vt:lpstr>PowerPoint 演示文稿</vt:lpstr>
      <vt:lpstr>PowerPoint 演示文稿</vt:lpstr>
      <vt:lpstr>PowerPoint 演示文稿</vt:lpstr>
      <vt:lpstr>PowerPoint 演示文稿</vt:lpstr>
      <vt:lpstr>PowerPoint 演示文稿</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lekhoide</cp:lastModifiedBy>
  <cp:revision>16</cp:revision>
  <dcterms:created xsi:type="dcterms:W3CDTF">2020-06-23T04:25:00Z</dcterms:created>
  <dcterms:modified xsi:type="dcterms:W3CDTF">2020-06-24T11:33:22Z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