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036" y="94130"/>
            <a:ext cx="10717305" cy="6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B050"/>
                </a:solidFill>
              </a:rPr>
              <a:t>Horizontal Scaling</a:t>
            </a:r>
            <a:br>
              <a:rPr b="1" lang="en-US" sz="2800">
                <a:solidFill>
                  <a:srgbClr val="00B050"/>
                </a:solidFill>
              </a:rPr>
            </a:br>
            <a:endParaRPr b="1" sz="2800">
              <a:solidFill>
                <a:srgbClr val="00B050"/>
              </a:solidFill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894" y="1196788"/>
            <a:ext cx="9412941" cy="5032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B050"/>
                </a:solidFill>
              </a:rPr>
              <a:t>Tiered Application Design</a:t>
            </a:r>
            <a:br>
              <a:rPr b="1" lang="en-US"/>
            </a:b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196788"/>
            <a:ext cx="9784976" cy="5272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B050"/>
                </a:solidFill>
              </a:rPr>
              <a:t>Encryption</a:t>
            </a:r>
            <a:br>
              <a:rPr b="1" lang="en-US"/>
            </a:b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6447" y="1062318"/>
            <a:ext cx="9090212" cy="5338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626" y="294699"/>
            <a:ext cx="10183022" cy="6376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838200" y="365126"/>
            <a:ext cx="10515600" cy="71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Calibri"/>
              <a:buNone/>
            </a:pPr>
            <a:br>
              <a:rPr b="1" lang="en-US" sz="1979"/>
            </a:br>
            <a:r>
              <a:rPr b="1" lang="en-US" sz="1979">
                <a:solidFill>
                  <a:srgbClr val="00B050"/>
                </a:solidFill>
              </a:rPr>
              <a:t>Service Models</a:t>
            </a:r>
            <a:br>
              <a:rPr b="1" lang="en-US" sz="1979">
                <a:solidFill>
                  <a:srgbClr val="00B050"/>
                </a:solidFill>
              </a:rPr>
            </a:br>
            <a:r>
              <a:rPr b="1" lang="en-US" sz="1979">
                <a:solidFill>
                  <a:srgbClr val="00B050"/>
                </a:solidFill>
              </a:rPr>
              <a:t>End-To-End Application Implementation Layers</a:t>
            </a:r>
            <a:br>
              <a:rPr b="1" lang="en-US" sz="3959"/>
            </a:br>
            <a:endParaRPr sz="3959"/>
          </a:p>
        </p:txBody>
      </p:sp>
      <p:pic>
        <p:nvPicPr>
          <p:cNvPr id="95" name="Google Shape;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318" y="1119187"/>
            <a:ext cx="9345706" cy="5308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B050"/>
                </a:solidFill>
              </a:rPr>
              <a:t>IaaS</a:t>
            </a:r>
            <a:endParaRPr b="1" sz="2800">
              <a:solidFill>
                <a:srgbClr val="00B050"/>
              </a:solidFill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1" y="378005"/>
            <a:ext cx="9247030" cy="6112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B050"/>
                </a:solidFill>
              </a:rPr>
              <a:t>PaaS</a:t>
            </a:r>
            <a:endParaRPr b="1" sz="2800">
              <a:solidFill>
                <a:srgbClr val="00B050"/>
              </a:solidFill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2588" y="537314"/>
            <a:ext cx="9708397" cy="5863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B050"/>
                </a:solidFill>
              </a:rPr>
              <a:t>SaaS</a:t>
            </a:r>
            <a:endParaRPr b="1" sz="2800">
              <a:solidFill>
                <a:srgbClr val="00B050"/>
              </a:solidFill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3612" y="176516"/>
            <a:ext cx="9350187" cy="6404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br>
              <a:rPr b="1" lang="en-US" sz="2800">
                <a:solidFill>
                  <a:srgbClr val="00B050"/>
                </a:solidFill>
              </a:rPr>
            </a:br>
            <a:r>
              <a:rPr b="1" lang="en-US" sz="2800">
                <a:solidFill>
                  <a:srgbClr val="00B050"/>
                </a:solidFill>
              </a:rPr>
              <a:t>High Availability vs. Fault Tolerance</a:t>
            </a:r>
            <a:br>
              <a:rPr b="1" lang="en-US" sz="2800">
                <a:solidFill>
                  <a:srgbClr val="00B050"/>
                </a:solidFill>
              </a:rPr>
            </a:br>
            <a:r>
              <a:rPr b="1" lang="en-US" sz="2000">
                <a:solidFill>
                  <a:srgbClr val="002060"/>
                </a:solidFill>
              </a:rPr>
              <a:t>High availability sometimes need downtime whereas Fault tolerance don’t. Fault tolerance is more expensive than High availability.</a:t>
            </a:r>
            <a:br>
              <a:rPr b="1" lang="en-US" sz="2800">
                <a:solidFill>
                  <a:srgbClr val="00B050"/>
                </a:solidFill>
              </a:rPr>
            </a:br>
            <a:endParaRPr b="1" sz="2800">
              <a:solidFill>
                <a:srgbClr val="00B050"/>
              </a:solidFill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576" y="1559859"/>
            <a:ext cx="9843247" cy="48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B050"/>
                </a:solidFill>
              </a:rPr>
              <a:t>RPO vs. RTO</a:t>
            </a:r>
            <a:br>
              <a:rPr b="1" lang="en-US"/>
            </a:b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7094" y="1048872"/>
            <a:ext cx="7180729" cy="5547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790"/>
              <a:buFont typeface="Calibri"/>
              <a:buNone/>
            </a:pPr>
            <a:r>
              <a:rPr b="1" lang="en-US" sz="2790">
                <a:solidFill>
                  <a:srgbClr val="00B050"/>
                </a:solidFill>
              </a:rPr>
              <a:t>Scaling :</a:t>
            </a:r>
            <a:br>
              <a:rPr b="1" lang="en-US" sz="2790">
                <a:solidFill>
                  <a:srgbClr val="00B050"/>
                </a:solidFill>
              </a:rPr>
            </a:br>
            <a:r>
              <a:rPr b="1" lang="en-US" sz="2790">
                <a:solidFill>
                  <a:srgbClr val="00B050"/>
                </a:solidFill>
              </a:rPr>
              <a:t>Vertical Scaling</a:t>
            </a:r>
            <a:br>
              <a:rPr b="1" lang="en-US" sz="3959"/>
            </a:br>
            <a:endParaRPr sz="3959"/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5694" y="1183342"/>
            <a:ext cx="7359183" cy="5260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