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6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6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25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95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85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37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78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69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4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6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8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4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90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4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67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838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9BFB7-2D21-40B0-8B71-5052CD66151B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0EE354-2ABC-4B08-BE1A-9F02721835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876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12277"/>
          </a:xfrm>
        </p:spPr>
        <p:txBody>
          <a:bodyPr>
            <a:normAutofit fontScale="90000"/>
          </a:bodyPr>
          <a:lstStyle/>
          <a:p>
            <a:r>
              <a:rPr lang="hu-HU" sz="4800" dirty="0"/>
              <a:t>Adatkezelői </a:t>
            </a:r>
            <a:r>
              <a:rPr lang="hu-HU" dirty="0"/>
              <a:t>webalkalmazás</a:t>
            </a:r>
            <a:r>
              <a:rPr lang="hu-HU" sz="4800" dirty="0"/>
              <a:t> ügyintézők számára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275215"/>
            <a:ext cx="9144000" cy="285957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Lekka Sándor és Grósz Ferenc Dániel</a:t>
            </a:r>
          </a:p>
          <a:p>
            <a:endParaRPr lang="hu-HU" dirty="0"/>
          </a:p>
          <a:p>
            <a:r>
              <a:rPr lang="hu-HU" dirty="0"/>
              <a:t>Képzés:</a:t>
            </a:r>
          </a:p>
          <a:p>
            <a:r>
              <a:rPr lang="hu-HU" dirty="0"/>
              <a:t>Szoftverfejlesztő és –tesztelő</a:t>
            </a:r>
          </a:p>
          <a:p>
            <a:endParaRPr lang="hu-HU" dirty="0"/>
          </a:p>
          <a:p>
            <a:r>
              <a:rPr lang="hu-HU" dirty="0"/>
              <a:t>Szeged, 2025 09.04.</a:t>
            </a:r>
          </a:p>
        </p:txBody>
      </p:sp>
    </p:spTree>
    <p:extLst>
      <p:ext uri="{BB962C8B-B14F-4D97-AF65-F5344CB8AC3E}">
        <p14:creationId xmlns:p14="http://schemas.microsoft.com/office/powerpoint/2010/main" val="130845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61CD8-D5D8-03A2-C4E1-A924E0D4F752}"/>
              </a:ext>
            </a:extLst>
          </p:cNvPr>
          <p:cNvSpPr txBox="1">
            <a:spLocks/>
          </p:cNvSpPr>
          <p:nvPr/>
        </p:nvSpPr>
        <p:spPr>
          <a:xfrm>
            <a:off x="945370" y="510857"/>
            <a:ext cx="6019800" cy="6130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/>
              <a:t>Felhasználói felület vázlat</a:t>
            </a:r>
            <a:r>
              <a:rPr lang="hu-HU" sz="1800" dirty="0"/>
              <a:t>:</a:t>
            </a: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FF4CBFA5-A632-794D-7ABA-BDCA07A0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68413"/>
              </p:ext>
            </p:extLst>
          </p:nvPr>
        </p:nvGraphicFramePr>
        <p:xfrm>
          <a:off x="2277034" y="1492408"/>
          <a:ext cx="7329302" cy="4684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900">
                  <a:extLst>
                    <a:ext uri="{9D8B030D-6E8A-4147-A177-3AD203B41FA5}">
                      <a16:colId xmlns:a16="http://schemas.microsoft.com/office/drawing/2014/main" val="143528444"/>
                    </a:ext>
                  </a:extLst>
                </a:gridCol>
                <a:gridCol w="3750384">
                  <a:extLst>
                    <a:ext uri="{9D8B030D-6E8A-4147-A177-3AD203B41FA5}">
                      <a16:colId xmlns:a16="http://schemas.microsoft.com/office/drawing/2014/main" val="67265288"/>
                    </a:ext>
                  </a:extLst>
                </a:gridCol>
                <a:gridCol w="994009">
                  <a:extLst>
                    <a:ext uri="{9D8B030D-6E8A-4147-A177-3AD203B41FA5}">
                      <a16:colId xmlns:a16="http://schemas.microsoft.com/office/drawing/2014/main" val="4268645438"/>
                    </a:ext>
                  </a:extLst>
                </a:gridCol>
                <a:gridCol w="994009">
                  <a:extLst>
                    <a:ext uri="{9D8B030D-6E8A-4147-A177-3AD203B41FA5}">
                      <a16:colId xmlns:a16="http://schemas.microsoft.com/office/drawing/2014/main" val="3302851497"/>
                    </a:ext>
                  </a:extLst>
                </a:gridCol>
              </a:tblGrid>
              <a:tr h="66637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Fejléc</a:t>
                      </a:r>
                      <a:endParaRPr lang="hu-HU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63094"/>
                  </a:ext>
                </a:extLst>
              </a:tr>
              <a:tr h="37288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NAV – Menü sáv:</a:t>
                      </a:r>
                      <a:endParaRPr lang="hu-HU" sz="11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Lenyíló menük</a:t>
                      </a:r>
                      <a:endParaRPr lang="hu-H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Gomb</a:t>
                      </a:r>
                      <a:endParaRPr lang="hu-H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Oldalsáv</a:t>
                      </a:r>
                      <a:endParaRPr lang="hu-HU" sz="1100" b="1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link 1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link 2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link3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  <a:endParaRPr lang="hu-H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hu-H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220060"/>
                  </a:ext>
                </a:extLst>
              </a:tr>
              <a:tr h="3024127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b="1" kern="100" dirty="0">
                          <a:effectLst/>
                          <a:highlight>
                            <a:srgbClr val="FFFF00"/>
                          </a:highlight>
                        </a:rPr>
                        <a:t>TARTALOM MEGJELENÍTŐ ABLAK</a:t>
                      </a:r>
                      <a:endParaRPr lang="hu-HU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777"/>
                  </a:ext>
                </a:extLst>
              </a:tr>
              <a:tr h="620882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100" kern="100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Lábléc</a:t>
                      </a:r>
                      <a:endParaRPr lang="hu-HU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41201"/>
                  </a:ext>
                </a:extLst>
              </a:tr>
            </a:tbl>
          </a:graphicData>
        </a:graphic>
      </p:graphicFrame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058ED4F-0A7A-4AE1-F39F-F6D8A3E183A9}"/>
              </a:ext>
            </a:extLst>
          </p:cNvPr>
          <p:cNvSpPr/>
          <p:nvPr/>
        </p:nvSpPr>
        <p:spPr>
          <a:xfrm>
            <a:off x="2585662" y="2649716"/>
            <a:ext cx="1004047" cy="546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Fieldset</a:t>
            </a:r>
            <a:r>
              <a:rPr lang="hu-HU" sz="1200" dirty="0"/>
              <a:t> 1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F2F933F0-C2EF-6ED5-47DE-349CB2FA8BB6}"/>
              </a:ext>
            </a:extLst>
          </p:cNvPr>
          <p:cNvSpPr/>
          <p:nvPr/>
        </p:nvSpPr>
        <p:spPr>
          <a:xfrm>
            <a:off x="2585661" y="3561121"/>
            <a:ext cx="1004047" cy="546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Fieldset</a:t>
            </a:r>
            <a:r>
              <a:rPr lang="hu-HU" sz="1200" dirty="0"/>
              <a:t> 2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1EE4D666-9615-00E1-9157-9894E3CE60E6}"/>
              </a:ext>
            </a:extLst>
          </p:cNvPr>
          <p:cNvSpPr/>
          <p:nvPr/>
        </p:nvSpPr>
        <p:spPr>
          <a:xfrm>
            <a:off x="2585660" y="4413199"/>
            <a:ext cx="1004047" cy="5468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Fieldset</a:t>
            </a:r>
            <a:r>
              <a:rPr lang="hu-HU" sz="1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1142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A6AAB-7351-1B56-4E1E-E1F074845B42}"/>
              </a:ext>
            </a:extLst>
          </p:cNvPr>
          <p:cNvSpPr txBox="1">
            <a:spLocks/>
          </p:cNvSpPr>
          <p:nvPr/>
        </p:nvSpPr>
        <p:spPr>
          <a:xfrm>
            <a:off x="909689" y="701488"/>
            <a:ext cx="10659457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Készítés során alkalmazott technológiák és eszközök</a:t>
            </a:r>
          </a:p>
        </p:txBody>
      </p:sp>
      <p:sp>
        <p:nvSpPr>
          <p:cNvPr id="3" name="Szöveg helye 3">
            <a:extLst>
              <a:ext uri="{FF2B5EF4-FFF2-40B4-BE49-F238E27FC236}">
                <a16:creationId xmlns:a16="http://schemas.microsoft.com/office/drawing/2014/main" id="{D07D5A90-D46C-8AAA-63FE-74B4114BC631}"/>
              </a:ext>
            </a:extLst>
          </p:cNvPr>
          <p:cNvSpPr txBox="1">
            <a:spLocks/>
          </p:cNvSpPr>
          <p:nvPr/>
        </p:nvSpPr>
        <p:spPr>
          <a:xfrm>
            <a:off x="2340924" y="1682299"/>
            <a:ext cx="3175294" cy="3655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Frontend: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Font </a:t>
            </a:r>
            <a:r>
              <a:rPr lang="hu-HU" sz="1400" dirty="0" err="1"/>
              <a:t>Awesome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Google </a:t>
            </a:r>
            <a:r>
              <a:rPr lang="hu-HU" sz="1400" dirty="0" err="1"/>
              <a:t>fonts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 err="1"/>
              <a:t>Bootstrap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JavaScript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Backend: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PHP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Node.js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041D8E-57DE-EC80-931A-6C46E91B17AE}"/>
              </a:ext>
            </a:extLst>
          </p:cNvPr>
          <p:cNvSpPr txBox="1">
            <a:spLocks/>
          </p:cNvSpPr>
          <p:nvPr/>
        </p:nvSpPr>
        <p:spPr>
          <a:xfrm>
            <a:off x="7166370" y="1682299"/>
            <a:ext cx="3175294" cy="3655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Adatbázis: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 err="1"/>
              <a:t>MySQL</a:t>
            </a:r>
            <a:endParaRPr lang="hu-HU" sz="1400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Szerkesztő program: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Visual </a:t>
            </a:r>
            <a:r>
              <a:rPr lang="hu-HU" sz="1400" dirty="0" err="1"/>
              <a:t>Studio</a:t>
            </a:r>
            <a:r>
              <a:rPr lang="hu-HU" sz="1400" dirty="0"/>
              <a:t> </a:t>
            </a:r>
            <a:r>
              <a:rPr lang="hu-HU" sz="1400" dirty="0" err="1"/>
              <a:t>Code</a:t>
            </a:r>
            <a:endParaRPr lang="hu-HU" sz="1400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Verziókezelés:</a:t>
            </a:r>
            <a:endParaRPr lang="hu-HU" sz="1400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6184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3095A131-B019-EA2A-AA04-102D567CAA49}"/>
              </a:ext>
            </a:extLst>
          </p:cNvPr>
          <p:cNvSpPr txBox="1">
            <a:spLocks/>
          </p:cNvSpPr>
          <p:nvPr/>
        </p:nvSpPr>
        <p:spPr>
          <a:xfrm>
            <a:off x="909689" y="1452282"/>
            <a:ext cx="10160001" cy="450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dirty="0"/>
              <a:t>A webalkalmazás fejlesztése során több technológiai kihívással kellett szembenéznünk, amelyek hozzájárultak szakmai fejlődésünkhöz:</a:t>
            </a:r>
          </a:p>
          <a:p>
            <a:pPr marL="0" indent="0" algn="just">
              <a:buNone/>
            </a:pPr>
            <a:endParaRPr lang="hu-HU" dirty="0"/>
          </a:p>
          <a:p>
            <a:pPr algn="just"/>
            <a:r>
              <a:rPr lang="hu-HU" b="1" dirty="0"/>
              <a:t>Frontend és backend integráció:</a:t>
            </a:r>
            <a:r>
              <a:rPr lang="hu-HU" dirty="0"/>
              <a:t> Az adatkezelő rendszer működéséhez elengedhetetlen volt a kliensoldali és szerveroldali komponensek összehangolt működése. Az </a:t>
            </a:r>
            <a:r>
              <a:rPr lang="hu-HU" dirty="0" err="1"/>
              <a:t>XMLHttpRequest</a:t>
            </a:r>
            <a:r>
              <a:rPr lang="hu-HU" dirty="0"/>
              <a:t> használata során külön figyelmet kellett fordítani az aszinkron adatkezelésre és a válaszok megfelelő feldolgozására.</a:t>
            </a:r>
          </a:p>
          <a:p>
            <a:pPr algn="just"/>
            <a:r>
              <a:rPr lang="hu-HU" b="1" dirty="0"/>
              <a:t>Adatbázis-kezelés és kapcsolatok:</a:t>
            </a:r>
            <a:r>
              <a:rPr lang="hu-HU" dirty="0"/>
              <a:t> A </a:t>
            </a:r>
            <a:r>
              <a:rPr lang="hu-HU" dirty="0" err="1"/>
              <a:t>MySQL</a:t>
            </a:r>
            <a:r>
              <a:rPr lang="hu-HU" dirty="0"/>
              <a:t> adatbázissal való kommunikáció során kihívást jelentett a biztonságos </a:t>
            </a:r>
            <a:r>
              <a:rPr lang="hu-HU" dirty="0" err="1"/>
              <a:t>adatlekérdezés</a:t>
            </a:r>
            <a:r>
              <a:rPr lang="hu-HU" dirty="0"/>
              <a:t> és -módosítás, különösen a felhasználói adatok kezelésekor. A PHP és </a:t>
            </a:r>
            <a:r>
              <a:rPr lang="hu-HU" dirty="0" err="1"/>
              <a:t>MySQL</a:t>
            </a:r>
            <a:r>
              <a:rPr lang="hu-HU" dirty="0"/>
              <a:t> közötti kapcsolat stabilitása és hibakezelése kulcsfontosságú volt.</a:t>
            </a:r>
          </a:p>
          <a:p>
            <a:pPr algn="just"/>
            <a:r>
              <a:rPr lang="hu-HU" b="1" dirty="0"/>
              <a:t>Felhasználói jogosultságok és biztonság:</a:t>
            </a:r>
            <a:r>
              <a:rPr lang="hu-HU" dirty="0"/>
              <a:t> A rendszerben szereplő ügyintézők eltérő jogosultságainak kezelése megkövetelte a session-kezelés pontos megvalósítását. A szerveroldalon gondoskodni kellett a bemeneti adatok </a:t>
            </a:r>
            <a:r>
              <a:rPr lang="hu-HU" dirty="0" err="1"/>
              <a:t>validálásáról</a:t>
            </a:r>
            <a:r>
              <a:rPr lang="hu-HU" dirty="0"/>
              <a:t>, hogy elkerülhető legyen az SQL </a:t>
            </a:r>
            <a:r>
              <a:rPr lang="hu-HU" dirty="0" err="1"/>
              <a:t>injection</a:t>
            </a:r>
            <a:r>
              <a:rPr lang="hu-HU" dirty="0"/>
              <a:t> vagy más biztonsági rés.</a:t>
            </a:r>
          </a:p>
          <a:p>
            <a:r>
              <a:rPr lang="hu-HU" b="1" dirty="0"/>
              <a:t>Reszponzív és logikus felhasználói felület:</a:t>
            </a:r>
            <a:r>
              <a:rPr lang="hu-HU" dirty="0"/>
              <a:t> A CSS és JavaScript segítségével olyan felületet kellett kialakítani, amely nemcsak esztétikus, hanem könnyen használható is. A különböző böngészők közötti kompatibilitás szintén kihívást jelentett.</a:t>
            </a:r>
          </a:p>
          <a:p>
            <a:r>
              <a:rPr lang="hu-HU" b="1" dirty="0"/>
              <a:t>Hibakezelés és visszajelzés</a:t>
            </a:r>
            <a:r>
              <a:rPr lang="hu-HU" dirty="0"/>
              <a:t>: A felhasználói élmény szempontjából fontos volt, hogy a rendszer jól kezelje a hibákat, és megfelelő visszajelzést adjon az ügyintézőknek, ha például nem sikerült egy adat mentése.</a:t>
            </a:r>
          </a:p>
          <a:p>
            <a:r>
              <a:rPr lang="hu-HU" b="1" dirty="0"/>
              <a:t>JSON kezelés:</a:t>
            </a:r>
            <a:r>
              <a:rPr lang="hu-HU" dirty="0"/>
              <a:t> Az adatok </a:t>
            </a:r>
            <a:r>
              <a:rPr lang="hu-HU" dirty="0" err="1"/>
              <a:t>XMLHTTPRequest</a:t>
            </a:r>
            <a:r>
              <a:rPr lang="hu-HU" dirty="0"/>
              <a:t>-en keresztüli küldése és fogadása JSON formátumban</a:t>
            </a:r>
            <a:br>
              <a:rPr lang="hu-HU" dirty="0"/>
            </a:br>
            <a:endParaRPr lang="hu-HU" dirty="0"/>
          </a:p>
          <a:p>
            <a:pPr algn="just"/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D7009A06-3AE0-0574-3E1E-D7661CE83469}"/>
              </a:ext>
            </a:extLst>
          </p:cNvPr>
          <p:cNvSpPr txBox="1">
            <a:spLocks/>
          </p:cNvSpPr>
          <p:nvPr/>
        </p:nvSpPr>
        <p:spPr>
          <a:xfrm>
            <a:off x="909689" y="701488"/>
            <a:ext cx="8126735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800" dirty="0"/>
              <a:t>Technológiai kihívások a projekt során: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3139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2C695-1DB5-496E-A5E2-3F771CE07189}"/>
              </a:ext>
            </a:extLst>
          </p:cNvPr>
          <p:cNvSpPr txBox="1">
            <a:spLocks/>
          </p:cNvSpPr>
          <p:nvPr/>
        </p:nvSpPr>
        <p:spPr>
          <a:xfrm>
            <a:off x="909689" y="701488"/>
            <a:ext cx="10659457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Tesztelési jegyzőkönyv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7D51A3-4C2E-F638-EB43-2A3FCC6BFA49}"/>
              </a:ext>
            </a:extLst>
          </p:cNvPr>
          <p:cNvSpPr txBox="1">
            <a:spLocks/>
          </p:cNvSpPr>
          <p:nvPr/>
        </p:nvSpPr>
        <p:spPr>
          <a:xfrm>
            <a:off x="634516" y="1601493"/>
            <a:ext cx="5309083" cy="287189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sz="1600" dirty="0"/>
              <a:t>Tesztelő neve: Lekka Sándor, Grósz Ferenc Dániel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/>
              <a:t>Tesztkörnyezet: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Edge, Google Chrome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Windows 11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Mobil böngésző – </a:t>
            </a:r>
            <a:r>
              <a:rPr lang="hu-HU" sz="1400" dirty="0" err="1"/>
              <a:t>Safari</a:t>
            </a:r>
            <a:r>
              <a:rPr lang="hu-HU" sz="1400" dirty="0"/>
              <a:t> ( csak a megjelenés GitHub segítségével)</a:t>
            </a:r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F78B06A-D76C-735D-1B4D-97CEB8CD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88571"/>
              </p:ext>
            </p:extLst>
          </p:nvPr>
        </p:nvGraphicFramePr>
        <p:xfrm>
          <a:off x="6113929" y="773808"/>
          <a:ext cx="5862918" cy="5310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376">
                  <a:extLst>
                    <a:ext uri="{9D8B030D-6E8A-4147-A177-3AD203B41FA5}">
                      <a16:colId xmlns:a16="http://schemas.microsoft.com/office/drawing/2014/main" val="2133988164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4148301470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1088575827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2331870148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1039438449"/>
                    </a:ext>
                  </a:extLst>
                </a:gridCol>
              </a:tblGrid>
              <a:tr h="198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Tesztazonosító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Leírás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Elvárt eredmény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Tényleges eredmény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Sikeres?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4010270537"/>
                  </a:ext>
                </a:extLst>
              </a:tr>
              <a:tr h="56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T001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Email küldése az újonnan felvett ügyintézőnek 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Email törzs, bejelentkezési adatok elküldése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34043578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T002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Bejelentkezés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 bejelentkezés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467105431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T003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Első bejelentkezés 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Jelszó módosító ablak megjelenése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433713133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T004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Hibás jelszóval bejelentkezés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Hibaüzenet jelenik meg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Megjelenik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765326220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T005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Lejárt jelszóval bejelentkezés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Jelszó módosító ablak megjelenése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4205408884"/>
                  </a:ext>
                </a:extLst>
              </a:tr>
              <a:tr h="745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T006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Jelszó módosítás végrehajtása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Visszaigazoló üzenet megjelenése, adatbázisban rögzítés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Sikertelen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 dirty="0">
                          <a:effectLst/>
                        </a:rPr>
                        <a:t>❌</a:t>
                      </a:r>
                      <a:endParaRPr lang="hu-H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758533069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T007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Menük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JavaScript-ek indítása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887355707"/>
                  </a:ext>
                </a:extLst>
              </a:tr>
              <a:tr h="38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T008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Adatok felvitele, módosítása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Adatbázisban rögzítés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178618538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T009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Hibásan kitöltött űrlap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Hibaüzenet megjelenítése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1545646696"/>
                  </a:ext>
                </a:extLst>
              </a:tr>
              <a:tr h="56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T010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Adatok szűkítésé funkció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A beírt karakterekkel kezdődő nevek listázása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Sikeres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✅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095236347"/>
                  </a:ext>
                </a:extLst>
              </a:tr>
              <a:tr h="5614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T011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Mobilon responziv működés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Csak a CSS tesztelhető menü működése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>
                          <a:effectLst/>
                        </a:rPr>
                        <a:t>Részleges</a:t>
                      </a:r>
                      <a:endParaRPr lang="hu-H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000" kern="100" dirty="0">
                          <a:effectLst/>
                        </a:rPr>
                        <a:t> </a:t>
                      </a:r>
                      <a:endParaRPr lang="hu-H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0" marR="8130" marT="8130" marB="8130" anchor="ctr"/>
                </a:tc>
                <a:extLst>
                  <a:ext uri="{0D108BD9-81ED-4DB2-BD59-A6C34878D82A}">
                    <a16:rowId xmlns:a16="http://schemas.microsoft.com/office/drawing/2014/main" val="2146522701"/>
                  </a:ext>
                </a:extLst>
              </a:tr>
            </a:tbl>
          </a:graphicData>
        </a:graphic>
      </p:graphicFrame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13B9877F-6E11-77A6-BFD8-E91390B72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584"/>
              </p:ext>
            </p:extLst>
          </p:nvPr>
        </p:nvGraphicFramePr>
        <p:xfrm>
          <a:off x="634516" y="4685924"/>
          <a:ext cx="5309084" cy="1397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496">
                  <a:extLst>
                    <a:ext uri="{9D8B030D-6E8A-4147-A177-3AD203B41FA5}">
                      <a16:colId xmlns:a16="http://schemas.microsoft.com/office/drawing/2014/main" val="343503781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1378826958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291672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6920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Hibaazonosító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Leírás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Állapot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Megjegyzés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1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H001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jelszó módosítás sikertelen, adatbázisban nem rögzítette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Javítva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Rossz elérési útvonal megadása a kódban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930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H002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Mobilon a menü részben működik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>
                          <a:effectLst/>
                        </a:rPr>
                        <a:t>Javítva</a:t>
                      </a:r>
                      <a:endParaRPr lang="hu-H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200" kern="100" dirty="0">
                          <a:effectLst/>
                        </a:rPr>
                        <a:t>CSS, elérési útvonal hibajavítása</a:t>
                      </a:r>
                      <a:endParaRPr lang="hu-H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762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0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7C74933-B598-6E7D-9CE3-9B0D5BBC9B06}"/>
              </a:ext>
            </a:extLst>
          </p:cNvPr>
          <p:cNvSpPr txBox="1"/>
          <p:nvPr/>
        </p:nvSpPr>
        <p:spPr>
          <a:xfrm>
            <a:off x="959224" y="11492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following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presentation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we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would</a:t>
            </a:r>
            <a:r>
              <a:rPr lang="hu-HU" dirty="0">
                <a:solidFill>
                  <a:schemeClr val="bg1"/>
                </a:solidFill>
              </a:rPr>
              <a:t> like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introduce</a:t>
            </a:r>
            <a:r>
              <a:rPr lang="hu-HU" dirty="0">
                <a:solidFill>
                  <a:schemeClr val="bg1"/>
                </a:solidFill>
              </a:rPr>
              <a:t> a project </a:t>
            </a:r>
            <a:r>
              <a:rPr lang="hu-HU" dirty="0" err="1">
                <a:solidFill>
                  <a:schemeClr val="bg1"/>
                </a:solidFill>
              </a:rPr>
              <a:t>related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our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We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chose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 management web </a:t>
            </a:r>
            <a:r>
              <a:rPr lang="hu-HU" dirty="0" err="1">
                <a:solidFill>
                  <a:schemeClr val="bg1"/>
                </a:solidFill>
              </a:rPr>
              <a:t>application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topic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project </a:t>
            </a:r>
            <a:r>
              <a:rPr lang="hu-HU" dirty="0" err="1">
                <a:solidFill>
                  <a:schemeClr val="bg1"/>
                </a:solidFill>
              </a:rPr>
              <a:t>because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offered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us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opportunity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develop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digital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solution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complex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real</a:t>
            </a:r>
            <a:r>
              <a:rPr lang="hu-HU" dirty="0">
                <a:solidFill>
                  <a:schemeClr val="bg1"/>
                </a:solidFill>
              </a:rPr>
              <a:t>-life </a:t>
            </a:r>
            <a:r>
              <a:rPr lang="hu-HU" dirty="0" err="1">
                <a:solidFill>
                  <a:schemeClr val="bg1"/>
                </a:solidFill>
              </a:rPr>
              <a:t>problem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purpose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system</a:t>
            </a:r>
            <a:r>
              <a:rPr lang="hu-HU" dirty="0">
                <a:solidFill>
                  <a:schemeClr val="bg1"/>
                </a:solidFill>
              </a:rPr>
              <a:t> is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provide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effective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support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administrators</a:t>
            </a:r>
            <a:r>
              <a:rPr lang="hu-HU" dirty="0">
                <a:solidFill>
                  <a:schemeClr val="bg1"/>
                </a:solidFill>
              </a:rPr>
              <a:t> in </a:t>
            </a:r>
            <a:r>
              <a:rPr lang="hu-HU" dirty="0" err="1">
                <a:solidFill>
                  <a:schemeClr val="bg1"/>
                </a:solidFill>
              </a:rPr>
              <a:t>managing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employee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based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database-driven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operation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During </a:t>
            </a:r>
            <a:r>
              <a:rPr lang="hu-HU" dirty="0" err="1">
                <a:solidFill>
                  <a:schemeClr val="bg1"/>
                </a:solidFill>
              </a:rPr>
              <a:t>development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we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gained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deeper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understanding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various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areas</a:t>
            </a:r>
            <a:r>
              <a:rPr lang="hu-HU" dirty="0">
                <a:solidFill>
                  <a:schemeClr val="bg1"/>
                </a:solidFill>
              </a:rPr>
              <a:t> of web </a:t>
            </a:r>
            <a:r>
              <a:rPr lang="hu-HU" dirty="0" err="1">
                <a:solidFill>
                  <a:schemeClr val="bg1"/>
                </a:solidFill>
              </a:rPr>
              <a:t>development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including</a:t>
            </a:r>
            <a:r>
              <a:rPr lang="hu-HU" dirty="0">
                <a:solidFill>
                  <a:schemeClr val="bg1"/>
                </a:solidFill>
              </a:rPr>
              <a:t> front-end and back-end </a:t>
            </a:r>
            <a:r>
              <a:rPr lang="hu-HU" dirty="0" err="1">
                <a:solidFill>
                  <a:schemeClr val="bg1"/>
                </a:solidFill>
              </a:rPr>
              <a:t>technologies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such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as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JavaScript,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PHP,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CSS,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XMLHttpRequest</a:t>
            </a:r>
            <a:r>
              <a:rPr lang="hu-HU" dirty="0">
                <a:solidFill>
                  <a:schemeClr val="bg1"/>
                </a:solidFill>
              </a:rPr>
              <a:t>, </a:t>
            </a:r>
          </a:p>
          <a:p>
            <a:r>
              <a:rPr lang="hu-HU" dirty="0" err="1">
                <a:solidFill>
                  <a:schemeClr val="bg1"/>
                </a:solidFill>
              </a:rPr>
              <a:t>giving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us</a:t>
            </a:r>
            <a:r>
              <a:rPr lang="hu-HU" dirty="0">
                <a:solidFill>
                  <a:schemeClr val="bg1"/>
                </a:solidFill>
              </a:rPr>
              <a:t> a more </a:t>
            </a:r>
            <a:r>
              <a:rPr lang="hu-HU" dirty="0" err="1">
                <a:solidFill>
                  <a:schemeClr val="bg1"/>
                </a:solidFill>
              </a:rPr>
              <a:t>comprehensive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picture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how</a:t>
            </a:r>
            <a:r>
              <a:rPr lang="hu-HU" dirty="0">
                <a:solidFill>
                  <a:schemeClr val="bg1"/>
                </a:solidFill>
              </a:rPr>
              <a:t> modern web </a:t>
            </a:r>
            <a:r>
              <a:rPr lang="hu-HU" dirty="0" err="1">
                <a:solidFill>
                  <a:schemeClr val="bg1"/>
                </a:solidFill>
              </a:rPr>
              <a:t>applications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</a:t>
            </a:r>
            <a:r>
              <a:rPr lang="hu-HU" dirty="0">
                <a:solidFill>
                  <a:schemeClr val="bg1"/>
                </a:solidFill>
              </a:rPr>
              <a:t> and </a:t>
            </a:r>
            <a:r>
              <a:rPr lang="hu-HU" dirty="0" err="1">
                <a:solidFill>
                  <a:schemeClr val="bg1"/>
                </a:solidFill>
              </a:rPr>
              <a:t>how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are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developed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8C913B-D4D3-84FB-3AA9-22B8882EF8CD}"/>
              </a:ext>
            </a:extLst>
          </p:cNvPr>
          <p:cNvSpPr txBox="1"/>
          <p:nvPr/>
        </p:nvSpPr>
        <p:spPr>
          <a:xfrm>
            <a:off x="959224" y="410597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dirty="0" err="1"/>
              <a:t>Topic</a:t>
            </a:r>
            <a:r>
              <a:rPr lang="hu-HU" sz="2000" dirty="0"/>
              <a:t>: Data </a:t>
            </a:r>
            <a:r>
              <a:rPr lang="hu-HU" sz="2000" dirty="0" err="1"/>
              <a:t>controller</a:t>
            </a:r>
            <a:r>
              <a:rPr lang="hu-HU" sz="2000" dirty="0"/>
              <a:t> web </a:t>
            </a:r>
            <a:r>
              <a:rPr lang="hu-HU" sz="2000" dirty="0" err="1"/>
              <a:t>application</a:t>
            </a:r>
            <a:r>
              <a:rPr lang="hu-H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F620DB2-B543-EC81-2326-54DDF4350AA1}"/>
              </a:ext>
            </a:extLst>
          </p:cNvPr>
          <p:cNvSpPr txBox="1"/>
          <p:nvPr/>
        </p:nvSpPr>
        <p:spPr>
          <a:xfrm>
            <a:off x="1129553" y="1210235"/>
            <a:ext cx="45540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u="sng" dirty="0"/>
              <a:t>Project </a:t>
            </a:r>
            <a:r>
              <a:rPr lang="hu-HU" sz="2000" u="sng" dirty="0" err="1"/>
              <a:t>objective</a:t>
            </a:r>
            <a:r>
              <a:rPr lang="hu-HU" sz="2000" u="sng" dirty="0"/>
              <a:t>:</a:t>
            </a:r>
          </a:p>
          <a:p>
            <a:endParaRPr lang="hu-HU" dirty="0"/>
          </a:p>
          <a:p>
            <a:pPr algn="just"/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objective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program is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manage</a:t>
            </a:r>
            <a:r>
              <a:rPr lang="hu-HU" dirty="0">
                <a:solidFill>
                  <a:schemeClr val="bg1"/>
                </a:solidFill>
              </a:rPr>
              <a:t> and </a:t>
            </a:r>
            <a:r>
              <a:rPr lang="hu-HU" dirty="0" err="1">
                <a:solidFill>
                  <a:schemeClr val="bg1"/>
                </a:solidFill>
              </a:rPr>
              <a:t>modify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employees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company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record</a:t>
            </a:r>
            <a:r>
              <a:rPr lang="hu-HU" dirty="0">
                <a:solidFill>
                  <a:schemeClr val="bg1"/>
                </a:solidFill>
              </a:rPr>
              <a:t> and </a:t>
            </a:r>
            <a:r>
              <a:rPr lang="hu-HU" dirty="0" err="1">
                <a:solidFill>
                  <a:schemeClr val="bg1"/>
                </a:solidFill>
              </a:rPr>
              <a:t>query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dates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exams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required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employees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provide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reminders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dates</a:t>
            </a:r>
            <a:r>
              <a:rPr lang="hu-HU" dirty="0">
                <a:solidFill>
                  <a:schemeClr val="bg1"/>
                </a:solidFill>
              </a:rPr>
              <a:t> of </a:t>
            </a:r>
            <a:r>
              <a:rPr lang="hu-HU" dirty="0" err="1">
                <a:solidFill>
                  <a:schemeClr val="bg1"/>
                </a:solidFill>
              </a:rPr>
              <a:t>current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exams</a:t>
            </a:r>
            <a:r>
              <a:rPr lang="hu-HU" dirty="0">
                <a:solidFill>
                  <a:schemeClr val="bg1"/>
                </a:solidFill>
              </a:rPr>
              <a:t>, and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automatically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calculate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vacation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days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given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year</a:t>
            </a:r>
            <a:r>
              <a:rPr lang="hu-HU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10C576-165C-C366-8A98-8825B4666F2C}"/>
              </a:ext>
            </a:extLst>
          </p:cNvPr>
          <p:cNvSpPr txBox="1"/>
          <p:nvPr/>
        </p:nvSpPr>
        <p:spPr>
          <a:xfrm>
            <a:off x="6024282" y="1210235"/>
            <a:ext cx="474233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u="sng" dirty="0" err="1"/>
              <a:t>Target</a:t>
            </a:r>
            <a:r>
              <a:rPr lang="hu-HU" sz="2000" u="sng" dirty="0"/>
              <a:t> </a:t>
            </a:r>
            <a:r>
              <a:rPr lang="hu-HU" sz="2000" u="sng" dirty="0" err="1"/>
              <a:t>users</a:t>
            </a:r>
            <a:r>
              <a:rPr lang="hu-HU" sz="2000" u="sng" dirty="0"/>
              <a:t>:</a:t>
            </a:r>
          </a:p>
          <a:p>
            <a:endParaRPr lang="hu-HU" dirty="0"/>
          </a:p>
          <a:p>
            <a:pPr algn="just"/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company</a:t>
            </a:r>
            <a:r>
              <a:rPr lang="hu-HU" dirty="0">
                <a:solidFill>
                  <a:schemeClr val="bg1"/>
                </a:solidFill>
              </a:rPr>
              <a:t> has </a:t>
            </a:r>
            <a:r>
              <a:rPr lang="hu-HU" dirty="0" err="1">
                <a:solidFill>
                  <a:schemeClr val="bg1"/>
                </a:solidFill>
              </a:rPr>
              <a:t>approximately</a:t>
            </a:r>
            <a:r>
              <a:rPr lang="hu-HU" dirty="0">
                <a:solidFill>
                  <a:schemeClr val="bg1"/>
                </a:solidFill>
              </a:rPr>
              <a:t> 120 </a:t>
            </a:r>
            <a:r>
              <a:rPr lang="hu-HU" dirty="0" err="1">
                <a:solidFill>
                  <a:schemeClr val="bg1"/>
                </a:solidFill>
              </a:rPr>
              <a:t>employees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so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provides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assistance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administrators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responsible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for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managing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their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data</a:t>
            </a:r>
            <a:r>
              <a:rPr lang="hu-HU" dirty="0">
                <a:solidFill>
                  <a:schemeClr val="bg1"/>
                </a:solidFill>
              </a:rPr>
              <a:t>. </a:t>
            </a:r>
            <a:r>
              <a:rPr lang="hu-HU" dirty="0" err="1">
                <a:solidFill>
                  <a:schemeClr val="bg1"/>
                </a:solidFill>
              </a:rPr>
              <a:t>It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offers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dirty="0" err="1">
                <a:solidFill>
                  <a:schemeClr val="bg1"/>
                </a:solidFill>
              </a:rPr>
              <a:t>simple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easy-to-use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user-friendly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interface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facilitate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their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55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A65E3-43D5-B16B-8124-0F4BCB98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1636555"/>
            <a:ext cx="9191718" cy="1507067"/>
          </a:xfrm>
        </p:spPr>
        <p:txBody>
          <a:bodyPr/>
          <a:lstStyle/>
          <a:p>
            <a:r>
              <a:rPr lang="hu-HU" dirty="0"/>
              <a:t>Köszönjük a megtisztelő figyelmet!</a:t>
            </a:r>
          </a:p>
        </p:txBody>
      </p:sp>
    </p:spTree>
    <p:extLst>
      <p:ext uri="{BB962C8B-B14F-4D97-AF65-F5344CB8AC3E}">
        <p14:creationId xmlns:p14="http://schemas.microsoft.com/office/powerpoint/2010/main" val="24369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70477" y="3662083"/>
            <a:ext cx="4937655" cy="27118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Projekt célja:</a:t>
            </a:r>
            <a:endParaRPr lang="hu-HU" dirty="0"/>
          </a:p>
          <a:p>
            <a:pPr algn="just"/>
            <a:r>
              <a:rPr lang="hu-HU" dirty="0"/>
              <a:t>A program célja, a cégnél foglalkoztatott munkavállalók adatainak kezelése, azok módosítása,  dolgozóknak előírt vizsgák időpontjainak nyilvántartása, lekérdezése valamint figyelmeztető jelzés az aktuális vizsgák időpontjaira, az adott évre vonatkozó szabadságok automatikus kiszámítása. 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5999" y="3662082"/>
            <a:ext cx="4934479" cy="238012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Célfelhasználók:</a:t>
            </a:r>
          </a:p>
          <a:p>
            <a:pPr algn="just"/>
            <a:r>
              <a:rPr lang="hu-HU" dirty="0"/>
              <a:t>A cégnek kb. 120 dolgozója van, ezért az ő adataik kezeléséért felelős </a:t>
            </a:r>
            <a:r>
              <a:rPr lang="hu-HU" b="1" dirty="0"/>
              <a:t>ügyintézők</a:t>
            </a:r>
            <a:r>
              <a:rPr lang="hu-HU" dirty="0"/>
              <a:t> számára nyújt segítséget. Egyszerű, könnyen használható felhasználó barát felületen biztosít lehetőséget munkájuk megkönnyítésére.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ED2121FE-8C5E-63B8-859D-16124987A903}"/>
              </a:ext>
            </a:extLst>
          </p:cNvPr>
          <p:cNvSpPr txBox="1">
            <a:spLocks/>
          </p:cNvSpPr>
          <p:nvPr/>
        </p:nvSpPr>
        <p:spPr>
          <a:xfrm>
            <a:off x="1129553" y="1039905"/>
            <a:ext cx="9900925" cy="250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dirty="0"/>
              <a:t>A következő prezentációban egy olyan projectet mutatnánk be, melynek ötlete a munkánkhoz kapcsolódik.</a:t>
            </a:r>
          </a:p>
          <a:p>
            <a:pPr marL="0" indent="0" algn="just">
              <a:buNone/>
            </a:pPr>
            <a:r>
              <a:rPr lang="hu-HU" dirty="0"/>
              <a:t>A projekt témájául egy adatkezelői webalkalmazást választottunk, mivel lehetőséget kínált arra, hogy komplex, valós életből vett problémára fejlesszünk digitális megoldást.</a:t>
            </a:r>
          </a:p>
          <a:p>
            <a:pPr marL="0" indent="0" algn="just">
              <a:buNone/>
            </a:pPr>
            <a:r>
              <a:rPr lang="hu-HU" dirty="0"/>
              <a:t>A rendszer célja, hogy hatékony támogatást nyújtson az ügyintézők számára a munkavállalói adatok kezelésében, adatbázis-alapú működésre építve.</a:t>
            </a:r>
          </a:p>
          <a:p>
            <a:pPr marL="0" indent="0" algn="just">
              <a:buNone/>
            </a:pPr>
            <a:r>
              <a:rPr lang="hu-HU" dirty="0"/>
              <a:t>A fejlesztés során mélyebb ismereteket szereztünk a webfejlesztés különböző területein – beleértve a frontend és backend technológiákat, mint a JavaScript, PHP, </a:t>
            </a:r>
            <a:r>
              <a:rPr lang="hu-HU" dirty="0" err="1"/>
              <a:t>MySQL</a:t>
            </a:r>
            <a:r>
              <a:rPr lang="hu-HU" dirty="0"/>
              <a:t>, CSS és az </a:t>
            </a:r>
            <a:r>
              <a:rPr lang="hu-HU" dirty="0" err="1"/>
              <a:t>XMLHttpRequest</a:t>
            </a:r>
            <a:r>
              <a:rPr lang="hu-HU" dirty="0"/>
              <a:t> használata –, ezáltal átfogóbb képet </a:t>
            </a:r>
            <a:r>
              <a:rPr lang="hu-HU" dirty="0" err="1"/>
              <a:t>kapthattunk</a:t>
            </a:r>
            <a:r>
              <a:rPr lang="hu-HU" dirty="0"/>
              <a:t> a modern webalkalmazások működéséről és fejlesztési folyamatairól.  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7F67E0-5F7A-F8B8-FE1C-145E9325991D}"/>
              </a:ext>
            </a:extLst>
          </p:cNvPr>
          <p:cNvSpPr txBox="1">
            <a:spLocks/>
          </p:cNvSpPr>
          <p:nvPr/>
        </p:nvSpPr>
        <p:spPr>
          <a:xfrm>
            <a:off x="870477" y="401900"/>
            <a:ext cx="6019800" cy="4138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Téma: adatkezelői webalkalmazás </a:t>
            </a:r>
          </a:p>
        </p:txBody>
      </p:sp>
    </p:spTree>
    <p:extLst>
      <p:ext uri="{BB962C8B-B14F-4D97-AF65-F5344CB8AC3E}">
        <p14:creationId xmlns:p14="http://schemas.microsoft.com/office/powerpoint/2010/main" val="11900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0195" y="342900"/>
            <a:ext cx="6019800" cy="613064"/>
          </a:xfrm>
        </p:spPr>
        <p:txBody>
          <a:bodyPr/>
          <a:lstStyle/>
          <a:p>
            <a:r>
              <a:rPr lang="hu-HU" dirty="0"/>
              <a:t>Funkciók és működés</a:t>
            </a:r>
          </a:p>
        </p:txBody>
      </p:sp>
      <p:pic>
        <p:nvPicPr>
          <p:cNvPr id="25" name="Kép helye 24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009995" y="1268353"/>
            <a:ext cx="4724805" cy="5182323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88607" y="1688099"/>
            <a:ext cx="6021388" cy="476257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Mivel egy belső használatú rendszer, ezért az </a:t>
            </a:r>
            <a:r>
              <a:rPr lang="hu-HU" dirty="0" err="1"/>
              <a:t>admin</a:t>
            </a:r>
            <a:r>
              <a:rPr lang="hu-HU" dirty="0"/>
              <a:t> (rendszergazda) tud új ügyintézőket felvenni és jogköröket, szolgáltatásokat hozzájuk adni regisztrálni nem lehet felületről.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 felhasználók (ügyintézők) bejelentkezést követően tudják használni a felületet.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Az ügyintézők jogkörtől függően vagy csak lekérdezhetnek adatokat vagy módosíthatják is azt.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 backend folyamatok révén az oldalnak végre kell hajtania a következő funkciókat: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dirty="0"/>
              <a:t>adatkezelések különböző szintű engedélyezése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dirty="0"/>
              <a:t>lejárati dátumok ellenőrzése és azok figyelem felhívó jellegű kimeneti megjelenítése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dirty="0"/>
              <a:t>Lekérdezés pl.: következő évi szabadságok kiszámítása automatikusan az előírt jogszabály alapján: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lvl="0"/>
            <a:endParaRPr lang="hu-HU" dirty="0"/>
          </a:p>
          <a:p>
            <a:endParaRPr lang="hu-HU" dirty="0"/>
          </a:p>
        </p:txBody>
      </p:sp>
      <p:sp>
        <p:nvSpPr>
          <p:cNvPr id="26" name="Cím 1"/>
          <p:cNvSpPr txBox="1">
            <a:spLocks/>
          </p:cNvSpPr>
          <p:nvPr/>
        </p:nvSpPr>
        <p:spPr>
          <a:xfrm>
            <a:off x="988607" y="1168765"/>
            <a:ext cx="6019800" cy="4138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Funkcionális követelmények:</a:t>
            </a:r>
          </a:p>
        </p:txBody>
      </p:sp>
    </p:spTree>
    <p:extLst>
      <p:ext uri="{BB962C8B-B14F-4D97-AF65-F5344CB8AC3E}">
        <p14:creationId xmlns:p14="http://schemas.microsoft.com/office/powerpoint/2010/main" val="11428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3">
            <a:extLst>
              <a:ext uri="{FF2B5EF4-FFF2-40B4-BE49-F238E27FC236}">
                <a16:creationId xmlns:a16="http://schemas.microsoft.com/office/drawing/2014/main" id="{5A1FF88A-BCC2-2643-51C1-0D9365632B2A}"/>
              </a:ext>
            </a:extLst>
          </p:cNvPr>
          <p:cNvSpPr txBox="1">
            <a:spLocks/>
          </p:cNvSpPr>
          <p:nvPr/>
        </p:nvSpPr>
        <p:spPr>
          <a:xfrm>
            <a:off x="674841" y="600635"/>
            <a:ext cx="4049559" cy="242943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Az egész project ezen része jelentette talán a legnagyobb kihívást számunkra. Számos módszert, technikát alkalmaztunk egyetlen feladat sikeres végrehajtásához: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dirty="0"/>
              <a:t>JavaScript függvény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dirty="0" err="1"/>
              <a:t>XMLHttpRequest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DFE8DB8-F52B-2D0C-FB99-4B19A20F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2" y="600634"/>
            <a:ext cx="6910192" cy="3747247"/>
          </a:xfrm>
          <a:prstGeom prst="rect">
            <a:avLst/>
          </a:prstGeom>
        </p:spPr>
      </p:pic>
      <p:sp>
        <p:nvSpPr>
          <p:cNvPr id="5" name="Szöveg helye 3">
            <a:extLst>
              <a:ext uri="{FF2B5EF4-FFF2-40B4-BE49-F238E27FC236}">
                <a16:creationId xmlns:a16="http://schemas.microsoft.com/office/drawing/2014/main" id="{DD3B9B83-A20C-F209-B915-F5F16DC73CEE}"/>
              </a:ext>
            </a:extLst>
          </p:cNvPr>
          <p:cNvSpPr txBox="1">
            <a:spLocks/>
          </p:cNvSpPr>
          <p:nvPr/>
        </p:nvSpPr>
        <p:spPr>
          <a:xfrm>
            <a:off x="674843" y="3429000"/>
            <a:ext cx="3547534" cy="282836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Egy szerver oldali </a:t>
            </a:r>
            <a:r>
              <a:rPr lang="hu-HU" sz="1400" dirty="0" err="1"/>
              <a:t>PhP</a:t>
            </a:r>
            <a:r>
              <a:rPr lang="hu-HU" sz="1400" dirty="0"/>
              <a:t>-ban megírt kód révén egy adatbázisból kérjük le a szükséges adatokat további feldolgozáshoz. Az </a:t>
            </a:r>
            <a:r>
              <a:rPr lang="hu-HU" sz="1400" dirty="0" err="1"/>
              <a:t>sql</a:t>
            </a:r>
            <a:r>
              <a:rPr lang="hu-HU" sz="1400" dirty="0"/>
              <a:t> lekérdezésben használtunk: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/>
              <a:t>nyakkendőzés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 err="1"/>
              <a:t>alias</a:t>
            </a:r>
            <a:r>
              <a:rPr lang="hu-HU" sz="1400" dirty="0"/>
              <a:t> (AS)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/>
              <a:t>dátum kezelő </a:t>
            </a:r>
            <a:r>
              <a:rPr lang="hu-HU" sz="1400" dirty="0" err="1"/>
              <a:t>függv</a:t>
            </a:r>
            <a:r>
              <a:rPr lang="hu-HU" sz="1400" dirty="0"/>
              <a:t>. (két dátum különbsége)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sz="1400" dirty="0"/>
              <a:t>táblák összekapcsolása</a:t>
            </a:r>
          </a:p>
          <a:p>
            <a:pPr marL="0" indent="0" algn="just">
              <a:buNone/>
            </a:pPr>
            <a:endParaRPr lang="hu-HU" sz="1400" dirty="0"/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F872E61-EFBB-15E5-155B-E660E01F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7" y="4793217"/>
            <a:ext cx="7564617" cy="14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3">
            <a:extLst>
              <a:ext uri="{FF2B5EF4-FFF2-40B4-BE49-F238E27FC236}">
                <a16:creationId xmlns:a16="http://schemas.microsoft.com/office/drawing/2014/main" id="{9B80ED3B-7511-65C6-CA40-7A6370692017}"/>
              </a:ext>
            </a:extLst>
          </p:cNvPr>
          <p:cNvSpPr txBox="1">
            <a:spLocks/>
          </p:cNvSpPr>
          <p:nvPr/>
        </p:nvSpPr>
        <p:spPr>
          <a:xfrm>
            <a:off x="141056" y="596154"/>
            <a:ext cx="4426075" cy="216049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 soronként kinyert adatokat változókba mentjük, majd egy $</a:t>
            </a:r>
            <a:r>
              <a:rPr lang="hu-HU" sz="1400" dirty="0" err="1"/>
              <a:t>szadatok</a:t>
            </a:r>
            <a:r>
              <a:rPr lang="hu-HU" sz="1400" dirty="0"/>
              <a:t> nevű tömbhöz hozzáadjuk őket.</a:t>
            </a:r>
          </a:p>
          <a:p>
            <a:pPr marL="0" indent="0" algn="just">
              <a:buNone/>
            </a:pPr>
            <a:r>
              <a:rPr lang="hu-HU" sz="1400" dirty="0"/>
              <a:t>Gyerekeknél csak a 16 évnél fiatalabbak adatait adjuk hozzá.</a:t>
            </a:r>
          </a:p>
          <a:p>
            <a:pPr marL="0" indent="0" algn="just">
              <a:buNone/>
            </a:pPr>
            <a:r>
              <a:rPr lang="hu-HU" sz="1400" dirty="0"/>
              <a:t>Növeljük egyel a gyerekek számát és betegek számát ha van.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0F993A-7126-7F36-5297-F4FE6B8F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6" y="2862397"/>
            <a:ext cx="5767767" cy="3451410"/>
          </a:xfrm>
          <a:prstGeom prst="rect">
            <a:avLst/>
          </a:prstGeom>
        </p:spPr>
      </p:pic>
      <p:sp>
        <p:nvSpPr>
          <p:cNvPr id="5" name="Szöveg helye 3">
            <a:extLst>
              <a:ext uri="{FF2B5EF4-FFF2-40B4-BE49-F238E27FC236}">
                <a16:creationId xmlns:a16="http://schemas.microsoft.com/office/drawing/2014/main" id="{11A104FC-7DE9-0EFB-3913-44363138C369}"/>
              </a:ext>
            </a:extLst>
          </p:cNvPr>
          <p:cNvSpPr txBox="1">
            <a:spLocks/>
          </p:cNvSpPr>
          <p:nvPr/>
        </p:nvSpPr>
        <p:spPr>
          <a:xfrm>
            <a:off x="6096000" y="3808173"/>
            <a:ext cx="2883862" cy="6723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Az adatokat tartalmazó tömböt konvertáljuk JSON értékké.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A6A987E-8C1E-F261-B36B-D17CA520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11" y="4742789"/>
            <a:ext cx="3392361" cy="13146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B76AA13-CD16-502B-AAEB-4E0F111A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89" y="596154"/>
            <a:ext cx="4210638" cy="191479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B240B1B-7061-FDF8-A4B3-DCB1F0652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361" y="834848"/>
            <a:ext cx="2562583" cy="51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3">
            <a:extLst>
              <a:ext uri="{FF2B5EF4-FFF2-40B4-BE49-F238E27FC236}">
                <a16:creationId xmlns:a16="http://schemas.microsoft.com/office/drawing/2014/main" id="{94A27D9C-7FEA-95CE-D131-AF18CBB749E8}"/>
              </a:ext>
            </a:extLst>
          </p:cNvPr>
          <p:cNvSpPr txBox="1">
            <a:spLocks/>
          </p:cNvSpPr>
          <p:nvPr/>
        </p:nvSpPr>
        <p:spPr>
          <a:xfrm>
            <a:off x="630019" y="356349"/>
            <a:ext cx="4184690" cy="97042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400" dirty="0"/>
              <a:t>A visszakapott adatokat használva egy JavaScript függvénnyel végezzük el a számítást, és rajzoljuk ki a táblázatot: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3" name="Kép helye 24">
            <a:extLst>
              <a:ext uri="{FF2B5EF4-FFF2-40B4-BE49-F238E27FC236}">
                <a16:creationId xmlns:a16="http://schemas.microsoft.com/office/drawing/2014/main" id="{034AAD47-10A0-DAD2-BF11-773F5362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01" y="1175620"/>
            <a:ext cx="3910905" cy="463350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549EF2-CFDB-2028-4926-01D0D408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" y="1175620"/>
            <a:ext cx="6873441" cy="293539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784460D-CA53-E38E-78CE-2452B8AF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" y="4264657"/>
            <a:ext cx="724995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helye 6">
            <a:extLst>
              <a:ext uri="{FF2B5EF4-FFF2-40B4-BE49-F238E27FC236}">
                <a16:creationId xmlns:a16="http://schemas.microsoft.com/office/drawing/2014/main" id="{7829C5F5-A6CF-E4C1-D33E-A08A11B827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9283177" y="1763972"/>
            <a:ext cx="2236305" cy="254181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prstClr val="white">
                <a:alpha val="40000"/>
              </a:prst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99699" y="1201271"/>
            <a:ext cx="6021388" cy="47970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lejárt bejelentkezési adatokra a rendszer figyelmeztet és egy módosítás segítségével lehetőséget ad az ügyintézőnek annak megváltoztatására.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adatok szűkítésére, szűrésére egy-egy lekérdezés vagy módosítás során biztosít funkciót a program.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rendszernek reagálnia kell bizonyos bemenetekre vagy eseményekre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új adat sikeres – vagy sikertelen felvitelére visszaigazoló üzenet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hu-HU" sz="1400" dirty="0"/>
              <a:t>hibásan kitöltött űrlap figyelmeztető üzenet</a:t>
            </a:r>
          </a:p>
          <a:p>
            <a:pPr lvl="1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9C854F7-EC20-151C-DA7B-D71D5265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87" y="3185719"/>
            <a:ext cx="2236305" cy="28126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6654EC-7B85-0987-722E-7C5309CB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087" y="493067"/>
            <a:ext cx="2236305" cy="254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2345B52-20BE-FF1B-D222-3012F6A9498F}"/>
              </a:ext>
            </a:extLst>
          </p:cNvPr>
          <p:cNvSpPr txBox="1">
            <a:spLocks/>
          </p:cNvSpPr>
          <p:nvPr/>
        </p:nvSpPr>
        <p:spPr>
          <a:xfrm>
            <a:off x="599699" y="493067"/>
            <a:ext cx="5286687" cy="4138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További Funkcionális követelmények:</a:t>
            </a:r>
          </a:p>
        </p:txBody>
      </p:sp>
    </p:spTree>
    <p:extLst>
      <p:ext uri="{BB962C8B-B14F-4D97-AF65-F5344CB8AC3E}">
        <p14:creationId xmlns:p14="http://schemas.microsoft.com/office/powerpoint/2010/main" val="7933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>
          <a:xfrm>
            <a:off x="990195" y="478974"/>
            <a:ext cx="6019800" cy="6130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Nem Funkcionális követelmények:</a:t>
            </a:r>
          </a:p>
        </p:txBody>
      </p:sp>
      <p:sp>
        <p:nvSpPr>
          <p:cNvPr id="7" name="Szöveg helye 3"/>
          <p:cNvSpPr>
            <a:spLocks noGrp="1"/>
          </p:cNvSpPr>
          <p:nvPr>
            <p:ph type="body" sz="half" idx="2"/>
          </p:nvPr>
        </p:nvSpPr>
        <p:spPr>
          <a:xfrm>
            <a:off x="988607" y="1338350"/>
            <a:ext cx="6021388" cy="52370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rendszer </a:t>
            </a:r>
            <a:r>
              <a:rPr lang="hu-HU" dirty="0" err="1"/>
              <a:t>reszponzív</a:t>
            </a:r>
            <a:r>
              <a:rPr lang="hu-HU" dirty="0"/>
              <a:t> asztali gépen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adatbázis 256 bites titkosítást használ a  jelszavak tárolására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ügyintézőknek az első bejelentkezéskor azonnal meg kell változtatniuk az eredetileg megadott jelszót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Jogosultság kezelés megfelelő működése (SQL </a:t>
            </a:r>
            <a:r>
              <a:rPr lang="hu-HU" dirty="0" err="1"/>
              <a:t>injection</a:t>
            </a:r>
            <a:r>
              <a:rPr lang="hu-HU" dirty="0"/>
              <a:t> ne legyen lehetséges…)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Felhasználóbarát kezelőfelület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lvl="0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28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 txBox="1">
            <a:spLocks/>
          </p:cNvSpPr>
          <p:nvPr/>
        </p:nvSpPr>
        <p:spPr>
          <a:xfrm>
            <a:off x="949447" y="701488"/>
            <a:ext cx="4787151" cy="6130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800" dirty="0"/>
              <a:t>Rendszerterv és tervezés</a:t>
            </a:r>
          </a:p>
        </p:txBody>
      </p:sp>
      <p:sp>
        <p:nvSpPr>
          <p:cNvPr id="3" name="Cím 1"/>
          <p:cNvSpPr txBox="1">
            <a:spLocks/>
          </p:cNvSpPr>
          <p:nvPr/>
        </p:nvSpPr>
        <p:spPr>
          <a:xfrm>
            <a:off x="990194" y="1514904"/>
            <a:ext cx="6019800" cy="6130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dirty="0"/>
              <a:t>Adatmodell </a:t>
            </a:r>
            <a:r>
              <a:rPr lang="hu-HU" sz="1800" dirty="0" err="1"/>
              <a:t>er</a:t>
            </a:r>
            <a:r>
              <a:rPr lang="hu-HU" sz="1800" dirty="0"/>
              <a:t>-diagram: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7F73C5-F093-37FF-7FB3-EFD88957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47" y="2328320"/>
            <a:ext cx="8703027" cy="3704926"/>
          </a:xfrm>
          <a:prstGeom prst="rect">
            <a:avLst/>
          </a:prstGeom>
        </p:spPr>
      </p:pic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80A78184-F35C-A319-D124-F3EF58786F35}"/>
              </a:ext>
            </a:extLst>
          </p:cNvPr>
          <p:cNvCxnSpPr/>
          <p:nvPr/>
        </p:nvCxnSpPr>
        <p:spPr>
          <a:xfrm>
            <a:off x="3608182" y="2791273"/>
            <a:ext cx="582930" cy="16878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57826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934</TotalTime>
  <Words>1221</Words>
  <Application>Microsoft Office PowerPoint</Application>
  <PresentationFormat>Szélesvásznú</PresentationFormat>
  <Paragraphs>203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Szelet</vt:lpstr>
      <vt:lpstr>Adatkezelői webalkalmazás ügyintézők számára</vt:lpstr>
      <vt:lpstr>PowerPoint-bemutató</vt:lpstr>
      <vt:lpstr>Funkciók és működés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megtisztelő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Adatkezelő rendszer ügyintézők számára</dc:title>
  <dc:creator>Lekka Sándor</dc:creator>
  <cp:lastModifiedBy>Sándor Lekka</cp:lastModifiedBy>
  <cp:revision>44</cp:revision>
  <dcterms:created xsi:type="dcterms:W3CDTF">2025-09-02T08:36:27Z</dcterms:created>
  <dcterms:modified xsi:type="dcterms:W3CDTF">2025-09-21T07:09:29Z</dcterms:modified>
</cp:coreProperties>
</file>