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01" y="31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Details of the Team and Problem Statem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648200" y="1219200"/>
            <a:ext cx="7391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Ministry/Organization Name/Student Innovation</a:t>
            </a:r>
            <a:r>
              <a:rPr lang="en-US" sz="1400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: </a:t>
            </a:r>
            <a:r>
              <a:rPr lang="en-IN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Ministry of Defence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PS Code:</a:t>
            </a:r>
            <a:r>
              <a:rPr lang="en-US" sz="1400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</a:t>
            </a:r>
            <a:r>
              <a:rPr lang="en-IN" sz="1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1416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</a:pP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Problem Statement Title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:</a:t>
            </a:r>
            <a:r>
              <a:rPr lang="en-US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 based Automatic alarm generation and dropping of payload at a particular object through a Drone.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</a:pPr>
            <a:b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Name: </a:t>
            </a:r>
            <a:r>
              <a:rPr lang="en-IN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MILVUS MIGRANS</a:t>
            </a:r>
            <a:endParaRPr lang="en-US" dirty="0">
              <a:sym typeface="Franklin Gothic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b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Leader Name: </a:t>
            </a:r>
            <a:r>
              <a:rPr lang="en-IN" dirty="0" err="1"/>
              <a:t>Rayavarapu</a:t>
            </a:r>
            <a:r>
              <a:rPr lang="en-IN" dirty="0"/>
              <a:t> Devi Sri Valli</a:t>
            </a:r>
            <a:endParaRPr lang="en-US" sz="1800" b="1" dirty="0">
              <a:solidFill>
                <a:srgbClr val="5D7C3F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</a:pPr>
            <a:b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Code (AISHE): </a:t>
            </a:r>
            <a:r>
              <a:rPr lang="en-IN" dirty="0"/>
              <a:t>1-36960211636.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Name: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SRKR ENGINEERING COLLEGE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Times New Roman" pitchFamily="18" charset="0"/>
              <a:ea typeface="Franklin Gothic"/>
              <a:cs typeface="Times New Roman" pitchFamily="18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Theme Name</a:t>
            </a:r>
            <a:r>
              <a:rPr lang="en-US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: </a:t>
            </a:r>
            <a:r>
              <a:rPr lang="en-IN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Disaster Management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36320" y="252207"/>
            <a:ext cx="3431177" cy="1474334"/>
            <a:chOff x="1036320" y="252207"/>
            <a:chExt cx="3431177" cy="1474334"/>
          </a:xfrm>
        </p:grpSpPr>
        <p:pic>
          <p:nvPicPr>
            <p:cNvPr id="212" name="Google Shape;212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6320" y="252207"/>
              <a:ext cx="3431177" cy="14743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tangle 1"/>
            <p:cNvSpPr/>
            <p:nvPr/>
          </p:nvSpPr>
          <p:spPr>
            <a:xfrm>
              <a:off x="2971800" y="1299860"/>
              <a:ext cx="990600" cy="3003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2023</a:t>
              </a:r>
              <a:endParaRPr lang="en-IN" sz="2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228600" y="1"/>
            <a:ext cx="5534431" cy="53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dirty="0"/>
              <a:t>Idea/Approach Details</a:t>
            </a:r>
            <a:endParaRPr sz="3600"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28599" y="511534"/>
            <a:ext cx="6200371" cy="4060466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400" dirty="0">
                <a:solidFill>
                  <a:schemeClr val="lt2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 idea/Solution/Prototype here:</a:t>
            </a:r>
            <a:endParaRPr lang="en-US" sz="1400" dirty="0"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Drones with artificial intelligence based automatic object recognition capability can help rescue teams a lot through automatic alarm generation and dropping of payloads like food, clothes, rescue tools near detected human being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methodology for this advanced drone-based disaster response system encompasses a multi-faceted approach to address the challenges posed by severe earthquakes and floods </a:t>
            </a:r>
            <a:r>
              <a:rPr lang="en-IN" sz="14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precise payload dropping mechanism will be designed to ensure targeted and reliable delivery of essential supplies to identified individuals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will be rigorously trained and optimized for real-time processing and accuracy, even in adverse environmental conditions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the system's localization capabilities, leveraging GPS and other technologies to achieve precise positioning for accurate payload delivery.</a:t>
            </a:r>
            <a:endParaRPr lang="en-US" sz="1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compatibility with existing disaster response infrastructure and networks, facilitating seamless collaboration with other response teams and agencies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274719" y="3828403"/>
            <a:ext cx="3738562" cy="250381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342900" lvl="0" indent="-342900"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sz="1600" b="1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MODULE</a:t>
            </a:r>
            <a:endParaRPr lang="en-US" sz="1600" b="1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342900" indent="-342900"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RASPBERRY PI</a:t>
            </a:r>
          </a:p>
          <a:p>
            <a:pPr marL="342900" lvl="0" indent="-342900"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IOT ( INTERNET OF THINGS )</a:t>
            </a:r>
          </a:p>
          <a:p>
            <a:pPr marL="342900" lvl="0" indent="-342900"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AI AND ML</a:t>
            </a:r>
          </a:p>
          <a:p>
            <a:pPr marL="342900" lvl="0" indent="-342900"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YOLO V3</a:t>
            </a:r>
          </a:p>
          <a:p>
            <a:pPr marL="342900" lvl="0" indent="-342900"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ROS</a:t>
            </a:r>
          </a:p>
          <a:p>
            <a:pPr marL="342900" lvl="0" indent="-342900"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AI /ML</a:t>
            </a:r>
          </a:p>
          <a:p>
            <a:pPr marL="342900" lvl="0" indent="-342900"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sz="1600" b="1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GPS</a:t>
            </a:r>
          </a:p>
          <a:p>
            <a:pPr lvl="0">
              <a:buClr>
                <a:schemeClr val="lt2"/>
              </a:buClr>
              <a:buSzPts val="1800"/>
            </a:pPr>
            <a:endParaRPr lang="en-US" sz="1600" b="1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661648-7224-39F9-C5AF-94FFB8D4FD11}"/>
              </a:ext>
            </a:extLst>
          </p:cNvPr>
          <p:cNvSpPr txBox="1"/>
          <p:nvPr/>
        </p:nvSpPr>
        <p:spPr>
          <a:xfrm flipH="1">
            <a:off x="7547811" y="114492"/>
            <a:ext cx="199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661648-7224-39F9-C5AF-94FFB8D4FD11}"/>
              </a:ext>
            </a:extLst>
          </p:cNvPr>
          <p:cNvSpPr txBox="1"/>
          <p:nvPr/>
        </p:nvSpPr>
        <p:spPr>
          <a:xfrm flipH="1">
            <a:off x="8621486" y="111424"/>
            <a:ext cx="1851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ADF746-E129-FFEE-FE9E-4B496E1C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998" y="525780"/>
            <a:ext cx="2844800" cy="30497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7F195A-A878-0D84-2E37-F5EA1D25579B}"/>
              </a:ext>
            </a:extLst>
          </p:cNvPr>
          <p:cNvSpPr txBox="1"/>
          <p:nvPr/>
        </p:nvSpPr>
        <p:spPr>
          <a:xfrm>
            <a:off x="387781" y="4701095"/>
            <a:ext cx="6120062" cy="1826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BASED DRONE STARTUP / ITS MARKET SHARE/SCOPE OF STARTUP</a:t>
            </a:r>
          </a:p>
          <a:p>
            <a:pPr marL="171450" lvl="0" indent="-171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AI-based drone startups are on the rise, and India is no exception. With government support and growing demand, these startups are poised to make a significant impact on the country's economy.</a:t>
            </a:r>
          </a:p>
          <a:p>
            <a:pPr marL="171450" lvl="0" indent="-171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AI-based drone startups are playing a growing role in the global drone industry, with a market share that is expected to reach $7.5 billion by 2027. In India, the scope of AI-based drone startups is very promising, thanks to the government's support for the drone industry and the growing demand for drone services from businesses.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Idea/Approach Det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457199" y="8382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here: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304800" y="1219201"/>
            <a:ext cx="7772400" cy="3124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v"/>
            </a:pPr>
            <a:r>
              <a:rPr lang="en-US" sz="1500" dirty="0">
                <a:latin typeface="Times New Roman" panose="02020603050405020304" pitchFamily="18" charset="0"/>
                <a:cs typeface="Times New Roman" pitchFamily="18" charset="0"/>
              </a:rPr>
              <a:t>After an earthquake, drones swiftly locate and rescue trapped individuals using advanced object recognition.</a:t>
            </a: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v"/>
            </a:pPr>
            <a:endParaRPr lang="en-US" sz="15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v"/>
            </a:pPr>
            <a:r>
              <a:rPr lang="en-US" sz="1500" dirty="0">
                <a:latin typeface="Times New Roman" panose="02020603050405020304" pitchFamily="18" charset="0"/>
                <a:cs typeface="Times New Roman" pitchFamily="18" charset="0"/>
              </a:rPr>
              <a:t> In wildfires, drones deliver essential supplies to isolated areas, aiding emergency response efforts.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5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v"/>
            </a:pPr>
            <a:r>
              <a:rPr lang="en-US" sz="1500" dirty="0">
                <a:latin typeface="Times New Roman" panose="02020603050405020304" pitchFamily="18" charset="0"/>
                <a:cs typeface="Times New Roman" pitchFamily="18" charset="0"/>
              </a:rPr>
              <a:t> Military personnel benefit from reconnaissance drones, which locate and resupply troops in remote areas.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5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v"/>
            </a:pPr>
            <a:r>
              <a:rPr lang="en-US" sz="1500" dirty="0">
                <a:latin typeface="Times New Roman" panose="02020603050405020304" pitchFamily="18" charset="0"/>
                <a:cs typeface="Times New Roman" pitchFamily="18" charset="0"/>
              </a:rPr>
              <a:t>Medical </a:t>
            </a:r>
            <a:r>
              <a:rPr lang="en-US" sz="1400" dirty="0">
                <a:latin typeface="Times New Roman" panose="02020603050405020304" pitchFamily="18" charset="0"/>
                <a:cs typeface="Times New Roman" pitchFamily="18" charset="0"/>
              </a:rPr>
              <a:t>supplies</a:t>
            </a:r>
            <a:r>
              <a:rPr lang="en-US" sz="1500" dirty="0">
                <a:latin typeface="Times New Roman" panose="02020603050405020304" pitchFamily="18" charset="0"/>
                <a:cs typeface="Times New Roman" pitchFamily="18" charset="0"/>
              </a:rPr>
              <a:t> are swiftly delivered to emergencies in remote locations via drones.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5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v"/>
            </a:pPr>
            <a:r>
              <a:rPr lang="en-US" sz="1500" dirty="0">
                <a:latin typeface="Times New Roman" panose="02020603050405020304" pitchFamily="18" charset="0"/>
                <a:cs typeface="Times New Roman" pitchFamily="18" charset="0"/>
              </a:rPr>
              <a:t> Law enforcement agencies use drones for border control and surveillance in critical areas.</a:t>
            </a: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v"/>
            </a:pPr>
            <a:endParaRPr lang="en-US" sz="15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v"/>
            </a:pPr>
            <a:r>
              <a:rPr lang="en-US" sz="1500" dirty="0">
                <a:latin typeface="Times New Roman" panose="02020603050405020304" pitchFamily="18" charset="0"/>
                <a:cs typeface="Times New Roman" pitchFamily="18" charset="0"/>
              </a:rPr>
              <a:t>Drones aid in wildlife surveys and monitoring of endangered species in challenging terrains.</a:t>
            </a: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v"/>
            </a:pPr>
            <a:endParaRPr lang="en-US" sz="15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v"/>
            </a:pPr>
            <a:r>
              <a:rPr lang="en-US" sz="1500" dirty="0">
                <a:latin typeface="Times New Roman" panose="02020603050405020304" pitchFamily="18" charset="0"/>
                <a:cs typeface="Times New Roman" pitchFamily="18" charset="0"/>
              </a:rPr>
              <a:t> Drones enhance crowd management and public safety during large gatherings.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Google Shape;231;p3"/>
          <p:cNvSpPr txBox="1"/>
          <p:nvPr/>
        </p:nvSpPr>
        <p:spPr>
          <a:xfrm rot="10800000" flipV="1">
            <a:off x="304800" y="4640580"/>
            <a:ext cx="5257800" cy="82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Dependencies / Show stopper </a:t>
            </a:r>
            <a:r>
              <a:rPr lang="en-US" sz="1800" dirty="0">
                <a:solidFill>
                  <a:schemeClr val="lt2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:</a:t>
            </a:r>
            <a:endParaRPr lang="en-US" sz="1800" b="0" i="0" dirty="0">
              <a:solidFill>
                <a:schemeClr val="lt2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sz="1800" b="0" i="0" dirty="0">
              <a:solidFill>
                <a:schemeClr val="lt2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buClr>
                <a:schemeClr val="lt2"/>
              </a:buClr>
              <a:buSzPts val="1800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2" name="Google Shape;232;p3"/>
          <p:cNvSpPr txBox="1"/>
          <p:nvPr/>
        </p:nvSpPr>
        <p:spPr>
          <a:xfrm>
            <a:off x="457199" y="5020319"/>
            <a:ext cx="4267817" cy="1219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Availability and Quality</a:t>
            </a:r>
          </a:p>
          <a:p>
            <a:pPr marL="228600" indent="-228600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and Compliance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Connectivity and Stability</a:t>
            </a:r>
          </a:p>
          <a:p>
            <a:pPr marL="228600" indent="-228600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Government regulations</a:t>
            </a:r>
          </a:p>
          <a:p>
            <a:pPr marL="228600" indent="-228600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IN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Technological breakthrough by a competitor</a:t>
            </a:r>
          </a:p>
          <a:p>
            <a:pPr marL="228600" indent="-228600">
              <a:lnSpc>
                <a:spcPct val="90000"/>
              </a:lnSpc>
              <a:buClr>
                <a:schemeClr val="lt2"/>
              </a:buClr>
              <a:buSzPts val="1800"/>
            </a:pPr>
            <a:endParaRPr lang="en-IN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buClr>
                <a:schemeClr val="lt2"/>
              </a:buClr>
              <a:buSzPts val="1800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CEC801-5112-3060-2005-3D8ED8092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399" y="243348"/>
            <a:ext cx="3276600" cy="19860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491C4A-FF9F-38A0-4F9C-4B2E0BCB7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2470464"/>
            <a:ext cx="3730647" cy="2133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212412-D199-E62C-6323-5804B23A007B}"/>
              </a:ext>
            </a:extLst>
          </p:cNvPr>
          <p:cNvSpPr txBox="1"/>
          <p:nvPr/>
        </p:nvSpPr>
        <p:spPr>
          <a:xfrm>
            <a:off x="6743699" y="4734087"/>
            <a:ext cx="6096000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dirty="0">
                <a:solidFill>
                  <a:schemeClr val="lt2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FUTURE OF DRONES :</a:t>
            </a:r>
            <a:endParaRPr lang="en-US" sz="1400" b="0" i="0" dirty="0">
              <a:solidFill>
                <a:schemeClr val="lt2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</p:txBody>
      </p:sp>
      <p:sp>
        <p:nvSpPr>
          <p:cNvPr id="4" name="Google Shape;232;p3">
            <a:extLst>
              <a:ext uri="{FF2B5EF4-FFF2-40B4-BE49-F238E27FC236}">
                <a16:creationId xmlns:a16="http://schemas.microsoft.com/office/drawing/2014/main" id="{EFF22430-40D6-6C74-5827-196E99221D6A}"/>
              </a:ext>
            </a:extLst>
          </p:cNvPr>
          <p:cNvSpPr txBox="1"/>
          <p:nvPr/>
        </p:nvSpPr>
        <p:spPr>
          <a:xfrm>
            <a:off x="6400800" y="5009933"/>
            <a:ext cx="4267817" cy="1219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Drones could be used to create new forms of transportation.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Drones could be used to monitor environmental conditions and track climate change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Drones could be used to provide medical supplies and vaccines to remote areas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0C2BB-46A9-297E-9DC3-A783CAF7D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49013"/>
            <a:ext cx="11277600" cy="5427987"/>
          </a:xfr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600" b="1" dirty="0">
                <a:solidFill>
                  <a:srgbClr val="5D7C3F"/>
                </a:solidFill>
              </a:rPr>
              <a:t>Team Leader Name: </a:t>
            </a:r>
            <a:r>
              <a:rPr lang="en-IN" dirty="0" err="1"/>
              <a:t>Rayavarapu</a:t>
            </a:r>
            <a:r>
              <a:rPr lang="en-IN" dirty="0"/>
              <a:t> Devi Sri Valli</a:t>
            </a:r>
            <a:endParaRPr lang="en-US" sz="1600" b="1" dirty="0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600" dirty="0"/>
              <a:t>Branch : </a:t>
            </a:r>
            <a:r>
              <a:rPr lang="en-US" sz="1600" dirty="0" err="1"/>
              <a:t>Btech</a:t>
            </a:r>
            <a:r>
              <a:rPr lang="en-US" sz="1600" dirty="0"/>
              <a:t> 			                           Stream :</a:t>
            </a:r>
            <a:r>
              <a:rPr lang="en-US" dirty="0"/>
              <a:t> </a:t>
            </a:r>
            <a:r>
              <a:rPr lang="en-US" sz="1600" dirty="0"/>
              <a:t>EEE		Year : </a:t>
            </a:r>
            <a:r>
              <a:rPr lang="en-US" dirty="0"/>
              <a:t>3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600" b="1" dirty="0">
                <a:solidFill>
                  <a:srgbClr val="5D7C3F"/>
                </a:solidFill>
              </a:rPr>
              <a:t>Team Member 1 Name: Bhargav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600" dirty="0"/>
              <a:t>Branch : </a:t>
            </a:r>
            <a:r>
              <a:rPr lang="en-US" sz="1600" dirty="0" err="1"/>
              <a:t>Btech</a:t>
            </a:r>
            <a:r>
              <a:rPr lang="en-US" sz="1600" dirty="0"/>
              <a:t> 			                           Stream  :  MECH		Year :</a:t>
            </a:r>
            <a:r>
              <a:rPr lang="en-US" dirty="0"/>
              <a:t>4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600" b="1" dirty="0">
                <a:solidFill>
                  <a:srgbClr val="5D7C3F"/>
                </a:solidFill>
              </a:rPr>
              <a:t>Team Member 2 Name: </a:t>
            </a:r>
            <a:r>
              <a:rPr lang="en-IN" dirty="0"/>
              <a:t>PYLA ROHITH </a:t>
            </a:r>
            <a:endParaRPr lang="en-US" sz="1600" b="1" dirty="0">
              <a:solidFill>
                <a:srgbClr val="5D7C3F"/>
              </a:solidFill>
            </a:endParaRP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600" dirty="0"/>
              <a:t>Branch : </a:t>
            </a:r>
            <a:r>
              <a:rPr lang="en-US" sz="1600" dirty="0" err="1"/>
              <a:t>Btech</a:t>
            </a:r>
            <a:r>
              <a:rPr lang="en-US" sz="1600" dirty="0"/>
              <a:t> 			                           Stream  : </a:t>
            </a:r>
            <a:r>
              <a:rPr lang="en-US" dirty="0"/>
              <a:t>MECH  	</a:t>
            </a:r>
            <a:r>
              <a:rPr lang="en-US" sz="1600" dirty="0"/>
              <a:t>Year : </a:t>
            </a:r>
            <a:r>
              <a:rPr lang="en-US" dirty="0"/>
              <a:t>3</a:t>
            </a: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600" b="1" dirty="0">
                <a:solidFill>
                  <a:srgbClr val="5D7C3F"/>
                </a:solidFill>
              </a:rPr>
              <a:t>Team Member 3 Name: </a:t>
            </a:r>
            <a:r>
              <a:rPr lang="en-IN" dirty="0"/>
              <a:t>TARAPATLA PREM KUMAR 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600" dirty="0"/>
              <a:t>Branch : </a:t>
            </a:r>
            <a:r>
              <a:rPr lang="en-US" sz="1600" dirty="0" err="1"/>
              <a:t>Btech</a:t>
            </a:r>
            <a:r>
              <a:rPr lang="en-US" sz="1600" dirty="0"/>
              <a:t> 			                          Stream  : </a:t>
            </a:r>
            <a:r>
              <a:rPr lang="en-US" dirty="0"/>
              <a:t>EEE	</a:t>
            </a:r>
            <a:r>
              <a:rPr lang="en-US" sz="1600" dirty="0"/>
              <a:t>	Year : </a:t>
            </a:r>
            <a:r>
              <a:rPr lang="en-US" dirty="0"/>
              <a:t>2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600" b="1" dirty="0">
                <a:solidFill>
                  <a:srgbClr val="5D7C3F"/>
                </a:solidFill>
              </a:rPr>
              <a:t>Team Member 4 Name: </a:t>
            </a:r>
            <a:r>
              <a:rPr lang="en-IN" dirty="0" err="1"/>
              <a:t>Oruganti</a:t>
            </a:r>
            <a:r>
              <a:rPr lang="en-IN" dirty="0"/>
              <a:t> Naga Krishna </a:t>
            </a:r>
            <a:r>
              <a:rPr lang="en-IN" dirty="0" err="1"/>
              <a:t>Shreeya</a:t>
            </a:r>
            <a:r>
              <a:rPr lang="en-IN" dirty="0"/>
              <a:t> </a:t>
            </a:r>
            <a:endParaRPr lang="en-US" sz="1600" b="1" dirty="0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600" dirty="0"/>
              <a:t>Branch : </a:t>
            </a:r>
            <a:r>
              <a:rPr lang="en-US" sz="1600" dirty="0" err="1"/>
              <a:t>Btech</a:t>
            </a:r>
            <a:r>
              <a:rPr lang="en-US" sz="1600" dirty="0"/>
              <a:t> 			                          Stream :  MECH		Year : 4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600" b="1" dirty="0">
                <a:solidFill>
                  <a:srgbClr val="5D7C3F"/>
                </a:solidFill>
              </a:rPr>
              <a:t>Team Member 5 Name:  LEKKALA HARSHA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600" b="1" dirty="0">
                <a:solidFill>
                  <a:srgbClr val="5D7C3F"/>
                </a:solidFill>
              </a:rPr>
              <a:t> </a:t>
            </a:r>
            <a:r>
              <a:rPr lang="en-US" sz="1600" dirty="0"/>
              <a:t>Branch : </a:t>
            </a:r>
            <a:r>
              <a:rPr lang="en-US" sz="1600" dirty="0" err="1"/>
              <a:t>Btech</a:t>
            </a:r>
            <a:r>
              <a:rPr lang="en-US" sz="1600" dirty="0"/>
              <a:t> 			                          Stream :EEE		Year : 4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600" b="1" dirty="0">
                <a:solidFill>
                  <a:srgbClr val="804160"/>
                </a:solidFill>
              </a:rPr>
              <a:t>Team Mentor 1 Name: Dr</a:t>
            </a:r>
            <a:r>
              <a:rPr lang="en-US" b="1" dirty="0">
                <a:solidFill>
                  <a:srgbClr val="804160"/>
                </a:solidFill>
              </a:rPr>
              <a:t>. Siva Rama Krishna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600" dirty="0"/>
              <a:t>Category: </a:t>
            </a:r>
            <a:r>
              <a:rPr lang="en-US" sz="1400" dirty="0"/>
              <a:t>Academic  </a:t>
            </a:r>
            <a:r>
              <a:rPr lang="en-US" dirty="0"/>
              <a:t>              </a:t>
            </a:r>
            <a:r>
              <a:rPr lang="en-US" sz="1600" dirty="0"/>
              <a:t>Expertise : </a:t>
            </a:r>
            <a:r>
              <a:rPr lang="en-US" dirty="0"/>
              <a:t>EEE</a:t>
            </a:r>
            <a:r>
              <a:rPr lang="en-US" sz="1600" dirty="0"/>
              <a:t>           Domain Experience :   </a:t>
            </a:r>
            <a:r>
              <a:rPr lang="en-US" dirty="0"/>
              <a:t>7</a:t>
            </a:r>
            <a:endParaRPr lang="en-US" sz="1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600" b="1" dirty="0">
                <a:solidFill>
                  <a:srgbClr val="804160"/>
                </a:solidFill>
              </a:rPr>
              <a:t>Team Mentor 1 Name: Rajasekhar </a:t>
            </a:r>
            <a:r>
              <a:rPr lang="en-US" sz="1600" b="1" dirty="0" err="1">
                <a:solidFill>
                  <a:srgbClr val="804160"/>
                </a:solidFill>
              </a:rPr>
              <a:t>Mutukuri</a:t>
            </a:r>
            <a:endParaRPr lang="en-US" sz="1600" b="1" dirty="0">
              <a:solidFill>
                <a:srgbClr val="80416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600" dirty="0"/>
              <a:t>Category : Industry</a:t>
            </a:r>
            <a:r>
              <a:rPr lang="en-US" dirty="0"/>
              <a:t>              </a:t>
            </a:r>
            <a:r>
              <a:rPr lang="en-US" sz="1600" dirty="0"/>
              <a:t>Expertise :ECE	           Domain Experience :    5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744</Words>
  <Application>Microsoft Office PowerPoint</Application>
  <PresentationFormat>Widescreen</PresentationFormat>
  <Paragraphs>92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Noto Sans Symbols</vt:lpstr>
      <vt:lpstr>Libre Franklin</vt:lpstr>
      <vt:lpstr>Times New Roman</vt:lpstr>
      <vt:lpstr>Franklin Gothic</vt:lpstr>
      <vt:lpstr>Arial</vt:lpstr>
      <vt:lpstr>Wingdings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harsha lekkala</cp:lastModifiedBy>
  <cp:revision>42</cp:revision>
  <dcterms:created xsi:type="dcterms:W3CDTF">2022-02-11T07:14:46Z</dcterms:created>
  <dcterms:modified xsi:type="dcterms:W3CDTF">2023-10-30T12:56:32Z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