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12192000" cy="6858000"/>
  <p:embeddedFontLst>
    <p:embeddedFont>
      <p:font typeface="Century Gothic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hqIvc28SYNr36H8kCrR2H20x3u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bold.fntdata"/><Relationship Id="rId25" Type="http://schemas.openxmlformats.org/officeDocument/2006/relationships/font" Target="fonts/CenturyGothic-regular.fntdata"/><Relationship Id="rId28" Type="http://schemas.openxmlformats.org/officeDocument/2006/relationships/font" Target="fonts/CenturyGothic-boldItalic.fntdata"/><Relationship Id="rId27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e2b66f848_2_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5e2b66f848_2_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4607878" y="2397252"/>
            <a:ext cx="2976242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1" type="ftr"/>
          </p:nvPr>
        </p:nvSpPr>
        <p:spPr>
          <a:xfrm>
            <a:off x="5138704" y="6534404"/>
            <a:ext cx="1812925" cy="233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2144327" y="397763"/>
            <a:ext cx="7903344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747364" y="1733803"/>
            <a:ext cx="10697271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1" type="ftr"/>
          </p:nvPr>
        </p:nvSpPr>
        <p:spPr>
          <a:xfrm>
            <a:off x="5138704" y="6534404"/>
            <a:ext cx="1812925" cy="233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2144327" y="397763"/>
            <a:ext cx="7903344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5138704" y="6534404"/>
            <a:ext cx="1812925" cy="233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/>
          <p:nvPr>
            <p:ph type="title"/>
          </p:nvPr>
        </p:nvSpPr>
        <p:spPr>
          <a:xfrm>
            <a:off x="2144327" y="397763"/>
            <a:ext cx="7903344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1" type="ftr"/>
          </p:nvPr>
        </p:nvSpPr>
        <p:spPr>
          <a:xfrm>
            <a:off x="5138704" y="6534404"/>
            <a:ext cx="1812925" cy="233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 txBox="1"/>
          <p:nvPr>
            <p:ph idx="11" type="ftr"/>
          </p:nvPr>
        </p:nvSpPr>
        <p:spPr>
          <a:xfrm>
            <a:off x="5138704" y="6534404"/>
            <a:ext cx="1812925" cy="233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5e2b66f848_2_94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g25e2b66f848_2_9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6" name="Google Shape;46;g25e2b66f848_2_9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g25e2b66f848_2_9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g25e2b66f848_2_94"/>
          <p:cNvSpPr txBox="1"/>
          <p:nvPr>
            <p:ph idx="12" type="sldNum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2144327" y="397763"/>
            <a:ext cx="7903344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747364" y="1733803"/>
            <a:ext cx="10697271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1" type="ftr"/>
          </p:nvPr>
        </p:nvSpPr>
        <p:spPr>
          <a:xfrm>
            <a:off x="5138704" y="6534404"/>
            <a:ext cx="1812925" cy="233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linkedin.com/pulse/how-use-ratan-tatas-pitch-deck-template-your-start-up-vivek-singh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/>
        </p:nvSpPr>
        <p:spPr>
          <a:xfrm>
            <a:off x="3924526" y="2312925"/>
            <a:ext cx="59601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PITCH DECK</a:t>
            </a:r>
            <a:endParaRPr b="0" i="0" sz="6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1923350" y="3468125"/>
            <a:ext cx="9627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BASIC TEMPLATE TO HELP YOU CHART YOUR STARTUP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3362035" y="3380755"/>
            <a:ext cx="5384800" cy="0"/>
          </a:xfrm>
          <a:custGeom>
            <a:rect b="b" l="l" r="r" t="t"/>
            <a:pathLst>
              <a:path extrusionOk="0" h="120000" w="5384800">
                <a:moveTo>
                  <a:pt x="0" y="0"/>
                </a:moveTo>
                <a:lnTo>
                  <a:pt x="5384800" y="0"/>
                </a:lnTo>
              </a:path>
            </a:pathLst>
          </a:cu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 txBox="1"/>
          <p:nvPr>
            <p:ph idx="11" type="ftr"/>
          </p:nvPr>
        </p:nvSpPr>
        <p:spPr>
          <a:xfrm>
            <a:off x="5138704" y="6534404"/>
            <a:ext cx="1812925" cy="233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Office of Mr. Ratan N. Tata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/>
          <p:nvPr/>
        </p:nvSpPr>
        <p:spPr>
          <a:xfrm>
            <a:off x="1406592" y="2446020"/>
            <a:ext cx="9631045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UNIQUE SELLING PROPOSITION</a:t>
            </a:r>
            <a:endParaRPr sz="5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p9"/>
          <p:cNvSpPr txBox="1"/>
          <p:nvPr/>
        </p:nvSpPr>
        <p:spPr>
          <a:xfrm>
            <a:off x="1942845" y="3514852"/>
            <a:ext cx="8307070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characteristics make your solution a “never-before” solution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9"/>
          <p:cNvSpPr/>
          <p:nvPr/>
        </p:nvSpPr>
        <p:spPr>
          <a:xfrm>
            <a:off x="3403600" y="3429000"/>
            <a:ext cx="5384800" cy="0"/>
          </a:xfrm>
          <a:custGeom>
            <a:rect b="b" l="l" r="r" t="t"/>
            <a:pathLst>
              <a:path extrusionOk="0" h="120000" w="5384800">
                <a:moveTo>
                  <a:pt x="0" y="0"/>
                </a:moveTo>
                <a:lnTo>
                  <a:pt x="5384800" y="0"/>
                </a:lnTo>
              </a:path>
            </a:pathLst>
          </a:cu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9"/>
          <p:cNvSpPr txBox="1"/>
          <p:nvPr>
            <p:ph idx="11" type="ftr"/>
          </p:nvPr>
        </p:nvSpPr>
        <p:spPr>
          <a:xfrm>
            <a:off x="5138704" y="6534404"/>
            <a:ext cx="1812925" cy="233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Office of Mr. Ratan N. Tata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type="title"/>
          </p:nvPr>
        </p:nvSpPr>
        <p:spPr>
          <a:xfrm>
            <a:off x="3748630" y="2138172"/>
            <a:ext cx="4947285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TARGET MARKET</a:t>
            </a:r>
            <a:endParaRPr/>
          </a:p>
        </p:txBody>
      </p:sp>
      <p:sp>
        <p:nvSpPr>
          <p:cNvPr id="140" name="Google Shape;140;p10"/>
          <p:cNvSpPr txBox="1"/>
          <p:nvPr/>
        </p:nvSpPr>
        <p:spPr>
          <a:xfrm>
            <a:off x="2049938" y="3132836"/>
            <a:ext cx="8093075" cy="1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size of the market vs the percentage you are targeting  A granular profiling of your customer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07645" marR="200025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ex: age, geography, purchase habits, personal traits  What channels will you use to get to this market?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0"/>
          <p:cNvSpPr/>
          <p:nvPr/>
        </p:nvSpPr>
        <p:spPr>
          <a:xfrm>
            <a:off x="3403600" y="3121274"/>
            <a:ext cx="5384800" cy="0"/>
          </a:xfrm>
          <a:custGeom>
            <a:rect b="b" l="l" r="r" t="t"/>
            <a:pathLst>
              <a:path extrusionOk="0" h="120000" w="5384800">
                <a:moveTo>
                  <a:pt x="0" y="0"/>
                </a:moveTo>
                <a:lnTo>
                  <a:pt x="5384800" y="0"/>
                </a:lnTo>
              </a:path>
            </a:pathLst>
          </a:cu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0"/>
          <p:cNvSpPr txBox="1"/>
          <p:nvPr>
            <p:ph idx="11" type="ftr"/>
          </p:nvPr>
        </p:nvSpPr>
        <p:spPr>
          <a:xfrm>
            <a:off x="5138704" y="6534404"/>
            <a:ext cx="1812925" cy="233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Office of Mr. Ratan N. Tata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/>
          <p:nvPr>
            <p:ph type="title"/>
          </p:nvPr>
        </p:nvSpPr>
        <p:spPr>
          <a:xfrm>
            <a:off x="863509" y="2446020"/>
            <a:ext cx="10718165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COMPETITION &amp; BARRIER TO ENTRY</a:t>
            </a:r>
            <a:endParaRPr/>
          </a:p>
        </p:txBody>
      </p:sp>
      <p:sp>
        <p:nvSpPr>
          <p:cNvPr id="148" name="Google Shape;148;p11"/>
          <p:cNvSpPr txBox="1"/>
          <p:nvPr>
            <p:ph idx="1" type="body"/>
          </p:nvPr>
        </p:nvSpPr>
        <p:spPr>
          <a:xfrm>
            <a:off x="747364" y="1733803"/>
            <a:ext cx="10697271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927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the current solutions compare with your solution?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How easy is it to replicate your solution?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What category of competitors do you belong to?</a:t>
            </a:r>
            <a:endParaRPr/>
          </a:p>
        </p:txBody>
      </p:sp>
      <p:sp>
        <p:nvSpPr>
          <p:cNvPr id="149" name="Google Shape;149;p11"/>
          <p:cNvSpPr/>
          <p:nvPr/>
        </p:nvSpPr>
        <p:spPr>
          <a:xfrm>
            <a:off x="3403600" y="3429000"/>
            <a:ext cx="5384800" cy="0"/>
          </a:xfrm>
          <a:custGeom>
            <a:rect b="b" l="l" r="r" t="t"/>
            <a:pathLst>
              <a:path extrusionOk="0" h="120000" w="5384800">
                <a:moveTo>
                  <a:pt x="0" y="0"/>
                </a:moveTo>
                <a:lnTo>
                  <a:pt x="5384800" y="0"/>
                </a:lnTo>
              </a:path>
            </a:pathLst>
          </a:cu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 txBox="1"/>
          <p:nvPr>
            <p:ph idx="11" type="ftr"/>
          </p:nvPr>
        </p:nvSpPr>
        <p:spPr>
          <a:xfrm>
            <a:off x="5138704" y="6534404"/>
            <a:ext cx="1812925" cy="233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Office of Mr. Ratan N. Tata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/>
          <p:nvPr>
            <p:ph type="title"/>
          </p:nvPr>
        </p:nvSpPr>
        <p:spPr>
          <a:xfrm>
            <a:off x="3553686" y="2153412"/>
            <a:ext cx="5337810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REVENUE MODEL</a:t>
            </a:r>
            <a:endParaRPr/>
          </a:p>
        </p:txBody>
      </p:sp>
      <p:sp>
        <p:nvSpPr>
          <p:cNvPr id="156" name="Google Shape;156;p12"/>
          <p:cNvSpPr txBox="1"/>
          <p:nvPr/>
        </p:nvSpPr>
        <p:spPr>
          <a:xfrm>
            <a:off x="2850673" y="3132836"/>
            <a:ext cx="6491605" cy="1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1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you make money off your solution?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065" marR="508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subscription Model, Direct Sales, Ad-based  3 to 5 year projections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top cash burn reasons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3403600" y="3138857"/>
            <a:ext cx="5384800" cy="0"/>
          </a:xfrm>
          <a:custGeom>
            <a:rect b="b" l="l" r="r" t="t"/>
            <a:pathLst>
              <a:path extrusionOk="0" h="120000" w="5384800">
                <a:moveTo>
                  <a:pt x="0" y="0"/>
                </a:moveTo>
                <a:lnTo>
                  <a:pt x="5384800" y="0"/>
                </a:lnTo>
              </a:path>
            </a:pathLst>
          </a:cu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 txBox="1"/>
          <p:nvPr>
            <p:ph idx="11" type="ftr"/>
          </p:nvPr>
        </p:nvSpPr>
        <p:spPr>
          <a:xfrm>
            <a:off x="5138704" y="6534404"/>
            <a:ext cx="1812925" cy="233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Office of Mr. Ratan N. Tata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/>
          <p:nvPr>
            <p:ph type="title"/>
          </p:nvPr>
        </p:nvSpPr>
        <p:spPr>
          <a:xfrm>
            <a:off x="4274252" y="2138172"/>
            <a:ext cx="3896360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MILESTONES</a:t>
            </a:r>
            <a:endParaRPr/>
          </a:p>
        </p:txBody>
      </p:sp>
      <p:sp>
        <p:nvSpPr>
          <p:cNvPr id="164" name="Google Shape;164;p13"/>
          <p:cNvSpPr txBox="1"/>
          <p:nvPr/>
        </p:nvSpPr>
        <p:spPr>
          <a:xfrm>
            <a:off x="2503011" y="3160268"/>
            <a:ext cx="7186930" cy="22757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8889" lvl="0" marL="988694" marR="98171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Milestones you have reached so far.  For ex: prototypes, patents, pilots etc.</a:t>
            </a:r>
            <a:endParaRPr sz="24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69" lvl="0" marL="12065" marR="508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Focus for You: Milestones for the next 1, 3, and 5 years if possible.* Milestones for what you would do if you got funded*</a:t>
            </a:r>
            <a:endParaRPr sz="2400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3"/>
          <p:cNvSpPr/>
          <p:nvPr/>
        </p:nvSpPr>
        <p:spPr>
          <a:xfrm>
            <a:off x="3403600" y="3121274"/>
            <a:ext cx="5384800" cy="0"/>
          </a:xfrm>
          <a:custGeom>
            <a:rect b="b" l="l" r="r" t="t"/>
            <a:pathLst>
              <a:path extrusionOk="0" h="120000" w="5384800">
                <a:moveTo>
                  <a:pt x="0" y="0"/>
                </a:moveTo>
                <a:lnTo>
                  <a:pt x="5384800" y="0"/>
                </a:lnTo>
              </a:path>
            </a:pathLst>
          </a:cu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3"/>
          <p:cNvSpPr txBox="1"/>
          <p:nvPr>
            <p:ph idx="11" type="ftr"/>
          </p:nvPr>
        </p:nvSpPr>
        <p:spPr>
          <a:xfrm>
            <a:off x="5138704" y="6534404"/>
            <a:ext cx="1812925" cy="233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Office of Mr. Ratan N. Tata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/>
          <p:nvPr>
            <p:ph type="title"/>
          </p:nvPr>
        </p:nvSpPr>
        <p:spPr>
          <a:xfrm>
            <a:off x="4689224" y="2241804"/>
            <a:ext cx="3067050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38CD5"/>
                </a:solidFill>
              </a:rPr>
              <a:t>COVER*</a:t>
            </a:r>
            <a:endParaRPr>
              <a:solidFill>
                <a:srgbClr val="538CD5"/>
              </a:solidFill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1845976" y="3239516"/>
            <a:ext cx="8500745" cy="2526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1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Same as the 1</a:t>
            </a:r>
            <a:r>
              <a:rPr baseline="30000" lang="en-US" sz="24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lang="en-US" sz="24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 slide.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Do not add ‘thank you’ or any other similar closing statements. Instead add a one sentence / few words punchline or tagline that can express your brand / value / vision.</a:t>
            </a:r>
            <a:endParaRPr/>
          </a:p>
        </p:txBody>
      </p:sp>
      <p:sp>
        <p:nvSpPr>
          <p:cNvPr id="173" name="Google Shape;173;p14"/>
          <p:cNvSpPr/>
          <p:nvPr/>
        </p:nvSpPr>
        <p:spPr>
          <a:xfrm>
            <a:off x="3403600" y="3226776"/>
            <a:ext cx="5384800" cy="0"/>
          </a:xfrm>
          <a:custGeom>
            <a:rect b="b" l="l" r="r" t="t"/>
            <a:pathLst>
              <a:path extrusionOk="0" h="120000" w="5384800">
                <a:moveTo>
                  <a:pt x="0" y="0"/>
                </a:moveTo>
                <a:lnTo>
                  <a:pt x="5384800" y="0"/>
                </a:lnTo>
              </a:path>
            </a:pathLst>
          </a:custGeom>
          <a:noFill/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4"/>
          <p:cNvSpPr txBox="1"/>
          <p:nvPr>
            <p:ph idx="11" type="ftr"/>
          </p:nvPr>
        </p:nvSpPr>
        <p:spPr>
          <a:xfrm>
            <a:off x="5138704" y="6534404"/>
            <a:ext cx="1812925" cy="233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Office of Mr. Ratan N. Tata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/>
          <p:nvPr>
            <p:ph type="title"/>
          </p:nvPr>
        </p:nvSpPr>
        <p:spPr>
          <a:xfrm>
            <a:off x="2144327" y="397763"/>
            <a:ext cx="7903344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647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 THAT MIGHT HELP</a:t>
            </a:r>
            <a:endParaRPr/>
          </a:p>
        </p:txBody>
      </p:sp>
      <p:sp>
        <p:nvSpPr>
          <p:cNvPr id="180" name="Google Shape;180;p15"/>
          <p:cNvSpPr txBox="1"/>
          <p:nvPr>
            <p:ph idx="1" type="body"/>
          </p:nvPr>
        </p:nvSpPr>
        <p:spPr>
          <a:xfrm>
            <a:off x="747364" y="1733803"/>
            <a:ext cx="10697271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Validate every possible slide with data. Numbers don’t lie.</a:t>
            </a:r>
            <a:endParaRPr/>
          </a:p>
          <a:p>
            <a:pPr indent="0" lvl="0" marL="238759" marR="231140" rtl="0" algn="ctr">
              <a:lnSpc>
                <a:spcPct val="149200"/>
              </a:lnSpc>
              <a:spcBef>
                <a:spcPts val="1005"/>
              </a:spcBef>
              <a:spcAft>
                <a:spcPts val="0"/>
              </a:spcAft>
              <a:buNone/>
            </a:pPr>
            <a:r>
              <a:rPr lang="en-US"/>
              <a:t>It is usually not a great idea because you think so, but because your target  market said so.</a:t>
            </a:r>
            <a:endParaRPr/>
          </a:p>
          <a:p>
            <a:pPr indent="0" lvl="0" marL="12700" marR="5080" rtl="0" algn="ctr">
              <a:lnSpc>
                <a:spcPct val="152500"/>
              </a:lnSpc>
              <a:spcBef>
                <a:spcPts val="915"/>
              </a:spcBef>
              <a:spcAft>
                <a:spcPts val="0"/>
              </a:spcAft>
              <a:buNone/>
            </a:pPr>
            <a:r>
              <a:rPr lang="en-US"/>
              <a:t>Don’t be afraid to recognize that it wont work and change direction or drop it  completely. The right idea might be the next one.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2420"/>
              </a:spcBef>
              <a:spcAft>
                <a:spcPts val="0"/>
              </a:spcAft>
              <a:buNone/>
            </a:pPr>
            <a:r>
              <a:rPr lang="en-US"/>
              <a:t>Getting funded does not mean success!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2425"/>
              </a:spcBef>
              <a:spcAft>
                <a:spcPts val="0"/>
              </a:spcAft>
              <a:buNone/>
            </a:pPr>
            <a:r>
              <a:rPr lang="en-US"/>
              <a:t>Pitch less like a presentation, more like a story!</a:t>
            </a: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3403600" y="1433140"/>
            <a:ext cx="5384800" cy="0"/>
          </a:xfrm>
          <a:custGeom>
            <a:rect b="b" l="l" r="r" t="t"/>
            <a:pathLst>
              <a:path extrusionOk="0" h="120000" w="5384800">
                <a:moveTo>
                  <a:pt x="0" y="0"/>
                </a:moveTo>
                <a:lnTo>
                  <a:pt x="5384800" y="0"/>
                </a:lnTo>
              </a:path>
            </a:pathLst>
          </a:cu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5"/>
          <p:cNvSpPr txBox="1"/>
          <p:nvPr>
            <p:ph idx="11" type="ftr"/>
          </p:nvPr>
        </p:nvSpPr>
        <p:spPr>
          <a:xfrm>
            <a:off x="5138704" y="6534404"/>
            <a:ext cx="1812925" cy="233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Office of Mr. Ratan N. Tata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title"/>
          </p:nvPr>
        </p:nvSpPr>
        <p:spPr>
          <a:xfrm>
            <a:off x="1387185" y="1299971"/>
            <a:ext cx="9334500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DECK IS NOT EVERYTHING</a:t>
            </a:r>
            <a:endParaRPr/>
          </a:p>
        </p:txBody>
      </p:sp>
      <p:sp>
        <p:nvSpPr>
          <p:cNvPr id="188" name="Google Shape;188;p16"/>
          <p:cNvSpPr txBox="1"/>
          <p:nvPr>
            <p:ph idx="1" type="body"/>
          </p:nvPr>
        </p:nvSpPr>
        <p:spPr>
          <a:xfrm>
            <a:off x="747364" y="1733803"/>
            <a:ext cx="10697271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5950">
            <a:spAutoFit/>
          </a:bodyPr>
          <a:lstStyle/>
          <a:p>
            <a:pPr indent="0" lvl="0" marL="63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 is a good starting point, but might not cover everything</a:t>
            </a:r>
            <a:endParaRPr/>
          </a:p>
          <a:p>
            <a:pPr indent="0" lvl="0" marL="635" rtl="0" algn="ctr">
              <a:lnSpc>
                <a:spcPct val="100000"/>
              </a:lnSpc>
              <a:spcBef>
                <a:spcPts val="2420"/>
              </a:spcBef>
              <a:spcAft>
                <a:spcPts val="0"/>
              </a:spcAft>
              <a:buNone/>
            </a:pPr>
            <a:r>
              <a:rPr lang="en-US"/>
              <a:t>Don’t make the deck too long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2425"/>
              </a:spcBef>
              <a:spcAft>
                <a:spcPts val="0"/>
              </a:spcAft>
              <a:buNone/>
            </a:pPr>
            <a:r>
              <a:rPr lang="en-US"/>
              <a:t>Google all the terms anyway to know more about each one</a:t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3403598" y="2417877"/>
            <a:ext cx="5384800" cy="0"/>
          </a:xfrm>
          <a:custGeom>
            <a:rect b="b" l="l" r="r" t="t"/>
            <a:pathLst>
              <a:path extrusionOk="0" h="120000" w="5384800">
                <a:moveTo>
                  <a:pt x="0" y="0"/>
                </a:moveTo>
                <a:lnTo>
                  <a:pt x="5384800" y="0"/>
                </a:lnTo>
              </a:path>
            </a:pathLst>
          </a:cu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6"/>
          <p:cNvSpPr txBox="1"/>
          <p:nvPr>
            <p:ph idx="11" type="ftr"/>
          </p:nvPr>
        </p:nvSpPr>
        <p:spPr>
          <a:xfrm>
            <a:off x="5138704" y="6534404"/>
            <a:ext cx="1812925" cy="233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Office of Mr. Ratan N. Tata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/>
        </p:nvSpPr>
        <p:spPr>
          <a:xfrm>
            <a:off x="3994693" y="2241804"/>
            <a:ext cx="4455795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BEST OF LUCK!</a:t>
            </a:r>
            <a:endParaRPr sz="5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1963705" y="3398011"/>
            <a:ext cx="8265159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long as there is that fire in your heart, you will find a way!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3403600" y="3226776"/>
            <a:ext cx="5384800" cy="0"/>
          </a:xfrm>
          <a:custGeom>
            <a:rect b="b" l="l" r="r" t="t"/>
            <a:pathLst>
              <a:path extrusionOk="0" h="120000" w="5384800">
                <a:moveTo>
                  <a:pt x="0" y="0"/>
                </a:moveTo>
                <a:lnTo>
                  <a:pt x="5384800" y="0"/>
                </a:lnTo>
              </a:path>
            </a:pathLst>
          </a:cu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7"/>
          <p:cNvSpPr txBox="1"/>
          <p:nvPr>
            <p:ph idx="11" type="ftr"/>
          </p:nvPr>
        </p:nvSpPr>
        <p:spPr>
          <a:xfrm>
            <a:off x="5138704" y="6534404"/>
            <a:ext cx="1812925" cy="233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Office of Mr. Ratan N. Tata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/>
          <p:nvPr/>
        </p:nvSpPr>
        <p:spPr>
          <a:xfrm>
            <a:off x="1371600" y="3398011"/>
            <a:ext cx="9085295" cy="382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Refer to the following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there are any complications associated.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/>
        </p:nvSpPr>
        <p:spPr>
          <a:xfrm>
            <a:off x="2548249" y="2150375"/>
            <a:ext cx="81027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A PITCH DECK?</a:t>
            </a:r>
            <a:endParaRPr sz="5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3362035" y="3052762"/>
            <a:ext cx="5384800" cy="0"/>
          </a:xfrm>
          <a:custGeom>
            <a:rect b="b" l="l" r="r" t="t"/>
            <a:pathLst>
              <a:path extrusionOk="0" h="120000" w="5384800">
                <a:moveTo>
                  <a:pt x="0" y="0"/>
                </a:moveTo>
                <a:lnTo>
                  <a:pt x="5384800" y="0"/>
                </a:lnTo>
              </a:path>
            </a:pathLst>
          </a:cu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2223674" y="3059683"/>
            <a:ext cx="7744459" cy="1116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038860" lvl="0" marL="1050925" marR="5080" rtl="0" algn="l">
              <a:lnSpc>
                <a:spcPct val="14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short overview of your business idea often used when  presenting to investors and raising funds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>
            <p:ph idx="11" type="ftr"/>
          </p:nvPr>
        </p:nvSpPr>
        <p:spPr>
          <a:xfrm>
            <a:off x="5138704" y="6534404"/>
            <a:ext cx="1812925" cy="233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Office of Mr. Ratan N. Tata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/>
        </p:nvSpPr>
        <p:spPr>
          <a:xfrm>
            <a:off x="3298666" y="2150364"/>
            <a:ext cx="5594985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BASIC TEMPLATE</a:t>
            </a:r>
            <a:endParaRPr sz="5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" name="Google Shape;70;p3"/>
          <p:cNvSpPr/>
          <p:nvPr/>
        </p:nvSpPr>
        <p:spPr>
          <a:xfrm>
            <a:off x="3362035" y="3052762"/>
            <a:ext cx="5384800" cy="0"/>
          </a:xfrm>
          <a:custGeom>
            <a:rect b="b" l="l" r="r" t="t"/>
            <a:pathLst>
              <a:path extrusionOk="0" h="120000" w="5384800">
                <a:moveTo>
                  <a:pt x="0" y="0"/>
                </a:moveTo>
                <a:lnTo>
                  <a:pt x="5384800" y="0"/>
                </a:lnTo>
              </a:path>
            </a:pathLst>
          </a:cu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1812480" y="3239515"/>
            <a:ext cx="856742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following elements usually constitute a normal pitch deck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 txBox="1"/>
          <p:nvPr>
            <p:ph idx="11" type="ftr"/>
          </p:nvPr>
        </p:nvSpPr>
        <p:spPr>
          <a:xfrm>
            <a:off x="5138704" y="6534404"/>
            <a:ext cx="1812925" cy="233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Office of Mr. Ratan N. Tata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4689224" y="2241804"/>
            <a:ext cx="3067050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38CD5"/>
                </a:solidFill>
              </a:rPr>
              <a:t>COVER*</a:t>
            </a:r>
            <a:endParaRPr>
              <a:solidFill>
                <a:srgbClr val="538CD5"/>
              </a:solidFill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1845976" y="3239516"/>
            <a:ext cx="8500745" cy="12131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1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Add an attractive cover which best describes your solution – it can be simple text, a graphic or other types. Do not waste too much time making it*</a:t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3403600" y="3226776"/>
            <a:ext cx="5384800" cy="0"/>
          </a:xfrm>
          <a:custGeom>
            <a:rect b="b" l="l" r="r" t="t"/>
            <a:pathLst>
              <a:path extrusionOk="0" h="120000" w="5384800">
                <a:moveTo>
                  <a:pt x="0" y="0"/>
                </a:moveTo>
                <a:lnTo>
                  <a:pt x="5384800" y="0"/>
                </a:lnTo>
              </a:path>
            </a:pathLst>
          </a:custGeom>
          <a:noFill/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"/>
          <p:cNvSpPr txBox="1"/>
          <p:nvPr>
            <p:ph idx="11" type="ftr"/>
          </p:nvPr>
        </p:nvSpPr>
        <p:spPr>
          <a:xfrm>
            <a:off x="5138704" y="6534404"/>
            <a:ext cx="1812925" cy="233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Office of Mr. Ratan N. Tata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title"/>
          </p:nvPr>
        </p:nvSpPr>
        <p:spPr>
          <a:xfrm>
            <a:off x="4689224" y="2241804"/>
            <a:ext cx="3067050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TEAM</a:t>
            </a:r>
            <a:endParaRPr/>
          </a:p>
        </p:txBody>
      </p:sp>
      <p:sp>
        <p:nvSpPr>
          <p:cNvPr id="86" name="Google Shape;86;p5"/>
          <p:cNvSpPr txBox="1"/>
          <p:nvPr/>
        </p:nvSpPr>
        <p:spPr>
          <a:xfrm>
            <a:off x="1845976" y="3239516"/>
            <a:ext cx="8500745" cy="1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1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Introduce your founding members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065" marR="508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Along with credentials, you can mention why they’re involved  Exhibit unity in thinking, in strategy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3403600" y="3226776"/>
            <a:ext cx="5384800" cy="0"/>
          </a:xfrm>
          <a:custGeom>
            <a:rect b="b" l="l" r="r" t="t"/>
            <a:pathLst>
              <a:path extrusionOk="0" h="120000" w="5384800">
                <a:moveTo>
                  <a:pt x="0" y="0"/>
                </a:moveTo>
                <a:lnTo>
                  <a:pt x="5384800" y="0"/>
                </a:lnTo>
              </a:path>
            </a:pathLst>
          </a:cu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>
            <p:ph idx="11" type="ftr"/>
          </p:nvPr>
        </p:nvSpPr>
        <p:spPr>
          <a:xfrm>
            <a:off x="5138704" y="6534404"/>
            <a:ext cx="1812925" cy="233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Office of Mr. Ratan N. Tata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ctrTitle"/>
          </p:nvPr>
        </p:nvSpPr>
        <p:spPr>
          <a:xfrm>
            <a:off x="4607878" y="2397252"/>
            <a:ext cx="2976242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94" name="Google Shape;94;p6"/>
          <p:cNvSpPr txBox="1"/>
          <p:nvPr/>
        </p:nvSpPr>
        <p:spPr>
          <a:xfrm>
            <a:off x="3028060" y="3321811"/>
            <a:ext cx="613537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7779" lvl="0" marL="29844" marR="508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problem you are trying to solve?  Validate the problem with real life examples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"/>
          <p:cNvSpPr/>
          <p:nvPr/>
        </p:nvSpPr>
        <p:spPr>
          <a:xfrm>
            <a:off x="3362035" y="3298954"/>
            <a:ext cx="5384800" cy="0"/>
          </a:xfrm>
          <a:custGeom>
            <a:rect b="b" l="l" r="r" t="t"/>
            <a:pathLst>
              <a:path extrusionOk="0" h="120000" w="5384800">
                <a:moveTo>
                  <a:pt x="0" y="0"/>
                </a:moveTo>
                <a:lnTo>
                  <a:pt x="5384800" y="0"/>
                </a:lnTo>
              </a:path>
            </a:pathLst>
          </a:cu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6"/>
          <p:cNvSpPr txBox="1"/>
          <p:nvPr>
            <p:ph idx="11" type="ftr"/>
          </p:nvPr>
        </p:nvSpPr>
        <p:spPr>
          <a:xfrm>
            <a:off x="5138704" y="6534404"/>
            <a:ext cx="1812925" cy="233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Office of Mr. Ratan N. Tata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/>
        </p:nvSpPr>
        <p:spPr>
          <a:xfrm>
            <a:off x="4472463" y="2607564"/>
            <a:ext cx="3246755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SOLUTION</a:t>
            </a:r>
            <a:endParaRPr sz="5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p7"/>
          <p:cNvSpPr txBox="1"/>
          <p:nvPr/>
        </p:nvSpPr>
        <p:spPr>
          <a:xfrm>
            <a:off x="3476179" y="3599179"/>
            <a:ext cx="523938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your solution to the problem?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7"/>
          <p:cNvSpPr/>
          <p:nvPr/>
        </p:nvSpPr>
        <p:spPr>
          <a:xfrm>
            <a:off x="3362035" y="3509962"/>
            <a:ext cx="5384800" cy="0"/>
          </a:xfrm>
          <a:custGeom>
            <a:rect b="b" l="l" r="r" t="t"/>
            <a:pathLst>
              <a:path extrusionOk="0" h="120000" w="5384800">
                <a:moveTo>
                  <a:pt x="0" y="0"/>
                </a:moveTo>
                <a:lnTo>
                  <a:pt x="5384800" y="0"/>
                </a:lnTo>
              </a:path>
            </a:pathLst>
          </a:cu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7"/>
          <p:cNvSpPr txBox="1"/>
          <p:nvPr>
            <p:ph idx="11" type="ftr"/>
          </p:nvPr>
        </p:nvSpPr>
        <p:spPr>
          <a:xfrm>
            <a:off x="5138704" y="6534404"/>
            <a:ext cx="1812925" cy="233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Office of Mr. Ratan N. Tata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title"/>
          </p:nvPr>
        </p:nvSpPr>
        <p:spPr>
          <a:xfrm>
            <a:off x="2387191" y="2138172"/>
            <a:ext cx="7670165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PRODUCT/SERVICE</a:t>
            </a:r>
            <a:endParaRPr/>
          </a:p>
        </p:txBody>
      </p:sp>
      <p:sp>
        <p:nvSpPr>
          <p:cNvPr id="110" name="Google Shape;110;p8"/>
          <p:cNvSpPr txBox="1"/>
          <p:nvPr/>
        </p:nvSpPr>
        <p:spPr>
          <a:xfrm>
            <a:off x="2344832" y="3160268"/>
            <a:ext cx="7502525" cy="1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638175" marR="630555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how your product/service adds value  Try and explain in layman terms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Ideally, anyone reading this slide should understand it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8"/>
          <p:cNvSpPr/>
          <p:nvPr/>
        </p:nvSpPr>
        <p:spPr>
          <a:xfrm>
            <a:off x="3403600" y="3121274"/>
            <a:ext cx="5384800" cy="0"/>
          </a:xfrm>
          <a:custGeom>
            <a:rect b="b" l="l" r="r" t="t"/>
            <a:pathLst>
              <a:path extrusionOk="0" h="120000" w="5384800">
                <a:moveTo>
                  <a:pt x="0" y="0"/>
                </a:moveTo>
                <a:lnTo>
                  <a:pt x="5384800" y="0"/>
                </a:lnTo>
              </a:path>
            </a:pathLst>
          </a:cu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 txBox="1"/>
          <p:nvPr>
            <p:ph idx="11" type="ftr"/>
          </p:nvPr>
        </p:nvSpPr>
        <p:spPr>
          <a:xfrm>
            <a:off x="5138704" y="6534404"/>
            <a:ext cx="1812925" cy="233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Office of Mr. Ratan N. Tata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e2b66f848_2_6"/>
          <p:cNvSpPr/>
          <p:nvPr/>
        </p:nvSpPr>
        <p:spPr>
          <a:xfrm>
            <a:off x="3968159" y="388189"/>
            <a:ext cx="3657600" cy="61593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PICTURE(s)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potential customer (ideally doing the task where in future your product is going to make a dramatic improvement)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mention the number of customers / stakeholders that you have talked to after receiving this communication from e-Yantra. Separately, please keep a record of all the customer conversations i.e. who did you speak to including contact details,  when , what was discussed etc. These records will be useful on an ongoing basis for your product development)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25e2b66f848_2_6"/>
          <p:cNvSpPr/>
          <p:nvPr/>
        </p:nvSpPr>
        <p:spPr>
          <a:xfrm>
            <a:off x="7668896" y="3486511"/>
            <a:ext cx="4523100" cy="33369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APPROXIMATE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quantum of </a:t>
            </a:r>
            <a:r>
              <a:rPr lang="en-US" sz="1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IMPROVEMENT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Expressed in %, Rs, time, new resources  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could be in terms of --  </a:t>
            </a:r>
            <a:endParaRPr sz="1500"/>
          </a:p>
          <a:p>
            <a:pPr indent="-298450" lvl="0" marL="292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saved</a:t>
            </a:r>
            <a:endParaRPr sz="1500"/>
          </a:p>
          <a:p>
            <a:pPr indent="-298450" lvl="0" marL="292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reduction</a:t>
            </a:r>
            <a:endParaRPr sz="1500"/>
          </a:p>
          <a:p>
            <a:pPr indent="-298450" lvl="0" marL="292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/  cognitive effort reduced</a:t>
            </a:r>
            <a:endParaRPr sz="1500"/>
          </a:p>
          <a:p>
            <a:pPr indent="-298450" lvl="0" marL="292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resources / facilities received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25e2b66f848_2_6"/>
          <p:cNvSpPr/>
          <p:nvPr/>
        </p:nvSpPr>
        <p:spPr>
          <a:xfrm>
            <a:off x="100646" y="3486511"/>
            <a:ext cx="3824400" cy="33369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top (i.e. most urgent / severe) 4-5 </a:t>
            </a:r>
            <a:r>
              <a:rPr lang="en-US" sz="1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issues that the person faces . Mention in bullet point format. 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of these problems should be solvable by your product in some way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25e2b66f848_2_6"/>
          <p:cNvSpPr/>
          <p:nvPr/>
        </p:nvSpPr>
        <p:spPr>
          <a:xfrm>
            <a:off x="100646" y="34504"/>
            <a:ext cx="3824400" cy="33369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lang="en-US" sz="1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bullet points (who is this person , age/ socio-economic profile, industry / profession, locality of residence, vehicle used, websites visited, phone brand used, like and dislikes etc)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25e2b66f848_2_6"/>
          <p:cNvSpPr/>
          <p:nvPr/>
        </p:nvSpPr>
        <p:spPr>
          <a:xfrm>
            <a:off x="7709147" y="50331"/>
            <a:ext cx="4388100" cy="33369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your product is going to directly or indirectly solve one of the problems mentioned in ‘3’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25e2b66f848_2_6"/>
          <p:cNvSpPr/>
          <p:nvPr/>
        </p:nvSpPr>
        <p:spPr>
          <a:xfrm>
            <a:off x="6751265" y="548985"/>
            <a:ext cx="609600" cy="612300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25e2b66f848_2_6"/>
          <p:cNvSpPr/>
          <p:nvPr/>
        </p:nvSpPr>
        <p:spPr>
          <a:xfrm>
            <a:off x="1584385" y="126521"/>
            <a:ext cx="609600" cy="612300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25e2b66f848_2_6"/>
          <p:cNvSpPr/>
          <p:nvPr/>
        </p:nvSpPr>
        <p:spPr>
          <a:xfrm>
            <a:off x="1584385" y="3769021"/>
            <a:ext cx="609600" cy="612300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25e2b66f848_2_6"/>
          <p:cNvSpPr/>
          <p:nvPr/>
        </p:nvSpPr>
        <p:spPr>
          <a:xfrm>
            <a:off x="9592574" y="324929"/>
            <a:ext cx="609600" cy="612300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25e2b66f848_2_6"/>
          <p:cNvSpPr/>
          <p:nvPr/>
        </p:nvSpPr>
        <p:spPr>
          <a:xfrm>
            <a:off x="9477556" y="3556953"/>
            <a:ext cx="609600" cy="612300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2021-02-15T04:56:39Z</dcterms:created>
  <dc:creator>Admin</dc:creator>
</cp:coreProperties>
</file>