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65"/>
  </p:notesMasterIdLst>
  <p:handoutMasterIdLst>
    <p:handoutMasterId r:id="rId66"/>
  </p:handoutMasterIdLst>
  <p:sldIdLst>
    <p:sldId id="256" r:id="rId2"/>
    <p:sldId id="306" r:id="rId3"/>
    <p:sldId id="296" r:id="rId4"/>
    <p:sldId id="315" r:id="rId5"/>
    <p:sldId id="368" r:id="rId6"/>
    <p:sldId id="316" r:id="rId7"/>
    <p:sldId id="317" r:id="rId8"/>
    <p:sldId id="318" r:id="rId9"/>
    <p:sldId id="319" r:id="rId10"/>
    <p:sldId id="320" r:id="rId11"/>
    <p:sldId id="321" r:id="rId12"/>
    <p:sldId id="322" r:id="rId13"/>
    <p:sldId id="323" r:id="rId14"/>
    <p:sldId id="324" r:id="rId15"/>
    <p:sldId id="325" r:id="rId16"/>
    <p:sldId id="326" r:id="rId17"/>
    <p:sldId id="327" r:id="rId18"/>
    <p:sldId id="328" r:id="rId19"/>
    <p:sldId id="329" r:id="rId20"/>
    <p:sldId id="330" r:id="rId21"/>
    <p:sldId id="331" r:id="rId22"/>
    <p:sldId id="332" r:id="rId23"/>
    <p:sldId id="333" r:id="rId24"/>
    <p:sldId id="334" r:id="rId25"/>
    <p:sldId id="335" r:id="rId26"/>
    <p:sldId id="336" r:id="rId27"/>
    <p:sldId id="337" r:id="rId28"/>
    <p:sldId id="338" r:id="rId29"/>
    <p:sldId id="339" r:id="rId30"/>
    <p:sldId id="340" r:id="rId31"/>
    <p:sldId id="341" r:id="rId32"/>
    <p:sldId id="342" r:id="rId33"/>
    <p:sldId id="343" r:id="rId34"/>
    <p:sldId id="344" r:id="rId35"/>
    <p:sldId id="345" r:id="rId36"/>
    <p:sldId id="374" r:id="rId37"/>
    <p:sldId id="347" r:id="rId38"/>
    <p:sldId id="348" r:id="rId39"/>
    <p:sldId id="349" r:id="rId40"/>
    <p:sldId id="350" r:id="rId41"/>
    <p:sldId id="351" r:id="rId42"/>
    <p:sldId id="352" r:id="rId43"/>
    <p:sldId id="353" r:id="rId44"/>
    <p:sldId id="354" r:id="rId45"/>
    <p:sldId id="355" r:id="rId46"/>
    <p:sldId id="356" r:id="rId47"/>
    <p:sldId id="370" r:id="rId48"/>
    <p:sldId id="371" r:id="rId49"/>
    <p:sldId id="372" r:id="rId50"/>
    <p:sldId id="357" r:id="rId51"/>
    <p:sldId id="358" r:id="rId52"/>
    <p:sldId id="359" r:id="rId53"/>
    <p:sldId id="360" r:id="rId54"/>
    <p:sldId id="361" r:id="rId55"/>
    <p:sldId id="362" r:id="rId56"/>
    <p:sldId id="363" r:id="rId57"/>
    <p:sldId id="375" r:id="rId58"/>
    <p:sldId id="376" r:id="rId59"/>
    <p:sldId id="377" r:id="rId60"/>
    <p:sldId id="364" r:id="rId61"/>
    <p:sldId id="365" r:id="rId62"/>
    <p:sldId id="366" r:id="rId63"/>
    <p:sldId id="367" r:id="rId64"/>
  </p:sldIdLst>
  <p:sldSz cx="9144000" cy="5148263"/>
  <p:notesSz cx="6858000" cy="9144000"/>
  <p:defaultTextStyle>
    <a:defPPr>
      <a:defRPr lang="en-US"/>
    </a:defPPr>
    <a:lvl1pPr algn="l" rtl="0" fontAlgn="base">
      <a:lnSpc>
        <a:spcPct val="90000"/>
      </a:lnSpc>
      <a:spcBef>
        <a:spcPct val="0"/>
      </a:spcBef>
      <a:spcAft>
        <a:spcPct val="0"/>
      </a:spcAft>
      <a:defRPr sz="2200" kern="1200" baseline="-25000">
        <a:solidFill>
          <a:schemeClr val="hlink"/>
        </a:solidFill>
        <a:latin typeface="Arial" charset="0"/>
        <a:ea typeface="ＭＳ Ｐゴシック" charset="0"/>
        <a:cs typeface="+mn-cs"/>
      </a:defRPr>
    </a:lvl1pPr>
    <a:lvl2pPr marL="457200" algn="l" rtl="0" fontAlgn="base">
      <a:lnSpc>
        <a:spcPct val="90000"/>
      </a:lnSpc>
      <a:spcBef>
        <a:spcPct val="0"/>
      </a:spcBef>
      <a:spcAft>
        <a:spcPct val="0"/>
      </a:spcAft>
      <a:defRPr sz="2200" kern="1200" baseline="-25000">
        <a:solidFill>
          <a:schemeClr val="hlink"/>
        </a:solidFill>
        <a:latin typeface="Arial" charset="0"/>
        <a:ea typeface="ＭＳ Ｐゴシック" charset="0"/>
        <a:cs typeface="+mn-cs"/>
      </a:defRPr>
    </a:lvl2pPr>
    <a:lvl3pPr marL="914400" algn="l" rtl="0" fontAlgn="base">
      <a:lnSpc>
        <a:spcPct val="90000"/>
      </a:lnSpc>
      <a:spcBef>
        <a:spcPct val="0"/>
      </a:spcBef>
      <a:spcAft>
        <a:spcPct val="0"/>
      </a:spcAft>
      <a:defRPr sz="2200" kern="1200" baseline="-25000">
        <a:solidFill>
          <a:schemeClr val="hlink"/>
        </a:solidFill>
        <a:latin typeface="Arial" charset="0"/>
        <a:ea typeface="ＭＳ Ｐゴシック" charset="0"/>
        <a:cs typeface="+mn-cs"/>
      </a:defRPr>
    </a:lvl3pPr>
    <a:lvl4pPr marL="1371600" algn="l" rtl="0" fontAlgn="base">
      <a:lnSpc>
        <a:spcPct val="90000"/>
      </a:lnSpc>
      <a:spcBef>
        <a:spcPct val="0"/>
      </a:spcBef>
      <a:spcAft>
        <a:spcPct val="0"/>
      </a:spcAft>
      <a:defRPr sz="2200" kern="1200" baseline="-25000">
        <a:solidFill>
          <a:schemeClr val="hlink"/>
        </a:solidFill>
        <a:latin typeface="Arial" charset="0"/>
        <a:ea typeface="ＭＳ Ｐゴシック" charset="0"/>
        <a:cs typeface="+mn-cs"/>
      </a:defRPr>
    </a:lvl4pPr>
    <a:lvl5pPr marL="1828800" algn="l" rtl="0" fontAlgn="base">
      <a:lnSpc>
        <a:spcPct val="90000"/>
      </a:lnSpc>
      <a:spcBef>
        <a:spcPct val="0"/>
      </a:spcBef>
      <a:spcAft>
        <a:spcPct val="0"/>
      </a:spcAft>
      <a:defRPr sz="2200" kern="1200" baseline="-25000">
        <a:solidFill>
          <a:schemeClr val="hlink"/>
        </a:solidFill>
        <a:latin typeface="Arial" charset="0"/>
        <a:ea typeface="ＭＳ Ｐゴシック" charset="0"/>
        <a:cs typeface="+mn-cs"/>
      </a:defRPr>
    </a:lvl5pPr>
    <a:lvl6pPr marL="2286000" algn="l" defTabSz="457200" rtl="0" eaLnBrk="1" latinLnBrk="0" hangingPunct="1">
      <a:defRPr sz="2200" kern="1200" baseline="-25000">
        <a:solidFill>
          <a:schemeClr val="hlink"/>
        </a:solidFill>
        <a:latin typeface="Arial" charset="0"/>
        <a:ea typeface="ＭＳ Ｐゴシック" charset="0"/>
        <a:cs typeface="+mn-cs"/>
      </a:defRPr>
    </a:lvl6pPr>
    <a:lvl7pPr marL="2743200" algn="l" defTabSz="457200" rtl="0" eaLnBrk="1" latinLnBrk="0" hangingPunct="1">
      <a:defRPr sz="2200" kern="1200" baseline="-25000">
        <a:solidFill>
          <a:schemeClr val="hlink"/>
        </a:solidFill>
        <a:latin typeface="Arial" charset="0"/>
        <a:ea typeface="ＭＳ Ｐゴシック" charset="0"/>
        <a:cs typeface="+mn-cs"/>
      </a:defRPr>
    </a:lvl7pPr>
    <a:lvl8pPr marL="3200400" algn="l" defTabSz="457200" rtl="0" eaLnBrk="1" latinLnBrk="0" hangingPunct="1">
      <a:defRPr sz="2200" kern="1200" baseline="-25000">
        <a:solidFill>
          <a:schemeClr val="hlink"/>
        </a:solidFill>
        <a:latin typeface="Arial" charset="0"/>
        <a:ea typeface="ＭＳ Ｐゴシック" charset="0"/>
        <a:cs typeface="+mn-cs"/>
      </a:defRPr>
    </a:lvl8pPr>
    <a:lvl9pPr marL="3657600" algn="l" defTabSz="457200" rtl="0" eaLnBrk="1" latinLnBrk="0" hangingPunct="1">
      <a:defRPr sz="2200" kern="1200" baseline="-25000">
        <a:solidFill>
          <a:schemeClr val="hlink"/>
        </a:solidFill>
        <a:latin typeface="Arial"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3EF"/>
    <a:srgbClr val="17AF4B"/>
    <a:srgbClr val="8CC63F"/>
    <a:srgbClr val="00649D"/>
    <a:srgbClr val="F19027"/>
    <a:srgbClr val="D9182C"/>
    <a:srgbClr val="00B2EF"/>
    <a:srgbClr val="83D1F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38" autoAdjust="0"/>
    <p:restoredTop sz="68593" autoAdjust="0"/>
  </p:normalViewPr>
  <p:slideViewPr>
    <p:cSldViewPr snapToGrid="0">
      <p:cViewPr varScale="1">
        <p:scale>
          <a:sx n="122" d="100"/>
          <a:sy n="122" d="100"/>
        </p:scale>
        <p:origin x="-896" y="-104"/>
      </p:cViewPr>
      <p:guideLst>
        <p:guide orient="horz" pos="1621"/>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notesMaster" Target="notesMasters/notesMaster1.xml"/><Relationship Id="rId66" Type="http://schemas.openxmlformats.org/officeDocument/2006/relationships/handoutMaster" Target="handoutMasters/handoutMaster1.xml"/><Relationship Id="rId67" Type="http://schemas.openxmlformats.org/officeDocument/2006/relationships/printerSettings" Target="printerSettings/printerSettings1.bin"/><Relationship Id="rId68" Type="http://schemas.openxmlformats.org/officeDocument/2006/relationships/presProps" Target="presProps.xml"/><Relationship Id="rId69" Type="http://schemas.openxmlformats.org/officeDocument/2006/relationships/viewProps" Target="view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heme" Target="theme/theme1.xml"/><Relationship Id="rId7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434"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nSpc>
                <a:spcPct val="100000"/>
              </a:lnSpc>
              <a:defRPr sz="1200" baseline="0">
                <a:solidFill>
                  <a:schemeClr val="tx1"/>
                </a:solidFill>
                <a:latin typeface="Arial" pitchFamily="34" charset="0"/>
                <a:ea typeface="+mn-ea"/>
              </a:defRPr>
            </a:lvl1pPr>
          </a:lstStyle>
          <a:p>
            <a:pPr>
              <a:defRPr/>
            </a:pPr>
            <a:endParaRPr lang="en-US"/>
          </a:p>
        </p:txBody>
      </p:sp>
      <p:sp>
        <p:nvSpPr>
          <p:cNvPr id="146435" name="Rectangle 3"/>
          <p:cNvSpPr>
            <a:spLocks noGrp="1" noChangeArrowheads="1"/>
          </p:cNvSpPr>
          <p:nvPr>
            <p:ph type="dt" sz="quarter"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defRPr sz="1200" baseline="0">
                <a:solidFill>
                  <a:schemeClr val="tx1"/>
                </a:solidFill>
                <a:latin typeface="Arial" pitchFamily="34" charset="0"/>
                <a:ea typeface="+mn-ea"/>
              </a:defRPr>
            </a:lvl1pPr>
          </a:lstStyle>
          <a:p>
            <a:pPr>
              <a:defRPr/>
            </a:pPr>
            <a:endParaRPr lang="en-US"/>
          </a:p>
        </p:txBody>
      </p:sp>
      <p:sp>
        <p:nvSpPr>
          <p:cNvPr id="146436" name="Rectangle 4"/>
          <p:cNvSpPr>
            <a:spLocks noGrp="1" noChangeArrowheads="1"/>
          </p:cNvSpPr>
          <p:nvPr>
            <p:ph type="ftr" sz="quarter" idx="2"/>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nSpc>
                <a:spcPct val="100000"/>
              </a:lnSpc>
              <a:defRPr sz="1200" baseline="0">
                <a:solidFill>
                  <a:schemeClr val="tx1"/>
                </a:solidFill>
                <a:latin typeface="Arial" pitchFamily="34" charset="0"/>
                <a:ea typeface="+mn-ea"/>
              </a:defRPr>
            </a:lvl1pPr>
          </a:lstStyle>
          <a:p>
            <a:pPr>
              <a:defRPr/>
            </a:pPr>
            <a:endParaRPr lang="en-US"/>
          </a:p>
        </p:txBody>
      </p:sp>
      <p:sp>
        <p:nvSpPr>
          <p:cNvPr id="146437" name="Rectangle 5"/>
          <p:cNvSpPr>
            <a:spLocks noGrp="1" noChangeArrowheads="1"/>
          </p:cNvSpPr>
          <p:nvPr>
            <p:ph type="sldNum" sz="quarter" idx="3"/>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lnSpc>
                <a:spcPct val="100000"/>
              </a:lnSpc>
              <a:defRPr sz="1200" baseline="0">
                <a:solidFill>
                  <a:schemeClr val="tx1"/>
                </a:solidFill>
              </a:defRPr>
            </a:lvl1pPr>
          </a:lstStyle>
          <a:p>
            <a:fld id="{BDE960BC-771B-0441-8FA6-B8504C426A87}" type="slidenum">
              <a:rPr lang="en-US"/>
              <a:pPr/>
              <a:t>‹nr.›</a:t>
            </a:fld>
            <a:endParaRPr lang="en-US"/>
          </a:p>
        </p:txBody>
      </p:sp>
    </p:spTree>
    <p:extLst>
      <p:ext uri="{BB962C8B-B14F-4D97-AF65-F5344CB8AC3E}">
        <p14:creationId xmlns:p14="http://schemas.microsoft.com/office/powerpoint/2010/main" val="3078882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nSpc>
                <a:spcPct val="100000"/>
              </a:lnSpc>
              <a:defRPr sz="1200" baseline="0">
                <a:solidFill>
                  <a:schemeClr val="tx1"/>
                </a:solidFill>
                <a:latin typeface="Arial" pitchFamily="34" charset="0"/>
                <a:ea typeface="+mn-ea"/>
              </a:defRPr>
            </a:lvl1pPr>
          </a:lstStyle>
          <a:p>
            <a:pPr>
              <a:defRPr/>
            </a:pPr>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defRPr sz="1200" baseline="0">
                <a:solidFill>
                  <a:schemeClr val="tx1"/>
                </a:solidFill>
                <a:latin typeface="Arial" pitchFamily="34" charset="0"/>
                <a:ea typeface="+mn-ea"/>
              </a:defRPr>
            </a:lvl1pPr>
          </a:lstStyle>
          <a:p>
            <a:pPr>
              <a:defRPr/>
            </a:pPr>
            <a:endParaRPr lang="en-US"/>
          </a:p>
        </p:txBody>
      </p:sp>
      <p:sp>
        <p:nvSpPr>
          <p:cNvPr id="12292" name="Rectangle 4"/>
          <p:cNvSpPr>
            <a:spLocks noGrp="1" noRot="1" noChangeAspect="1" noChangeArrowheads="1" noTextEdit="1"/>
          </p:cNvSpPr>
          <p:nvPr>
            <p:ph type="sldImg" idx="2"/>
          </p:nvPr>
        </p:nvSpPr>
        <p:spPr bwMode="auto">
          <a:xfrm>
            <a:off x="384175" y="685800"/>
            <a:ext cx="608965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nSpc>
                <a:spcPct val="100000"/>
              </a:lnSpc>
              <a:defRPr sz="1200" baseline="0">
                <a:solidFill>
                  <a:schemeClr val="tx1"/>
                </a:solidFill>
                <a:latin typeface="Arial" pitchFamily="34" charset="0"/>
                <a:ea typeface="+mn-ea"/>
              </a:defRPr>
            </a:lvl1pPr>
          </a:lstStyle>
          <a:p>
            <a:pPr>
              <a:defRPr/>
            </a:pPr>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lnSpc>
                <a:spcPct val="100000"/>
              </a:lnSpc>
              <a:defRPr sz="1200" baseline="0">
                <a:solidFill>
                  <a:schemeClr val="tx1"/>
                </a:solidFill>
              </a:defRPr>
            </a:lvl1pPr>
          </a:lstStyle>
          <a:p>
            <a:fld id="{0707CC60-25A5-7F4E-97C3-01EA71EA0744}" type="slidenum">
              <a:rPr lang="en-US"/>
              <a:pPr/>
              <a:t>‹nr.›</a:t>
            </a:fld>
            <a:endParaRPr lang="en-US"/>
          </a:p>
        </p:txBody>
      </p:sp>
    </p:spTree>
    <p:extLst>
      <p:ext uri="{BB962C8B-B14F-4D97-AF65-F5344CB8AC3E}">
        <p14:creationId xmlns:p14="http://schemas.microsoft.com/office/powerpoint/2010/main" val="12027855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ＭＳ Ｐゴシック" charset="0"/>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Arial" charset="0"/>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Arial" charset="0"/>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Arial" charset="0"/>
        <a:cs typeface="Arial"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Arial" charset="0"/>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aseline="-25000">
                <a:solidFill>
                  <a:schemeClr val="hlink"/>
                </a:solidFill>
                <a:latin typeface="Arial" charset="0"/>
                <a:ea typeface="ＭＳ Ｐゴシック" charset="0"/>
              </a:defRPr>
            </a:lvl1pPr>
            <a:lvl2pPr marL="742950" indent="-285750" eaLnBrk="0" hangingPunct="0">
              <a:defRPr sz="2200" baseline="-25000">
                <a:solidFill>
                  <a:schemeClr val="hlink"/>
                </a:solidFill>
                <a:latin typeface="Arial" charset="0"/>
                <a:ea typeface="ＭＳ Ｐゴシック" charset="0"/>
              </a:defRPr>
            </a:lvl2pPr>
            <a:lvl3pPr marL="1143000" indent="-228600" eaLnBrk="0" hangingPunct="0">
              <a:defRPr sz="2200" baseline="-25000">
                <a:solidFill>
                  <a:schemeClr val="hlink"/>
                </a:solidFill>
                <a:latin typeface="Arial" charset="0"/>
                <a:ea typeface="ＭＳ Ｐゴシック" charset="0"/>
              </a:defRPr>
            </a:lvl3pPr>
            <a:lvl4pPr marL="1600200" indent="-228600" eaLnBrk="0" hangingPunct="0">
              <a:defRPr sz="2200" baseline="-25000">
                <a:solidFill>
                  <a:schemeClr val="hlink"/>
                </a:solidFill>
                <a:latin typeface="Arial" charset="0"/>
                <a:ea typeface="ＭＳ Ｐゴシック" charset="0"/>
              </a:defRPr>
            </a:lvl4pPr>
            <a:lvl5pPr marL="2057400" indent="-228600" eaLnBrk="0" hangingPunct="0">
              <a:defRPr sz="2200" baseline="-25000">
                <a:solidFill>
                  <a:schemeClr val="hlink"/>
                </a:solidFill>
                <a:latin typeface="Arial" charset="0"/>
                <a:ea typeface="ＭＳ Ｐゴシック" charset="0"/>
              </a:defRPr>
            </a:lvl5pPr>
            <a:lvl6pPr marL="2514600" indent="-228600" eaLnBrk="0" fontAlgn="base" hangingPunct="0">
              <a:lnSpc>
                <a:spcPct val="90000"/>
              </a:lnSpc>
              <a:spcBef>
                <a:spcPct val="0"/>
              </a:spcBef>
              <a:spcAft>
                <a:spcPct val="0"/>
              </a:spcAft>
              <a:defRPr sz="2200" baseline="-25000">
                <a:solidFill>
                  <a:schemeClr val="hlink"/>
                </a:solidFill>
                <a:latin typeface="Arial" charset="0"/>
                <a:ea typeface="ＭＳ Ｐゴシック" charset="0"/>
              </a:defRPr>
            </a:lvl6pPr>
            <a:lvl7pPr marL="2971800" indent="-228600" eaLnBrk="0" fontAlgn="base" hangingPunct="0">
              <a:lnSpc>
                <a:spcPct val="90000"/>
              </a:lnSpc>
              <a:spcBef>
                <a:spcPct val="0"/>
              </a:spcBef>
              <a:spcAft>
                <a:spcPct val="0"/>
              </a:spcAft>
              <a:defRPr sz="2200" baseline="-25000">
                <a:solidFill>
                  <a:schemeClr val="hlink"/>
                </a:solidFill>
                <a:latin typeface="Arial" charset="0"/>
                <a:ea typeface="ＭＳ Ｐゴシック" charset="0"/>
              </a:defRPr>
            </a:lvl7pPr>
            <a:lvl8pPr marL="3429000" indent="-228600" eaLnBrk="0" fontAlgn="base" hangingPunct="0">
              <a:lnSpc>
                <a:spcPct val="90000"/>
              </a:lnSpc>
              <a:spcBef>
                <a:spcPct val="0"/>
              </a:spcBef>
              <a:spcAft>
                <a:spcPct val="0"/>
              </a:spcAft>
              <a:defRPr sz="2200" baseline="-25000">
                <a:solidFill>
                  <a:schemeClr val="hlink"/>
                </a:solidFill>
                <a:latin typeface="Arial" charset="0"/>
                <a:ea typeface="ＭＳ Ｐゴシック" charset="0"/>
              </a:defRPr>
            </a:lvl8pPr>
            <a:lvl9pPr marL="3886200" indent="-228600" eaLnBrk="0" fontAlgn="base" hangingPunct="0">
              <a:lnSpc>
                <a:spcPct val="90000"/>
              </a:lnSpc>
              <a:spcBef>
                <a:spcPct val="0"/>
              </a:spcBef>
              <a:spcAft>
                <a:spcPct val="0"/>
              </a:spcAft>
              <a:defRPr sz="2200" baseline="-25000">
                <a:solidFill>
                  <a:schemeClr val="hlink"/>
                </a:solidFill>
                <a:latin typeface="Arial" charset="0"/>
                <a:ea typeface="ＭＳ Ｐゴシック" charset="0"/>
              </a:defRPr>
            </a:lvl9pPr>
          </a:lstStyle>
          <a:p>
            <a:pPr eaLnBrk="1" hangingPunct="1"/>
            <a:fld id="{B45E7C4C-46DB-BB4D-B8A8-4F7088673F67}" type="slidenum">
              <a:rPr lang="en-US" sz="1200" baseline="0">
                <a:solidFill>
                  <a:schemeClr val="tx1"/>
                </a:solidFill>
              </a:rPr>
              <a:pPr eaLnBrk="1" hangingPunct="1"/>
              <a:t>1</a:t>
            </a:fld>
            <a:endParaRPr lang="en-US" sz="1200" baseline="0">
              <a:solidFill>
                <a:schemeClr val="tx1"/>
              </a:solidFill>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da-DK">
              <a:latin typeface="Arial"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6" descr="ppt template title slide 2-0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75" y="0"/>
            <a:ext cx="9137650" cy="514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6"/>
          <p:cNvSpPr>
            <a:spLocks noChangeArrowheads="1"/>
          </p:cNvSpPr>
          <p:nvPr/>
        </p:nvSpPr>
        <p:spPr bwMode="black">
          <a:xfrm>
            <a:off x="252413" y="4843463"/>
            <a:ext cx="1371600" cy="184150"/>
          </a:xfrm>
          <a:prstGeom prst="rect">
            <a:avLst/>
          </a:prstGeom>
          <a:noFill/>
          <a:ln w="9525">
            <a:noFill/>
            <a:miter lim="800000"/>
            <a:headEnd/>
            <a:tailEnd/>
          </a:ln>
        </p:spPr>
        <p:txBody>
          <a:bodyPr lIns="0" tIns="46038" rIns="92075" bIns="46038"/>
          <a:lstStyle/>
          <a:p>
            <a:pPr>
              <a:lnSpc>
                <a:spcPct val="100000"/>
              </a:lnSpc>
            </a:pPr>
            <a:r>
              <a:rPr lang="en-US" sz="800" baseline="0">
                <a:solidFill>
                  <a:srgbClr val="A6A6A6"/>
                </a:solidFill>
              </a:rPr>
              <a:t>© 2014 IBM Corporation</a:t>
            </a:r>
            <a:endParaRPr lang="en-US" sz="1800" baseline="0">
              <a:solidFill>
                <a:srgbClr val="A6A6A6"/>
              </a:solidFill>
            </a:endParaRPr>
          </a:p>
        </p:txBody>
      </p:sp>
      <p:pic>
        <p:nvPicPr>
          <p:cNvPr id="4" name="Picture 8" descr="IBM SP 8-bar pos_horizontal-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5588" y="4494213"/>
            <a:ext cx="815975"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5976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t>IBM Confidential</a:t>
            </a:r>
          </a:p>
        </p:txBody>
      </p:sp>
      <p:sp>
        <p:nvSpPr>
          <p:cNvPr id="5" name="Rectangle 9"/>
          <p:cNvSpPr>
            <a:spLocks noGrp="1" noChangeArrowheads="1"/>
          </p:cNvSpPr>
          <p:nvPr>
            <p:ph type="dt" sz="half" idx="11"/>
          </p:nvPr>
        </p:nvSpPr>
        <p:spPr>
          <a:ln/>
        </p:spPr>
        <p:txBody>
          <a:bodyPr/>
          <a:lstStyle>
            <a:lvl1pPr>
              <a:defRPr/>
            </a:lvl1pPr>
          </a:lstStyle>
          <a:p>
            <a:fld id="{24EEF2A3-E7B0-8244-9AF4-F3FAD0EC40FA}" type="datetime3">
              <a:rPr lang="en-US"/>
              <a:pPr/>
              <a:t>26 januar 2014</a:t>
            </a:fld>
            <a:endParaRPr lang="en-US"/>
          </a:p>
        </p:txBody>
      </p:sp>
      <p:sp>
        <p:nvSpPr>
          <p:cNvPr id="6" name="Rectangle 7"/>
          <p:cNvSpPr>
            <a:spLocks noGrp="1" noChangeArrowheads="1"/>
          </p:cNvSpPr>
          <p:nvPr>
            <p:ph type="sldNum" sz="quarter" idx="12"/>
          </p:nvPr>
        </p:nvSpPr>
        <p:spPr>
          <a:ln/>
        </p:spPr>
        <p:txBody>
          <a:bodyPr/>
          <a:lstStyle>
            <a:lvl1pPr>
              <a:defRPr/>
            </a:lvl1pPr>
          </a:lstStyle>
          <a:p>
            <a:fld id="{8E0ACF40-2971-AF48-ACCF-A0D2D604E670}" type="slidenum">
              <a:rPr lang="en-US"/>
              <a:pPr/>
              <a:t>‹nr.›</a:t>
            </a:fld>
            <a:endParaRPr lang="en-US"/>
          </a:p>
        </p:txBody>
      </p:sp>
    </p:spTree>
    <p:extLst>
      <p:ext uri="{BB962C8B-B14F-4D97-AF65-F5344CB8AC3E}">
        <p14:creationId xmlns:p14="http://schemas.microsoft.com/office/powerpoint/2010/main" val="664732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204788"/>
            <a:ext cx="2171700" cy="44878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563" y="204788"/>
            <a:ext cx="6362700" cy="44878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t>IBM Confidential</a:t>
            </a:r>
          </a:p>
        </p:txBody>
      </p:sp>
      <p:sp>
        <p:nvSpPr>
          <p:cNvPr id="5" name="Rectangle 9"/>
          <p:cNvSpPr>
            <a:spLocks noGrp="1" noChangeArrowheads="1"/>
          </p:cNvSpPr>
          <p:nvPr>
            <p:ph type="dt" sz="half" idx="11"/>
          </p:nvPr>
        </p:nvSpPr>
        <p:spPr>
          <a:ln/>
        </p:spPr>
        <p:txBody>
          <a:bodyPr/>
          <a:lstStyle>
            <a:lvl1pPr>
              <a:defRPr/>
            </a:lvl1pPr>
          </a:lstStyle>
          <a:p>
            <a:fld id="{6ED2850B-64FA-6C4F-B83E-4D24232FD1FA}" type="datetime3">
              <a:rPr lang="en-US"/>
              <a:pPr/>
              <a:t>26 januar 2014</a:t>
            </a:fld>
            <a:endParaRPr lang="en-US"/>
          </a:p>
        </p:txBody>
      </p:sp>
      <p:sp>
        <p:nvSpPr>
          <p:cNvPr id="6" name="Rectangle 7"/>
          <p:cNvSpPr>
            <a:spLocks noGrp="1" noChangeArrowheads="1"/>
          </p:cNvSpPr>
          <p:nvPr>
            <p:ph type="sldNum" sz="quarter" idx="12"/>
          </p:nvPr>
        </p:nvSpPr>
        <p:spPr>
          <a:ln/>
        </p:spPr>
        <p:txBody>
          <a:bodyPr/>
          <a:lstStyle>
            <a:lvl1pPr>
              <a:defRPr/>
            </a:lvl1pPr>
          </a:lstStyle>
          <a:p>
            <a:fld id="{F4A7B67B-0853-EF44-B067-5D985EF6705B}" type="slidenum">
              <a:rPr lang="en-US"/>
              <a:pPr/>
              <a:t>‹nr.›</a:t>
            </a:fld>
            <a:endParaRPr lang="en-US"/>
          </a:p>
        </p:txBody>
      </p:sp>
    </p:spTree>
    <p:extLst>
      <p:ext uri="{BB962C8B-B14F-4D97-AF65-F5344CB8AC3E}">
        <p14:creationId xmlns:p14="http://schemas.microsoft.com/office/powerpoint/2010/main" val="25801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ull screen picture">
    <p:spTree>
      <p:nvGrpSpPr>
        <p:cNvPr id="1" name=""/>
        <p:cNvGrpSpPr/>
        <p:nvPr/>
      </p:nvGrpSpPr>
      <p:grpSpPr>
        <a:xfrm>
          <a:off x="0" y="0"/>
          <a:ext cx="0" cy="0"/>
          <a:chOff x="0" y="0"/>
          <a:chExt cx="0" cy="0"/>
        </a:xfrm>
      </p:grpSpPr>
      <p:sp>
        <p:nvSpPr>
          <p:cNvPr id="9" name="Title 1"/>
          <p:cNvSpPr>
            <a:spLocks noGrp="1"/>
          </p:cNvSpPr>
          <p:nvPr>
            <p:ph type="title"/>
          </p:nvPr>
        </p:nvSpPr>
        <p:spPr>
          <a:xfrm>
            <a:off x="467544" y="4628260"/>
            <a:ext cx="8219256" cy="486504"/>
          </a:xfrm>
        </p:spPr>
        <p:txBody>
          <a:bodyPr>
            <a:normAutofit/>
          </a:bodyPr>
          <a:lstStyle>
            <a:lvl1pPr>
              <a:defRPr sz="3200">
                <a:solidFill>
                  <a:schemeClr val="bg1"/>
                </a:solidFill>
                <a:latin typeface="+mj-lt"/>
              </a:defRPr>
            </a:lvl1pPr>
          </a:lstStyle>
          <a:p>
            <a:r>
              <a:rPr lang="en-US" dirty="0" smtClean="0"/>
              <a:t>Click to edit Master title style</a:t>
            </a:r>
            <a:endParaRPr lang="da-DK" dirty="0"/>
          </a:p>
        </p:txBody>
      </p:sp>
    </p:spTree>
    <p:extLst>
      <p:ext uri="{BB962C8B-B14F-4D97-AF65-F5344CB8AC3E}">
        <p14:creationId xmlns:p14="http://schemas.microsoft.com/office/powerpoint/2010/main" val="3847143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ckboard (example)">
    <p:spTree>
      <p:nvGrpSpPr>
        <p:cNvPr id="1" name=""/>
        <p:cNvGrpSpPr/>
        <p:nvPr/>
      </p:nvGrpSpPr>
      <p:grpSpPr>
        <a:xfrm>
          <a:off x="0" y="0"/>
          <a:ext cx="0" cy="0"/>
          <a:chOff x="0" y="0"/>
          <a:chExt cx="0" cy="0"/>
        </a:xfrm>
      </p:grpSpPr>
      <p:pic>
        <p:nvPicPr>
          <p:cNvPr id="8" name="Picture 2" descr="http://blackboardmktg.com/wp-content/uploads/2011/11/blackboard-backgrounds-wallpapers.jpeg"/>
          <p:cNvPicPr>
            <a:picLocks noChangeAspect="1" noChangeArrowheads="1"/>
          </p:cNvPicPr>
          <p:nvPr userDrawn="1"/>
        </p:nvPicPr>
        <p:blipFill>
          <a:blip r:embed="rId2" cstate="print"/>
          <a:srcRect/>
          <a:stretch>
            <a:fillRect/>
          </a:stretch>
        </p:blipFill>
        <p:spPr bwMode="auto">
          <a:xfrm>
            <a:off x="-3854" y="-50875"/>
            <a:ext cx="9147854" cy="5199137"/>
          </a:xfrm>
          <a:prstGeom prst="rect">
            <a:avLst/>
          </a:prstGeom>
          <a:noFill/>
        </p:spPr>
      </p:pic>
      <p:sp>
        <p:nvSpPr>
          <p:cNvPr id="3" name="Date Placeholder 2"/>
          <p:cNvSpPr>
            <a:spLocks noGrp="1"/>
          </p:cNvSpPr>
          <p:nvPr>
            <p:ph type="dt" sz="half" idx="10"/>
          </p:nvPr>
        </p:nvSpPr>
        <p:spPr/>
        <p:txBody>
          <a:bodyPr/>
          <a:lstStyle/>
          <a:p>
            <a:fld id="{67070594-C552-4374-AD83-923BA7AF334B}" type="datetimeFigureOut">
              <a:rPr lang="es-ES" smtClean="0"/>
              <a:pPr/>
              <a:t>26/01/14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E1694AAB-610B-4725-BC96-783D417AD47B}" type="slidenum">
              <a:rPr lang="es-ES" smtClean="0"/>
              <a:pPr/>
              <a:t>‹nr.›</a:t>
            </a:fld>
            <a:endParaRPr lang="es-ES"/>
          </a:p>
        </p:txBody>
      </p:sp>
      <p:sp>
        <p:nvSpPr>
          <p:cNvPr id="7" name="Content Placeholder 2"/>
          <p:cNvSpPr>
            <a:spLocks noGrp="1"/>
          </p:cNvSpPr>
          <p:nvPr userDrawn="1">
            <p:ph idx="1"/>
          </p:nvPr>
        </p:nvSpPr>
        <p:spPr>
          <a:xfrm>
            <a:off x="457200" y="852252"/>
            <a:ext cx="8229600" cy="3397616"/>
          </a:xfrm>
        </p:spPr>
        <p:txBody>
          <a:bodyPr>
            <a:normAutofit/>
          </a:bodyPr>
          <a:lstStyle>
            <a:lvl1pPr>
              <a:buClr>
                <a:schemeClr val="bg1"/>
              </a:buClr>
              <a:defRPr>
                <a:latin typeface="Source Code Pro"/>
                <a:cs typeface="Source Code Pro"/>
              </a:defRPr>
            </a:lvl1pPr>
          </a:lstStyle>
          <a:p>
            <a:endParaRPr lang="da-DK" dirty="0">
              <a:solidFill>
                <a:schemeClr val="bg1"/>
              </a:solidFill>
              <a:latin typeface="Comic Sans MS" pitchFamily="66" charset="0"/>
            </a:endParaRPr>
          </a:p>
        </p:txBody>
      </p:sp>
      <p:sp>
        <p:nvSpPr>
          <p:cNvPr id="2" name="Title 1"/>
          <p:cNvSpPr>
            <a:spLocks noGrp="1"/>
          </p:cNvSpPr>
          <p:nvPr>
            <p:ph type="title"/>
          </p:nvPr>
        </p:nvSpPr>
        <p:spPr>
          <a:xfrm>
            <a:off x="457200" y="86095"/>
            <a:ext cx="8229600" cy="751391"/>
          </a:xfrm>
        </p:spPr>
        <p:txBody>
          <a:bodyPr/>
          <a:lstStyle>
            <a:lvl1pPr>
              <a:defRPr>
                <a:solidFill>
                  <a:schemeClr val="bg1"/>
                </a:solidFill>
                <a:latin typeface="Source Code Pro"/>
                <a:cs typeface="Source Code Pro"/>
              </a:defRPr>
            </a:lvl1pPr>
          </a:lstStyle>
          <a:p>
            <a:r>
              <a:rPr lang="en-US" dirty="0" smtClean="0"/>
              <a:t>Click to edit Master title style</a:t>
            </a:r>
            <a:endParaRPr lang="da-DK" dirty="0"/>
          </a:p>
        </p:txBody>
      </p:sp>
      <p:pic>
        <p:nvPicPr>
          <p:cNvPr id="10" name="Billede 9"/>
          <p:cNvPicPr>
            <a:picLocks noChangeAspect="1"/>
          </p:cNvPicPr>
          <p:nvPr userDrawn="1"/>
        </p:nvPicPr>
        <p:blipFill>
          <a:blip r:embed="rId3"/>
          <a:stretch>
            <a:fillRect/>
          </a:stretch>
        </p:blipFill>
        <p:spPr>
          <a:xfrm>
            <a:off x="7469101" y="4273253"/>
            <a:ext cx="1696423" cy="918446"/>
          </a:xfrm>
          <a:prstGeom prst="rect">
            <a:avLst/>
          </a:prstGeom>
        </p:spPr>
      </p:pic>
    </p:spTree>
    <p:extLst>
      <p:ext uri="{BB962C8B-B14F-4D97-AF65-F5344CB8AC3E}">
        <p14:creationId xmlns:p14="http://schemas.microsoft.com/office/powerpoint/2010/main" val="732006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ppt template content slide 2-0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13625" y="4238275"/>
            <a:ext cx="1730375"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20700" y="4826000"/>
            <a:ext cx="1300163"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82563" y="204789"/>
            <a:ext cx="8686800" cy="716986"/>
          </a:xfrm>
        </p:spPr>
        <p:txBody>
          <a:bodyPr/>
          <a:lstStyle>
            <a:lvl1pPr>
              <a:defRPr sz="2400"/>
            </a:lvl1pPr>
          </a:lstStyle>
          <a:p>
            <a:r>
              <a:rPr lang="en-US" dirty="0" smtClean="0"/>
              <a:t>Click to edit Master title style</a:t>
            </a:r>
            <a:endParaRPr lang="en-US" dirty="0"/>
          </a:p>
        </p:txBody>
      </p:sp>
      <p:sp>
        <p:nvSpPr>
          <p:cNvPr id="3" name="Content Placeholder 2"/>
          <p:cNvSpPr>
            <a:spLocks noGrp="1"/>
          </p:cNvSpPr>
          <p:nvPr>
            <p:ph idx="1"/>
          </p:nvPr>
        </p:nvSpPr>
        <p:spPr>
          <a:xfrm>
            <a:off x="182563" y="980768"/>
            <a:ext cx="8686800" cy="3711883"/>
          </a:xfrm>
        </p:spPr>
        <p:txBody>
          <a:bodyPr/>
          <a:lstStyle>
            <a:lvl1pPr>
              <a:defRPr sz="1600"/>
            </a:lvl1pPr>
            <a:lvl2pPr>
              <a:defRPr sz="1600"/>
            </a:lvl2pPr>
            <a:lvl3pPr>
              <a:defRPr sz="1600"/>
            </a:lvl3pPr>
            <a:lvl4pPr>
              <a:buClrTx/>
              <a:buSzPct val="100000"/>
              <a:buFont typeface="Arial" pitchFamily="34" charset="0"/>
              <a:buChar cha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7"/>
          <p:cNvSpPr>
            <a:spLocks noGrp="1" noChangeArrowheads="1"/>
          </p:cNvSpPr>
          <p:nvPr>
            <p:ph type="sldNum" sz="quarter" idx="10"/>
          </p:nvPr>
        </p:nvSpPr>
        <p:spPr>
          <a:xfrm>
            <a:off x="182563" y="4835525"/>
            <a:ext cx="366712" cy="138113"/>
          </a:xfrm>
        </p:spPr>
        <p:txBody>
          <a:bodyPr/>
          <a:lstStyle>
            <a:lvl1pPr>
              <a:defRPr>
                <a:solidFill>
                  <a:srgbClr val="7F7F7F"/>
                </a:solidFill>
              </a:defRPr>
            </a:lvl1pPr>
          </a:lstStyle>
          <a:p>
            <a:fld id="{3D445C38-D22E-BA41-8F78-BA3CF925B1F3}" type="slidenum">
              <a:rPr lang="en-US"/>
              <a:pPr/>
              <a:t>‹nr.›</a:t>
            </a:fld>
            <a:endParaRPr lang="en-US"/>
          </a:p>
        </p:txBody>
      </p:sp>
    </p:spTree>
    <p:extLst>
      <p:ext uri="{BB962C8B-B14F-4D97-AF65-F5344CB8AC3E}">
        <p14:creationId xmlns:p14="http://schemas.microsoft.com/office/powerpoint/2010/main" val="1523891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8350"/>
            <a:ext cx="7772400" cy="1022350"/>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2813"/>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ftr" sz="quarter" idx="10"/>
          </p:nvPr>
        </p:nvSpPr>
        <p:spPr>
          <a:ln/>
        </p:spPr>
        <p:txBody>
          <a:bodyPr/>
          <a:lstStyle>
            <a:lvl1pPr>
              <a:defRPr/>
            </a:lvl1pPr>
          </a:lstStyle>
          <a:p>
            <a:pPr>
              <a:defRPr/>
            </a:pPr>
            <a:r>
              <a:rPr lang="en-US"/>
              <a:t>IBM Confidential</a:t>
            </a:r>
          </a:p>
        </p:txBody>
      </p:sp>
      <p:sp>
        <p:nvSpPr>
          <p:cNvPr id="5" name="Rectangle 9"/>
          <p:cNvSpPr>
            <a:spLocks noGrp="1" noChangeArrowheads="1"/>
          </p:cNvSpPr>
          <p:nvPr>
            <p:ph type="dt" sz="half" idx="11"/>
          </p:nvPr>
        </p:nvSpPr>
        <p:spPr>
          <a:ln/>
        </p:spPr>
        <p:txBody>
          <a:bodyPr/>
          <a:lstStyle>
            <a:lvl1pPr>
              <a:defRPr/>
            </a:lvl1pPr>
          </a:lstStyle>
          <a:p>
            <a:fld id="{047785FB-7138-CC49-B141-75CCA79FAC1D}" type="datetime3">
              <a:rPr lang="en-US"/>
              <a:pPr/>
              <a:t>26 januar 2014</a:t>
            </a:fld>
            <a:endParaRPr lang="en-US"/>
          </a:p>
        </p:txBody>
      </p:sp>
      <p:sp>
        <p:nvSpPr>
          <p:cNvPr id="6" name="Rectangle 7"/>
          <p:cNvSpPr>
            <a:spLocks noGrp="1" noChangeArrowheads="1"/>
          </p:cNvSpPr>
          <p:nvPr>
            <p:ph type="sldNum" sz="quarter" idx="12"/>
          </p:nvPr>
        </p:nvSpPr>
        <p:spPr>
          <a:ln/>
        </p:spPr>
        <p:txBody>
          <a:bodyPr/>
          <a:lstStyle>
            <a:lvl1pPr>
              <a:defRPr/>
            </a:lvl1pPr>
          </a:lstStyle>
          <a:p>
            <a:fld id="{294DE622-D16F-6948-B2BA-0D5BB4A0FA63}" type="slidenum">
              <a:rPr lang="en-US"/>
              <a:pPr/>
              <a:t>‹nr.›</a:t>
            </a:fld>
            <a:endParaRPr lang="en-US"/>
          </a:p>
        </p:txBody>
      </p:sp>
    </p:spTree>
    <p:extLst>
      <p:ext uri="{BB962C8B-B14F-4D97-AF65-F5344CB8AC3E}">
        <p14:creationId xmlns:p14="http://schemas.microsoft.com/office/powerpoint/2010/main" val="3037777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563" y="1082675"/>
            <a:ext cx="4267200" cy="360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2163" y="1082675"/>
            <a:ext cx="4267200" cy="360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ftr" sz="quarter" idx="10"/>
          </p:nvPr>
        </p:nvSpPr>
        <p:spPr>
          <a:ln/>
        </p:spPr>
        <p:txBody>
          <a:bodyPr/>
          <a:lstStyle>
            <a:lvl1pPr>
              <a:defRPr/>
            </a:lvl1pPr>
          </a:lstStyle>
          <a:p>
            <a:pPr>
              <a:defRPr/>
            </a:pPr>
            <a:r>
              <a:rPr lang="en-US"/>
              <a:t>IBM Confidential</a:t>
            </a:r>
          </a:p>
        </p:txBody>
      </p:sp>
      <p:sp>
        <p:nvSpPr>
          <p:cNvPr id="6" name="Rectangle 9"/>
          <p:cNvSpPr>
            <a:spLocks noGrp="1" noChangeArrowheads="1"/>
          </p:cNvSpPr>
          <p:nvPr>
            <p:ph type="dt" sz="half" idx="11"/>
          </p:nvPr>
        </p:nvSpPr>
        <p:spPr>
          <a:ln/>
        </p:spPr>
        <p:txBody>
          <a:bodyPr/>
          <a:lstStyle>
            <a:lvl1pPr>
              <a:defRPr/>
            </a:lvl1pPr>
          </a:lstStyle>
          <a:p>
            <a:fld id="{AFEBFF44-355B-AF4A-8912-1CA5BDF894DA}" type="datetime3">
              <a:rPr lang="en-US"/>
              <a:pPr/>
              <a:t>26 januar 2014</a:t>
            </a:fld>
            <a:endParaRPr lang="en-US"/>
          </a:p>
        </p:txBody>
      </p:sp>
      <p:sp>
        <p:nvSpPr>
          <p:cNvPr id="7" name="Rectangle 7"/>
          <p:cNvSpPr>
            <a:spLocks noGrp="1" noChangeArrowheads="1"/>
          </p:cNvSpPr>
          <p:nvPr>
            <p:ph type="sldNum" sz="quarter" idx="12"/>
          </p:nvPr>
        </p:nvSpPr>
        <p:spPr>
          <a:ln/>
        </p:spPr>
        <p:txBody>
          <a:bodyPr/>
          <a:lstStyle>
            <a:lvl1pPr>
              <a:defRPr/>
            </a:lvl1pPr>
          </a:lstStyle>
          <a:p>
            <a:fld id="{06BB171E-4110-5E43-A97A-3277EE29B840}" type="slidenum">
              <a:rPr lang="en-US"/>
              <a:pPr/>
              <a:t>‹nr.›</a:t>
            </a:fld>
            <a:endParaRPr lang="en-US"/>
          </a:p>
        </p:txBody>
      </p:sp>
    </p:spTree>
    <p:extLst>
      <p:ext uri="{BB962C8B-B14F-4D97-AF65-F5344CB8AC3E}">
        <p14:creationId xmlns:p14="http://schemas.microsoft.com/office/powerpoint/2010/main" val="1933478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2525"/>
            <a:ext cx="4040188" cy="4794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7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2525"/>
            <a:ext cx="4041775" cy="4794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7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ftr" sz="quarter" idx="10"/>
          </p:nvPr>
        </p:nvSpPr>
        <p:spPr>
          <a:ln/>
        </p:spPr>
        <p:txBody>
          <a:bodyPr/>
          <a:lstStyle>
            <a:lvl1pPr>
              <a:defRPr/>
            </a:lvl1pPr>
          </a:lstStyle>
          <a:p>
            <a:pPr>
              <a:defRPr/>
            </a:pPr>
            <a:r>
              <a:rPr lang="en-US"/>
              <a:t>IBM Confidential</a:t>
            </a:r>
          </a:p>
        </p:txBody>
      </p:sp>
      <p:sp>
        <p:nvSpPr>
          <p:cNvPr id="8" name="Rectangle 9"/>
          <p:cNvSpPr>
            <a:spLocks noGrp="1" noChangeArrowheads="1"/>
          </p:cNvSpPr>
          <p:nvPr>
            <p:ph type="dt" sz="half" idx="11"/>
          </p:nvPr>
        </p:nvSpPr>
        <p:spPr>
          <a:ln/>
        </p:spPr>
        <p:txBody>
          <a:bodyPr/>
          <a:lstStyle>
            <a:lvl1pPr>
              <a:defRPr/>
            </a:lvl1pPr>
          </a:lstStyle>
          <a:p>
            <a:fld id="{2343BAAB-1A4D-4E4C-95EF-40D9741C0BA4}" type="datetime3">
              <a:rPr lang="en-US"/>
              <a:pPr/>
              <a:t>26 januar 2014</a:t>
            </a:fld>
            <a:endParaRPr lang="en-US"/>
          </a:p>
        </p:txBody>
      </p:sp>
      <p:sp>
        <p:nvSpPr>
          <p:cNvPr id="9" name="Rectangle 7"/>
          <p:cNvSpPr>
            <a:spLocks noGrp="1" noChangeArrowheads="1"/>
          </p:cNvSpPr>
          <p:nvPr>
            <p:ph type="sldNum" sz="quarter" idx="12"/>
          </p:nvPr>
        </p:nvSpPr>
        <p:spPr>
          <a:ln/>
        </p:spPr>
        <p:txBody>
          <a:bodyPr/>
          <a:lstStyle>
            <a:lvl1pPr>
              <a:defRPr/>
            </a:lvl1pPr>
          </a:lstStyle>
          <a:p>
            <a:fld id="{C90F09CD-6CA7-6345-84A9-C4A24B87EADC}" type="slidenum">
              <a:rPr lang="en-US"/>
              <a:pPr/>
              <a:t>‹nr.›</a:t>
            </a:fld>
            <a:endParaRPr lang="en-US"/>
          </a:p>
        </p:txBody>
      </p:sp>
    </p:spTree>
    <p:extLst>
      <p:ext uri="{BB962C8B-B14F-4D97-AF65-F5344CB8AC3E}">
        <p14:creationId xmlns:p14="http://schemas.microsoft.com/office/powerpoint/2010/main" val="1273059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ftr" sz="quarter" idx="10"/>
          </p:nvPr>
        </p:nvSpPr>
        <p:spPr>
          <a:ln/>
        </p:spPr>
        <p:txBody>
          <a:bodyPr/>
          <a:lstStyle>
            <a:lvl1pPr>
              <a:defRPr/>
            </a:lvl1pPr>
          </a:lstStyle>
          <a:p>
            <a:pPr>
              <a:defRPr/>
            </a:pPr>
            <a:r>
              <a:rPr lang="en-US"/>
              <a:t>IBM Confidential</a:t>
            </a:r>
          </a:p>
        </p:txBody>
      </p:sp>
      <p:sp>
        <p:nvSpPr>
          <p:cNvPr id="4" name="Rectangle 9"/>
          <p:cNvSpPr>
            <a:spLocks noGrp="1" noChangeArrowheads="1"/>
          </p:cNvSpPr>
          <p:nvPr>
            <p:ph type="dt" sz="half" idx="11"/>
          </p:nvPr>
        </p:nvSpPr>
        <p:spPr>
          <a:ln/>
        </p:spPr>
        <p:txBody>
          <a:bodyPr/>
          <a:lstStyle>
            <a:lvl1pPr>
              <a:defRPr/>
            </a:lvl1pPr>
          </a:lstStyle>
          <a:p>
            <a:fld id="{C909C00D-AB2E-744B-829D-B37BCA60CD18}" type="datetime3">
              <a:rPr lang="en-US"/>
              <a:pPr/>
              <a:t>26 januar 2014</a:t>
            </a:fld>
            <a:endParaRPr lang="en-US"/>
          </a:p>
        </p:txBody>
      </p:sp>
      <p:sp>
        <p:nvSpPr>
          <p:cNvPr id="5" name="Rectangle 7"/>
          <p:cNvSpPr>
            <a:spLocks noGrp="1" noChangeArrowheads="1"/>
          </p:cNvSpPr>
          <p:nvPr>
            <p:ph type="sldNum" sz="quarter" idx="12"/>
          </p:nvPr>
        </p:nvSpPr>
        <p:spPr>
          <a:ln/>
        </p:spPr>
        <p:txBody>
          <a:bodyPr/>
          <a:lstStyle>
            <a:lvl1pPr>
              <a:defRPr/>
            </a:lvl1pPr>
          </a:lstStyle>
          <a:p>
            <a:fld id="{15192A82-B1E8-DA4B-BB8F-285FF2DA4D16}" type="slidenum">
              <a:rPr lang="en-US"/>
              <a:pPr/>
              <a:t>‹nr.›</a:t>
            </a:fld>
            <a:endParaRPr lang="en-US"/>
          </a:p>
        </p:txBody>
      </p:sp>
    </p:spTree>
    <p:extLst>
      <p:ext uri="{BB962C8B-B14F-4D97-AF65-F5344CB8AC3E}">
        <p14:creationId xmlns:p14="http://schemas.microsoft.com/office/powerpoint/2010/main" val="3854275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a:ln/>
        </p:spPr>
        <p:txBody>
          <a:bodyPr/>
          <a:lstStyle>
            <a:lvl1pPr>
              <a:defRPr/>
            </a:lvl1pPr>
          </a:lstStyle>
          <a:p>
            <a:pPr>
              <a:defRPr/>
            </a:pPr>
            <a:r>
              <a:rPr lang="en-US"/>
              <a:t>IBM Confidential</a:t>
            </a:r>
          </a:p>
        </p:txBody>
      </p:sp>
      <p:sp>
        <p:nvSpPr>
          <p:cNvPr id="3" name="Rectangle 9"/>
          <p:cNvSpPr>
            <a:spLocks noGrp="1" noChangeArrowheads="1"/>
          </p:cNvSpPr>
          <p:nvPr>
            <p:ph type="dt" sz="half" idx="11"/>
          </p:nvPr>
        </p:nvSpPr>
        <p:spPr>
          <a:ln/>
        </p:spPr>
        <p:txBody>
          <a:bodyPr/>
          <a:lstStyle>
            <a:lvl1pPr>
              <a:defRPr/>
            </a:lvl1pPr>
          </a:lstStyle>
          <a:p>
            <a:fld id="{87BBECD9-8A60-FE40-B182-1E0106BC02C3}" type="datetime3">
              <a:rPr lang="en-US"/>
              <a:pPr/>
              <a:t>26 januar 2014</a:t>
            </a:fld>
            <a:endParaRPr lang="en-US"/>
          </a:p>
        </p:txBody>
      </p:sp>
      <p:sp>
        <p:nvSpPr>
          <p:cNvPr id="4" name="Rectangle 7"/>
          <p:cNvSpPr>
            <a:spLocks noGrp="1" noChangeArrowheads="1"/>
          </p:cNvSpPr>
          <p:nvPr>
            <p:ph type="sldNum" sz="quarter" idx="12"/>
          </p:nvPr>
        </p:nvSpPr>
        <p:spPr>
          <a:ln/>
        </p:spPr>
        <p:txBody>
          <a:bodyPr/>
          <a:lstStyle>
            <a:lvl1pPr>
              <a:defRPr/>
            </a:lvl1pPr>
          </a:lstStyle>
          <a:p>
            <a:fld id="{1342FFA6-86B8-7640-B811-4DEDEE120917}" type="slidenum">
              <a:rPr lang="en-US"/>
              <a:pPr/>
              <a:t>‹nr.›</a:t>
            </a:fld>
            <a:endParaRPr lang="en-US"/>
          </a:p>
        </p:txBody>
      </p:sp>
    </p:spTree>
    <p:extLst>
      <p:ext uri="{BB962C8B-B14F-4D97-AF65-F5344CB8AC3E}">
        <p14:creationId xmlns:p14="http://schemas.microsoft.com/office/powerpoint/2010/main" val="2127786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31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942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7913"/>
            <a:ext cx="3008313" cy="3521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t>IBM Confidential</a:t>
            </a:r>
          </a:p>
        </p:txBody>
      </p:sp>
      <p:sp>
        <p:nvSpPr>
          <p:cNvPr id="6" name="Rectangle 9"/>
          <p:cNvSpPr>
            <a:spLocks noGrp="1" noChangeArrowheads="1"/>
          </p:cNvSpPr>
          <p:nvPr>
            <p:ph type="dt" sz="half" idx="11"/>
          </p:nvPr>
        </p:nvSpPr>
        <p:spPr>
          <a:ln/>
        </p:spPr>
        <p:txBody>
          <a:bodyPr/>
          <a:lstStyle>
            <a:lvl1pPr>
              <a:defRPr/>
            </a:lvl1pPr>
          </a:lstStyle>
          <a:p>
            <a:fld id="{A0A98DBD-078B-EA4C-A92B-64BB8C1759FD}" type="datetime3">
              <a:rPr lang="en-US"/>
              <a:pPr/>
              <a:t>26 januar 2014</a:t>
            </a:fld>
            <a:endParaRPr lang="en-US"/>
          </a:p>
        </p:txBody>
      </p:sp>
      <p:sp>
        <p:nvSpPr>
          <p:cNvPr id="7" name="Rectangle 7"/>
          <p:cNvSpPr>
            <a:spLocks noGrp="1" noChangeArrowheads="1"/>
          </p:cNvSpPr>
          <p:nvPr>
            <p:ph type="sldNum" sz="quarter" idx="12"/>
          </p:nvPr>
        </p:nvSpPr>
        <p:spPr>
          <a:ln/>
        </p:spPr>
        <p:txBody>
          <a:bodyPr/>
          <a:lstStyle>
            <a:lvl1pPr>
              <a:defRPr/>
            </a:lvl1pPr>
          </a:lstStyle>
          <a:p>
            <a:fld id="{1BF38B6A-2D4E-EF48-85AD-AB81755F4FA3}" type="slidenum">
              <a:rPr lang="en-US"/>
              <a:pPr/>
              <a:t>‹nr.›</a:t>
            </a:fld>
            <a:endParaRPr lang="en-US"/>
          </a:p>
        </p:txBody>
      </p:sp>
    </p:spTree>
    <p:extLst>
      <p:ext uri="{BB962C8B-B14F-4D97-AF65-F5344CB8AC3E}">
        <p14:creationId xmlns:p14="http://schemas.microsoft.com/office/powerpoint/2010/main" val="3941834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3625"/>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92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4029075"/>
            <a:ext cx="5486400" cy="6048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t>IBM Confidential</a:t>
            </a:r>
          </a:p>
        </p:txBody>
      </p:sp>
      <p:sp>
        <p:nvSpPr>
          <p:cNvPr id="6" name="Rectangle 9"/>
          <p:cNvSpPr>
            <a:spLocks noGrp="1" noChangeArrowheads="1"/>
          </p:cNvSpPr>
          <p:nvPr>
            <p:ph type="dt" sz="half" idx="11"/>
          </p:nvPr>
        </p:nvSpPr>
        <p:spPr>
          <a:ln/>
        </p:spPr>
        <p:txBody>
          <a:bodyPr/>
          <a:lstStyle>
            <a:lvl1pPr>
              <a:defRPr/>
            </a:lvl1pPr>
          </a:lstStyle>
          <a:p>
            <a:fld id="{C06ED125-AAAA-2340-A0AB-413D51919A95}" type="datetime3">
              <a:rPr lang="en-US"/>
              <a:pPr/>
              <a:t>26 januar 2014</a:t>
            </a:fld>
            <a:endParaRPr lang="en-US"/>
          </a:p>
        </p:txBody>
      </p:sp>
      <p:sp>
        <p:nvSpPr>
          <p:cNvPr id="7" name="Rectangle 7"/>
          <p:cNvSpPr>
            <a:spLocks noGrp="1" noChangeArrowheads="1"/>
          </p:cNvSpPr>
          <p:nvPr>
            <p:ph type="sldNum" sz="quarter" idx="12"/>
          </p:nvPr>
        </p:nvSpPr>
        <p:spPr>
          <a:ln/>
        </p:spPr>
        <p:txBody>
          <a:bodyPr/>
          <a:lstStyle>
            <a:lvl1pPr>
              <a:defRPr/>
            </a:lvl1pPr>
          </a:lstStyle>
          <a:p>
            <a:fld id="{74214683-141B-5E41-B413-0E26741AEC48}" type="slidenum">
              <a:rPr lang="en-US"/>
              <a:pPr/>
              <a:t>‹nr.›</a:t>
            </a:fld>
            <a:endParaRPr lang="en-US"/>
          </a:p>
        </p:txBody>
      </p:sp>
    </p:spTree>
    <p:extLst>
      <p:ext uri="{BB962C8B-B14F-4D97-AF65-F5344CB8AC3E}">
        <p14:creationId xmlns:p14="http://schemas.microsoft.com/office/powerpoint/2010/main" val="83975666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92" name="Rectangle 8"/>
          <p:cNvSpPr>
            <a:spLocks noGrp="1" noChangeArrowheads="1"/>
          </p:cNvSpPr>
          <p:nvPr>
            <p:ph type="ftr" sz="quarter" idx="3"/>
          </p:nvPr>
        </p:nvSpPr>
        <p:spPr bwMode="auto">
          <a:xfrm>
            <a:off x="1554163" y="4906963"/>
            <a:ext cx="5943600" cy="138112"/>
          </a:xfrm>
          <a:prstGeom prst="rect">
            <a:avLst/>
          </a:prstGeom>
          <a:noFill/>
          <a:ln>
            <a:noFill/>
          </a:ln>
          <a:effectLst/>
          <a:extLst/>
        </p:spPr>
        <p:txBody>
          <a:bodyPr vert="horz" wrap="square" lIns="92075" tIns="46038" rIns="92075" bIns="46038" numCol="1" anchor="t" anchorCtr="0" compatLnSpc="1">
            <a:prstTxWarp prst="textNoShape">
              <a:avLst/>
            </a:prstTxWarp>
          </a:bodyPr>
          <a:lstStyle>
            <a:lvl1pPr>
              <a:lnSpc>
                <a:spcPct val="100000"/>
              </a:lnSpc>
              <a:defRPr sz="800" baseline="0">
                <a:solidFill>
                  <a:schemeClr val="tx1"/>
                </a:solidFill>
                <a:latin typeface="Arial" pitchFamily="34" charset="0"/>
                <a:ea typeface="+mn-ea"/>
                <a:cs typeface="Arial" pitchFamily="34" charset="0"/>
              </a:defRPr>
            </a:lvl1pPr>
          </a:lstStyle>
          <a:p>
            <a:pPr>
              <a:defRPr/>
            </a:pPr>
            <a:r>
              <a:rPr lang="en-US"/>
              <a:t>IBM Confidential</a:t>
            </a:r>
          </a:p>
        </p:txBody>
      </p:sp>
      <p:sp>
        <p:nvSpPr>
          <p:cNvPr id="67593" name="Rectangle 9"/>
          <p:cNvSpPr>
            <a:spLocks noGrp="1" noChangeArrowheads="1"/>
          </p:cNvSpPr>
          <p:nvPr>
            <p:ph type="dt" sz="half" idx="2"/>
          </p:nvPr>
        </p:nvSpPr>
        <p:spPr bwMode="auto">
          <a:xfrm>
            <a:off x="549275" y="4906963"/>
            <a:ext cx="1004888" cy="138112"/>
          </a:xfrm>
          <a:prstGeom prst="rect">
            <a:avLst/>
          </a:prstGeom>
          <a:noFill/>
          <a:ln>
            <a:noFill/>
          </a:ln>
          <a:effectLst/>
          <a:extLst/>
        </p:spPr>
        <p:txBody>
          <a:bodyPr vert="horz" wrap="square" lIns="92075" tIns="46038" rIns="92075" bIns="46038" numCol="1" anchor="t" anchorCtr="0" compatLnSpc="1">
            <a:prstTxWarp prst="textNoShape">
              <a:avLst/>
            </a:prstTxWarp>
          </a:bodyPr>
          <a:lstStyle>
            <a:lvl1pPr>
              <a:lnSpc>
                <a:spcPct val="100000"/>
              </a:lnSpc>
              <a:defRPr sz="800" baseline="0">
                <a:solidFill>
                  <a:schemeClr val="tx1"/>
                </a:solidFill>
                <a:cs typeface="Arial" charset="0"/>
              </a:defRPr>
            </a:lvl1pPr>
          </a:lstStyle>
          <a:p>
            <a:fld id="{AD191BBB-6C70-D44D-98AA-1CB34EFFA635}" type="datetime3">
              <a:rPr lang="en-US"/>
              <a:pPr/>
              <a:t>26 januar 2014</a:t>
            </a:fld>
            <a:endParaRPr lang="en-US"/>
          </a:p>
        </p:txBody>
      </p:sp>
      <p:sp>
        <p:nvSpPr>
          <p:cNvPr id="67591" name="Rectangle 7"/>
          <p:cNvSpPr>
            <a:spLocks noGrp="1" noChangeArrowheads="1"/>
          </p:cNvSpPr>
          <p:nvPr>
            <p:ph type="sldNum" sz="quarter" idx="4"/>
          </p:nvPr>
        </p:nvSpPr>
        <p:spPr bwMode="black">
          <a:xfrm>
            <a:off x="182563" y="4908550"/>
            <a:ext cx="366712" cy="138113"/>
          </a:xfrm>
          <a:prstGeom prst="rect">
            <a:avLst/>
          </a:prstGeom>
          <a:noFill/>
          <a:ln>
            <a:noFill/>
          </a:ln>
          <a:effectLst/>
          <a:extLst/>
        </p:spPr>
        <p:txBody>
          <a:bodyPr vert="horz" wrap="square" lIns="92075" tIns="46038" rIns="92075" bIns="46038" numCol="1" anchor="t" anchorCtr="0" compatLnSpc="1">
            <a:prstTxWarp prst="textNoShape">
              <a:avLst/>
            </a:prstTxWarp>
          </a:bodyPr>
          <a:lstStyle>
            <a:lvl1pPr>
              <a:lnSpc>
                <a:spcPct val="100000"/>
              </a:lnSpc>
              <a:defRPr sz="800" baseline="0">
                <a:solidFill>
                  <a:schemeClr val="tx1"/>
                </a:solidFill>
                <a:cs typeface="Arial" charset="0"/>
              </a:defRPr>
            </a:lvl1pPr>
          </a:lstStyle>
          <a:p>
            <a:fld id="{D0662630-2767-404F-9D94-30623D65B261}" type="slidenum">
              <a:rPr lang="en-US"/>
              <a:pPr/>
              <a:t>‹nr.›</a:t>
            </a:fld>
            <a:endParaRPr lang="en-US"/>
          </a:p>
        </p:txBody>
      </p:sp>
      <p:sp>
        <p:nvSpPr>
          <p:cNvPr id="2053" name="Rectangle 23"/>
          <p:cNvSpPr>
            <a:spLocks noGrp="1" noChangeArrowheads="1"/>
          </p:cNvSpPr>
          <p:nvPr>
            <p:ph type="title"/>
          </p:nvPr>
        </p:nvSpPr>
        <p:spPr bwMode="auto">
          <a:xfrm>
            <a:off x="182563" y="204788"/>
            <a:ext cx="8686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2054" name="Rectangle 24"/>
          <p:cNvSpPr>
            <a:spLocks noGrp="1" noChangeArrowheads="1"/>
          </p:cNvSpPr>
          <p:nvPr>
            <p:ph type="body" idx="1"/>
          </p:nvPr>
        </p:nvSpPr>
        <p:spPr bwMode="auto">
          <a:xfrm>
            <a:off x="182563" y="1082675"/>
            <a:ext cx="8686800"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738" r:id="rId1"/>
    <p:sldLayoutId id="2147483739"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40" r:id="rId12"/>
    <p:sldLayoutId id="2147483741" r:id="rId13"/>
  </p:sldLayoutIdLst>
  <p:hf hdr="0" ftr="0" dt="0"/>
  <p:txStyles>
    <p:titleStyle>
      <a:lvl1pPr algn="l" rtl="0" eaLnBrk="0" fontAlgn="base" hangingPunct="0">
        <a:lnSpc>
          <a:spcPct val="90000"/>
        </a:lnSpc>
        <a:spcBef>
          <a:spcPct val="0"/>
        </a:spcBef>
        <a:spcAft>
          <a:spcPct val="0"/>
        </a:spcAft>
        <a:defRPr sz="2200" b="1">
          <a:solidFill>
            <a:srgbClr val="00B2EE"/>
          </a:solidFill>
          <a:latin typeface="+mj-lt"/>
          <a:ea typeface="ＭＳ Ｐゴシック" charset="0"/>
          <a:cs typeface="+mj-cs"/>
        </a:defRPr>
      </a:lvl1pPr>
      <a:lvl2pPr algn="l" rtl="0" eaLnBrk="0" fontAlgn="base" hangingPunct="0">
        <a:lnSpc>
          <a:spcPct val="90000"/>
        </a:lnSpc>
        <a:spcBef>
          <a:spcPct val="0"/>
        </a:spcBef>
        <a:spcAft>
          <a:spcPct val="0"/>
        </a:spcAft>
        <a:defRPr sz="2200" b="1">
          <a:solidFill>
            <a:srgbClr val="00B2EE"/>
          </a:solidFill>
          <a:latin typeface="Arial" pitchFamily="34" charset="0"/>
          <a:ea typeface="ＭＳ Ｐゴシック" charset="0"/>
        </a:defRPr>
      </a:lvl2pPr>
      <a:lvl3pPr algn="l" rtl="0" eaLnBrk="0" fontAlgn="base" hangingPunct="0">
        <a:lnSpc>
          <a:spcPct val="90000"/>
        </a:lnSpc>
        <a:spcBef>
          <a:spcPct val="0"/>
        </a:spcBef>
        <a:spcAft>
          <a:spcPct val="0"/>
        </a:spcAft>
        <a:defRPr sz="2200" b="1">
          <a:solidFill>
            <a:srgbClr val="00B2EE"/>
          </a:solidFill>
          <a:latin typeface="Arial" pitchFamily="34" charset="0"/>
          <a:ea typeface="ＭＳ Ｐゴシック" charset="0"/>
        </a:defRPr>
      </a:lvl3pPr>
      <a:lvl4pPr algn="l" rtl="0" eaLnBrk="0" fontAlgn="base" hangingPunct="0">
        <a:lnSpc>
          <a:spcPct val="90000"/>
        </a:lnSpc>
        <a:spcBef>
          <a:spcPct val="0"/>
        </a:spcBef>
        <a:spcAft>
          <a:spcPct val="0"/>
        </a:spcAft>
        <a:defRPr sz="2200" b="1">
          <a:solidFill>
            <a:srgbClr val="00B2EE"/>
          </a:solidFill>
          <a:latin typeface="Arial" pitchFamily="34" charset="0"/>
          <a:ea typeface="ＭＳ Ｐゴシック" charset="0"/>
        </a:defRPr>
      </a:lvl4pPr>
      <a:lvl5pPr algn="l" rtl="0" eaLnBrk="0" fontAlgn="base" hangingPunct="0">
        <a:lnSpc>
          <a:spcPct val="90000"/>
        </a:lnSpc>
        <a:spcBef>
          <a:spcPct val="0"/>
        </a:spcBef>
        <a:spcAft>
          <a:spcPct val="0"/>
        </a:spcAft>
        <a:defRPr sz="2200" b="1">
          <a:solidFill>
            <a:srgbClr val="00B2EE"/>
          </a:solidFill>
          <a:latin typeface="Arial" pitchFamily="34" charset="0"/>
          <a:ea typeface="ＭＳ Ｐゴシック" charset="0"/>
        </a:defRPr>
      </a:lvl5pPr>
      <a:lvl6pPr marL="457200" algn="l" rtl="0" eaLnBrk="1" fontAlgn="base" hangingPunct="1">
        <a:lnSpc>
          <a:spcPct val="90000"/>
        </a:lnSpc>
        <a:spcBef>
          <a:spcPct val="0"/>
        </a:spcBef>
        <a:spcAft>
          <a:spcPct val="0"/>
        </a:spcAft>
        <a:defRPr sz="2200" b="1">
          <a:solidFill>
            <a:srgbClr val="00B2EE"/>
          </a:solidFill>
          <a:latin typeface="Arial" pitchFamily="34" charset="0"/>
        </a:defRPr>
      </a:lvl6pPr>
      <a:lvl7pPr marL="914400" algn="l" rtl="0" eaLnBrk="1" fontAlgn="base" hangingPunct="1">
        <a:lnSpc>
          <a:spcPct val="90000"/>
        </a:lnSpc>
        <a:spcBef>
          <a:spcPct val="0"/>
        </a:spcBef>
        <a:spcAft>
          <a:spcPct val="0"/>
        </a:spcAft>
        <a:defRPr sz="2200" b="1">
          <a:solidFill>
            <a:srgbClr val="00B2EE"/>
          </a:solidFill>
          <a:latin typeface="Arial" pitchFamily="34" charset="0"/>
        </a:defRPr>
      </a:lvl7pPr>
      <a:lvl8pPr marL="1371600" algn="l" rtl="0" eaLnBrk="1" fontAlgn="base" hangingPunct="1">
        <a:lnSpc>
          <a:spcPct val="90000"/>
        </a:lnSpc>
        <a:spcBef>
          <a:spcPct val="0"/>
        </a:spcBef>
        <a:spcAft>
          <a:spcPct val="0"/>
        </a:spcAft>
        <a:defRPr sz="2200" b="1">
          <a:solidFill>
            <a:srgbClr val="00B2EE"/>
          </a:solidFill>
          <a:latin typeface="Arial" pitchFamily="34" charset="0"/>
        </a:defRPr>
      </a:lvl8pPr>
      <a:lvl9pPr marL="1828800" algn="l" rtl="0" eaLnBrk="1" fontAlgn="base" hangingPunct="1">
        <a:lnSpc>
          <a:spcPct val="90000"/>
        </a:lnSpc>
        <a:spcBef>
          <a:spcPct val="0"/>
        </a:spcBef>
        <a:spcAft>
          <a:spcPct val="0"/>
        </a:spcAft>
        <a:defRPr sz="2200" b="1">
          <a:solidFill>
            <a:srgbClr val="00B2EE"/>
          </a:solidFill>
          <a:latin typeface="Arial" pitchFamily="34" charset="0"/>
        </a:defRPr>
      </a:lvl9pPr>
    </p:titleStyle>
    <p:bodyStyle>
      <a:lvl1pPr marL="173038" indent="-173038" algn="l" rtl="0" eaLnBrk="0" fontAlgn="base" hangingPunct="0">
        <a:spcBef>
          <a:spcPct val="50000"/>
        </a:spcBef>
        <a:spcAft>
          <a:spcPct val="0"/>
        </a:spcAft>
        <a:buClr>
          <a:schemeClr val="tx1"/>
        </a:buClr>
        <a:buFont typeface="Wingdings" charset="0"/>
        <a:buChar char="§"/>
        <a:defRPr sz="1400">
          <a:solidFill>
            <a:schemeClr val="tx1"/>
          </a:solidFill>
          <a:latin typeface="+mn-lt"/>
          <a:ea typeface="ＭＳ Ｐゴシック" charset="0"/>
          <a:cs typeface="+mn-cs"/>
        </a:defRPr>
      </a:lvl1pPr>
      <a:lvl2pPr marL="509588" indent="-163513" algn="l" rtl="0" eaLnBrk="0" fontAlgn="base" hangingPunct="0">
        <a:spcBef>
          <a:spcPct val="0"/>
        </a:spcBef>
        <a:spcAft>
          <a:spcPct val="0"/>
        </a:spcAft>
        <a:buClr>
          <a:schemeClr val="tx1"/>
        </a:buClr>
        <a:buFont typeface="Arial" charset="0"/>
        <a:buChar char="–"/>
        <a:defRPr sz="1400">
          <a:solidFill>
            <a:schemeClr val="tx1"/>
          </a:solidFill>
          <a:latin typeface="+mn-lt"/>
          <a:ea typeface="ＭＳ Ｐゴシック" charset="0"/>
        </a:defRPr>
      </a:lvl2pPr>
      <a:lvl3pPr marL="855663" indent="-173038" algn="l" rtl="0" eaLnBrk="0" fontAlgn="base" hangingPunct="0">
        <a:spcBef>
          <a:spcPct val="0"/>
        </a:spcBef>
        <a:spcAft>
          <a:spcPct val="0"/>
        </a:spcAft>
        <a:buClr>
          <a:schemeClr val="tx1"/>
        </a:buClr>
        <a:buChar char="•"/>
        <a:defRPr sz="1400">
          <a:solidFill>
            <a:schemeClr val="tx1"/>
          </a:solidFill>
          <a:latin typeface="+mn-lt"/>
          <a:ea typeface="ＭＳ Ｐゴシック" charset="0"/>
        </a:defRPr>
      </a:lvl3pPr>
      <a:lvl4pPr marL="1203325" indent="-173038" algn="l" rtl="0" eaLnBrk="0" fontAlgn="base" hangingPunct="0">
        <a:spcBef>
          <a:spcPct val="20000"/>
        </a:spcBef>
        <a:spcAft>
          <a:spcPct val="0"/>
        </a:spcAft>
        <a:buClr>
          <a:schemeClr val="tx1"/>
        </a:buClr>
        <a:buFont typeface="Wingdings" charset="0"/>
        <a:buChar char="ü"/>
        <a:defRPr sz="1400">
          <a:solidFill>
            <a:schemeClr val="tx1"/>
          </a:solidFill>
          <a:latin typeface="+mn-lt"/>
          <a:ea typeface="ＭＳ Ｐゴシック" charset="0"/>
        </a:defRPr>
      </a:lvl4pPr>
      <a:lvl5pPr marL="1539875" indent="-163513" algn="l" rtl="0" eaLnBrk="0" fontAlgn="base" hangingPunct="0">
        <a:spcBef>
          <a:spcPct val="20000"/>
        </a:spcBef>
        <a:spcAft>
          <a:spcPct val="0"/>
        </a:spcAft>
        <a:buClr>
          <a:schemeClr val="tx1"/>
        </a:buClr>
        <a:buFont typeface="Arial" charset="0"/>
        <a:buChar char="»"/>
        <a:defRPr sz="1400">
          <a:solidFill>
            <a:schemeClr val="tx1"/>
          </a:solidFill>
          <a:latin typeface="+mn-lt"/>
          <a:ea typeface="ＭＳ Ｐゴシック" charset="0"/>
        </a:defRPr>
      </a:lvl5pPr>
      <a:lvl6pPr marL="1997075" indent="-163513" algn="l" rtl="0" eaLnBrk="1" fontAlgn="base" hangingPunct="1">
        <a:spcBef>
          <a:spcPct val="20000"/>
        </a:spcBef>
        <a:spcAft>
          <a:spcPct val="0"/>
        </a:spcAft>
        <a:buClr>
          <a:schemeClr val="tx1"/>
        </a:buClr>
        <a:buFont typeface="Arial" pitchFamily="34" charset="0"/>
        <a:buChar char="»"/>
        <a:defRPr sz="1400">
          <a:solidFill>
            <a:schemeClr val="tx1"/>
          </a:solidFill>
          <a:latin typeface="+mn-lt"/>
        </a:defRPr>
      </a:lvl6pPr>
      <a:lvl7pPr marL="2454275" indent="-163513" algn="l" rtl="0" eaLnBrk="1" fontAlgn="base" hangingPunct="1">
        <a:spcBef>
          <a:spcPct val="20000"/>
        </a:spcBef>
        <a:spcAft>
          <a:spcPct val="0"/>
        </a:spcAft>
        <a:buClr>
          <a:schemeClr val="tx1"/>
        </a:buClr>
        <a:buFont typeface="Arial" pitchFamily="34" charset="0"/>
        <a:buChar char="»"/>
        <a:defRPr sz="1400">
          <a:solidFill>
            <a:schemeClr val="tx1"/>
          </a:solidFill>
          <a:latin typeface="+mn-lt"/>
        </a:defRPr>
      </a:lvl7pPr>
      <a:lvl8pPr marL="2911475" indent="-163513" algn="l" rtl="0" eaLnBrk="1" fontAlgn="base" hangingPunct="1">
        <a:spcBef>
          <a:spcPct val="20000"/>
        </a:spcBef>
        <a:spcAft>
          <a:spcPct val="0"/>
        </a:spcAft>
        <a:buClr>
          <a:schemeClr val="tx1"/>
        </a:buClr>
        <a:buFont typeface="Arial" pitchFamily="34" charset="0"/>
        <a:buChar char="»"/>
        <a:defRPr sz="1400">
          <a:solidFill>
            <a:schemeClr val="tx1"/>
          </a:solidFill>
          <a:latin typeface="+mn-lt"/>
        </a:defRPr>
      </a:lvl8pPr>
      <a:lvl9pPr marL="3368675" indent="-163513" algn="l" rtl="0" eaLnBrk="1" fontAlgn="base" hangingPunct="1">
        <a:spcBef>
          <a:spcPct val="20000"/>
        </a:spcBef>
        <a:spcAft>
          <a:spcPct val="0"/>
        </a:spcAft>
        <a:buClr>
          <a:schemeClr val="tx1"/>
        </a:buClr>
        <a:buFont typeface="Arial"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5.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ibm.com/legal/copytrade.s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gi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 Id="rId3" Type="http://schemas.openxmlformats.org/officeDocument/2006/relationships/image" Target="../media/image3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www-10.lotus.com/ldd/appdevwiki.nsf" TargetMode="External"/><Relationship Id="rId4" Type="http://schemas.openxmlformats.org/officeDocument/2006/relationships/hyperlink" Target="http://www.slideshare.net/brianog/ad104-ibm-connections-actiivtystream-integration" TargetMode="External"/><Relationship Id="rId1" Type="http://schemas.openxmlformats.org/officeDocument/2006/relationships/slideLayout" Target="../slideLayouts/slideLayout2.xml"/><Relationship Id="rId2" Type="http://schemas.openxmlformats.org/officeDocument/2006/relationships/hyperlink" Target="http://opensocial-resources.googlecode.com/svn/spec/trunk/Social-API-Server.xml" TargetMode="External"/></Relationships>
</file>

<file path=ppt/slides/_rels/slide62.xml.rels><?xml version="1.0" encoding="UTF-8" standalone="yes"?>
<Relationships xmlns="http://schemas.openxmlformats.org/package/2006/relationships"><Relationship Id="rId3" Type="http://schemas.openxmlformats.org/officeDocument/2006/relationships/hyperlink" Target="http://bit.ly/advancedrest" TargetMode="External"/><Relationship Id="rId4" Type="http://schemas.openxmlformats.org/officeDocument/2006/relationships/hyperlink" Target="http://curl.haxx.se/" TargetMode="External"/><Relationship Id="rId5" Type="http://schemas.openxmlformats.org/officeDocument/2006/relationships/hyperlink" Target="http://www.charlesproxy.com/" TargetMode="External"/><Relationship Id="rId1" Type="http://schemas.openxmlformats.org/officeDocument/2006/relationships/slideLayout" Target="../slideLayouts/slideLayout2.xml"/><Relationship Id="rId2" Type="http://schemas.openxmlformats.org/officeDocument/2006/relationships/hyperlink" Target="https://addons.mozilla.org/da/firefox/addon/restclient/"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 Id="rId3" Type="http://schemas.openxmlformats.org/officeDocument/2006/relationships/image" Target="../media/image4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 Id="rId3" Type="http://schemas.openxmlformats.org/officeDocument/2006/relationships/image" Target="../media/image1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4"/>
          <p:cNvSpPr>
            <a:spLocks noGrp="1" noChangeArrowheads="1"/>
          </p:cNvSpPr>
          <p:nvPr>
            <p:ph type="ctrTitle" idx="4294967295"/>
          </p:nvPr>
        </p:nvSpPr>
        <p:spPr>
          <a:xfrm>
            <a:off x="158750" y="1898650"/>
            <a:ext cx="5032375" cy="1616075"/>
          </a:xfrm>
          <a:noFill/>
        </p:spPr>
        <p:txBody>
          <a:bodyPr anchor="b"/>
          <a:lstStyle/>
          <a:p>
            <a:pPr eaLnBrk="1" hangingPunct="1"/>
            <a:r>
              <a:rPr lang="en-US" sz="2800" dirty="0" smtClean="0">
                <a:solidFill>
                  <a:srgbClr val="00B3EF"/>
                </a:solidFill>
                <a:latin typeface="Arial" charset="0"/>
              </a:rPr>
              <a:t>BP301: An Introduction to Working with the Activity Stream</a:t>
            </a:r>
            <a:endParaRPr lang="en-US" sz="1800" b="0" dirty="0">
              <a:solidFill>
                <a:srgbClr val="00B3EF"/>
              </a:solidFill>
              <a:latin typeface="Arial" charset="0"/>
            </a:endParaRPr>
          </a:p>
        </p:txBody>
      </p:sp>
      <p:sp>
        <p:nvSpPr>
          <p:cNvPr id="6147" name="Text Box 2"/>
          <p:cNvSpPr txBox="1">
            <a:spLocks noChangeArrowheads="1"/>
          </p:cNvSpPr>
          <p:nvPr/>
        </p:nvSpPr>
        <p:spPr bwMode="auto">
          <a:xfrm>
            <a:off x="158749" y="3541713"/>
            <a:ext cx="4878977"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defTabSz="457200" eaLnBrk="0" hangingPunct="0">
              <a:tabLst>
                <a:tab pos="723900" algn="l"/>
                <a:tab pos="1447800" algn="l"/>
                <a:tab pos="2171700" algn="l"/>
                <a:tab pos="2895600" algn="l"/>
                <a:tab pos="3619500" algn="l"/>
                <a:tab pos="4343400" algn="l"/>
              </a:tabLst>
              <a:defRPr sz="2200" baseline="-25000">
                <a:solidFill>
                  <a:schemeClr val="hlink"/>
                </a:solidFill>
                <a:latin typeface="Arial" charset="0"/>
                <a:ea typeface="ＭＳ Ｐゴシック" charset="0"/>
              </a:defRPr>
            </a:lvl1pPr>
            <a:lvl2pPr marL="742950" indent="-285750" defTabSz="457200" eaLnBrk="0" hangingPunct="0">
              <a:tabLst>
                <a:tab pos="723900" algn="l"/>
                <a:tab pos="1447800" algn="l"/>
                <a:tab pos="2171700" algn="l"/>
                <a:tab pos="2895600" algn="l"/>
                <a:tab pos="3619500" algn="l"/>
                <a:tab pos="4343400" algn="l"/>
              </a:tabLst>
              <a:defRPr sz="2200" baseline="-25000">
                <a:solidFill>
                  <a:schemeClr val="hlink"/>
                </a:solidFill>
                <a:latin typeface="Arial" charset="0"/>
                <a:ea typeface="ＭＳ Ｐゴシック" charset="0"/>
              </a:defRPr>
            </a:lvl2pPr>
            <a:lvl3pPr marL="1143000" indent="-228600" defTabSz="457200" eaLnBrk="0" hangingPunct="0">
              <a:tabLst>
                <a:tab pos="723900" algn="l"/>
                <a:tab pos="1447800" algn="l"/>
                <a:tab pos="2171700" algn="l"/>
                <a:tab pos="2895600" algn="l"/>
                <a:tab pos="3619500" algn="l"/>
                <a:tab pos="4343400" algn="l"/>
              </a:tabLst>
              <a:defRPr sz="2200" baseline="-25000">
                <a:solidFill>
                  <a:schemeClr val="hlink"/>
                </a:solidFill>
                <a:latin typeface="Arial" charset="0"/>
                <a:ea typeface="ＭＳ Ｐゴシック" charset="0"/>
              </a:defRPr>
            </a:lvl3pPr>
            <a:lvl4pPr marL="1600200" indent="-228600" defTabSz="457200" eaLnBrk="0" hangingPunct="0">
              <a:tabLst>
                <a:tab pos="723900" algn="l"/>
                <a:tab pos="1447800" algn="l"/>
                <a:tab pos="2171700" algn="l"/>
                <a:tab pos="2895600" algn="l"/>
                <a:tab pos="3619500" algn="l"/>
                <a:tab pos="4343400" algn="l"/>
              </a:tabLst>
              <a:defRPr sz="2200" baseline="-25000">
                <a:solidFill>
                  <a:schemeClr val="hlink"/>
                </a:solidFill>
                <a:latin typeface="Arial" charset="0"/>
                <a:ea typeface="ＭＳ Ｐゴシック" charset="0"/>
              </a:defRPr>
            </a:lvl4pPr>
            <a:lvl5pPr marL="2057400" indent="-228600" defTabSz="457200" eaLnBrk="0" hangingPunct="0">
              <a:tabLst>
                <a:tab pos="723900" algn="l"/>
                <a:tab pos="1447800" algn="l"/>
                <a:tab pos="2171700" algn="l"/>
                <a:tab pos="2895600" algn="l"/>
                <a:tab pos="3619500" algn="l"/>
                <a:tab pos="4343400" algn="l"/>
              </a:tabLst>
              <a:defRPr sz="2200" baseline="-25000">
                <a:solidFill>
                  <a:schemeClr val="hlink"/>
                </a:solidFill>
                <a:latin typeface="Arial" charset="0"/>
                <a:ea typeface="ＭＳ Ｐゴシック" charset="0"/>
              </a:defRPr>
            </a:lvl5pPr>
            <a:lvl6pPr marL="2514600" indent="-228600" eaLnBrk="0" fontAlgn="base" hangingPunct="0">
              <a:lnSpc>
                <a:spcPct val="90000"/>
              </a:lnSpc>
              <a:spcBef>
                <a:spcPct val="0"/>
              </a:spcBef>
              <a:spcAft>
                <a:spcPct val="0"/>
              </a:spcAft>
              <a:tabLst>
                <a:tab pos="723900" algn="l"/>
                <a:tab pos="1447800" algn="l"/>
                <a:tab pos="2171700" algn="l"/>
                <a:tab pos="2895600" algn="l"/>
                <a:tab pos="3619500" algn="l"/>
                <a:tab pos="4343400" algn="l"/>
              </a:tabLst>
              <a:defRPr sz="2200" baseline="-25000">
                <a:solidFill>
                  <a:schemeClr val="hlink"/>
                </a:solidFill>
                <a:latin typeface="Arial" charset="0"/>
                <a:ea typeface="ＭＳ Ｐゴシック" charset="0"/>
              </a:defRPr>
            </a:lvl6pPr>
            <a:lvl7pPr marL="2971800" indent="-228600" eaLnBrk="0" fontAlgn="base" hangingPunct="0">
              <a:lnSpc>
                <a:spcPct val="90000"/>
              </a:lnSpc>
              <a:spcBef>
                <a:spcPct val="0"/>
              </a:spcBef>
              <a:spcAft>
                <a:spcPct val="0"/>
              </a:spcAft>
              <a:tabLst>
                <a:tab pos="723900" algn="l"/>
                <a:tab pos="1447800" algn="l"/>
                <a:tab pos="2171700" algn="l"/>
                <a:tab pos="2895600" algn="l"/>
                <a:tab pos="3619500" algn="l"/>
                <a:tab pos="4343400" algn="l"/>
              </a:tabLst>
              <a:defRPr sz="2200" baseline="-25000">
                <a:solidFill>
                  <a:schemeClr val="hlink"/>
                </a:solidFill>
                <a:latin typeface="Arial" charset="0"/>
                <a:ea typeface="ＭＳ Ｐゴシック" charset="0"/>
              </a:defRPr>
            </a:lvl7pPr>
            <a:lvl8pPr marL="3429000" indent="-228600" eaLnBrk="0" fontAlgn="base" hangingPunct="0">
              <a:lnSpc>
                <a:spcPct val="90000"/>
              </a:lnSpc>
              <a:spcBef>
                <a:spcPct val="0"/>
              </a:spcBef>
              <a:spcAft>
                <a:spcPct val="0"/>
              </a:spcAft>
              <a:tabLst>
                <a:tab pos="723900" algn="l"/>
                <a:tab pos="1447800" algn="l"/>
                <a:tab pos="2171700" algn="l"/>
                <a:tab pos="2895600" algn="l"/>
                <a:tab pos="3619500" algn="l"/>
                <a:tab pos="4343400" algn="l"/>
              </a:tabLst>
              <a:defRPr sz="2200" baseline="-25000">
                <a:solidFill>
                  <a:schemeClr val="hlink"/>
                </a:solidFill>
                <a:latin typeface="Arial" charset="0"/>
                <a:ea typeface="ＭＳ Ｐゴシック" charset="0"/>
              </a:defRPr>
            </a:lvl8pPr>
            <a:lvl9pPr marL="3886200" indent="-228600" eaLnBrk="0" fontAlgn="base" hangingPunct="0">
              <a:lnSpc>
                <a:spcPct val="90000"/>
              </a:lnSpc>
              <a:spcBef>
                <a:spcPct val="0"/>
              </a:spcBef>
              <a:spcAft>
                <a:spcPct val="0"/>
              </a:spcAft>
              <a:tabLst>
                <a:tab pos="723900" algn="l"/>
                <a:tab pos="1447800" algn="l"/>
                <a:tab pos="2171700" algn="l"/>
                <a:tab pos="2895600" algn="l"/>
                <a:tab pos="3619500" algn="l"/>
                <a:tab pos="4343400" algn="l"/>
              </a:tabLst>
              <a:defRPr sz="2200" baseline="-25000">
                <a:solidFill>
                  <a:schemeClr val="hlink"/>
                </a:solidFill>
                <a:latin typeface="Arial" charset="0"/>
                <a:ea typeface="ＭＳ Ｐゴシック" charset="0"/>
              </a:defRPr>
            </a:lvl9pPr>
          </a:lstStyle>
          <a:p>
            <a:pPr eaLnBrk="1" hangingPunct="1">
              <a:lnSpc>
                <a:spcPct val="100000"/>
              </a:lnSpc>
              <a:buClr>
                <a:srgbClr val="000000"/>
              </a:buClr>
              <a:buSzPct val="100000"/>
              <a:buFont typeface="Times New Roman" charset="0"/>
              <a:buNone/>
            </a:pPr>
            <a:r>
              <a:rPr lang="en-US" sz="1600" baseline="0" dirty="0" smtClean="0">
                <a:solidFill>
                  <a:srgbClr val="000000"/>
                </a:solidFill>
                <a:ea typeface="MS PGothic" charset="0"/>
                <a:cs typeface="MS PGothic" charset="0"/>
              </a:rPr>
              <a:t>Mikkel Flindt Heisterberg, </a:t>
            </a:r>
            <a:r>
              <a:rPr lang="en-US" sz="1600" baseline="0" dirty="0" err="1" smtClean="0">
                <a:solidFill>
                  <a:srgbClr val="000000"/>
                </a:solidFill>
                <a:ea typeface="MS PGothic" charset="0"/>
                <a:cs typeface="MS PGothic" charset="0"/>
              </a:rPr>
              <a:t>OnTime</a:t>
            </a:r>
            <a:r>
              <a:rPr lang="en-US" sz="1600" baseline="0" dirty="0" smtClean="0">
                <a:solidFill>
                  <a:srgbClr val="000000"/>
                </a:solidFill>
                <a:ea typeface="MS PGothic" charset="0"/>
                <a:cs typeface="MS PGothic" charset="0"/>
              </a:rPr>
              <a:t>® by IntraVision</a:t>
            </a:r>
            <a:endParaRPr lang="en-US" sz="1600" baseline="0" dirty="0">
              <a:solidFill>
                <a:srgbClr val="000000"/>
              </a:solidFill>
              <a:ea typeface="MS PGothic" charset="0"/>
              <a:cs typeface="MS PGothic"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 y="4628260"/>
            <a:ext cx="8219256" cy="486504"/>
          </a:xfrm>
        </p:spPr>
        <p:txBody>
          <a:bodyPr>
            <a:normAutofit fontScale="90000"/>
          </a:bodyPr>
          <a:lstStyle/>
          <a:p>
            <a:r>
              <a:rPr lang="da-DK" dirty="0" smtClean="0"/>
              <a:t>Demo safety slide</a:t>
            </a:r>
            <a:endParaRPr lang="da-DK" dirty="0"/>
          </a:p>
        </p:txBody>
      </p:sp>
      <p:pic>
        <p:nvPicPr>
          <p:cNvPr id="1032" name="Picture 8" descr="C:\Users\lekkim\AppData\Local\Temp\SNAGHTMLcf8fb5.PNG"/>
          <p:cNvPicPr>
            <a:picLocks noChangeAspect="1" noChangeArrowheads="1"/>
          </p:cNvPicPr>
          <p:nvPr/>
        </p:nvPicPr>
        <p:blipFill>
          <a:blip r:embed="rId2" cstate="print"/>
          <a:srcRect/>
          <a:stretch>
            <a:fillRect/>
          </a:stretch>
        </p:blipFill>
        <p:spPr bwMode="auto">
          <a:xfrm>
            <a:off x="323528" y="87269"/>
            <a:ext cx="8640960" cy="4461766"/>
          </a:xfrm>
          <a:prstGeom prst="rect">
            <a:avLst/>
          </a:prstGeom>
          <a:noFill/>
        </p:spPr>
      </p:pic>
    </p:spTree>
    <p:extLst>
      <p:ext uri="{BB962C8B-B14F-4D97-AF65-F5344CB8AC3E}">
        <p14:creationId xmlns:p14="http://schemas.microsoft.com/office/powerpoint/2010/main" val="155469144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a-DK" dirty="0" smtClean="0"/>
              <a:t>No </a:t>
            </a:r>
            <a:r>
              <a:rPr lang="da-DK" dirty="0" err="1" smtClean="0"/>
              <a:t>content</a:t>
            </a:r>
            <a:r>
              <a:rPr lang="da-DK" dirty="0" smtClean="0"/>
              <a:t> </a:t>
            </a:r>
            <a:r>
              <a:rPr lang="da-DK" dirty="0" err="1" smtClean="0"/>
              <a:t>stored</a:t>
            </a:r>
            <a:r>
              <a:rPr lang="da-DK" dirty="0" smtClean="0"/>
              <a:t> in the </a:t>
            </a:r>
            <a:r>
              <a:rPr lang="da-DK" dirty="0" err="1" smtClean="0"/>
              <a:t>stream</a:t>
            </a:r>
            <a:endParaRPr lang="da-DK" dirty="0"/>
          </a:p>
        </p:txBody>
      </p:sp>
      <p:pic>
        <p:nvPicPr>
          <p:cNvPr id="10" name="Content Placeholder 9" descr="blog_con0407_60x45.gif"/>
          <p:cNvPicPr>
            <a:picLocks noGrp="1" noChangeAspect="1"/>
          </p:cNvPicPr>
          <p:nvPr>
            <p:ph idx="1"/>
          </p:nvPr>
        </p:nvPicPr>
        <p:blipFill>
          <a:blip r:embed="rId2" cstate="print"/>
          <a:stretch>
            <a:fillRect/>
          </a:stretch>
        </p:blipFill>
        <p:spPr>
          <a:xfrm>
            <a:off x="2368320" y="3874046"/>
            <a:ext cx="1051553" cy="592046"/>
          </a:xfrm>
        </p:spPr>
      </p:pic>
      <p:pic>
        <p:nvPicPr>
          <p:cNvPr id="66562" name="Picture 2"/>
          <p:cNvPicPr>
            <a:picLocks noChangeAspect="1" noChangeArrowheads="1"/>
          </p:cNvPicPr>
          <p:nvPr/>
        </p:nvPicPr>
        <p:blipFill>
          <a:blip r:embed="rId3" cstate="print"/>
          <a:srcRect/>
          <a:stretch>
            <a:fillRect/>
          </a:stretch>
        </p:blipFill>
        <p:spPr bwMode="auto">
          <a:xfrm>
            <a:off x="4390452" y="682171"/>
            <a:ext cx="4383759" cy="3783921"/>
          </a:xfrm>
          <a:prstGeom prst="rect">
            <a:avLst/>
          </a:prstGeom>
          <a:noFill/>
          <a:ln w="9525">
            <a:noFill/>
            <a:miter lim="800000"/>
            <a:headEnd/>
            <a:tailEnd/>
          </a:ln>
        </p:spPr>
      </p:pic>
      <p:pic>
        <p:nvPicPr>
          <p:cNvPr id="66567" name="Picture 7" descr="C:\Users\lekkim\AppData\Local\Temp\SNAGHTML3715a03.PNG"/>
          <p:cNvPicPr>
            <a:picLocks noChangeAspect="1" noChangeArrowheads="1"/>
          </p:cNvPicPr>
          <p:nvPr/>
        </p:nvPicPr>
        <p:blipFill>
          <a:blip r:embed="rId4" cstate="print"/>
          <a:srcRect/>
          <a:stretch>
            <a:fillRect/>
          </a:stretch>
        </p:blipFill>
        <p:spPr bwMode="auto">
          <a:xfrm>
            <a:off x="467544" y="2162241"/>
            <a:ext cx="2504224" cy="1601123"/>
          </a:xfrm>
          <a:prstGeom prst="rect">
            <a:avLst/>
          </a:prstGeom>
          <a:noFill/>
        </p:spPr>
      </p:pic>
      <p:pic>
        <p:nvPicPr>
          <p:cNvPr id="66568" name="Picture 8"/>
          <p:cNvPicPr>
            <a:picLocks noChangeAspect="1" noChangeArrowheads="1"/>
          </p:cNvPicPr>
          <p:nvPr/>
        </p:nvPicPr>
        <p:blipFill>
          <a:blip r:embed="rId5" cstate="print"/>
          <a:srcRect/>
          <a:stretch>
            <a:fillRect/>
          </a:stretch>
        </p:blipFill>
        <p:spPr bwMode="auto">
          <a:xfrm>
            <a:off x="467545" y="736227"/>
            <a:ext cx="3097801" cy="1305947"/>
          </a:xfrm>
          <a:prstGeom prst="rect">
            <a:avLst/>
          </a:prstGeom>
          <a:noFill/>
          <a:ln w="9525">
            <a:noFill/>
            <a:miter lim="800000"/>
            <a:headEnd/>
            <a:tailEnd/>
          </a:ln>
        </p:spPr>
      </p:pic>
    </p:spTree>
    <p:extLst>
      <p:ext uri="{BB962C8B-B14F-4D97-AF65-F5344CB8AC3E}">
        <p14:creationId xmlns:p14="http://schemas.microsoft.com/office/powerpoint/2010/main" val="225959458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ClrTx/>
            </a:pPr>
            <a:r>
              <a:rPr lang="da-DK" sz="1600" dirty="0" smtClean="0">
                <a:solidFill>
                  <a:schemeClr val="bg1"/>
                </a:solidFill>
              </a:rPr>
              <a:t>HTTP is much more than what a web browser reveals</a:t>
            </a:r>
          </a:p>
          <a:p>
            <a:pPr>
              <a:buClrTx/>
            </a:pPr>
            <a:r>
              <a:rPr lang="da-DK" sz="1600" dirty="0" smtClean="0">
                <a:solidFill>
                  <a:schemeClr val="bg1"/>
                </a:solidFill>
              </a:rPr>
              <a:t>The request</a:t>
            </a:r>
          </a:p>
          <a:p>
            <a:pPr lvl="1">
              <a:lnSpc>
                <a:spcPct val="120000"/>
              </a:lnSpc>
              <a:buClrTx/>
            </a:pPr>
            <a:r>
              <a:rPr lang="da-DK" sz="1600" dirty="0" smtClean="0">
                <a:solidFill>
                  <a:schemeClr val="bg1"/>
                </a:solidFill>
                <a:latin typeface="Source Code Pro"/>
                <a:cs typeface="Source Code Pro"/>
              </a:rPr>
              <a:t>has a </a:t>
            </a:r>
            <a:r>
              <a:rPr lang="da-DK" sz="1600" u="sng" dirty="0" smtClean="0">
                <a:solidFill>
                  <a:schemeClr val="bg1"/>
                </a:solidFill>
                <a:latin typeface="Source Code Pro"/>
                <a:cs typeface="Source Code Pro"/>
              </a:rPr>
              <a:t>method</a:t>
            </a:r>
            <a:r>
              <a:rPr lang="da-DK" sz="1600" dirty="0" smtClean="0">
                <a:solidFill>
                  <a:schemeClr val="bg1"/>
                </a:solidFill>
                <a:latin typeface="Source Code Pro"/>
                <a:cs typeface="Source Code Pro"/>
              </a:rPr>
              <a:t> (GET, POST, PUT, DELETE)</a:t>
            </a:r>
          </a:p>
          <a:p>
            <a:pPr lvl="1">
              <a:lnSpc>
                <a:spcPct val="120000"/>
              </a:lnSpc>
              <a:buClrTx/>
            </a:pPr>
            <a:r>
              <a:rPr lang="da-DK" sz="1600" dirty="0" smtClean="0">
                <a:solidFill>
                  <a:schemeClr val="bg1"/>
                </a:solidFill>
                <a:latin typeface="Source Code Pro"/>
                <a:cs typeface="Source Code Pro"/>
              </a:rPr>
              <a:t>may have </a:t>
            </a:r>
            <a:r>
              <a:rPr lang="da-DK" sz="1600" u="sng" dirty="0" smtClean="0">
                <a:solidFill>
                  <a:schemeClr val="bg1"/>
                </a:solidFill>
                <a:latin typeface="Source Code Pro"/>
                <a:cs typeface="Source Code Pro"/>
              </a:rPr>
              <a:t>headers</a:t>
            </a:r>
            <a:r>
              <a:rPr lang="da-DK" sz="1600" dirty="0" smtClean="0">
                <a:solidFill>
                  <a:schemeClr val="bg1"/>
                </a:solidFill>
                <a:latin typeface="Source Code Pro"/>
                <a:cs typeface="Source Code Pro"/>
              </a:rPr>
              <a:t> that describe the request such as a Content-Type (text/html), cookies and authentication information.</a:t>
            </a:r>
          </a:p>
          <a:p>
            <a:pPr lvl="1">
              <a:lnSpc>
                <a:spcPct val="120000"/>
              </a:lnSpc>
              <a:buClrTx/>
            </a:pPr>
            <a:r>
              <a:rPr lang="da-DK" sz="1600" dirty="0" smtClean="0">
                <a:solidFill>
                  <a:schemeClr val="bg1"/>
                </a:solidFill>
                <a:latin typeface="Source Code Pro"/>
                <a:cs typeface="Source Code Pro"/>
              </a:rPr>
              <a:t>may have a </a:t>
            </a:r>
            <a:r>
              <a:rPr lang="da-DK" sz="1600" u="sng" dirty="0" smtClean="0">
                <a:solidFill>
                  <a:schemeClr val="bg1"/>
                </a:solidFill>
                <a:latin typeface="Source Code Pro"/>
                <a:cs typeface="Source Code Pro"/>
              </a:rPr>
              <a:t>body data</a:t>
            </a:r>
          </a:p>
          <a:p>
            <a:pPr lvl="1">
              <a:buClrTx/>
            </a:pPr>
            <a:endParaRPr lang="da-DK" sz="1600" u="sng" dirty="0" smtClean="0">
              <a:solidFill>
                <a:schemeClr val="bg1"/>
              </a:solidFill>
              <a:latin typeface="Source Code Pro"/>
              <a:cs typeface="Source Code Pro"/>
            </a:endParaRPr>
          </a:p>
          <a:p>
            <a:pPr>
              <a:buClrTx/>
            </a:pPr>
            <a:r>
              <a:rPr lang="da-DK" sz="1600" dirty="0" smtClean="0">
                <a:solidFill>
                  <a:schemeClr val="bg1"/>
                </a:solidFill>
              </a:rPr>
              <a:t>The response</a:t>
            </a:r>
          </a:p>
          <a:p>
            <a:pPr lvl="1">
              <a:lnSpc>
                <a:spcPct val="120000"/>
              </a:lnSpc>
              <a:buClrTx/>
            </a:pPr>
            <a:r>
              <a:rPr lang="da-DK" sz="1600" dirty="0" smtClean="0">
                <a:solidFill>
                  <a:schemeClr val="bg1"/>
                </a:solidFill>
                <a:latin typeface="Source Code Pro"/>
                <a:cs typeface="Source Code Pro"/>
              </a:rPr>
              <a:t>has a </a:t>
            </a:r>
            <a:r>
              <a:rPr lang="da-DK" sz="1600" u="sng" dirty="0" smtClean="0">
                <a:solidFill>
                  <a:schemeClr val="bg1"/>
                </a:solidFill>
                <a:latin typeface="Source Code Pro"/>
                <a:cs typeface="Source Code Pro"/>
              </a:rPr>
              <a:t>return code</a:t>
            </a:r>
            <a:r>
              <a:rPr lang="da-DK" sz="1600" dirty="0" smtClean="0">
                <a:solidFill>
                  <a:schemeClr val="bg1"/>
                </a:solidFill>
                <a:latin typeface="Source Code Pro"/>
                <a:cs typeface="Source Code Pro"/>
              </a:rPr>
              <a:t> (200 = OK, 301 = Moved, 404 = Not found)</a:t>
            </a:r>
          </a:p>
          <a:p>
            <a:pPr lvl="1">
              <a:lnSpc>
                <a:spcPct val="120000"/>
              </a:lnSpc>
              <a:buClrTx/>
            </a:pPr>
            <a:r>
              <a:rPr lang="da-DK" sz="1600" dirty="0" smtClean="0">
                <a:solidFill>
                  <a:schemeClr val="bg1"/>
                </a:solidFill>
                <a:latin typeface="Source Code Pro"/>
                <a:cs typeface="Source Code Pro"/>
              </a:rPr>
              <a:t>may carry </a:t>
            </a:r>
            <a:r>
              <a:rPr lang="da-DK" sz="1600" u="sng" dirty="0" smtClean="0">
                <a:solidFill>
                  <a:schemeClr val="bg1"/>
                </a:solidFill>
                <a:latin typeface="Source Code Pro"/>
                <a:cs typeface="Source Code Pro"/>
              </a:rPr>
              <a:t>body data</a:t>
            </a:r>
          </a:p>
          <a:p>
            <a:pPr lvl="1">
              <a:lnSpc>
                <a:spcPct val="120000"/>
              </a:lnSpc>
              <a:buClrTx/>
            </a:pPr>
            <a:r>
              <a:rPr lang="da-DK" sz="1600" dirty="0" smtClean="0">
                <a:solidFill>
                  <a:schemeClr val="bg1"/>
                </a:solidFill>
                <a:latin typeface="Source Code Pro"/>
                <a:cs typeface="Source Code Pro"/>
              </a:rPr>
              <a:t>may have </a:t>
            </a:r>
            <a:r>
              <a:rPr lang="da-DK" sz="1600" u="sng" dirty="0" smtClean="0">
                <a:solidFill>
                  <a:schemeClr val="bg1"/>
                </a:solidFill>
                <a:latin typeface="Source Code Pro"/>
                <a:cs typeface="Source Code Pro"/>
              </a:rPr>
              <a:t>headers</a:t>
            </a:r>
            <a:r>
              <a:rPr lang="da-DK" sz="1600" dirty="0" smtClean="0">
                <a:solidFill>
                  <a:schemeClr val="bg1"/>
                </a:solidFill>
                <a:latin typeface="Source Code Pro"/>
                <a:cs typeface="Source Code Pro"/>
              </a:rPr>
              <a:t> that describe the response (e.g. Content-Type, charset and new location)</a:t>
            </a:r>
            <a:endParaRPr lang="da-DK" sz="1600" dirty="0">
              <a:solidFill>
                <a:schemeClr val="bg1"/>
              </a:solidFill>
              <a:latin typeface="Source Code Pro"/>
              <a:cs typeface="Source Code Pro"/>
            </a:endParaRPr>
          </a:p>
        </p:txBody>
      </p:sp>
      <p:sp>
        <p:nvSpPr>
          <p:cNvPr id="2" name="Title 1"/>
          <p:cNvSpPr>
            <a:spLocks noGrp="1"/>
          </p:cNvSpPr>
          <p:nvPr>
            <p:ph type="title"/>
          </p:nvPr>
        </p:nvSpPr>
        <p:spPr/>
        <p:txBody>
          <a:bodyPr>
            <a:normAutofit/>
          </a:bodyPr>
          <a:lstStyle/>
          <a:p>
            <a:r>
              <a:rPr lang="da-DK" dirty="0" smtClean="0">
                <a:solidFill>
                  <a:schemeClr val="bg1"/>
                </a:solidFill>
              </a:rPr>
              <a:t>REST API’s 101 (1)</a:t>
            </a:r>
            <a:endParaRPr lang="da-DK" dirty="0">
              <a:solidFill>
                <a:schemeClr val="bg1"/>
              </a:solidFill>
            </a:endParaRPr>
          </a:p>
        </p:txBody>
      </p:sp>
    </p:spTree>
    <p:extLst>
      <p:ext uri="{BB962C8B-B14F-4D97-AF65-F5344CB8AC3E}">
        <p14:creationId xmlns:p14="http://schemas.microsoft.com/office/powerpoint/2010/main" val="413893966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nSpc>
                <a:spcPct val="120000"/>
              </a:lnSpc>
            </a:pPr>
            <a:r>
              <a:rPr lang="da-DK" dirty="0" smtClean="0">
                <a:solidFill>
                  <a:schemeClr val="bg1"/>
                </a:solidFill>
              </a:rPr>
              <a:t>You will mainly use the POST and PUT </a:t>
            </a:r>
            <a:r>
              <a:rPr lang="da-DK" u="sng" dirty="0" smtClean="0">
                <a:solidFill>
                  <a:schemeClr val="bg1"/>
                </a:solidFill>
              </a:rPr>
              <a:t>methods</a:t>
            </a:r>
            <a:r>
              <a:rPr lang="da-DK" dirty="0" smtClean="0">
                <a:solidFill>
                  <a:schemeClr val="bg1"/>
                </a:solidFill>
              </a:rPr>
              <a:t> to send </a:t>
            </a:r>
            <a:r>
              <a:rPr lang="da-DK" u="sng" dirty="0" smtClean="0">
                <a:solidFill>
                  <a:schemeClr val="bg1"/>
                </a:solidFill>
              </a:rPr>
              <a:t>JSON</a:t>
            </a:r>
            <a:r>
              <a:rPr lang="da-DK" dirty="0" smtClean="0">
                <a:solidFill>
                  <a:schemeClr val="bg1"/>
                </a:solidFill>
              </a:rPr>
              <a:t> data (Content-Type: application/json) to the API</a:t>
            </a:r>
          </a:p>
          <a:p>
            <a:pPr>
              <a:lnSpc>
                <a:spcPct val="120000"/>
              </a:lnSpc>
            </a:pPr>
            <a:r>
              <a:rPr lang="da-DK" dirty="0" smtClean="0">
                <a:solidFill>
                  <a:schemeClr val="bg1"/>
                </a:solidFill>
              </a:rPr>
              <a:t>JSON is super simple key/value data format. It has simple datatypes (strings, numbers, booleans), objects and arrays</a:t>
            </a:r>
          </a:p>
          <a:p>
            <a:pPr marL="0" indent="0">
              <a:lnSpc>
                <a:spcPct val="120000"/>
              </a:lnSpc>
              <a:buNone/>
            </a:pPr>
            <a:r>
              <a:rPr lang="da-DK" dirty="0" smtClean="0">
                <a:solidFill>
                  <a:schemeClr val="bg1"/>
                </a:solidFill>
              </a:rPr>
              <a:t>{</a:t>
            </a:r>
            <a:br>
              <a:rPr lang="da-DK" dirty="0" smtClean="0">
                <a:solidFill>
                  <a:schemeClr val="bg1"/>
                </a:solidFill>
              </a:rPr>
            </a:br>
            <a:r>
              <a:rPr lang="da-DK" dirty="0" smtClean="0">
                <a:solidFill>
                  <a:schemeClr val="bg1"/>
                </a:solidFill>
              </a:rPr>
              <a:t>   ”email”: ”mh@intravision.dk”, </a:t>
            </a:r>
            <a:br>
              <a:rPr lang="da-DK" dirty="0" smtClean="0">
                <a:solidFill>
                  <a:schemeClr val="bg1"/>
                </a:solidFill>
              </a:rPr>
            </a:br>
            <a:r>
              <a:rPr lang="da-DK" dirty="0" smtClean="0">
                <a:solidFill>
                  <a:schemeClr val="bg1"/>
                </a:solidFill>
              </a:rPr>
              <a:t>   ”niceGuy”: true,</a:t>
            </a:r>
            <a:br>
              <a:rPr lang="da-DK" dirty="0" smtClean="0">
                <a:solidFill>
                  <a:schemeClr val="bg1"/>
                </a:solidFill>
              </a:rPr>
            </a:br>
            <a:r>
              <a:rPr lang="da-DK" dirty="0" smtClean="0">
                <a:solidFill>
                  <a:schemeClr val="bg1"/>
                </a:solidFill>
              </a:rPr>
              <a:t>   ”age”: 37, </a:t>
            </a:r>
            <a:br>
              <a:rPr lang="da-DK" dirty="0" smtClean="0">
                <a:solidFill>
                  <a:schemeClr val="bg1"/>
                </a:solidFill>
              </a:rPr>
            </a:br>
            <a:r>
              <a:rPr lang="da-DK" dirty="0" smtClean="0">
                <a:solidFill>
                  <a:schemeClr val="bg1"/>
                </a:solidFill>
              </a:rPr>
              <a:t>   ”name”: {</a:t>
            </a:r>
            <a:br>
              <a:rPr lang="da-DK" dirty="0" smtClean="0">
                <a:solidFill>
                  <a:schemeClr val="bg1"/>
                </a:solidFill>
              </a:rPr>
            </a:br>
            <a:r>
              <a:rPr lang="da-DK" dirty="0" smtClean="0">
                <a:solidFill>
                  <a:schemeClr val="bg1"/>
                </a:solidFill>
              </a:rPr>
              <a:t>      ”first”: ”Mikkel Flindt”, </a:t>
            </a:r>
            <a:br>
              <a:rPr lang="da-DK" dirty="0" smtClean="0">
                <a:solidFill>
                  <a:schemeClr val="bg1"/>
                </a:solidFill>
              </a:rPr>
            </a:br>
            <a:r>
              <a:rPr lang="da-DK" dirty="0" smtClean="0">
                <a:solidFill>
                  <a:schemeClr val="bg1"/>
                </a:solidFill>
              </a:rPr>
              <a:t>      ”last”: ” Heisterberg”</a:t>
            </a:r>
            <a:br>
              <a:rPr lang="da-DK" dirty="0" smtClean="0">
                <a:solidFill>
                  <a:schemeClr val="bg1"/>
                </a:solidFill>
              </a:rPr>
            </a:br>
            <a:r>
              <a:rPr lang="da-DK" dirty="0" smtClean="0">
                <a:solidFill>
                  <a:schemeClr val="bg1"/>
                </a:solidFill>
              </a:rPr>
              <a:t>   }, </a:t>
            </a:r>
            <a:br>
              <a:rPr lang="da-DK" dirty="0" smtClean="0">
                <a:solidFill>
                  <a:schemeClr val="bg1"/>
                </a:solidFill>
              </a:rPr>
            </a:br>
            <a:r>
              <a:rPr lang="da-DK" dirty="0" smtClean="0">
                <a:solidFill>
                  <a:schemeClr val="bg1"/>
                </a:solidFill>
              </a:rPr>
              <a:t>   ”Lotuspheres”: [2006, 2007, 2008, 2009, 2010, 2011, 2012],</a:t>
            </a:r>
            <a:br>
              <a:rPr lang="da-DK" dirty="0" smtClean="0">
                <a:solidFill>
                  <a:schemeClr val="bg1"/>
                </a:solidFill>
              </a:rPr>
            </a:br>
            <a:r>
              <a:rPr lang="da-DK" dirty="0" smtClean="0">
                <a:solidFill>
                  <a:schemeClr val="bg1"/>
                </a:solidFill>
              </a:rPr>
              <a:t>   ”IBMConnects”: [2013, 2014]</a:t>
            </a:r>
            <a:br>
              <a:rPr lang="da-DK" dirty="0" smtClean="0">
                <a:solidFill>
                  <a:schemeClr val="bg1"/>
                </a:solidFill>
              </a:rPr>
            </a:br>
            <a:r>
              <a:rPr lang="da-DK" dirty="0" smtClean="0">
                <a:solidFill>
                  <a:schemeClr val="bg1"/>
                </a:solidFill>
              </a:rPr>
              <a:t>}</a:t>
            </a:r>
            <a:endParaRPr lang="da-DK" dirty="0">
              <a:solidFill>
                <a:schemeClr val="bg1"/>
              </a:solidFill>
            </a:endParaRPr>
          </a:p>
        </p:txBody>
      </p:sp>
      <p:sp>
        <p:nvSpPr>
          <p:cNvPr id="2" name="Title 1"/>
          <p:cNvSpPr>
            <a:spLocks noGrp="1"/>
          </p:cNvSpPr>
          <p:nvPr>
            <p:ph type="title"/>
          </p:nvPr>
        </p:nvSpPr>
        <p:spPr/>
        <p:txBody>
          <a:bodyPr>
            <a:normAutofit/>
          </a:bodyPr>
          <a:lstStyle/>
          <a:p>
            <a:r>
              <a:rPr lang="da-DK" dirty="0" smtClean="0">
                <a:solidFill>
                  <a:schemeClr val="bg1"/>
                </a:solidFill>
              </a:rPr>
              <a:t>REST </a:t>
            </a:r>
            <a:r>
              <a:rPr lang="da-DK" dirty="0" err="1" smtClean="0">
                <a:solidFill>
                  <a:schemeClr val="bg1"/>
                </a:solidFill>
              </a:rPr>
              <a:t>API’s</a:t>
            </a:r>
            <a:r>
              <a:rPr lang="da-DK" dirty="0" smtClean="0">
                <a:solidFill>
                  <a:schemeClr val="bg1"/>
                </a:solidFill>
              </a:rPr>
              <a:t> 101 (2)</a:t>
            </a:r>
            <a:endParaRPr lang="da-DK" dirty="0">
              <a:solidFill>
                <a:schemeClr val="bg1"/>
              </a:solidFill>
            </a:endParaRPr>
          </a:p>
        </p:txBody>
      </p:sp>
    </p:spTree>
    <p:extLst>
      <p:ext uri="{BB962C8B-B14F-4D97-AF65-F5344CB8AC3E}">
        <p14:creationId xmlns:p14="http://schemas.microsoft.com/office/powerpoint/2010/main" val="168718608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da-DK" sz="1800" dirty="0" smtClean="0">
                <a:solidFill>
                  <a:schemeClr val="bg1"/>
                </a:solidFill>
              </a:rPr>
              <a:t>HTTP is pure text and easily done using telnet but there are cool tools to make it easier:</a:t>
            </a:r>
          </a:p>
          <a:p>
            <a:pPr lvl="1">
              <a:buClr>
                <a:schemeClr val="bg1"/>
              </a:buClr>
            </a:pPr>
            <a:r>
              <a:rPr lang="da-DK" sz="1800" dirty="0" smtClean="0">
                <a:solidFill>
                  <a:schemeClr val="bg1"/>
                </a:solidFill>
                <a:latin typeface="Source Code Pro"/>
                <a:cs typeface="Source Code Pro"/>
              </a:rPr>
              <a:t>RESTClient in Firefox</a:t>
            </a:r>
          </a:p>
          <a:p>
            <a:pPr lvl="1">
              <a:buClr>
                <a:schemeClr val="bg1"/>
              </a:buClr>
            </a:pPr>
            <a:r>
              <a:rPr lang="da-DK" sz="1800" dirty="0" smtClean="0">
                <a:solidFill>
                  <a:schemeClr val="bg1"/>
                </a:solidFill>
                <a:latin typeface="Source Code Pro"/>
                <a:cs typeface="Source Code Pro"/>
              </a:rPr>
              <a:t>Advanced REST Client in Chrome</a:t>
            </a:r>
          </a:p>
          <a:p>
            <a:pPr lvl="1">
              <a:buClr>
                <a:schemeClr val="bg1"/>
              </a:buClr>
            </a:pPr>
            <a:r>
              <a:rPr lang="da-DK" sz="1800" dirty="0" smtClean="0">
                <a:solidFill>
                  <a:schemeClr val="bg1"/>
                </a:solidFill>
                <a:latin typeface="Source Code Pro"/>
                <a:cs typeface="Source Code Pro"/>
              </a:rPr>
              <a:t>cURL if you’re a command line guy/gal</a:t>
            </a:r>
          </a:p>
          <a:p>
            <a:r>
              <a:rPr lang="da-DK" sz="1800" dirty="0" smtClean="0">
                <a:solidFill>
                  <a:schemeClr val="bg1"/>
                </a:solidFill>
              </a:rPr>
              <a:t>Recommend RESTClient in Firefox as the Chrome equivalent sends an Origin header that doesn’t agree with IBM Connections </a:t>
            </a:r>
          </a:p>
          <a:p>
            <a:r>
              <a:rPr lang="da-DK" sz="1800" dirty="0" smtClean="0">
                <a:solidFill>
                  <a:schemeClr val="bg1"/>
                </a:solidFill>
              </a:rPr>
              <a:t>Charles Web Proxy, http://www.charlesproxy.com</a:t>
            </a:r>
          </a:p>
        </p:txBody>
      </p:sp>
      <p:sp>
        <p:nvSpPr>
          <p:cNvPr id="2" name="Title 1"/>
          <p:cNvSpPr>
            <a:spLocks noGrp="1"/>
          </p:cNvSpPr>
          <p:nvPr>
            <p:ph type="title"/>
          </p:nvPr>
        </p:nvSpPr>
        <p:spPr/>
        <p:txBody>
          <a:bodyPr>
            <a:normAutofit/>
          </a:bodyPr>
          <a:lstStyle/>
          <a:p>
            <a:r>
              <a:rPr lang="da-DK" dirty="0" smtClean="0">
                <a:solidFill>
                  <a:schemeClr val="bg1"/>
                </a:solidFill>
              </a:rPr>
              <a:t>REST API’s 101 (3)</a:t>
            </a:r>
            <a:endParaRPr lang="da-DK" dirty="0">
              <a:solidFill>
                <a:schemeClr val="bg1"/>
              </a:solidFill>
            </a:endParaRPr>
          </a:p>
        </p:txBody>
      </p:sp>
    </p:spTree>
    <p:extLst>
      <p:ext uri="{BB962C8B-B14F-4D97-AF65-F5344CB8AC3E}">
        <p14:creationId xmlns:p14="http://schemas.microsoft.com/office/powerpoint/2010/main" val="229217436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How many streams are there?</a:t>
            </a:r>
            <a:endParaRPr lang="da-DK" dirty="0"/>
          </a:p>
        </p:txBody>
      </p:sp>
      <p:sp>
        <p:nvSpPr>
          <p:cNvPr id="3" name="Content Placeholder 2"/>
          <p:cNvSpPr>
            <a:spLocks noGrp="1"/>
          </p:cNvSpPr>
          <p:nvPr>
            <p:ph idx="1"/>
          </p:nvPr>
        </p:nvSpPr>
        <p:spPr/>
        <p:txBody>
          <a:bodyPr>
            <a:normAutofit/>
          </a:bodyPr>
          <a:lstStyle/>
          <a:p>
            <a:r>
              <a:rPr lang="da-DK" sz="2400" dirty="0" smtClean="0"/>
              <a:t>In my opinion it makes most sense </a:t>
            </a:r>
            <a:r>
              <a:rPr lang="da-DK" sz="2400" b="1" dirty="0" smtClean="0"/>
              <a:t>to not</a:t>
            </a:r>
            <a:r>
              <a:rPr lang="da-DK" sz="2400" dirty="0" smtClean="0"/>
              <a:t> consider the activity stream as one single stream</a:t>
            </a:r>
          </a:p>
          <a:p>
            <a:r>
              <a:rPr lang="da-DK" sz="2400" dirty="0" smtClean="0"/>
              <a:t>Instead think that</a:t>
            </a:r>
          </a:p>
          <a:p>
            <a:pPr lvl="1"/>
            <a:r>
              <a:rPr lang="da-DK" sz="2400" dirty="0" smtClean="0"/>
              <a:t>Each user has his/her own (</a:t>
            </a:r>
            <a:r>
              <a:rPr lang="da-DK" sz="2400" b="1" dirty="0" smtClean="0"/>
              <a:t>@me</a:t>
            </a:r>
            <a:r>
              <a:rPr lang="da-DK" sz="2400" dirty="0" smtClean="0"/>
              <a:t>)</a:t>
            </a:r>
          </a:p>
          <a:p>
            <a:pPr lvl="1"/>
            <a:r>
              <a:rPr lang="da-DK" sz="2400" dirty="0" smtClean="0"/>
              <a:t>There is a public stream (</a:t>
            </a:r>
            <a:r>
              <a:rPr lang="da-DK" sz="2400" b="1" dirty="0" smtClean="0"/>
              <a:t>@public</a:t>
            </a:r>
            <a:r>
              <a:rPr lang="da-DK" sz="2400" dirty="0" smtClean="0"/>
              <a:t>)</a:t>
            </a:r>
          </a:p>
          <a:p>
            <a:pPr lvl="1"/>
            <a:r>
              <a:rPr lang="da-DK" sz="2400" dirty="0" smtClean="0"/>
              <a:t>A community </a:t>
            </a:r>
            <a:r>
              <a:rPr lang="da-DK" sz="2400" b="1" dirty="0" smtClean="0"/>
              <a:t>may</a:t>
            </a:r>
            <a:r>
              <a:rPr lang="da-DK" sz="2400" dirty="0" smtClean="0"/>
              <a:t> have a stream if the widget has been added by a community owner – if there’s no stream for a community posting to it will return a ”403 Forbidden”</a:t>
            </a:r>
            <a:endParaRPr lang="da-DK" sz="2400" dirty="0"/>
          </a:p>
        </p:txBody>
      </p:sp>
    </p:spTree>
    <p:extLst>
      <p:ext uri="{BB962C8B-B14F-4D97-AF65-F5344CB8AC3E}">
        <p14:creationId xmlns:p14="http://schemas.microsoft.com/office/powerpoint/2010/main" val="402335703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Stream URL components</a:t>
            </a:r>
            <a:endParaRPr lang="da-DK" dirty="0"/>
          </a:p>
        </p:txBody>
      </p:sp>
      <p:sp>
        <p:nvSpPr>
          <p:cNvPr id="4" name="Content Placeholder 2"/>
          <p:cNvSpPr txBox="1">
            <a:spLocks/>
          </p:cNvSpPr>
          <p:nvPr/>
        </p:nvSpPr>
        <p:spPr>
          <a:xfrm>
            <a:off x="395536" y="618679"/>
            <a:ext cx="8568952" cy="3397616"/>
          </a:xfrm>
          <a:prstGeom prst="rect">
            <a:avLst/>
          </a:prstGeom>
        </p:spPr>
        <p:txBody>
          <a:bodyPr vert="horz" lIns="91440" tIns="45720" rIns="91440" bIns="45720" rtlCol="0">
            <a:normAutofit/>
          </a:bodyPr>
          <a:lstStyle/>
          <a:p>
            <a:pPr marL="1436688" marR="0" lvl="0" indent="-1436688" algn="l" defTabSz="914400" rtl="0" eaLnBrk="1" fontAlgn="auto" latinLnBrk="0" hangingPunct="1">
              <a:lnSpc>
                <a:spcPct val="100000"/>
              </a:lnSpc>
              <a:spcBef>
                <a:spcPct val="20000"/>
              </a:spcBef>
              <a:spcAft>
                <a:spcPts val="0"/>
              </a:spcAft>
              <a:buClrTx/>
              <a:buSzTx/>
              <a:tabLst/>
              <a:defRPr/>
            </a:pPr>
            <a:r>
              <a:rPr kumimoji="0" lang="da-DK" sz="1800" b="0" i="0" u="none" strike="noStrike" kern="1200" cap="none" spc="0" normalizeH="0" baseline="0" noProof="0" dirty="0" smtClean="0">
                <a:ln>
                  <a:noFill/>
                </a:ln>
                <a:solidFill>
                  <a:schemeClr val="tx1"/>
                </a:solidFill>
                <a:effectLst/>
                <a:uLnTx/>
                <a:uFillTx/>
                <a:latin typeface="+mn-lt"/>
                <a:ea typeface="+mn-ea"/>
                <a:cs typeface="+mn-cs"/>
              </a:rPr>
              <a:t>https://&lt;host&gt;/connections/opensocial/</a:t>
            </a:r>
            <a:r>
              <a:rPr kumimoji="0" lang="da-DK" sz="1800" b="1" i="0" u="none" strike="noStrike" kern="1200" cap="none" spc="0" normalizeH="0" baseline="0" noProof="0" dirty="0" smtClean="0">
                <a:ln>
                  <a:noFill/>
                </a:ln>
                <a:solidFill>
                  <a:schemeClr val="tx1"/>
                </a:solidFill>
                <a:effectLst/>
                <a:uLnTx/>
                <a:uFillTx/>
                <a:latin typeface="+mn-lt"/>
                <a:ea typeface="+mn-ea"/>
                <a:cs typeface="+mn-cs"/>
              </a:rPr>
              <a:t>&lt;auth&gt;</a:t>
            </a:r>
            <a:r>
              <a:rPr kumimoji="0" lang="da-DK" sz="1800" b="0" i="0" u="none" strike="noStrike" kern="1200" cap="none" spc="0" normalizeH="0" baseline="0" noProof="0" dirty="0" smtClean="0">
                <a:ln>
                  <a:noFill/>
                </a:ln>
                <a:solidFill>
                  <a:schemeClr val="tx1"/>
                </a:solidFill>
                <a:effectLst/>
                <a:uLnTx/>
                <a:uFillTx/>
                <a:latin typeface="+mn-lt"/>
                <a:ea typeface="+mn-ea"/>
                <a:cs typeface="+mn-cs"/>
              </a:rPr>
              <a:t>/rest/activitystreams</a:t>
            </a:r>
            <a:br>
              <a:rPr kumimoji="0" lang="da-DK" sz="1800" b="0" i="0" u="none" strike="noStrike" kern="1200" cap="none" spc="0" normalizeH="0" baseline="0" noProof="0" dirty="0" smtClean="0">
                <a:ln>
                  <a:noFill/>
                </a:ln>
                <a:solidFill>
                  <a:schemeClr val="tx1"/>
                </a:solidFill>
                <a:effectLst/>
                <a:uLnTx/>
                <a:uFillTx/>
                <a:latin typeface="+mn-lt"/>
                <a:ea typeface="+mn-ea"/>
                <a:cs typeface="+mn-cs"/>
              </a:rPr>
            </a:br>
            <a:r>
              <a:rPr kumimoji="0" lang="da-DK" sz="1800" b="0" i="0" u="none" strike="noStrike" kern="1200" cap="none" spc="0" normalizeH="0" baseline="0" noProof="0" dirty="0" smtClean="0">
                <a:ln>
                  <a:noFill/>
                </a:ln>
                <a:solidFill>
                  <a:schemeClr val="tx1"/>
                </a:solidFill>
                <a:effectLst/>
                <a:uLnTx/>
                <a:uFillTx/>
                <a:latin typeface="+mn-lt"/>
                <a:ea typeface="+mn-ea"/>
                <a:cs typeface="+mn-cs"/>
              </a:rPr>
              <a:t>/</a:t>
            </a:r>
            <a:r>
              <a:rPr kumimoji="0" lang="da-DK" sz="1800" b="1" i="0" u="none" strike="noStrike" kern="1200" cap="none" spc="0" normalizeH="0" baseline="0" noProof="0" dirty="0" smtClean="0">
                <a:ln>
                  <a:noFill/>
                </a:ln>
                <a:solidFill>
                  <a:schemeClr val="tx1"/>
                </a:solidFill>
                <a:effectLst/>
                <a:uLnTx/>
                <a:uFillTx/>
                <a:latin typeface="+mn-lt"/>
                <a:ea typeface="+mn-ea"/>
                <a:cs typeface="+mn-cs"/>
              </a:rPr>
              <a:t>&lt;user ID&gt;</a:t>
            </a:r>
            <a:r>
              <a:rPr kumimoji="0" lang="da-DK" sz="1800" b="0" i="0" u="none" strike="noStrike" kern="1200" cap="none" spc="0" normalizeH="0" baseline="0" noProof="0" dirty="0" smtClean="0">
                <a:ln>
                  <a:noFill/>
                </a:ln>
                <a:solidFill>
                  <a:schemeClr val="tx1"/>
                </a:solidFill>
                <a:effectLst/>
                <a:uLnTx/>
                <a:uFillTx/>
                <a:latin typeface="+mn-lt"/>
                <a:ea typeface="+mn-ea"/>
                <a:cs typeface="+mn-cs"/>
              </a:rPr>
              <a:t>/</a:t>
            </a:r>
            <a:r>
              <a:rPr kumimoji="0" lang="da-DK" sz="1800" b="1" i="0" u="none" strike="noStrike" kern="1200" cap="none" spc="0" normalizeH="0" baseline="0" noProof="0" dirty="0" smtClean="0">
                <a:ln>
                  <a:noFill/>
                </a:ln>
                <a:solidFill>
                  <a:schemeClr val="tx1"/>
                </a:solidFill>
                <a:effectLst/>
                <a:uLnTx/>
                <a:uFillTx/>
                <a:latin typeface="+mn-lt"/>
                <a:ea typeface="+mn-ea"/>
                <a:cs typeface="+mn-cs"/>
              </a:rPr>
              <a:t>&lt;group ID&gt;</a:t>
            </a:r>
            <a:r>
              <a:rPr kumimoji="0" lang="da-DK" sz="1800" b="0" i="0" u="none" strike="noStrike" kern="1200" cap="none" spc="0" normalizeH="0" baseline="0" noProof="0" dirty="0" smtClean="0">
                <a:ln>
                  <a:noFill/>
                </a:ln>
                <a:solidFill>
                  <a:schemeClr val="tx1"/>
                </a:solidFill>
                <a:effectLst/>
                <a:uLnTx/>
                <a:uFillTx/>
                <a:latin typeface="+mn-lt"/>
                <a:ea typeface="+mn-ea"/>
                <a:cs typeface="+mn-cs"/>
              </a:rPr>
              <a:t>/</a:t>
            </a:r>
            <a:r>
              <a:rPr kumimoji="0" lang="da-DK" sz="1800" b="1" i="0" u="none" strike="noStrike" kern="1200" cap="none" spc="0" normalizeH="0" baseline="0" noProof="0" dirty="0" smtClean="0">
                <a:ln>
                  <a:noFill/>
                </a:ln>
                <a:solidFill>
                  <a:schemeClr val="tx1"/>
                </a:solidFill>
                <a:effectLst/>
                <a:uLnTx/>
                <a:uFillTx/>
                <a:latin typeface="+mn-lt"/>
                <a:ea typeface="+mn-ea"/>
                <a:cs typeface="+mn-cs"/>
              </a:rPr>
              <a:t>&lt;application ID&gt;</a:t>
            </a:r>
            <a:r>
              <a:rPr kumimoji="0" lang="da-DK" sz="1800" b="0" i="0" u="none" strike="noStrike" kern="1200" cap="none" spc="0" normalizeH="0" baseline="0" noProof="0" dirty="0" smtClean="0">
                <a:ln>
                  <a:noFill/>
                </a:ln>
                <a:solidFill>
                  <a:schemeClr val="tx1"/>
                </a:solidFill>
                <a:effectLst/>
                <a:uLnTx/>
                <a:uFillTx/>
                <a:latin typeface="+mn-lt"/>
                <a:ea typeface="+mn-ea"/>
                <a:cs typeface="+mn-cs"/>
              </a:rPr>
              <a:t>/</a:t>
            </a:r>
            <a:r>
              <a:rPr kumimoji="0" lang="da-DK" sz="1800" b="1" i="0" u="none" strike="noStrike" kern="1200" cap="none" spc="0" normalizeH="0" baseline="0" noProof="0" dirty="0" smtClean="0">
                <a:ln>
                  <a:noFill/>
                </a:ln>
                <a:solidFill>
                  <a:schemeClr val="tx1"/>
                </a:solidFill>
                <a:effectLst/>
                <a:uLnTx/>
                <a:uFillTx/>
                <a:latin typeface="+mn-lt"/>
                <a:ea typeface="+mn-ea"/>
                <a:cs typeface="+mn-cs"/>
              </a:rPr>
              <a:t>&lt;activity ID&gt;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da-DK" sz="18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Table 4"/>
          <p:cNvGraphicFramePr>
            <a:graphicFrameLocks noGrp="1"/>
          </p:cNvGraphicFramePr>
          <p:nvPr>
            <p:extLst>
              <p:ext uri="{D42A27DB-BD31-4B8C-83A1-F6EECF244321}">
                <p14:modId xmlns:p14="http://schemas.microsoft.com/office/powerpoint/2010/main" val="911931040"/>
              </p:ext>
            </p:extLst>
          </p:nvPr>
        </p:nvGraphicFramePr>
        <p:xfrm>
          <a:off x="467544" y="1243303"/>
          <a:ext cx="8136904" cy="3367347"/>
        </p:xfrm>
        <a:graphic>
          <a:graphicData uri="http://schemas.openxmlformats.org/drawingml/2006/table">
            <a:tbl>
              <a:tblPr firstRow="1" bandRow="1">
                <a:tableStyleId>{5C22544A-7EE6-4342-B048-85BDC9FD1C3A}</a:tableStyleId>
              </a:tblPr>
              <a:tblGrid>
                <a:gridCol w="2232248"/>
                <a:gridCol w="5904656"/>
              </a:tblGrid>
              <a:tr h="278388">
                <a:tc>
                  <a:txBody>
                    <a:bodyPr/>
                    <a:lstStyle/>
                    <a:p>
                      <a:r>
                        <a:rPr lang="da-DK" sz="1200" dirty="0" smtClean="0"/>
                        <a:t>Component</a:t>
                      </a:r>
                      <a:endParaRPr lang="da-DK" sz="1200" dirty="0"/>
                    </a:p>
                  </a:txBody>
                  <a:tcPr marT="34322" marB="34322"/>
                </a:tc>
                <a:tc>
                  <a:txBody>
                    <a:bodyPr/>
                    <a:lstStyle/>
                    <a:p>
                      <a:r>
                        <a:rPr lang="da-DK" sz="1200" dirty="0" smtClean="0"/>
                        <a:t>Meaning</a:t>
                      </a:r>
                      <a:endParaRPr lang="da-DK" sz="1200" dirty="0"/>
                    </a:p>
                  </a:txBody>
                  <a:tcPr marT="34322" marB="34322"/>
                </a:tc>
              </a:tr>
              <a:tr h="617792">
                <a:tc>
                  <a:txBody>
                    <a:bodyPr/>
                    <a:lstStyle/>
                    <a:p>
                      <a:r>
                        <a:rPr lang="da-DK" sz="1200" dirty="0" smtClean="0"/>
                        <a:t>&lt;auth&gt;</a:t>
                      </a:r>
                      <a:endParaRPr lang="da-DK" sz="1200" dirty="0"/>
                    </a:p>
                  </a:txBody>
                  <a:tcPr marT="34322" marB="34322"/>
                </a:tc>
                <a:tc>
                  <a:txBody>
                    <a:bodyPr/>
                    <a:lstStyle/>
                    <a:p>
                      <a:r>
                        <a:rPr lang="da-DK" sz="1200" b="1" dirty="0" smtClean="0"/>
                        <a:t>(optional)</a:t>
                      </a:r>
                      <a:r>
                        <a:rPr lang="da-DK" sz="1200" baseline="0" dirty="0" smtClean="0"/>
                        <a:t> If using form based authentication leave this component out. Otherwise options are anonymos, basic,  oauth (last option not covered in this presentation).</a:t>
                      </a:r>
                      <a:endParaRPr lang="da-DK" sz="1200" dirty="0"/>
                    </a:p>
                  </a:txBody>
                  <a:tcPr marT="34322" marB="34322"/>
                </a:tc>
              </a:tr>
              <a:tr h="617792">
                <a:tc>
                  <a:txBody>
                    <a:bodyPr/>
                    <a:lstStyle/>
                    <a:p>
                      <a:r>
                        <a:rPr lang="da-DK" sz="1200" dirty="0" smtClean="0"/>
                        <a:t>&lt;user ID&gt;</a:t>
                      </a:r>
                      <a:endParaRPr lang="da-DK" sz="1200" dirty="0"/>
                    </a:p>
                  </a:txBody>
                  <a:tcPr marT="34322" marB="34322"/>
                </a:tc>
                <a:tc>
                  <a:txBody>
                    <a:bodyPr/>
                    <a:lstStyle/>
                    <a:p>
                      <a:r>
                        <a:rPr lang="da-DK" sz="1200" dirty="0" smtClean="0"/>
                        <a:t>The user whose</a:t>
                      </a:r>
                      <a:r>
                        <a:rPr lang="da-DK" sz="1200" baseline="0" dirty="0" smtClean="0"/>
                        <a:t> stream you’re addressing – use </a:t>
                      </a:r>
                      <a:r>
                        <a:rPr lang="da-DK" sz="1200" b="1" baseline="0" dirty="0" smtClean="0"/>
                        <a:t>@me</a:t>
                      </a:r>
                      <a:r>
                        <a:rPr lang="da-DK" sz="1200" b="0" baseline="0" dirty="0" smtClean="0"/>
                        <a:t> for current users stream, </a:t>
                      </a:r>
                      <a:r>
                        <a:rPr lang="da-DK" sz="1200" b="1" baseline="0" dirty="0" smtClean="0"/>
                        <a:t>@public</a:t>
                      </a:r>
                      <a:r>
                        <a:rPr lang="da-DK" sz="1200" b="0" baseline="0" dirty="0" smtClean="0"/>
                        <a:t> for public stream or a community ID for the stream in a community.</a:t>
                      </a:r>
                      <a:endParaRPr lang="da-DK" sz="1200" dirty="0"/>
                    </a:p>
                  </a:txBody>
                  <a:tcPr marT="34322" marB="34322"/>
                </a:tc>
              </a:tr>
              <a:tr h="617792">
                <a:tc>
                  <a:txBody>
                    <a:bodyPr/>
                    <a:lstStyle/>
                    <a:p>
                      <a:r>
                        <a:rPr lang="da-DK" sz="1200" dirty="0" smtClean="0"/>
                        <a:t>&lt;group</a:t>
                      </a:r>
                      <a:r>
                        <a:rPr lang="da-DK" sz="1200" baseline="0" dirty="0" smtClean="0"/>
                        <a:t> ID&gt;</a:t>
                      </a:r>
                      <a:endParaRPr lang="da-DK" sz="1200" dirty="0"/>
                    </a:p>
                  </a:txBody>
                  <a:tcPr marT="34322" marB="34322"/>
                </a:tc>
                <a:tc>
                  <a:txBody>
                    <a:bodyPr/>
                    <a:lstStyle/>
                    <a:p>
                      <a:r>
                        <a:rPr lang="da-DK" sz="1200" dirty="0" smtClean="0"/>
                        <a:t>The group of entries you’re addressing – use</a:t>
                      </a:r>
                      <a:r>
                        <a:rPr lang="da-DK" sz="1200" baseline="0" dirty="0" smtClean="0"/>
                        <a:t> </a:t>
                      </a:r>
                      <a:r>
                        <a:rPr lang="da-DK" sz="1200" b="1" baseline="0" dirty="0" smtClean="0"/>
                        <a:t>@all</a:t>
                      </a:r>
                      <a:r>
                        <a:rPr lang="da-DK" sz="1200" baseline="0" dirty="0" smtClean="0"/>
                        <a:t> for all posts or options for special meaning such as </a:t>
                      </a:r>
                      <a:r>
                        <a:rPr lang="da-DK" sz="1200" b="1" baseline="0" dirty="0" smtClean="0"/>
                        <a:t>@saved</a:t>
                      </a:r>
                      <a:r>
                        <a:rPr lang="da-DK" sz="1200" b="0" baseline="0" dirty="0" smtClean="0"/>
                        <a:t>, </a:t>
                      </a:r>
                      <a:r>
                        <a:rPr lang="da-DK" sz="1200" b="1" baseline="0" dirty="0" smtClean="0"/>
                        <a:t>@</a:t>
                      </a:r>
                      <a:r>
                        <a:rPr lang="da-DK" sz="1200" b="1" baseline="0" dirty="0" smtClean="0"/>
                        <a:t>actions, @</a:t>
                      </a:r>
                      <a:r>
                        <a:rPr lang="da-DK" sz="1200" b="1" baseline="0" dirty="0" err="1" smtClean="0"/>
                        <a:t>mentions</a:t>
                      </a:r>
                      <a:r>
                        <a:rPr lang="da-DK" sz="1200" b="0" baseline="0" dirty="0" smtClean="0"/>
                        <a:t>. </a:t>
                      </a:r>
                      <a:r>
                        <a:rPr lang="da-DK" sz="1200" b="0" baseline="0" dirty="0" smtClean="0"/>
                        <a:t>Refer for InfoCenter and resources slide for more</a:t>
                      </a:r>
                      <a:r>
                        <a:rPr lang="da-DK" sz="1200" b="0" baseline="0" dirty="0" smtClean="0"/>
                        <a:t>. </a:t>
                      </a:r>
                      <a:endParaRPr lang="da-DK" sz="1200" dirty="0"/>
                    </a:p>
                  </a:txBody>
                  <a:tcPr marT="34322" marB="34322"/>
                </a:tc>
              </a:tr>
              <a:tr h="800841">
                <a:tc>
                  <a:txBody>
                    <a:bodyPr/>
                    <a:lstStyle/>
                    <a:p>
                      <a:r>
                        <a:rPr lang="da-DK" sz="1200" dirty="0" smtClean="0"/>
                        <a:t>&lt;application</a:t>
                      </a:r>
                      <a:r>
                        <a:rPr lang="da-DK" sz="1200" baseline="0" dirty="0" smtClean="0"/>
                        <a:t> ID&gt;</a:t>
                      </a:r>
                      <a:endParaRPr lang="da-DK" sz="1200" dirty="0"/>
                    </a:p>
                  </a:txBody>
                  <a:tcPr marT="34322" marB="34322"/>
                </a:tc>
                <a:tc>
                  <a:txBody>
                    <a:bodyPr/>
                    <a:lstStyle/>
                    <a:p>
                      <a:r>
                        <a:rPr lang="da-DK" sz="1200" dirty="0" smtClean="0"/>
                        <a:t>When</a:t>
                      </a:r>
                      <a:r>
                        <a:rPr lang="da-DK" sz="1200" baseline="0" dirty="0" smtClean="0"/>
                        <a:t> retrieving entries this refers to the application (or ”generator”) that created the entry. All the IBM Connections app names can be used (</a:t>
                      </a:r>
                      <a:r>
                        <a:rPr lang="da-DK" sz="1200" b="1" baseline="0" dirty="0" smtClean="0"/>
                        <a:t>profiles</a:t>
                      </a:r>
                      <a:r>
                        <a:rPr lang="da-DK" sz="1200" baseline="0" dirty="0" smtClean="0"/>
                        <a:t>, </a:t>
                      </a:r>
                      <a:r>
                        <a:rPr lang="da-DK" sz="1200" b="1" baseline="0" dirty="0" smtClean="0"/>
                        <a:t>blogs</a:t>
                      </a:r>
                      <a:r>
                        <a:rPr lang="da-DK" sz="1200" baseline="0" dirty="0" smtClean="0"/>
                        <a:t>, </a:t>
                      </a:r>
                      <a:r>
                        <a:rPr lang="da-DK" sz="1200" b="1" baseline="0" dirty="0" smtClean="0"/>
                        <a:t>wikis</a:t>
                      </a:r>
                      <a:r>
                        <a:rPr lang="da-DK" sz="1200" baseline="0" dirty="0" smtClean="0"/>
                        <a:t> etc.) plus custom ones (e.g. </a:t>
                      </a:r>
                      <a:r>
                        <a:rPr lang="da-DK" sz="1200" b="1" baseline="0" dirty="0" smtClean="0"/>
                        <a:t>ontimegc</a:t>
                      </a:r>
                      <a:r>
                        <a:rPr lang="da-DK" sz="1200" baseline="0" dirty="0" smtClean="0"/>
                        <a:t>). </a:t>
                      </a:r>
                      <a:r>
                        <a:rPr lang="da-DK" sz="1200" b="1" baseline="0" dirty="0" smtClean="0"/>
                        <a:t>@all</a:t>
                      </a:r>
                      <a:r>
                        <a:rPr lang="da-DK" sz="1200" b="0" baseline="0" dirty="0" smtClean="0"/>
                        <a:t> used for all applications.</a:t>
                      </a:r>
                      <a:endParaRPr lang="da-DK" sz="1200" dirty="0" smtClean="0"/>
                    </a:p>
                  </a:txBody>
                  <a:tcPr marT="34322" marB="34322"/>
                </a:tc>
              </a:tr>
              <a:tr h="434742">
                <a:tc>
                  <a:txBody>
                    <a:bodyPr/>
                    <a:lstStyle/>
                    <a:p>
                      <a:r>
                        <a:rPr lang="da-DK" sz="1200" dirty="0" smtClean="0"/>
                        <a:t>&lt;activity</a:t>
                      </a:r>
                      <a:r>
                        <a:rPr lang="da-DK" sz="1200" baseline="0" dirty="0" smtClean="0"/>
                        <a:t> ID&gt;</a:t>
                      </a:r>
                      <a:endParaRPr lang="da-DK" sz="1200" dirty="0"/>
                    </a:p>
                  </a:txBody>
                  <a:tcPr marT="34322" marB="34322"/>
                </a:tc>
                <a:tc>
                  <a:txBody>
                    <a:bodyPr/>
                    <a:lstStyle/>
                    <a:p>
                      <a:r>
                        <a:rPr lang="da-DK" sz="1200" dirty="0" smtClean="0"/>
                        <a:t>Used</a:t>
                      </a:r>
                      <a:r>
                        <a:rPr lang="da-DK" sz="1200" baseline="0" dirty="0" smtClean="0"/>
                        <a:t> to reference a specific event e.g. for updating saved status.</a:t>
                      </a:r>
                      <a:endParaRPr lang="da-DK" sz="1200" dirty="0"/>
                    </a:p>
                  </a:txBody>
                  <a:tcPr marT="34322" marB="34322"/>
                </a:tc>
              </a:tr>
            </a:tbl>
          </a:graphicData>
        </a:graphic>
      </p:graphicFrame>
    </p:spTree>
    <p:extLst>
      <p:ext uri="{BB962C8B-B14F-4D97-AF65-F5344CB8AC3E}">
        <p14:creationId xmlns:p14="http://schemas.microsoft.com/office/powerpoint/2010/main" val="62197674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indent="-514350">
              <a:lnSpc>
                <a:spcPct val="120000"/>
              </a:lnSpc>
              <a:buFont typeface="+mj-lt"/>
              <a:buAutoNum type="arabicPeriod"/>
            </a:pPr>
            <a:r>
              <a:rPr lang="da-DK" dirty="0" smtClean="0">
                <a:solidFill>
                  <a:schemeClr val="bg1"/>
                </a:solidFill>
              </a:rPr>
              <a:t>/activitystreams/@me/@all</a:t>
            </a:r>
            <a:br>
              <a:rPr lang="da-DK" dirty="0" smtClean="0">
                <a:solidFill>
                  <a:schemeClr val="bg1"/>
                </a:solidFill>
              </a:rPr>
            </a:br>
            <a:r>
              <a:rPr lang="da-DK" dirty="0" smtClean="0">
                <a:solidFill>
                  <a:schemeClr val="bg1"/>
                </a:solidFill>
              </a:rPr>
              <a:t>List my (current users) entries</a:t>
            </a:r>
          </a:p>
          <a:p>
            <a:pPr marL="514350" indent="-514350">
              <a:lnSpc>
                <a:spcPct val="120000"/>
              </a:lnSpc>
              <a:buFont typeface="+mj-lt"/>
              <a:buAutoNum type="arabicPeriod"/>
            </a:pPr>
            <a:r>
              <a:rPr lang="da-DK" dirty="0" smtClean="0">
                <a:solidFill>
                  <a:schemeClr val="bg1"/>
                </a:solidFill>
              </a:rPr>
              <a:t>/activitystreams/@public/@all</a:t>
            </a:r>
            <a:br>
              <a:rPr lang="da-DK" dirty="0" smtClean="0">
                <a:solidFill>
                  <a:schemeClr val="bg1"/>
                </a:solidFill>
              </a:rPr>
            </a:br>
            <a:r>
              <a:rPr lang="da-DK" dirty="0" smtClean="0">
                <a:solidFill>
                  <a:schemeClr val="bg1"/>
                </a:solidFill>
              </a:rPr>
              <a:t>List public stream entries</a:t>
            </a:r>
          </a:p>
          <a:p>
            <a:pPr marL="514350" indent="-514350">
              <a:lnSpc>
                <a:spcPct val="120000"/>
              </a:lnSpc>
              <a:buFont typeface="+mj-lt"/>
              <a:buAutoNum type="arabicPeriod"/>
            </a:pPr>
            <a:r>
              <a:rPr lang="da-DK" dirty="0" smtClean="0">
                <a:solidFill>
                  <a:schemeClr val="bg1"/>
                </a:solidFill>
              </a:rPr>
              <a:t>/activitystreams/@me/@actions</a:t>
            </a:r>
            <a:br>
              <a:rPr lang="da-DK" dirty="0" smtClean="0">
                <a:solidFill>
                  <a:schemeClr val="bg1"/>
                </a:solidFill>
              </a:rPr>
            </a:br>
            <a:r>
              <a:rPr lang="da-DK" dirty="0" smtClean="0">
                <a:solidFill>
                  <a:schemeClr val="bg1"/>
                </a:solidFill>
              </a:rPr>
              <a:t>List my actionable events</a:t>
            </a:r>
          </a:p>
          <a:p>
            <a:pPr marL="514350" indent="-514350">
              <a:lnSpc>
                <a:spcPct val="120000"/>
              </a:lnSpc>
              <a:buFont typeface="+mj-lt"/>
              <a:buAutoNum type="arabicPeriod"/>
            </a:pPr>
            <a:r>
              <a:rPr lang="da-DK" dirty="0" smtClean="0">
                <a:solidFill>
                  <a:schemeClr val="bg1"/>
                </a:solidFill>
              </a:rPr>
              <a:t>/activitystreams/@me/@saved/blogs</a:t>
            </a:r>
            <a:br>
              <a:rPr lang="da-DK" dirty="0" smtClean="0">
                <a:solidFill>
                  <a:schemeClr val="bg1"/>
                </a:solidFill>
              </a:rPr>
            </a:br>
            <a:r>
              <a:rPr lang="da-DK" dirty="0" smtClean="0">
                <a:solidFill>
                  <a:schemeClr val="bg1"/>
                </a:solidFill>
              </a:rPr>
              <a:t>List my saved events from blogs</a:t>
            </a:r>
          </a:p>
          <a:p>
            <a:pPr marL="514350" indent="-514350">
              <a:lnSpc>
                <a:spcPct val="120000"/>
              </a:lnSpc>
              <a:buFont typeface="+mj-lt"/>
              <a:buAutoNum type="arabicPeriod"/>
            </a:pPr>
            <a:r>
              <a:rPr lang="da-DK" dirty="0" smtClean="0">
                <a:solidFill>
                  <a:schemeClr val="bg1"/>
                </a:solidFill>
              </a:rPr>
              <a:t>/@me/@all/@all/bdb562fb-b145-43dc...</a:t>
            </a:r>
            <a:br>
              <a:rPr lang="da-DK" dirty="0" smtClean="0">
                <a:solidFill>
                  <a:schemeClr val="bg1"/>
                </a:solidFill>
              </a:rPr>
            </a:br>
            <a:r>
              <a:rPr lang="da-DK" dirty="0" smtClean="0">
                <a:solidFill>
                  <a:schemeClr val="bg1"/>
                </a:solidFill>
              </a:rPr>
              <a:t>Work with entry from my stream based on ID</a:t>
            </a:r>
          </a:p>
        </p:txBody>
      </p:sp>
      <p:sp>
        <p:nvSpPr>
          <p:cNvPr id="2" name="Title 1"/>
          <p:cNvSpPr>
            <a:spLocks noGrp="1"/>
          </p:cNvSpPr>
          <p:nvPr>
            <p:ph type="title"/>
          </p:nvPr>
        </p:nvSpPr>
        <p:spPr/>
        <p:txBody>
          <a:bodyPr>
            <a:normAutofit/>
          </a:bodyPr>
          <a:lstStyle/>
          <a:p>
            <a:r>
              <a:rPr lang="da-DK" dirty="0" smtClean="0">
                <a:solidFill>
                  <a:schemeClr val="bg1"/>
                </a:solidFill>
              </a:rPr>
              <a:t>Stream URL Examples</a:t>
            </a:r>
            <a:endParaRPr lang="da-DK" dirty="0">
              <a:solidFill>
                <a:schemeClr val="bg1"/>
              </a:solidFill>
            </a:endParaRPr>
          </a:p>
        </p:txBody>
      </p:sp>
      <p:sp>
        <p:nvSpPr>
          <p:cNvPr id="5" name="TextBox 4"/>
          <p:cNvSpPr txBox="1"/>
          <p:nvPr/>
        </p:nvSpPr>
        <p:spPr>
          <a:xfrm>
            <a:off x="323529" y="4242892"/>
            <a:ext cx="6058069" cy="502359"/>
          </a:xfrm>
          <a:prstGeom prst="rect">
            <a:avLst/>
          </a:prstGeom>
          <a:noFill/>
        </p:spPr>
        <p:txBody>
          <a:bodyPr wrap="none" rtlCol="0">
            <a:spAutoFit/>
          </a:bodyPr>
          <a:lstStyle/>
          <a:p>
            <a:r>
              <a:rPr lang="da-DK" dirty="0" smtClean="0">
                <a:solidFill>
                  <a:schemeClr val="bg1"/>
                </a:solidFill>
                <a:latin typeface="Source Code Pro"/>
                <a:cs typeface="Source Code Pro"/>
              </a:rPr>
              <a:t>* All URLs above start with </a:t>
            </a:r>
            <a:br>
              <a:rPr lang="da-DK" dirty="0" smtClean="0">
                <a:solidFill>
                  <a:schemeClr val="bg1"/>
                </a:solidFill>
                <a:latin typeface="Source Code Pro"/>
                <a:cs typeface="Source Code Pro"/>
              </a:rPr>
            </a:br>
            <a:r>
              <a:rPr lang="da-DK" dirty="0" smtClean="0">
                <a:solidFill>
                  <a:schemeClr val="bg1"/>
                </a:solidFill>
                <a:latin typeface="Source Code Pro"/>
                <a:cs typeface="Source Code Pro"/>
              </a:rPr>
              <a:t>  </a:t>
            </a:r>
            <a:r>
              <a:rPr lang="da-DK" dirty="0" err="1" smtClean="0">
                <a:solidFill>
                  <a:schemeClr val="bg1"/>
                </a:solidFill>
                <a:latin typeface="Source Code Pro"/>
                <a:cs typeface="Source Code Pro"/>
              </a:rPr>
              <a:t>https</a:t>
            </a:r>
            <a:r>
              <a:rPr lang="da-DK" dirty="0" smtClean="0">
                <a:solidFill>
                  <a:schemeClr val="bg1"/>
                </a:solidFill>
                <a:latin typeface="Source Code Pro"/>
                <a:cs typeface="Source Code Pro"/>
              </a:rPr>
              <a:t>://&lt;host&gt;/connections/opensocial/&lt;auth&gt;/rest</a:t>
            </a:r>
            <a:endParaRPr lang="da-DK" dirty="0">
              <a:solidFill>
                <a:schemeClr val="bg1"/>
              </a:solidFill>
              <a:latin typeface="Source Code Pro"/>
              <a:cs typeface="Source Code Pro"/>
            </a:endParaRPr>
          </a:p>
        </p:txBody>
      </p:sp>
      <p:sp>
        <p:nvSpPr>
          <p:cNvPr id="6" name="Right Brace 5"/>
          <p:cNvSpPr/>
          <p:nvPr/>
        </p:nvSpPr>
        <p:spPr>
          <a:xfrm>
            <a:off x="5796136" y="844339"/>
            <a:ext cx="360040" cy="1243288"/>
          </a:xfrm>
          <a:prstGeom prst="rightBrace">
            <a:avLst>
              <a:gd name="adj1" fmla="val 0"/>
              <a:gd name="adj2" fmla="val 50000"/>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a-DK" b="1" dirty="0"/>
          </a:p>
        </p:txBody>
      </p:sp>
      <p:sp>
        <p:nvSpPr>
          <p:cNvPr id="8" name="TextBox 7"/>
          <p:cNvSpPr txBox="1"/>
          <p:nvPr/>
        </p:nvSpPr>
        <p:spPr>
          <a:xfrm>
            <a:off x="6186558" y="1072762"/>
            <a:ext cx="1620954" cy="834416"/>
          </a:xfrm>
          <a:prstGeom prst="rect">
            <a:avLst/>
          </a:prstGeom>
          <a:noFill/>
        </p:spPr>
        <p:txBody>
          <a:bodyPr wrap="none" rtlCol="0">
            <a:spAutoFit/>
          </a:bodyPr>
          <a:lstStyle/>
          <a:p>
            <a:r>
              <a:rPr lang="da-DK" sz="2000" dirty="0" smtClean="0">
                <a:solidFill>
                  <a:schemeClr val="bg1"/>
                </a:solidFill>
                <a:latin typeface="Source Code Pro"/>
                <a:cs typeface="Source Code Pro"/>
              </a:rPr>
              <a:t>Also used </a:t>
            </a:r>
          </a:p>
          <a:p>
            <a:r>
              <a:rPr lang="da-DK" sz="2000" dirty="0" smtClean="0">
                <a:solidFill>
                  <a:schemeClr val="bg1"/>
                </a:solidFill>
                <a:latin typeface="Source Code Pro"/>
                <a:cs typeface="Source Code Pro"/>
              </a:rPr>
              <a:t>when creating </a:t>
            </a:r>
          </a:p>
          <a:p>
            <a:r>
              <a:rPr lang="da-DK" sz="2000" dirty="0" smtClean="0">
                <a:solidFill>
                  <a:schemeClr val="bg1"/>
                </a:solidFill>
                <a:latin typeface="Source Code Pro"/>
                <a:cs typeface="Source Code Pro"/>
              </a:rPr>
              <a:t>new entries </a:t>
            </a:r>
          </a:p>
          <a:p>
            <a:r>
              <a:rPr lang="da-DK" sz="2000" dirty="0" smtClean="0">
                <a:solidFill>
                  <a:schemeClr val="bg1"/>
                </a:solidFill>
                <a:latin typeface="Source Code Pro"/>
                <a:cs typeface="Source Code Pro"/>
              </a:rPr>
              <a:t>(e.g. POSTing)</a:t>
            </a:r>
            <a:endParaRPr lang="da-DK" sz="2000" dirty="0">
              <a:solidFill>
                <a:schemeClr val="bg1"/>
              </a:solidFill>
              <a:latin typeface="Source Code Pro"/>
              <a:cs typeface="Source Code Pro"/>
            </a:endParaRPr>
          </a:p>
        </p:txBody>
      </p:sp>
    </p:spTree>
    <p:extLst>
      <p:ext uri="{BB962C8B-B14F-4D97-AF65-F5344CB8AC3E}">
        <p14:creationId xmlns:p14="http://schemas.microsoft.com/office/powerpoint/2010/main" val="365617353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Anatomy of a stream entry</a:t>
            </a:r>
            <a:endParaRPr lang="da-DK" dirty="0"/>
          </a:p>
        </p:txBody>
      </p:sp>
      <p:sp>
        <p:nvSpPr>
          <p:cNvPr id="3" name="Content Placeholder 2"/>
          <p:cNvSpPr>
            <a:spLocks noGrp="1"/>
          </p:cNvSpPr>
          <p:nvPr>
            <p:ph idx="1"/>
          </p:nvPr>
        </p:nvSpPr>
        <p:spPr/>
        <p:txBody>
          <a:bodyPr/>
          <a:lstStyle/>
          <a:p>
            <a:pPr marL="0" indent="0">
              <a:buNone/>
            </a:pPr>
            <a:r>
              <a:rPr lang="da-DK" sz="2400" dirty="0" smtClean="0">
                <a:latin typeface="Source Code Pro"/>
                <a:cs typeface="Source Code Pro"/>
              </a:rPr>
              <a:t>A stream entry reads like </a:t>
            </a:r>
            <a:r>
              <a:rPr lang="da-DK" sz="2400" i="1" dirty="0" smtClean="0">
                <a:latin typeface="Source Code Pro"/>
                <a:cs typeface="Source Code Pro"/>
              </a:rPr>
              <a:t>”the current user posted a note to IBM Connections and you should act on it”</a:t>
            </a:r>
            <a:endParaRPr lang="da-DK" sz="2400" i="1" dirty="0">
              <a:latin typeface="Source Code Pro"/>
              <a:cs typeface="Source Code Pro"/>
            </a:endParaRPr>
          </a:p>
        </p:txBody>
      </p:sp>
      <p:pic>
        <p:nvPicPr>
          <p:cNvPr id="1030" name="Picture 6" descr="http://www.discoveryyoga.com/oblique-abdominals-anatomy.jpg"/>
          <p:cNvPicPr>
            <a:picLocks noChangeAspect="1" noChangeArrowheads="1"/>
          </p:cNvPicPr>
          <p:nvPr/>
        </p:nvPicPr>
        <p:blipFill>
          <a:blip r:embed="rId2" cstate="print"/>
          <a:srcRect/>
          <a:stretch>
            <a:fillRect/>
          </a:stretch>
        </p:blipFill>
        <p:spPr bwMode="auto">
          <a:xfrm>
            <a:off x="6876256" y="1997892"/>
            <a:ext cx="2110750" cy="2139114"/>
          </a:xfrm>
          <a:prstGeom prst="rect">
            <a:avLst/>
          </a:prstGeom>
          <a:noFill/>
          <a:ln>
            <a:solidFill>
              <a:schemeClr val="accent1">
                <a:shade val="50000"/>
              </a:schemeClr>
            </a:solidFill>
          </a:ln>
        </p:spPr>
      </p:pic>
    </p:spTree>
    <p:extLst>
      <p:ext uri="{BB962C8B-B14F-4D97-AF65-F5344CB8AC3E}">
        <p14:creationId xmlns:p14="http://schemas.microsoft.com/office/powerpoint/2010/main" val="209565730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Anatomy of a stream entry</a:t>
            </a:r>
            <a:endParaRPr lang="da-DK" dirty="0"/>
          </a:p>
        </p:txBody>
      </p:sp>
      <p:sp>
        <p:nvSpPr>
          <p:cNvPr id="3" name="Content Placeholder 2"/>
          <p:cNvSpPr>
            <a:spLocks noGrp="1"/>
          </p:cNvSpPr>
          <p:nvPr>
            <p:ph idx="1"/>
          </p:nvPr>
        </p:nvSpPr>
        <p:spPr/>
        <p:txBody>
          <a:bodyPr/>
          <a:lstStyle/>
          <a:p>
            <a:pPr marL="0" indent="0">
              <a:buNone/>
            </a:pPr>
            <a:r>
              <a:rPr lang="da-DK" sz="2400" dirty="0" smtClean="0">
                <a:latin typeface="Source Code Pro"/>
                <a:cs typeface="Source Code Pro"/>
              </a:rPr>
              <a:t>A stream entry reads like </a:t>
            </a:r>
            <a:r>
              <a:rPr lang="da-DK" sz="2400" i="1" dirty="0" smtClean="0">
                <a:latin typeface="Source Code Pro"/>
                <a:cs typeface="Source Code Pro"/>
              </a:rPr>
              <a:t>”the current user posted a note to IBM Connections and you should act on it”</a:t>
            </a:r>
            <a:endParaRPr lang="da-DK" sz="2400" i="1" dirty="0">
              <a:latin typeface="Source Code Pro"/>
              <a:cs typeface="Source Code Pro"/>
            </a:endParaRPr>
          </a:p>
        </p:txBody>
      </p:sp>
      <p:sp>
        <p:nvSpPr>
          <p:cNvPr id="7" name="Rounded Rectangle 6"/>
          <p:cNvSpPr/>
          <p:nvPr/>
        </p:nvSpPr>
        <p:spPr>
          <a:xfrm>
            <a:off x="5211561" y="1080817"/>
            <a:ext cx="3022271" cy="324336"/>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9" name="Line Callout 2 8"/>
          <p:cNvSpPr/>
          <p:nvPr/>
        </p:nvSpPr>
        <p:spPr>
          <a:xfrm flipH="1" flipV="1">
            <a:off x="1539154" y="1529609"/>
            <a:ext cx="3096344" cy="973008"/>
          </a:xfrm>
          <a:prstGeom prst="borderCallout2">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 name="TextBox 9"/>
          <p:cNvSpPr txBox="1"/>
          <p:nvPr/>
        </p:nvSpPr>
        <p:spPr>
          <a:xfrm>
            <a:off x="1611162" y="1499010"/>
            <a:ext cx="2952328" cy="901080"/>
          </a:xfrm>
          <a:prstGeom prst="rect">
            <a:avLst/>
          </a:prstGeom>
          <a:noFill/>
        </p:spPr>
        <p:txBody>
          <a:bodyPr wrap="square" rtlCol="0">
            <a:spAutoFit/>
          </a:bodyPr>
          <a:lstStyle/>
          <a:p>
            <a:r>
              <a:rPr lang="da-DK" dirty="0" smtClean="0">
                <a:solidFill>
                  <a:srgbClr val="C00000"/>
                </a:solidFill>
              </a:rPr>
              <a:t>The person doing the posting is called the </a:t>
            </a:r>
            <a:r>
              <a:rPr lang="da-DK" b="1" dirty="0" smtClean="0">
                <a:solidFill>
                  <a:srgbClr val="C00000"/>
                </a:solidFill>
              </a:rPr>
              <a:t>actor</a:t>
            </a:r>
            <a:r>
              <a:rPr lang="da-DK" dirty="0" smtClean="0">
                <a:solidFill>
                  <a:srgbClr val="C00000"/>
                </a:solidFill>
              </a:rPr>
              <a:t> and can  be a specific user ID but usually the current user (</a:t>
            </a:r>
            <a:r>
              <a:rPr lang="da-DK" b="1" dirty="0" smtClean="0">
                <a:solidFill>
                  <a:srgbClr val="C00000"/>
                </a:solidFill>
              </a:rPr>
              <a:t>@me</a:t>
            </a:r>
            <a:r>
              <a:rPr lang="da-DK" dirty="0" smtClean="0">
                <a:solidFill>
                  <a:srgbClr val="C00000"/>
                </a:solidFill>
              </a:rPr>
              <a:t>)</a:t>
            </a:r>
            <a:endParaRPr lang="da-DK" b="1" dirty="0">
              <a:solidFill>
                <a:srgbClr val="C00000"/>
              </a:solidFill>
            </a:endParaRPr>
          </a:p>
        </p:txBody>
      </p:sp>
      <p:pic>
        <p:nvPicPr>
          <p:cNvPr id="8" name="Picture 6" descr="http://www.discoveryyoga.com/oblique-abdominals-anatomy.jpg"/>
          <p:cNvPicPr>
            <a:picLocks noChangeAspect="1" noChangeArrowheads="1"/>
          </p:cNvPicPr>
          <p:nvPr/>
        </p:nvPicPr>
        <p:blipFill>
          <a:blip r:embed="rId2" cstate="print"/>
          <a:srcRect/>
          <a:stretch>
            <a:fillRect/>
          </a:stretch>
        </p:blipFill>
        <p:spPr bwMode="auto">
          <a:xfrm>
            <a:off x="6876256" y="1997892"/>
            <a:ext cx="2110750" cy="2139114"/>
          </a:xfrm>
          <a:prstGeom prst="rect">
            <a:avLst/>
          </a:prstGeom>
          <a:noFill/>
          <a:ln>
            <a:solidFill>
              <a:schemeClr val="accent1">
                <a:shade val="50000"/>
              </a:schemeClr>
            </a:solidFill>
          </a:ln>
        </p:spPr>
      </p:pic>
    </p:spTree>
    <p:extLst>
      <p:ext uri="{BB962C8B-B14F-4D97-AF65-F5344CB8AC3E}">
        <p14:creationId xmlns:p14="http://schemas.microsoft.com/office/powerpoint/2010/main" val="21497192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b="1" dirty="0" smtClean="0"/>
              <a:t>@me</a:t>
            </a:r>
            <a:endParaRPr lang="da-DK" b="1" dirty="0"/>
          </a:p>
        </p:txBody>
      </p:sp>
      <p:sp>
        <p:nvSpPr>
          <p:cNvPr id="7" name="Rectangle 3"/>
          <p:cNvSpPr txBox="1">
            <a:spLocks/>
          </p:cNvSpPr>
          <p:nvPr/>
        </p:nvSpPr>
        <p:spPr>
          <a:xfrm>
            <a:off x="457201" y="844339"/>
            <a:ext cx="5915025" cy="3419067"/>
          </a:xfrm>
          <a:prstGeom prst="rect">
            <a:avLst/>
          </a:prstGeom>
        </p:spPr>
        <p:txBody>
          <a:bodyPr vert="horz" lIns="91440" tIns="45720" rIns="91440" bIns="45720" rtlCol="0">
            <a:normAutofit/>
          </a:bodyPr>
          <a:lstStyle/>
          <a:p>
            <a:pPr marL="342900" lvl="0" indent="-342900" fontAlgn="auto">
              <a:lnSpc>
                <a:spcPct val="100000"/>
              </a:lnSpc>
              <a:spcBef>
                <a:spcPct val="20000"/>
              </a:spcBef>
              <a:spcAft>
                <a:spcPts val="0"/>
              </a:spcAft>
              <a:buFont typeface="Arial" pitchFamily="34" charset="0"/>
              <a:buChar char="•"/>
              <a:defRPr/>
            </a:pPr>
            <a:r>
              <a:rPr lang="da-DK" sz="2000" baseline="0" dirty="0">
                <a:solidFill>
                  <a:schemeClr val="tx1"/>
                </a:solidFill>
                <a:latin typeface="+mn-lt"/>
                <a:ea typeface="+mn-ea"/>
              </a:rPr>
              <a:t>Developer for IBM Notes, Domino, Sametime, Java, DB2, </a:t>
            </a:r>
            <a:r>
              <a:rPr lang="da-DK" sz="2000" baseline="0" dirty="0" err="1">
                <a:solidFill>
                  <a:schemeClr val="tx1"/>
                </a:solidFill>
                <a:latin typeface="+mn-lt"/>
                <a:ea typeface="+mn-ea"/>
              </a:rPr>
              <a:t>Websphere</a:t>
            </a:r>
            <a:r>
              <a:rPr lang="da-DK" sz="2000" baseline="0" dirty="0">
                <a:solidFill>
                  <a:schemeClr val="tx1"/>
                </a:solidFill>
                <a:latin typeface="+mn-lt"/>
                <a:ea typeface="+mn-ea"/>
              </a:rPr>
              <a:t> Application Server, Web</a:t>
            </a:r>
          </a:p>
          <a:p>
            <a:pPr marL="342900" lvl="0" indent="-342900" fontAlgn="auto">
              <a:lnSpc>
                <a:spcPct val="100000"/>
              </a:lnSpc>
              <a:spcBef>
                <a:spcPct val="20000"/>
              </a:spcBef>
              <a:spcAft>
                <a:spcPts val="0"/>
              </a:spcAft>
              <a:buFont typeface="Arial" pitchFamily="34" charset="0"/>
              <a:buChar char="•"/>
              <a:defRPr/>
            </a:pPr>
            <a:r>
              <a:rPr lang="da-DK" sz="2000" baseline="0" dirty="0">
                <a:solidFill>
                  <a:schemeClr val="tx1"/>
                </a:solidFill>
                <a:latin typeface="+mn-lt"/>
                <a:ea typeface="+mn-ea"/>
              </a:rPr>
              <a:t>Lover of </a:t>
            </a:r>
            <a:r>
              <a:rPr lang="da-DK" sz="2000" baseline="0" dirty="0" err="1">
                <a:solidFill>
                  <a:schemeClr val="tx1"/>
                </a:solidFill>
                <a:latin typeface="+mn-lt"/>
                <a:ea typeface="+mn-ea"/>
              </a:rPr>
              <a:t>plugins</a:t>
            </a:r>
            <a:r>
              <a:rPr lang="da-DK" sz="2000" baseline="0" dirty="0">
                <a:solidFill>
                  <a:schemeClr val="tx1"/>
                </a:solidFill>
                <a:latin typeface="+mn-lt"/>
                <a:ea typeface="+mn-ea"/>
              </a:rPr>
              <a:t> – </a:t>
            </a:r>
            <a:r>
              <a:rPr lang="da-DK" sz="2000" baseline="0" dirty="0" err="1">
                <a:solidFill>
                  <a:schemeClr val="tx1"/>
                </a:solidFill>
                <a:latin typeface="+mn-lt"/>
                <a:ea typeface="+mn-ea"/>
              </a:rPr>
              <a:t>plugins</a:t>
            </a:r>
            <a:r>
              <a:rPr lang="da-DK" sz="2000" baseline="0" dirty="0">
                <a:solidFill>
                  <a:schemeClr val="tx1"/>
                </a:solidFill>
                <a:latin typeface="+mn-lt"/>
                <a:ea typeface="+mn-ea"/>
              </a:rPr>
              <a:t> </a:t>
            </a:r>
            <a:r>
              <a:rPr lang="da-DK" sz="2000" baseline="0" dirty="0" err="1">
                <a:solidFill>
                  <a:schemeClr val="tx1"/>
                </a:solidFill>
                <a:latin typeface="+mn-lt"/>
                <a:ea typeface="+mn-ea"/>
              </a:rPr>
              <a:t>are</a:t>
            </a:r>
            <a:r>
              <a:rPr lang="da-DK" sz="2000" baseline="0" dirty="0">
                <a:solidFill>
                  <a:schemeClr val="tx1"/>
                </a:solidFill>
                <a:latin typeface="+mn-lt"/>
                <a:ea typeface="+mn-ea"/>
              </a:rPr>
              <a:t> cool! – but </a:t>
            </a:r>
            <a:r>
              <a:rPr lang="da-DK" sz="2000" baseline="0" dirty="0" err="1">
                <a:solidFill>
                  <a:schemeClr val="tx1"/>
                </a:solidFill>
                <a:latin typeface="+mn-lt"/>
                <a:ea typeface="+mn-ea"/>
              </a:rPr>
              <a:t>slowly</a:t>
            </a:r>
            <a:r>
              <a:rPr lang="da-DK" sz="2000" baseline="0" dirty="0">
                <a:solidFill>
                  <a:schemeClr val="tx1"/>
                </a:solidFill>
                <a:latin typeface="+mn-lt"/>
                <a:ea typeface="+mn-ea"/>
              </a:rPr>
              <a:t> </a:t>
            </a:r>
            <a:r>
              <a:rPr lang="da-DK" sz="2000" baseline="0" dirty="0" err="1">
                <a:solidFill>
                  <a:schemeClr val="tx1"/>
                </a:solidFill>
                <a:latin typeface="+mn-lt"/>
                <a:ea typeface="+mn-ea"/>
              </a:rPr>
              <a:t>becoming</a:t>
            </a:r>
            <a:r>
              <a:rPr lang="da-DK" sz="2000" baseline="0" dirty="0">
                <a:solidFill>
                  <a:schemeClr val="tx1"/>
                </a:solidFill>
                <a:latin typeface="+mn-lt"/>
                <a:ea typeface="+mn-ea"/>
              </a:rPr>
              <a:t> the </a:t>
            </a:r>
            <a:r>
              <a:rPr lang="da-DK" sz="2000" baseline="0" dirty="0" err="1">
                <a:solidFill>
                  <a:schemeClr val="tx1"/>
                </a:solidFill>
                <a:latin typeface="+mn-lt"/>
                <a:ea typeface="+mn-ea"/>
              </a:rPr>
              <a:t>widget</a:t>
            </a:r>
            <a:r>
              <a:rPr lang="da-DK" sz="2000" baseline="0" dirty="0">
                <a:solidFill>
                  <a:schemeClr val="tx1"/>
                </a:solidFill>
                <a:latin typeface="+mn-lt"/>
                <a:ea typeface="+mn-ea"/>
              </a:rPr>
              <a:t> </a:t>
            </a:r>
            <a:r>
              <a:rPr lang="da-DK" sz="2000" baseline="0" dirty="0" err="1">
                <a:solidFill>
                  <a:schemeClr val="tx1"/>
                </a:solidFill>
                <a:latin typeface="+mn-lt"/>
                <a:ea typeface="+mn-ea"/>
              </a:rPr>
              <a:t>guy</a:t>
            </a:r>
            <a:endParaRPr lang="da-DK" sz="2000" baseline="0" dirty="0">
              <a:solidFill>
                <a:schemeClr val="tx1"/>
              </a:solidFill>
              <a:latin typeface="+mn-lt"/>
              <a:ea typeface="+mn-ea"/>
            </a:endParaRPr>
          </a:p>
          <a:p>
            <a:pPr marL="342900" lvl="0" indent="-342900" fontAlgn="auto">
              <a:lnSpc>
                <a:spcPct val="100000"/>
              </a:lnSpc>
              <a:spcBef>
                <a:spcPct val="20000"/>
              </a:spcBef>
              <a:spcAft>
                <a:spcPts val="0"/>
              </a:spcAft>
              <a:buFont typeface="Arial" pitchFamily="34" charset="0"/>
              <a:buChar char="•"/>
              <a:defRPr/>
            </a:pPr>
            <a:r>
              <a:rPr lang="da-DK" sz="2000" baseline="0" dirty="0">
                <a:solidFill>
                  <a:schemeClr val="tx1"/>
                </a:solidFill>
                <a:latin typeface="+mn-lt"/>
                <a:ea typeface="+mn-ea"/>
              </a:rPr>
              <a:t>IBM </a:t>
            </a:r>
            <a:r>
              <a:rPr lang="da-DK" sz="2000" baseline="0" dirty="0" smtClean="0">
                <a:solidFill>
                  <a:schemeClr val="tx1"/>
                </a:solidFill>
                <a:latin typeface="+mn-lt"/>
                <a:ea typeface="+mn-ea"/>
              </a:rPr>
              <a:t>Champion </a:t>
            </a:r>
            <a:r>
              <a:rPr lang="da-DK" sz="2000" baseline="0" dirty="0" err="1" smtClean="0">
                <a:solidFill>
                  <a:schemeClr val="tx1"/>
                </a:solidFill>
                <a:latin typeface="+mn-lt"/>
                <a:ea typeface="+mn-ea"/>
              </a:rPr>
              <a:t>since</a:t>
            </a:r>
            <a:r>
              <a:rPr lang="da-DK" sz="2000" baseline="0" dirty="0" smtClean="0">
                <a:solidFill>
                  <a:schemeClr val="tx1"/>
                </a:solidFill>
                <a:latin typeface="+mn-lt"/>
                <a:ea typeface="+mn-ea"/>
              </a:rPr>
              <a:t> program </a:t>
            </a:r>
            <a:r>
              <a:rPr lang="da-DK" sz="2000" baseline="0" dirty="0" err="1" smtClean="0">
                <a:solidFill>
                  <a:schemeClr val="tx1"/>
                </a:solidFill>
                <a:latin typeface="+mn-lt"/>
                <a:ea typeface="+mn-ea"/>
              </a:rPr>
              <a:t>inception</a:t>
            </a:r>
            <a:endParaRPr lang="da-DK" sz="2000" baseline="0" dirty="0">
              <a:solidFill>
                <a:schemeClr val="tx1"/>
              </a:solidFill>
              <a:latin typeface="+mn-lt"/>
              <a:ea typeface="+mn-ea"/>
            </a:endParaRPr>
          </a:p>
          <a:p>
            <a:pPr marL="342900" lvl="0" indent="-342900" fontAlgn="auto">
              <a:lnSpc>
                <a:spcPct val="100000"/>
              </a:lnSpc>
              <a:spcBef>
                <a:spcPct val="20000"/>
              </a:spcBef>
              <a:spcAft>
                <a:spcPts val="0"/>
              </a:spcAft>
              <a:buFont typeface="Arial" pitchFamily="34" charset="0"/>
              <a:buChar char="•"/>
              <a:defRPr/>
            </a:pPr>
            <a:endParaRPr lang="da-DK" sz="2000" baseline="0" dirty="0">
              <a:solidFill>
                <a:schemeClr val="tx1"/>
              </a:solidFill>
              <a:latin typeface="+mn-lt"/>
              <a:ea typeface="+mn-ea"/>
            </a:endParaRPr>
          </a:p>
          <a:p>
            <a:pPr marL="342900" lvl="0" indent="-342900" fontAlgn="auto">
              <a:lnSpc>
                <a:spcPct val="100000"/>
              </a:lnSpc>
              <a:spcBef>
                <a:spcPct val="20000"/>
              </a:spcBef>
              <a:spcAft>
                <a:spcPts val="0"/>
              </a:spcAft>
              <a:buFont typeface="Arial" pitchFamily="34" charset="0"/>
              <a:buChar char="•"/>
              <a:defRPr/>
            </a:pPr>
            <a:r>
              <a:rPr lang="da-DK" sz="2000" baseline="0" dirty="0">
                <a:solidFill>
                  <a:schemeClr val="tx1"/>
                </a:solidFill>
                <a:latin typeface="+mn-lt"/>
                <a:ea typeface="+mn-ea"/>
              </a:rPr>
              <a:t>Blog: </a:t>
            </a:r>
            <a:r>
              <a:rPr lang="da-DK" sz="2000" b="1" baseline="0" dirty="0" err="1">
                <a:solidFill>
                  <a:schemeClr val="tx1"/>
                </a:solidFill>
                <a:latin typeface="+mn-lt"/>
                <a:ea typeface="+mn-ea"/>
              </a:rPr>
              <a:t>lekkimworld.com</a:t>
            </a:r>
            <a:endParaRPr lang="da-DK" sz="2000" b="1" baseline="0" dirty="0">
              <a:solidFill>
                <a:schemeClr val="tx1"/>
              </a:solidFill>
              <a:latin typeface="+mn-lt"/>
              <a:ea typeface="+mn-ea"/>
            </a:endParaRPr>
          </a:p>
          <a:p>
            <a:pPr marL="342900" lvl="0" indent="-342900" fontAlgn="auto">
              <a:lnSpc>
                <a:spcPct val="100000"/>
              </a:lnSpc>
              <a:spcBef>
                <a:spcPct val="20000"/>
              </a:spcBef>
              <a:spcAft>
                <a:spcPts val="0"/>
              </a:spcAft>
              <a:buFont typeface="Arial" pitchFamily="34" charset="0"/>
              <a:buChar char="•"/>
              <a:defRPr/>
            </a:pPr>
            <a:r>
              <a:rPr lang="da-DK" sz="2000" baseline="0" dirty="0">
                <a:solidFill>
                  <a:schemeClr val="tx1"/>
                </a:solidFill>
                <a:latin typeface="+mn-lt"/>
                <a:ea typeface="+mn-ea"/>
              </a:rPr>
              <a:t>       </a:t>
            </a:r>
            <a:r>
              <a:rPr lang="da-DK" sz="2000" baseline="0" dirty="0" smtClean="0">
                <a:solidFill>
                  <a:schemeClr val="tx1"/>
                </a:solidFill>
                <a:latin typeface="+mn-lt"/>
                <a:ea typeface="+mn-ea"/>
              </a:rPr>
              <a:t> </a:t>
            </a:r>
            <a:r>
              <a:rPr lang="da-DK" sz="2000" b="1" baseline="0" dirty="0" smtClean="0">
                <a:solidFill>
                  <a:schemeClr val="tx1"/>
                </a:solidFill>
                <a:latin typeface="+mn-lt"/>
                <a:ea typeface="+mn-ea"/>
              </a:rPr>
              <a:t>@</a:t>
            </a:r>
            <a:r>
              <a:rPr lang="da-DK" sz="2000" b="1" baseline="0" dirty="0" err="1">
                <a:solidFill>
                  <a:schemeClr val="tx1"/>
                </a:solidFill>
                <a:latin typeface="+mn-lt"/>
                <a:ea typeface="+mn-ea"/>
              </a:rPr>
              <a:t>lekkim</a:t>
            </a:r>
            <a:endParaRPr lang="da-DK" sz="2000" b="1" baseline="0" dirty="0">
              <a:solidFill>
                <a:schemeClr val="tx1"/>
              </a:solidFill>
              <a:latin typeface="+mn-lt"/>
              <a:ea typeface="+mn-ea"/>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da-DK" sz="2000" i="0" u="none" strike="noStrike" kern="1200" cap="none" spc="0" normalizeH="0" baseline="0" noProof="0" dirty="0" smtClean="0">
              <a:ln>
                <a:noFill/>
              </a:ln>
              <a:solidFill>
                <a:schemeClr val="tx1"/>
              </a:solidFill>
              <a:effectLst/>
              <a:uLnTx/>
              <a:uFillTx/>
              <a:latin typeface="+mn-lt"/>
              <a:ea typeface="+mn-ea"/>
            </a:endParaRPr>
          </a:p>
        </p:txBody>
      </p:sp>
      <p:grpSp>
        <p:nvGrpSpPr>
          <p:cNvPr id="11" name="Group 10"/>
          <p:cNvGrpSpPr/>
          <p:nvPr/>
        </p:nvGrpSpPr>
        <p:grpSpPr>
          <a:xfrm>
            <a:off x="6349920" y="465947"/>
            <a:ext cx="2689816" cy="3027137"/>
            <a:chOff x="6084168" y="620688"/>
            <a:chExt cx="2881488" cy="4319794"/>
          </a:xfrm>
        </p:grpSpPr>
        <p:pic>
          <p:nvPicPr>
            <p:cNvPr id="8" name="Picture 7" descr="5.jpg"/>
            <p:cNvPicPr>
              <a:picLocks noChangeAspect="1"/>
            </p:cNvPicPr>
            <p:nvPr/>
          </p:nvPicPr>
          <p:blipFill>
            <a:blip r:embed="rId2" cstate="print"/>
            <a:stretch>
              <a:fillRect/>
            </a:stretch>
          </p:blipFill>
          <p:spPr>
            <a:xfrm>
              <a:off x="6084168" y="620688"/>
              <a:ext cx="2881488" cy="4319794"/>
            </a:xfrm>
            <a:prstGeom prst="rect">
              <a:avLst/>
            </a:prstGeom>
            <a:ln>
              <a:solidFill>
                <a:schemeClr val="tx1"/>
              </a:solidFill>
            </a:ln>
          </p:spPr>
        </p:pic>
        <p:sp>
          <p:nvSpPr>
            <p:cNvPr id="10" name="Rectangle 9"/>
            <p:cNvSpPr/>
            <p:nvPr/>
          </p:nvSpPr>
          <p:spPr>
            <a:xfrm>
              <a:off x="6228184" y="4293096"/>
              <a:ext cx="115212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grpSp>
      <p:pic>
        <p:nvPicPr>
          <p:cNvPr id="9" name="Picture 8" descr="sm-f-champion70.jpg"/>
          <p:cNvPicPr>
            <a:picLocks noChangeAspect="1"/>
          </p:cNvPicPr>
          <p:nvPr/>
        </p:nvPicPr>
        <p:blipFill>
          <a:blip r:embed="rId3" cstate="print"/>
          <a:stretch>
            <a:fillRect/>
          </a:stretch>
        </p:blipFill>
        <p:spPr>
          <a:xfrm>
            <a:off x="5724128" y="3276860"/>
            <a:ext cx="1440160" cy="1081120"/>
          </a:xfrm>
          <a:prstGeom prst="rect">
            <a:avLst/>
          </a:prstGeom>
        </p:spPr>
      </p:pic>
      <p:pic>
        <p:nvPicPr>
          <p:cNvPr id="6" name="Picture 6"/>
          <p:cNvPicPr>
            <a:picLocks noChangeAspect="1" noChangeArrowheads="1"/>
          </p:cNvPicPr>
          <p:nvPr/>
        </p:nvPicPr>
        <p:blipFill>
          <a:blip r:embed="rId4" cstate="print"/>
          <a:srcRect/>
          <a:stretch>
            <a:fillRect/>
          </a:stretch>
        </p:blipFill>
        <p:spPr bwMode="auto">
          <a:xfrm>
            <a:off x="7333705" y="3817420"/>
            <a:ext cx="1656309" cy="615891"/>
          </a:xfrm>
          <a:prstGeom prst="rect">
            <a:avLst/>
          </a:prstGeom>
          <a:noFill/>
          <a:ln w="9525">
            <a:noFill/>
            <a:miter lim="800000"/>
            <a:headEnd/>
            <a:tailEnd/>
          </a:ln>
        </p:spPr>
      </p:pic>
      <p:pic>
        <p:nvPicPr>
          <p:cNvPr id="27650" name="Picture 2" descr="http://lekkimworld.com/images/misc/twitter-icon.png"/>
          <p:cNvPicPr>
            <a:picLocks noChangeAspect="1" noChangeArrowheads="1"/>
          </p:cNvPicPr>
          <p:nvPr/>
        </p:nvPicPr>
        <p:blipFill>
          <a:blip r:embed="rId5" cstate="print"/>
          <a:srcRect/>
          <a:stretch>
            <a:fillRect/>
          </a:stretch>
        </p:blipFill>
        <p:spPr bwMode="auto">
          <a:xfrm>
            <a:off x="899592" y="3344767"/>
            <a:ext cx="476250" cy="364669"/>
          </a:xfrm>
          <a:prstGeom prst="rect">
            <a:avLst/>
          </a:prstGeom>
          <a:noFill/>
        </p:spPr>
      </p:pic>
    </p:spTree>
    <p:extLst>
      <p:ext uri="{BB962C8B-B14F-4D97-AF65-F5344CB8AC3E}">
        <p14:creationId xmlns:p14="http://schemas.microsoft.com/office/powerpoint/2010/main" val="371843826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Anatomy of a stream entry</a:t>
            </a:r>
            <a:endParaRPr lang="da-DK" dirty="0"/>
          </a:p>
        </p:txBody>
      </p:sp>
      <p:sp>
        <p:nvSpPr>
          <p:cNvPr id="3" name="Content Placeholder 2"/>
          <p:cNvSpPr>
            <a:spLocks noGrp="1"/>
          </p:cNvSpPr>
          <p:nvPr>
            <p:ph idx="1"/>
          </p:nvPr>
        </p:nvSpPr>
        <p:spPr/>
        <p:txBody>
          <a:bodyPr/>
          <a:lstStyle/>
          <a:p>
            <a:pPr marL="0" indent="0">
              <a:buNone/>
            </a:pPr>
            <a:r>
              <a:rPr lang="da-DK" sz="2400" dirty="0" smtClean="0">
                <a:latin typeface="Source Code Pro"/>
                <a:cs typeface="Source Code Pro"/>
              </a:rPr>
              <a:t>A stream entry reads like </a:t>
            </a:r>
            <a:r>
              <a:rPr lang="da-DK" sz="2400" i="1" dirty="0" smtClean="0">
                <a:latin typeface="Source Code Pro"/>
                <a:cs typeface="Source Code Pro"/>
              </a:rPr>
              <a:t>”the current user posted a note to IBM Connections and you should act on it”</a:t>
            </a:r>
            <a:endParaRPr lang="da-DK" sz="2400" i="1" dirty="0">
              <a:latin typeface="Source Code Pro"/>
              <a:cs typeface="Source Code Pro"/>
            </a:endParaRPr>
          </a:p>
        </p:txBody>
      </p:sp>
      <p:sp>
        <p:nvSpPr>
          <p:cNvPr id="7" name="Rounded Rectangle 6"/>
          <p:cNvSpPr/>
          <p:nvPr/>
        </p:nvSpPr>
        <p:spPr>
          <a:xfrm>
            <a:off x="190500" y="1440455"/>
            <a:ext cx="1310904" cy="324336"/>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9" name="Line Callout 2 8"/>
          <p:cNvSpPr/>
          <p:nvPr/>
        </p:nvSpPr>
        <p:spPr>
          <a:xfrm flipV="1">
            <a:off x="2437508" y="1889247"/>
            <a:ext cx="3384376" cy="973008"/>
          </a:xfrm>
          <a:prstGeom prst="borderCallout2">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 name="TextBox 9"/>
          <p:cNvSpPr txBox="1"/>
          <p:nvPr/>
        </p:nvSpPr>
        <p:spPr>
          <a:xfrm>
            <a:off x="2509516" y="1897420"/>
            <a:ext cx="3312368" cy="901080"/>
          </a:xfrm>
          <a:prstGeom prst="rect">
            <a:avLst/>
          </a:prstGeom>
          <a:noFill/>
        </p:spPr>
        <p:txBody>
          <a:bodyPr wrap="square" rtlCol="0">
            <a:spAutoFit/>
          </a:bodyPr>
          <a:lstStyle/>
          <a:p>
            <a:r>
              <a:rPr lang="da-DK" dirty="0" smtClean="0">
                <a:solidFill>
                  <a:srgbClr val="C00000"/>
                </a:solidFill>
              </a:rPr>
              <a:t>What the person does is called the </a:t>
            </a:r>
            <a:r>
              <a:rPr lang="da-DK" b="1" dirty="0" smtClean="0">
                <a:solidFill>
                  <a:srgbClr val="C00000"/>
                </a:solidFill>
              </a:rPr>
              <a:t>verb</a:t>
            </a:r>
            <a:r>
              <a:rPr lang="da-DK" dirty="0" smtClean="0">
                <a:solidFill>
                  <a:srgbClr val="C00000"/>
                </a:solidFill>
              </a:rPr>
              <a:t> and there’s a long list of predefined ones such as </a:t>
            </a:r>
            <a:r>
              <a:rPr lang="da-DK" b="1" dirty="0" smtClean="0">
                <a:solidFill>
                  <a:srgbClr val="C00000"/>
                </a:solidFill>
              </a:rPr>
              <a:t>post</a:t>
            </a:r>
            <a:r>
              <a:rPr lang="da-DK" dirty="0" smtClean="0">
                <a:solidFill>
                  <a:srgbClr val="C00000"/>
                </a:solidFill>
              </a:rPr>
              <a:t>, </a:t>
            </a:r>
            <a:r>
              <a:rPr lang="da-DK" b="1" dirty="0" smtClean="0">
                <a:solidFill>
                  <a:srgbClr val="C00000"/>
                </a:solidFill>
              </a:rPr>
              <a:t>update</a:t>
            </a:r>
            <a:r>
              <a:rPr lang="da-DK" dirty="0" smtClean="0">
                <a:solidFill>
                  <a:srgbClr val="C00000"/>
                </a:solidFill>
              </a:rPr>
              <a:t>, </a:t>
            </a:r>
            <a:r>
              <a:rPr lang="da-DK" b="1" dirty="0" smtClean="0">
                <a:solidFill>
                  <a:srgbClr val="C00000"/>
                </a:solidFill>
              </a:rPr>
              <a:t>create</a:t>
            </a:r>
            <a:r>
              <a:rPr lang="da-DK" dirty="0" smtClean="0">
                <a:solidFill>
                  <a:srgbClr val="C00000"/>
                </a:solidFill>
              </a:rPr>
              <a:t>...</a:t>
            </a:r>
            <a:endParaRPr lang="da-DK" b="1" dirty="0">
              <a:solidFill>
                <a:srgbClr val="C00000"/>
              </a:solidFill>
            </a:endParaRPr>
          </a:p>
        </p:txBody>
      </p:sp>
      <p:pic>
        <p:nvPicPr>
          <p:cNvPr id="8" name="Picture 6" descr="http://www.discoveryyoga.com/oblique-abdominals-anatomy.jpg"/>
          <p:cNvPicPr>
            <a:picLocks noChangeAspect="1" noChangeArrowheads="1"/>
          </p:cNvPicPr>
          <p:nvPr/>
        </p:nvPicPr>
        <p:blipFill>
          <a:blip r:embed="rId2" cstate="print"/>
          <a:srcRect/>
          <a:stretch>
            <a:fillRect/>
          </a:stretch>
        </p:blipFill>
        <p:spPr bwMode="auto">
          <a:xfrm>
            <a:off x="6876256" y="1997892"/>
            <a:ext cx="2110750" cy="2139114"/>
          </a:xfrm>
          <a:prstGeom prst="rect">
            <a:avLst/>
          </a:prstGeom>
          <a:noFill/>
          <a:ln>
            <a:solidFill>
              <a:schemeClr val="accent1">
                <a:shade val="50000"/>
              </a:schemeClr>
            </a:solidFill>
          </a:ln>
        </p:spPr>
      </p:pic>
    </p:spTree>
    <p:extLst>
      <p:ext uri="{BB962C8B-B14F-4D97-AF65-F5344CB8AC3E}">
        <p14:creationId xmlns:p14="http://schemas.microsoft.com/office/powerpoint/2010/main" val="97819828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www.discoveryyoga.com/oblique-abdominals-anatomy.jpg"/>
          <p:cNvPicPr>
            <a:picLocks noChangeAspect="1" noChangeArrowheads="1"/>
          </p:cNvPicPr>
          <p:nvPr/>
        </p:nvPicPr>
        <p:blipFill>
          <a:blip r:embed="rId2" cstate="print"/>
          <a:srcRect/>
          <a:stretch>
            <a:fillRect/>
          </a:stretch>
        </p:blipFill>
        <p:spPr bwMode="auto">
          <a:xfrm>
            <a:off x="6876256" y="1997892"/>
            <a:ext cx="2110750" cy="2139114"/>
          </a:xfrm>
          <a:prstGeom prst="rect">
            <a:avLst/>
          </a:prstGeom>
          <a:noFill/>
          <a:ln>
            <a:solidFill>
              <a:schemeClr val="accent1">
                <a:shade val="50000"/>
              </a:schemeClr>
            </a:solidFill>
          </a:ln>
        </p:spPr>
      </p:pic>
      <p:sp>
        <p:nvSpPr>
          <p:cNvPr id="2" name="Title 1"/>
          <p:cNvSpPr>
            <a:spLocks noGrp="1"/>
          </p:cNvSpPr>
          <p:nvPr>
            <p:ph type="title"/>
          </p:nvPr>
        </p:nvSpPr>
        <p:spPr/>
        <p:txBody>
          <a:bodyPr>
            <a:normAutofit/>
          </a:bodyPr>
          <a:lstStyle/>
          <a:p>
            <a:r>
              <a:rPr lang="da-DK" dirty="0" smtClean="0"/>
              <a:t>Anatomy of a stream entry</a:t>
            </a:r>
            <a:endParaRPr lang="da-DK" dirty="0"/>
          </a:p>
        </p:txBody>
      </p:sp>
      <p:sp>
        <p:nvSpPr>
          <p:cNvPr id="3" name="Content Placeholder 2"/>
          <p:cNvSpPr>
            <a:spLocks noGrp="1"/>
          </p:cNvSpPr>
          <p:nvPr>
            <p:ph idx="1"/>
          </p:nvPr>
        </p:nvSpPr>
        <p:spPr/>
        <p:txBody>
          <a:bodyPr/>
          <a:lstStyle/>
          <a:p>
            <a:pPr marL="0" indent="0">
              <a:buNone/>
            </a:pPr>
            <a:r>
              <a:rPr lang="da-DK" sz="2400" dirty="0" smtClean="0">
                <a:latin typeface="Source Code Pro"/>
                <a:cs typeface="Source Code Pro"/>
              </a:rPr>
              <a:t>A stream entry reads like </a:t>
            </a:r>
            <a:r>
              <a:rPr lang="da-DK" sz="2400" i="1" dirty="0" smtClean="0">
                <a:latin typeface="Source Code Pro"/>
                <a:cs typeface="Source Code Pro"/>
              </a:rPr>
              <a:t>”the current user posted a note to IBM Connections and you should act on it”</a:t>
            </a:r>
            <a:endParaRPr lang="da-DK" sz="2400" i="1" dirty="0">
              <a:latin typeface="Source Code Pro"/>
              <a:cs typeface="Source Code Pro"/>
            </a:endParaRPr>
          </a:p>
        </p:txBody>
      </p:sp>
      <p:sp>
        <p:nvSpPr>
          <p:cNvPr id="8" name="Rounded Rectangle 7"/>
          <p:cNvSpPr/>
          <p:nvPr/>
        </p:nvSpPr>
        <p:spPr>
          <a:xfrm>
            <a:off x="1873191" y="1440455"/>
            <a:ext cx="864096" cy="324336"/>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1" name="Line Callout 2 10"/>
          <p:cNvSpPr/>
          <p:nvPr/>
        </p:nvSpPr>
        <p:spPr>
          <a:xfrm flipV="1">
            <a:off x="3778057" y="1889247"/>
            <a:ext cx="3384376" cy="973008"/>
          </a:xfrm>
          <a:prstGeom prst="borderCallout2">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2" name="TextBox 11"/>
          <p:cNvSpPr txBox="1"/>
          <p:nvPr/>
        </p:nvSpPr>
        <p:spPr>
          <a:xfrm>
            <a:off x="3850065" y="1897420"/>
            <a:ext cx="3312368" cy="901080"/>
          </a:xfrm>
          <a:prstGeom prst="rect">
            <a:avLst/>
          </a:prstGeom>
          <a:noFill/>
        </p:spPr>
        <p:txBody>
          <a:bodyPr wrap="square" rtlCol="0">
            <a:spAutoFit/>
          </a:bodyPr>
          <a:lstStyle/>
          <a:p>
            <a:r>
              <a:rPr lang="da-DK" dirty="0" smtClean="0">
                <a:solidFill>
                  <a:srgbClr val="C00000"/>
                </a:solidFill>
              </a:rPr>
              <a:t>The object in question is called the </a:t>
            </a:r>
            <a:r>
              <a:rPr lang="da-DK" b="1" dirty="0" smtClean="0">
                <a:solidFill>
                  <a:srgbClr val="C00000"/>
                </a:solidFill>
              </a:rPr>
              <a:t>object</a:t>
            </a:r>
            <a:r>
              <a:rPr lang="da-DK" dirty="0" smtClean="0">
                <a:solidFill>
                  <a:srgbClr val="C00000"/>
                </a:solidFill>
              </a:rPr>
              <a:t> and can be anything that represents the target ”thing” i.e. file, note, meeting... </a:t>
            </a:r>
            <a:endParaRPr lang="da-DK" b="1" dirty="0">
              <a:solidFill>
                <a:srgbClr val="C00000"/>
              </a:solidFill>
            </a:endParaRPr>
          </a:p>
        </p:txBody>
      </p:sp>
    </p:spTree>
    <p:extLst>
      <p:ext uri="{BB962C8B-B14F-4D97-AF65-F5344CB8AC3E}">
        <p14:creationId xmlns:p14="http://schemas.microsoft.com/office/powerpoint/2010/main" val="189839780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Anatomy of a stream entry</a:t>
            </a:r>
            <a:endParaRPr lang="da-DK" dirty="0"/>
          </a:p>
        </p:txBody>
      </p:sp>
      <p:sp>
        <p:nvSpPr>
          <p:cNvPr id="3" name="Content Placeholder 2"/>
          <p:cNvSpPr>
            <a:spLocks noGrp="1"/>
          </p:cNvSpPr>
          <p:nvPr>
            <p:ph idx="1"/>
          </p:nvPr>
        </p:nvSpPr>
        <p:spPr/>
        <p:txBody>
          <a:bodyPr/>
          <a:lstStyle/>
          <a:p>
            <a:pPr marL="0" indent="0">
              <a:buNone/>
            </a:pPr>
            <a:r>
              <a:rPr lang="da-DK" sz="2400" dirty="0" smtClean="0">
                <a:latin typeface="Source Code Pro"/>
                <a:cs typeface="Source Code Pro"/>
              </a:rPr>
              <a:t>A stream entry reads like </a:t>
            </a:r>
            <a:r>
              <a:rPr lang="da-DK" sz="2400" i="1" dirty="0" smtClean="0">
                <a:latin typeface="Source Code Pro"/>
                <a:cs typeface="Source Code Pro"/>
              </a:rPr>
              <a:t>”the current user posted a note to IBM Connections and you should act on it”</a:t>
            </a:r>
            <a:endParaRPr lang="da-DK" sz="2400" i="1" dirty="0">
              <a:latin typeface="Source Code Pro"/>
              <a:cs typeface="Source Code Pro"/>
            </a:endParaRPr>
          </a:p>
        </p:txBody>
      </p:sp>
      <p:sp>
        <p:nvSpPr>
          <p:cNvPr id="9" name="Rounded Rectangle 8"/>
          <p:cNvSpPr/>
          <p:nvPr/>
        </p:nvSpPr>
        <p:spPr>
          <a:xfrm>
            <a:off x="3341645" y="1432079"/>
            <a:ext cx="2880320" cy="324336"/>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4" name="Line Callout 2 13"/>
          <p:cNvSpPr/>
          <p:nvPr/>
        </p:nvSpPr>
        <p:spPr>
          <a:xfrm flipH="1" flipV="1">
            <a:off x="1090123" y="1880872"/>
            <a:ext cx="3096344" cy="973008"/>
          </a:xfrm>
          <a:prstGeom prst="borderCallout2">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5" name="TextBox 14"/>
          <p:cNvSpPr txBox="1"/>
          <p:nvPr/>
        </p:nvSpPr>
        <p:spPr>
          <a:xfrm>
            <a:off x="1162131" y="1934928"/>
            <a:ext cx="2952328" cy="705492"/>
          </a:xfrm>
          <a:prstGeom prst="rect">
            <a:avLst/>
          </a:prstGeom>
          <a:noFill/>
        </p:spPr>
        <p:txBody>
          <a:bodyPr wrap="square" rtlCol="0">
            <a:spAutoFit/>
          </a:bodyPr>
          <a:lstStyle/>
          <a:p>
            <a:r>
              <a:rPr lang="da-DK" dirty="0" smtClean="0">
                <a:solidFill>
                  <a:srgbClr val="C00000"/>
                </a:solidFill>
              </a:rPr>
              <a:t>The system the user worked on is called the </a:t>
            </a:r>
            <a:r>
              <a:rPr lang="da-DK" b="1" dirty="0" smtClean="0">
                <a:solidFill>
                  <a:srgbClr val="C00000"/>
                </a:solidFill>
              </a:rPr>
              <a:t>target</a:t>
            </a:r>
            <a:r>
              <a:rPr lang="da-DK" dirty="0" smtClean="0">
                <a:solidFill>
                  <a:srgbClr val="C00000"/>
                </a:solidFill>
              </a:rPr>
              <a:t> and can be any system you need to refer to</a:t>
            </a:r>
            <a:endParaRPr lang="da-DK" b="1" dirty="0">
              <a:solidFill>
                <a:srgbClr val="C00000"/>
              </a:solidFill>
            </a:endParaRPr>
          </a:p>
        </p:txBody>
      </p:sp>
      <p:pic>
        <p:nvPicPr>
          <p:cNvPr id="8" name="Picture 6" descr="http://www.discoveryyoga.com/oblique-abdominals-anatomy.jpg"/>
          <p:cNvPicPr>
            <a:picLocks noChangeAspect="1" noChangeArrowheads="1"/>
          </p:cNvPicPr>
          <p:nvPr/>
        </p:nvPicPr>
        <p:blipFill>
          <a:blip r:embed="rId2" cstate="print"/>
          <a:srcRect/>
          <a:stretch>
            <a:fillRect/>
          </a:stretch>
        </p:blipFill>
        <p:spPr bwMode="auto">
          <a:xfrm>
            <a:off x="6876256" y="1997892"/>
            <a:ext cx="2110750" cy="2139114"/>
          </a:xfrm>
          <a:prstGeom prst="rect">
            <a:avLst/>
          </a:prstGeom>
          <a:noFill/>
          <a:ln>
            <a:solidFill>
              <a:schemeClr val="accent1">
                <a:shade val="50000"/>
              </a:schemeClr>
            </a:solidFill>
          </a:ln>
        </p:spPr>
      </p:pic>
    </p:spTree>
    <p:extLst>
      <p:ext uri="{BB962C8B-B14F-4D97-AF65-F5344CB8AC3E}">
        <p14:creationId xmlns:p14="http://schemas.microsoft.com/office/powerpoint/2010/main" val="350307168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www.discoveryyoga.com/oblique-abdominals-anatomy.jpg"/>
          <p:cNvPicPr>
            <a:picLocks noChangeAspect="1" noChangeArrowheads="1"/>
          </p:cNvPicPr>
          <p:nvPr/>
        </p:nvPicPr>
        <p:blipFill>
          <a:blip r:embed="rId2" cstate="print"/>
          <a:srcRect/>
          <a:stretch>
            <a:fillRect/>
          </a:stretch>
        </p:blipFill>
        <p:spPr bwMode="auto">
          <a:xfrm>
            <a:off x="6876256" y="1997892"/>
            <a:ext cx="2110750" cy="2139114"/>
          </a:xfrm>
          <a:prstGeom prst="rect">
            <a:avLst/>
          </a:prstGeom>
          <a:noFill/>
          <a:ln>
            <a:solidFill>
              <a:schemeClr val="accent1">
                <a:shade val="50000"/>
              </a:schemeClr>
            </a:solidFill>
          </a:ln>
        </p:spPr>
      </p:pic>
      <p:sp>
        <p:nvSpPr>
          <p:cNvPr id="2" name="Title 1"/>
          <p:cNvSpPr>
            <a:spLocks noGrp="1"/>
          </p:cNvSpPr>
          <p:nvPr>
            <p:ph type="title"/>
          </p:nvPr>
        </p:nvSpPr>
        <p:spPr/>
        <p:txBody>
          <a:bodyPr>
            <a:normAutofit/>
          </a:bodyPr>
          <a:lstStyle/>
          <a:p>
            <a:r>
              <a:rPr lang="da-DK" dirty="0" smtClean="0"/>
              <a:t>Anatomy of a stream entry</a:t>
            </a:r>
            <a:endParaRPr lang="da-DK" dirty="0"/>
          </a:p>
        </p:txBody>
      </p:sp>
      <p:sp>
        <p:nvSpPr>
          <p:cNvPr id="3" name="Content Placeholder 2"/>
          <p:cNvSpPr>
            <a:spLocks noGrp="1"/>
          </p:cNvSpPr>
          <p:nvPr>
            <p:ph idx="1"/>
          </p:nvPr>
        </p:nvSpPr>
        <p:spPr/>
        <p:txBody>
          <a:bodyPr/>
          <a:lstStyle/>
          <a:p>
            <a:pPr marL="0" indent="0">
              <a:buNone/>
            </a:pPr>
            <a:r>
              <a:rPr lang="da-DK" sz="2400" dirty="0" smtClean="0">
                <a:latin typeface="Source Code Pro"/>
                <a:cs typeface="Source Code Pro"/>
              </a:rPr>
              <a:t>A stream entry reads like </a:t>
            </a:r>
            <a:r>
              <a:rPr lang="da-DK" sz="2400" i="1" dirty="0" smtClean="0">
                <a:latin typeface="Source Code Pro"/>
                <a:cs typeface="Source Code Pro"/>
              </a:rPr>
              <a:t>”the current user posted a note to IBM Connections and you should act on it”</a:t>
            </a:r>
            <a:endParaRPr lang="da-DK" sz="2400" i="1" dirty="0">
              <a:latin typeface="Source Code Pro"/>
              <a:cs typeface="Source Code Pro"/>
            </a:endParaRPr>
          </a:p>
        </p:txBody>
      </p:sp>
      <p:sp>
        <p:nvSpPr>
          <p:cNvPr id="8" name="Rounded Rectangle 7"/>
          <p:cNvSpPr/>
          <p:nvPr/>
        </p:nvSpPr>
        <p:spPr>
          <a:xfrm>
            <a:off x="1480571" y="1813367"/>
            <a:ext cx="699598" cy="324336"/>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 name="Line Callout 2 9"/>
          <p:cNvSpPr/>
          <p:nvPr/>
        </p:nvSpPr>
        <p:spPr>
          <a:xfrm flipV="1">
            <a:off x="3416277" y="2262160"/>
            <a:ext cx="3384376" cy="973008"/>
          </a:xfrm>
          <a:prstGeom prst="borderCallout2">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1" name="TextBox 10"/>
          <p:cNvSpPr txBox="1"/>
          <p:nvPr/>
        </p:nvSpPr>
        <p:spPr>
          <a:xfrm>
            <a:off x="3488285" y="2281280"/>
            <a:ext cx="3312368" cy="901080"/>
          </a:xfrm>
          <a:prstGeom prst="rect">
            <a:avLst/>
          </a:prstGeom>
          <a:noFill/>
        </p:spPr>
        <p:txBody>
          <a:bodyPr wrap="square" rtlCol="0">
            <a:spAutoFit/>
          </a:bodyPr>
          <a:lstStyle/>
          <a:p>
            <a:r>
              <a:rPr lang="da-DK" dirty="0" smtClean="0">
                <a:solidFill>
                  <a:srgbClr val="C00000"/>
                </a:solidFill>
              </a:rPr>
              <a:t>IBM Connections supports some special properties for entries such as </a:t>
            </a:r>
            <a:r>
              <a:rPr lang="da-DK" b="1" dirty="0" smtClean="0">
                <a:solidFill>
                  <a:srgbClr val="C00000"/>
                </a:solidFill>
              </a:rPr>
              <a:t>actionable</a:t>
            </a:r>
            <a:r>
              <a:rPr lang="da-DK" dirty="0" smtClean="0">
                <a:solidFill>
                  <a:srgbClr val="C00000"/>
                </a:solidFill>
              </a:rPr>
              <a:t> and </a:t>
            </a:r>
            <a:r>
              <a:rPr lang="da-DK" b="1" dirty="0" smtClean="0">
                <a:solidFill>
                  <a:srgbClr val="C00000"/>
                </a:solidFill>
              </a:rPr>
              <a:t>saved</a:t>
            </a:r>
            <a:r>
              <a:rPr lang="da-DK" dirty="0" smtClean="0">
                <a:solidFill>
                  <a:srgbClr val="C00000"/>
                </a:solidFill>
              </a:rPr>
              <a:t> to allow users to work with entries</a:t>
            </a:r>
            <a:endParaRPr lang="da-DK" b="1" dirty="0">
              <a:solidFill>
                <a:srgbClr val="C00000"/>
              </a:solidFill>
            </a:endParaRPr>
          </a:p>
        </p:txBody>
      </p:sp>
    </p:spTree>
    <p:extLst>
      <p:ext uri="{BB962C8B-B14F-4D97-AF65-F5344CB8AC3E}">
        <p14:creationId xmlns:p14="http://schemas.microsoft.com/office/powerpoint/2010/main" val="187975266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http://www.discoveryyoga.com/oblique-abdominals-anatomy.jpg"/>
          <p:cNvPicPr>
            <a:picLocks noChangeAspect="1" noChangeArrowheads="1"/>
          </p:cNvPicPr>
          <p:nvPr/>
        </p:nvPicPr>
        <p:blipFill>
          <a:blip r:embed="rId2" cstate="print"/>
          <a:srcRect/>
          <a:stretch>
            <a:fillRect/>
          </a:stretch>
        </p:blipFill>
        <p:spPr bwMode="auto">
          <a:xfrm>
            <a:off x="6876256" y="1997892"/>
            <a:ext cx="2110750" cy="2139114"/>
          </a:xfrm>
          <a:prstGeom prst="rect">
            <a:avLst/>
          </a:prstGeom>
          <a:noFill/>
          <a:ln>
            <a:solidFill>
              <a:schemeClr val="accent1">
                <a:shade val="50000"/>
              </a:schemeClr>
            </a:solidFill>
          </a:ln>
        </p:spPr>
      </p:pic>
      <p:sp>
        <p:nvSpPr>
          <p:cNvPr id="2" name="Title 1"/>
          <p:cNvSpPr>
            <a:spLocks noGrp="1"/>
          </p:cNvSpPr>
          <p:nvPr>
            <p:ph type="title"/>
          </p:nvPr>
        </p:nvSpPr>
        <p:spPr/>
        <p:txBody>
          <a:bodyPr>
            <a:normAutofit/>
          </a:bodyPr>
          <a:lstStyle/>
          <a:p>
            <a:r>
              <a:rPr lang="da-DK" dirty="0" smtClean="0"/>
              <a:t>Anatomy of a stream entry</a:t>
            </a:r>
            <a:endParaRPr lang="da-DK" dirty="0"/>
          </a:p>
        </p:txBody>
      </p:sp>
      <p:sp>
        <p:nvSpPr>
          <p:cNvPr id="3" name="Content Placeholder 2"/>
          <p:cNvSpPr>
            <a:spLocks noGrp="1"/>
          </p:cNvSpPr>
          <p:nvPr>
            <p:ph idx="1"/>
          </p:nvPr>
        </p:nvSpPr>
        <p:spPr/>
        <p:txBody>
          <a:bodyPr/>
          <a:lstStyle/>
          <a:p>
            <a:endParaRPr lang="da-DK" i="1" dirty="0"/>
          </a:p>
        </p:txBody>
      </p:sp>
      <p:sp>
        <p:nvSpPr>
          <p:cNvPr id="5" name="Content Placeholder 2"/>
          <p:cNvSpPr txBox="1">
            <a:spLocks/>
          </p:cNvSpPr>
          <p:nvPr/>
        </p:nvSpPr>
        <p:spPr>
          <a:xfrm>
            <a:off x="467544" y="804489"/>
            <a:ext cx="8229600" cy="3809369"/>
          </a:xfrm>
          <a:prstGeom prst="rect">
            <a:avLst/>
          </a:prstGeom>
          <a:solidFill>
            <a:schemeClr val="bg1"/>
          </a:solidFill>
          <a:ln>
            <a:solidFill>
              <a:schemeClr val="tx1"/>
            </a:solidFill>
          </a:ln>
          <a:effectLst>
            <a:outerShdw blurRad="50800" dist="241300" dir="2700000" algn="tl" rotWithShape="0">
              <a:prstClr val="black">
                <a:alpha val="40000"/>
              </a:prstClr>
            </a:outerShdw>
          </a:effectLst>
        </p:spPr>
        <p:txBody>
          <a:bodyPr vert="horz" lIns="91440" tIns="45720" rIns="91440" bIns="45720" rtlCol="0">
            <a:noAutofit/>
          </a:bodyPr>
          <a:lstStyle/>
          <a:p>
            <a:pPr marR="0" lvl="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 pos="1077913" algn="l"/>
              </a:tabLst>
              <a:defRPr/>
            </a:pPr>
            <a:r>
              <a:rPr kumimoji="0" lang="da-DK" sz="1800" b="0" i="0" u="none" strike="noStrike" kern="1200" cap="none" spc="0" normalizeH="0" baseline="0" noProof="0" dirty="0" smtClean="0">
                <a:ln>
                  <a:noFill/>
                </a:ln>
                <a:solidFill>
                  <a:schemeClr val="tx1"/>
                </a:solidFill>
                <a:effectLst/>
                <a:uLnTx/>
                <a:uFillTx/>
                <a:latin typeface="Source Code Pro" pitchFamily="49" charset="0"/>
                <a:ea typeface="+mn-ea"/>
              </a:rPr>
              <a:t>{</a:t>
            </a:r>
          </a:p>
          <a:p>
            <a:pPr marR="0" lvl="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 pos="1077913" algn="l"/>
              </a:tabLst>
              <a:defRPr/>
            </a:pPr>
            <a:r>
              <a:rPr lang="da-DK" sz="1800" dirty="0" smtClean="0">
                <a:latin typeface="Source Code Pro" pitchFamily="49" charset="0"/>
              </a:rPr>
              <a:t>	</a:t>
            </a:r>
            <a:r>
              <a:rPr kumimoji="0" lang="da-DK" sz="1800" b="0" i="0" u="none" strike="noStrike" kern="1200" cap="none" spc="0" normalizeH="0" baseline="0" noProof="0" dirty="0" smtClean="0">
                <a:ln>
                  <a:noFill/>
                </a:ln>
                <a:solidFill>
                  <a:schemeClr val="tx1"/>
                </a:solidFill>
                <a:effectLst/>
                <a:uLnTx/>
                <a:uFillTx/>
                <a:latin typeface="Source Code Pro" pitchFamily="49" charset="0"/>
                <a:ea typeface="+mn-ea"/>
              </a:rPr>
              <a:t>"actor": {"id": "@me"},</a:t>
            </a:r>
          </a:p>
          <a:p>
            <a:pPr marR="0" lvl="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 pos="1077913" algn="l"/>
              </a:tabLst>
              <a:defRPr/>
            </a:pPr>
            <a:r>
              <a:rPr kumimoji="0" lang="da-DK" sz="1800" b="0" i="0" u="none" strike="noStrike" kern="1200" cap="none" spc="0" normalizeH="0" baseline="0" noProof="0" dirty="0" smtClean="0">
                <a:ln>
                  <a:noFill/>
                </a:ln>
                <a:solidFill>
                  <a:schemeClr val="tx1"/>
                </a:solidFill>
                <a:effectLst/>
                <a:uLnTx/>
                <a:uFillTx/>
                <a:latin typeface="Source Code Pro" pitchFamily="49" charset="0"/>
                <a:ea typeface="+mn-ea"/>
              </a:rPr>
              <a:t>	"verb": "post",</a:t>
            </a:r>
          </a:p>
          <a:p>
            <a:pPr marR="0" lvl="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 pos="1077913" algn="l"/>
              </a:tabLst>
              <a:defRPr/>
            </a:pPr>
            <a:r>
              <a:rPr kumimoji="0" lang="da-DK" sz="1800" b="0" i="0" u="none" strike="noStrike" kern="1200" cap="none" spc="0" normalizeH="0" baseline="0" noProof="0" dirty="0" smtClean="0">
                <a:ln>
                  <a:noFill/>
                </a:ln>
                <a:solidFill>
                  <a:schemeClr val="tx1"/>
                </a:solidFill>
                <a:effectLst/>
                <a:uLnTx/>
                <a:uFillTx/>
                <a:latin typeface="Source Code Pro" pitchFamily="49" charset="0"/>
                <a:ea typeface="+mn-ea"/>
              </a:rPr>
              <a:t>	"title": "Some entry title", </a:t>
            </a:r>
          </a:p>
          <a:p>
            <a:pPr marR="0" lvl="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 pos="1077913" algn="l"/>
              </a:tabLst>
              <a:defRPr/>
            </a:pPr>
            <a:r>
              <a:rPr kumimoji="0" lang="da-DK" sz="1800" b="0" i="0" u="none" strike="noStrike" kern="1200" cap="none" spc="0" normalizeH="0" baseline="0" noProof="0" dirty="0" smtClean="0">
                <a:ln>
                  <a:noFill/>
                </a:ln>
                <a:solidFill>
                  <a:schemeClr val="tx1"/>
                </a:solidFill>
                <a:effectLst/>
                <a:uLnTx/>
                <a:uFillTx/>
                <a:latin typeface="Source Code Pro" pitchFamily="49" charset="0"/>
                <a:ea typeface="+mn-ea"/>
              </a:rPr>
              <a:t>	"updated": "2013-05-17T12:00:00.000Z",</a:t>
            </a:r>
          </a:p>
          <a:p>
            <a:pPr marR="0" lvl="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 pos="1077913" algn="l"/>
              </a:tabLst>
              <a:defRPr/>
            </a:pPr>
            <a:r>
              <a:rPr kumimoji="0" lang="da-DK" sz="1800" b="0" i="0" u="none" strike="noStrike" kern="1200" cap="none" spc="0" normalizeH="0" baseline="0" noProof="0" dirty="0" smtClean="0">
                <a:ln>
                  <a:noFill/>
                </a:ln>
                <a:solidFill>
                  <a:schemeClr val="tx1"/>
                </a:solidFill>
                <a:effectLst/>
                <a:uLnTx/>
                <a:uFillTx/>
                <a:latin typeface="Source Code Pro" pitchFamily="49" charset="0"/>
                <a:ea typeface="+mn-ea"/>
              </a:rPr>
              <a:t>	"object": {</a:t>
            </a:r>
          </a:p>
          <a:p>
            <a:pPr marR="0" lvl="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 pos="1077913" algn="l"/>
              </a:tabLst>
              <a:defRPr/>
            </a:pPr>
            <a:r>
              <a:rPr kumimoji="0" lang="da-DK" sz="1800" b="0" i="0" u="none" strike="noStrike" kern="1200" cap="none" spc="0" normalizeH="0" baseline="0" noProof="0" dirty="0" smtClean="0">
                <a:ln>
                  <a:noFill/>
                </a:ln>
                <a:solidFill>
                  <a:schemeClr val="tx1"/>
                </a:solidFill>
                <a:effectLst/>
                <a:uLnTx/>
                <a:uFillTx/>
                <a:latin typeface="Source Code Pro" pitchFamily="49" charset="0"/>
                <a:ea typeface="+mn-ea"/>
              </a:rPr>
              <a:t>		   "title": "Some object title",</a:t>
            </a:r>
          </a:p>
          <a:p>
            <a:pPr marR="0" lvl="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 pos="1077913" algn="l"/>
              </a:tabLst>
              <a:defRPr/>
            </a:pPr>
            <a:r>
              <a:rPr kumimoji="0" lang="da-DK" sz="1800" b="0" i="0" u="none" strike="noStrike" kern="1200" cap="none" spc="0" normalizeH="0" baseline="0" noProof="0" dirty="0" smtClean="0">
                <a:ln>
                  <a:noFill/>
                </a:ln>
                <a:solidFill>
                  <a:schemeClr val="tx1"/>
                </a:solidFill>
                <a:effectLst/>
                <a:uLnTx/>
                <a:uFillTx/>
                <a:latin typeface="Source Code Pro" pitchFamily="49" charset="0"/>
                <a:ea typeface="+mn-ea"/>
              </a:rPr>
              <a:t>		   "objectType": "note",</a:t>
            </a:r>
          </a:p>
          <a:p>
            <a:pPr marR="0" lvl="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 pos="1077913" algn="l"/>
              </a:tabLst>
              <a:defRPr/>
            </a:pPr>
            <a:r>
              <a:rPr kumimoji="0" lang="da-DK" sz="1800" b="0" i="0" u="none" strike="noStrike" kern="1200" cap="none" spc="0" normalizeH="0" baseline="0" noProof="0" dirty="0" smtClean="0">
                <a:ln>
                  <a:noFill/>
                </a:ln>
                <a:solidFill>
                  <a:schemeClr val="tx1"/>
                </a:solidFill>
                <a:effectLst/>
                <a:uLnTx/>
                <a:uFillTx/>
                <a:latin typeface="Source Code Pro" pitchFamily="49" charset="0"/>
                <a:ea typeface="+mn-ea"/>
              </a:rPr>
              <a:t>		   "id": "1234567890-1234567890-1234567890"</a:t>
            </a:r>
          </a:p>
          <a:p>
            <a:pPr marR="0" lvl="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 pos="1077913" algn="l"/>
              </a:tabLst>
              <a:defRPr/>
            </a:pPr>
            <a:r>
              <a:rPr kumimoji="0" lang="da-DK" sz="1800" b="0" i="0" u="none" strike="noStrike" kern="1200" cap="none" spc="0" normalizeH="0" baseline="0" noProof="0" dirty="0" smtClean="0">
                <a:ln>
                  <a:noFill/>
                </a:ln>
                <a:solidFill>
                  <a:schemeClr val="tx1"/>
                </a:solidFill>
                <a:effectLst/>
                <a:uLnTx/>
                <a:uFillTx/>
                <a:latin typeface="Source Code Pro" pitchFamily="49" charset="0"/>
                <a:ea typeface="+mn-ea"/>
              </a:rPr>
              <a:t>	}</a:t>
            </a:r>
          </a:p>
          <a:p>
            <a:pPr marR="0" lvl="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 pos="1077913" algn="l"/>
              </a:tabLst>
              <a:defRPr/>
            </a:pPr>
            <a:r>
              <a:rPr kumimoji="0" lang="da-DK" sz="1800" b="0" i="0" u="none" strike="noStrike" kern="1200" cap="none" spc="0" normalizeH="0" baseline="0" noProof="0" dirty="0" smtClean="0">
                <a:ln>
                  <a:noFill/>
                </a:ln>
                <a:solidFill>
                  <a:schemeClr val="tx1"/>
                </a:solidFill>
                <a:effectLst/>
                <a:uLnTx/>
                <a:uFillTx/>
                <a:latin typeface="Source Code Pro" pitchFamily="49" charset="0"/>
                <a:ea typeface="+mn-ea"/>
              </a:rPr>
              <a:t>}</a:t>
            </a:r>
            <a:endParaRPr kumimoji="0" lang="da-DK" sz="1800" b="0" i="0" u="none" strike="noStrike" kern="1200" cap="none" spc="0" normalizeH="0" baseline="0" noProof="0" dirty="0">
              <a:ln>
                <a:noFill/>
              </a:ln>
              <a:solidFill>
                <a:schemeClr val="tx1"/>
              </a:solidFill>
              <a:effectLst/>
              <a:uLnTx/>
              <a:uFillTx/>
              <a:latin typeface="Source Code Pro" pitchFamily="49" charset="0"/>
              <a:ea typeface="+mn-ea"/>
            </a:endParaRPr>
          </a:p>
        </p:txBody>
      </p:sp>
    </p:spTree>
    <p:extLst>
      <p:ext uri="{BB962C8B-B14F-4D97-AF65-F5344CB8AC3E}">
        <p14:creationId xmlns:p14="http://schemas.microsoft.com/office/powerpoint/2010/main" val="369820354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6" descr="http://www.discoveryyoga.com/oblique-abdominals-anatomy.jpg"/>
          <p:cNvPicPr>
            <a:picLocks noChangeAspect="1" noChangeArrowheads="1"/>
          </p:cNvPicPr>
          <p:nvPr/>
        </p:nvPicPr>
        <p:blipFill>
          <a:blip r:embed="rId2" cstate="print"/>
          <a:srcRect/>
          <a:stretch>
            <a:fillRect/>
          </a:stretch>
        </p:blipFill>
        <p:spPr bwMode="auto">
          <a:xfrm>
            <a:off x="6876256" y="1997892"/>
            <a:ext cx="2110750" cy="2139114"/>
          </a:xfrm>
          <a:prstGeom prst="rect">
            <a:avLst/>
          </a:prstGeom>
          <a:noFill/>
          <a:ln>
            <a:solidFill>
              <a:schemeClr val="accent1">
                <a:shade val="50000"/>
              </a:schemeClr>
            </a:solidFill>
          </a:ln>
        </p:spPr>
      </p:pic>
      <p:sp>
        <p:nvSpPr>
          <p:cNvPr id="2" name="Title 1"/>
          <p:cNvSpPr>
            <a:spLocks noGrp="1"/>
          </p:cNvSpPr>
          <p:nvPr>
            <p:ph type="title"/>
          </p:nvPr>
        </p:nvSpPr>
        <p:spPr/>
        <p:txBody>
          <a:bodyPr>
            <a:normAutofit/>
          </a:bodyPr>
          <a:lstStyle/>
          <a:p>
            <a:r>
              <a:rPr lang="da-DK" dirty="0" smtClean="0"/>
              <a:t>Anatomy of a stream entry</a:t>
            </a:r>
            <a:endParaRPr lang="da-DK" dirty="0"/>
          </a:p>
        </p:txBody>
      </p:sp>
      <p:sp>
        <p:nvSpPr>
          <p:cNvPr id="3" name="Content Placeholder 2"/>
          <p:cNvSpPr>
            <a:spLocks noGrp="1"/>
          </p:cNvSpPr>
          <p:nvPr>
            <p:ph idx="1"/>
          </p:nvPr>
        </p:nvSpPr>
        <p:spPr/>
        <p:txBody>
          <a:bodyPr/>
          <a:lstStyle/>
          <a:p>
            <a:r>
              <a:rPr lang="da-DK" dirty="0" smtClean="0"/>
              <a:t>A stream entry reads like </a:t>
            </a:r>
            <a:r>
              <a:rPr lang="da-DK" i="1" dirty="0" smtClean="0"/>
              <a:t>”the current user posted a file to IBM Connections and you should act on it”</a:t>
            </a:r>
            <a:endParaRPr lang="da-DK" i="1" dirty="0"/>
          </a:p>
        </p:txBody>
      </p:sp>
      <p:sp>
        <p:nvSpPr>
          <p:cNvPr id="5" name="Content Placeholder 2"/>
          <p:cNvSpPr txBox="1">
            <a:spLocks/>
          </p:cNvSpPr>
          <p:nvPr/>
        </p:nvSpPr>
        <p:spPr>
          <a:xfrm>
            <a:off x="467544" y="804490"/>
            <a:ext cx="8229600" cy="3397616"/>
          </a:xfrm>
          <a:prstGeom prst="rect">
            <a:avLst/>
          </a:prstGeom>
          <a:solidFill>
            <a:schemeClr val="bg1"/>
          </a:solidFill>
          <a:ln>
            <a:solidFill>
              <a:schemeClr val="tx1"/>
            </a:solidFill>
          </a:ln>
          <a:effectLst>
            <a:outerShdw blurRad="50800" dist="241300" dir="2700000" algn="tl" rotWithShape="0">
              <a:prstClr val="black">
                <a:alpha val="40000"/>
              </a:prstClr>
            </a:outerShdw>
          </a:effectLst>
        </p:spPr>
        <p:txBody>
          <a:bodyPr vert="horz" lIns="91440" tIns="45720" rIns="91440" bIns="45720" rtlCol="0">
            <a:noAutofit/>
          </a:bodyPr>
          <a:lstStyle/>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	"actor": {"id": "@me"},</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	"verb": ”create",</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	"title": ”Sales proposal for Rockets Inc.", </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	"updated": "2013-05-17T12:00:00.000Z",</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	"object": {</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		"title": "Sales proposal for Rockets Inc.",</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		"</a:t>
            </a:r>
            <a:r>
              <a:rPr lang="en-US" sz="1200" baseline="0" dirty="0" err="1">
                <a:solidFill>
                  <a:schemeClr val="tx1"/>
                </a:solidFill>
                <a:latin typeface="Source Code Pro" pitchFamily="49" charset="0"/>
                <a:ea typeface="+mn-ea"/>
              </a:rPr>
              <a:t>objectType</a:t>
            </a:r>
            <a:r>
              <a:rPr lang="en-US" sz="1200" baseline="0" dirty="0">
                <a:solidFill>
                  <a:schemeClr val="tx1"/>
                </a:solidFill>
                <a:latin typeface="Source Code Pro" pitchFamily="49" charset="0"/>
                <a:ea typeface="+mn-ea"/>
              </a:rPr>
              <a:t>": ”proposal",</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		"id": "1234567890-1234567890-1234567890"</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	}, </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	”target”: {</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		</a:t>
            </a:r>
            <a:r>
              <a:rPr lang="en-US" sz="1200" baseline="0" dirty="0" smtClean="0">
                <a:solidFill>
                  <a:schemeClr val="tx1"/>
                </a:solidFill>
                <a:latin typeface="Source Code Pro" pitchFamily="49" charset="0"/>
                <a:ea typeface="+mn-ea"/>
              </a:rPr>
              <a:t>   ”</a:t>
            </a:r>
            <a:r>
              <a:rPr lang="en-US" sz="1200" baseline="0" dirty="0" err="1">
                <a:solidFill>
                  <a:schemeClr val="tx1"/>
                </a:solidFill>
                <a:latin typeface="Source Code Pro" pitchFamily="49" charset="0"/>
                <a:ea typeface="+mn-ea"/>
              </a:rPr>
              <a:t>displayName</a:t>
            </a:r>
            <a:r>
              <a:rPr lang="en-US" sz="1200" baseline="0" dirty="0">
                <a:solidFill>
                  <a:schemeClr val="tx1"/>
                </a:solidFill>
                <a:latin typeface="Source Code Pro" pitchFamily="49" charset="0"/>
                <a:ea typeface="+mn-ea"/>
              </a:rPr>
              <a:t>”: ”Acme Corp. CRM”,</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		</a:t>
            </a:r>
            <a:r>
              <a:rPr lang="en-US" sz="1200" baseline="0" dirty="0" smtClean="0">
                <a:solidFill>
                  <a:schemeClr val="tx1"/>
                </a:solidFill>
                <a:latin typeface="Source Code Pro" pitchFamily="49" charset="0"/>
                <a:ea typeface="+mn-ea"/>
              </a:rPr>
              <a:t>   ”</a:t>
            </a:r>
            <a:r>
              <a:rPr lang="en-US" sz="1200" baseline="0" dirty="0" err="1">
                <a:solidFill>
                  <a:schemeClr val="tx1"/>
                </a:solidFill>
                <a:latin typeface="Source Code Pro" pitchFamily="49" charset="0"/>
                <a:ea typeface="+mn-ea"/>
              </a:rPr>
              <a:t>url</a:t>
            </a:r>
            <a:r>
              <a:rPr lang="en-US" sz="1200" baseline="0" dirty="0">
                <a:solidFill>
                  <a:schemeClr val="tx1"/>
                </a:solidFill>
                <a:latin typeface="Source Code Pro" pitchFamily="49" charset="0"/>
                <a:ea typeface="+mn-ea"/>
              </a:rPr>
              <a:t>”: ”https://</a:t>
            </a:r>
            <a:r>
              <a:rPr lang="en-US" sz="1200" baseline="0" dirty="0" err="1">
                <a:solidFill>
                  <a:schemeClr val="tx1"/>
                </a:solidFill>
                <a:latin typeface="Source Code Pro" pitchFamily="49" charset="0"/>
                <a:ea typeface="+mn-ea"/>
              </a:rPr>
              <a:t>crm.example.com</a:t>
            </a:r>
            <a:r>
              <a:rPr lang="en-US" sz="1200" baseline="0" dirty="0">
                <a:solidFill>
                  <a:schemeClr val="tx1"/>
                </a:solidFill>
                <a:latin typeface="Source Code Pro" pitchFamily="49" charset="0"/>
                <a:ea typeface="+mn-ea"/>
              </a:rPr>
              <a:t>”</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	}</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a:t>
            </a:r>
          </a:p>
          <a:p>
            <a:pPr marR="0" lvl="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 pos="1077913" algn="l"/>
              </a:tabLst>
              <a:defRPr/>
            </a:pPr>
            <a:endParaRPr kumimoji="0" lang="da-DK" sz="1200" b="0" i="0" u="none" strike="noStrike" kern="1200" cap="none" spc="0" normalizeH="0" baseline="0" noProof="0" dirty="0">
              <a:ln>
                <a:noFill/>
              </a:ln>
              <a:solidFill>
                <a:schemeClr val="tx1"/>
              </a:solidFill>
              <a:effectLst/>
              <a:uLnTx/>
              <a:uFillTx/>
              <a:latin typeface="Source Code Pro" pitchFamily="49" charset="0"/>
              <a:ea typeface="+mn-ea"/>
            </a:endParaRPr>
          </a:p>
        </p:txBody>
      </p:sp>
      <p:sp>
        <p:nvSpPr>
          <p:cNvPr id="7" name="Rounded Rectangle 6"/>
          <p:cNvSpPr/>
          <p:nvPr/>
        </p:nvSpPr>
        <p:spPr>
          <a:xfrm>
            <a:off x="827584" y="3006580"/>
            <a:ext cx="4464496" cy="973008"/>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8" name="Line Callout 2 7"/>
          <p:cNvSpPr/>
          <p:nvPr/>
        </p:nvSpPr>
        <p:spPr>
          <a:xfrm>
            <a:off x="5436096" y="2466020"/>
            <a:ext cx="3168352" cy="973008"/>
          </a:xfrm>
          <a:prstGeom prst="borderCallout2">
            <a:avLst>
              <a:gd name="adj1" fmla="val 36387"/>
              <a:gd name="adj2" fmla="val -4553"/>
              <a:gd name="adj3" fmla="val 36387"/>
              <a:gd name="adj4" fmla="val -21821"/>
              <a:gd name="adj5" fmla="val 55390"/>
              <a:gd name="adj6" fmla="val -28457"/>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9" name="TextBox 8"/>
          <p:cNvSpPr txBox="1"/>
          <p:nvPr/>
        </p:nvSpPr>
        <p:spPr>
          <a:xfrm>
            <a:off x="5436096" y="2483892"/>
            <a:ext cx="3240360" cy="705492"/>
          </a:xfrm>
          <a:prstGeom prst="rect">
            <a:avLst/>
          </a:prstGeom>
          <a:noFill/>
        </p:spPr>
        <p:txBody>
          <a:bodyPr wrap="square" rtlCol="0">
            <a:spAutoFit/>
          </a:bodyPr>
          <a:lstStyle/>
          <a:p>
            <a:r>
              <a:rPr lang="da-DK" dirty="0" smtClean="0">
                <a:solidFill>
                  <a:srgbClr val="C00000"/>
                </a:solidFill>
              </a:rPr>
              <a:t>IBM Connections is the implied default target but you can specify your own target in the entry</a:t>
            </a:r>
            <a:endParaRPr lang="da-DK" b="1" dirty="0">
              <a:solidFill>
                <a:srgbClr val="C00000"/>
              </a:solidFill>
            </a:endParaRPr>
          </a:p>
        </p:txBody>
      </p:sp>
    </p:spTree>
    <p:extLst>
      <p:ext uri="{BB962C8B-B14F-4D97-AF65-F5344CB8AC3E}">
        <p14:creationId xmlns:p14="http://schemas.microsoft.com/office/powerpoint/2010/main" val="139764335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086" y="852252"/>
            <a:ext cx="8229600" cy="3397616"/>
          </a:xfrm>
        </p:spPr>
        <p:txBody>
          <a:bodyPr>
            <a:noAutofit/>
          </a:bodyPr>
          <a:lstStyle/>
          <a:p>
            <a:pPr marL="0" indent="0">
              <a:buNone/>
              <a:tabLst>
                <a:tab pos="358775" algn="l"/>
                <a:tab pos="719138" algn="l"/>
              </a:tabLst>
            </a:pPr>
            <a:r>
              <a:rPr lang="da-DK" b="1" dirty="0" smtClean="0">
                <a:solidFill>
                  <a:schemeClr val="bg1"/>
                </a:solidFill>
              </a:rPr>
              <a:t>POST /connections/opensocial/basic/rest/activitystreams/@me/@all</a:t>
            </a:r>
            <a:r>
              <a:rPr lang="da-DK" dirty="0" smtClean="0">
                <a:solidFill>
                  <a:schemeClr val="bg1"/>
                </a:solidFill>
              </a:rPr>
              <a:t/>
            </a:r>
            <a:br>
              <a:rPr lang="da-DK" dirty="0" smtClean="0">
                <a:solidFill>
                  <a:schemeClr val="bg1"/>
                </a:solidFill>
              </a:rPr>
            </a:br>
            <a:r>
              <a:rPr lang="da-DK" sz="1200" dirty="0" smtClean="0">
                <a:solidFill>
                  <a:schemeClr val="bg1"/>
                </a:solidFill>
              </a:rPr>
              <a:t>Host: social.example.com</a:t>
            </a:r>
            <a:br>
              <a:rPr lang="da-DK" sz="1200" dirty="0" smtClean="0">
                <a:solidFill>
                  <a:schemeClr val="bg1"/>
                </a:solidFill>
              </a:rPr>
            </a:br>
            <a:r>
              <a:rPr lang="da-DK" sz="1200" dirty="0" smtClean="0">
                <a:solidFill>
                  <a:schemeClr val="bg1"/>
                </a:solidFill>
              </a:rPr>
              <a:t>Content-Type: application/json</a:t>
            </a:r>
            <a:br>
              <a:rPr lang="da-DK" sz="1200" dirty="0" smtClean="0">
                <a:solidFill>
                  <a:schemeClr val="bg1"/>
                </a:solidFill>
              </a:rPr>
            </a:br>
            <a:r>
              <a:rPr lang="da-DK" sz="1200" dirty="0" smtClean="0">
                <a:solidFill>
                  <a:schemeClr val="bg1"/>
                </a:solidFill>
              </a:rPr>
              <a:t>Content-Length: xyz</a:t>
            </a:r>
            <a:br>
              <a:rPr lang="da-DK" sz="1200" dirty="0" smtClean="0">
                <a:solidFill>
                  <a:schemeClr val="bg1"/>
                </a:solidFill>
              </a:rPr>
            </a:br>
            <a:r>
              <a:rPr lang="da-DK" sz="1200" dirty="0" smtClean="0">
                <a:solidFill>
                  <a:schemeClr val="bg1"/>
                </a:solidFill>
              </a:rPr>
              <a:t>Authorization: Basic xyz123</a:t>
            </a:r>
            <a:br>
              <a:rPr lang="da-DK" sz="1200" dirty="0" smtClean="0">
                <a:solidFill>
                  <a:schemeClr val="bg1"/>
                </a:solidFill>
              </a:rPr>
            </a:br>
            <a:r>
              <a:rPr lang="da-DK" dirty="0">
                <a:solidFill>
                  <a:schemeClr val="bg1"/>
                </a:solidFill>
              </a:rPr>
              <a:t/>
            </a:r>
            <a:br>
              <a:rPr lang="da-DK" dirty="0">
                <a:solidFill>
                  <a:schemeClr val="bg1"/>
                </a:solidFill>
              </a:rPr>
            </a:br>
            <a:r>
              <a:rPr lang="da-DK" sz="1600" dirty="0" smtClean="0">
                <a:solidFill>
                  <a:schemeClr val="bg1"/>
                </a:solidFill>
              </a:rPr>
              <a:t>{</a:t>
            </a:r>
            <a:br>
              <a:rPr lang="da-DK" sz="1600" dirty="0" smtClean="0">
                <a:solidFill>
                  <a:schemeClr val="bg1"/>
                </a:solidFill>
              </a:rPr>
            </a:br>
            <a:r>
              <a:rPr lang="da-DK" sz="1600" dirty="0" smtClean="0">
                <a:solidFill>
                  <a:schemeClr val="bg1"/>
                </a:solidFill>
              </a:rPr>
              <a:t>	"actor": {"id": "@me"},</a:t>
            </a:r>
            <a:br>
              <a:rPr lang="da-DK" sz="1600" dirty="0" smtClean="0">
                <a:solidFill>
                  <a:schemeClr val="bg1"/>
                </a:solidFill>
              </a:rPr>
            </a:br>
            <a:r>
              <a:rPr lang="da-DK" sz="1600" dirty="0" smtClean="0">
                <a:solidFill>
                  <a:schemeClr val="bg1"/>
                </a:solidFill>
              </a:rPr>
              <a:t>	"verb": "post”,</a:t>
            </a:r>
            <a:br>
              <a:rPr lang="da-DK" sz="1600" dirty="0" smtClean="0">
                <a:solidFill>
                  <a:schemeClr val="bg1"/>
                </a:solidFill>
              </a:rPr>
            </a:br>
            <a:r>
              <a:rPr lang="da-DK" sz="1600" dirty="0" smtClean="0">
                <a:solidFill>
                  <a:schemeClr val="bg1"/>
                </a:solidFill>
              </a:rPr>
              <a:t>	"title": "Some entry title", </a:t>
            </a:r>
            <a:br>
              <a:rPr lang="da-DK" sz="1600" dirty="0" smtClean="0">
                <a:solidFill>
                  <a:schemeClr val="bg1"/>
                </a:solidFill>
              </a:rPr>
            </a:br>
            <a:r>
              <a:rPr lang="da-DK" sz="1600" dirty="0" smtClean="0">
                <a:solidFill>
                  <a:schemeClr val="bg1"/>
                </a:solidFill>
              </a:rPr>
              <a:t>	"updated": "2013-05-17T12:00:00.000Z”,</a:t>
            </a:r>
            <a:br>
              <a:rPr lang="da-DK" sz="1600" dirty="0" smtClean="0">
                <a:solidFill>
                  <a:schemeClr val="bg1"/>
                </a:solidFill>
              </a:rPr>
            </a:br>
            <a:r>
              <a:rPr lang="da-DK" sz="1600" dirty="0" smtClean="0">
                <a:solidFill>
                  <a:schemeClr val="bg1"/>
                </a:solidFill>
              </a:rPr>
              <a:t>	"object": {</a:t>
            </a:r>
            <a:br>
              <a:rPr lang="da-DK" sz="1600" dirty="0" smtClean="0">
                <a:solidFill>
                  <a:schemeClr val="bg1"/>
                </a:solidFill>
              </a:rPr>
            </a:br>
            <a:r>
              <a:rPr lang="da-DK" sz="1600" dirty="0" smtClean="0">
                <a:solidFill>
                  <a:schemeClr val="bg1"/>
                </a:solidFill>
              </a:rPr>
              <a:t>			"title": "Some </a:t>
            </a:r>
            <a:r>
              <a:rPr lang="da-DK" sz="1600" dirty="0" err="1" smtClean="0">
                <a:solidFill>
                  <a:schemeClr val="bg1"/>
                </a:solidFill>
              </a:rPr>
              <a:t>object</a:t>
            </a:r>
            <a:r>
              <a:rPr lang="da-DK" sz="1600" dirty="0" smtClean="0">
                <a:solidFill>
                  <a:schemeClr val="bg1"/>
                </a:solidFill>
              </a:rPr>
              <a:t> </a:t>
            </a:r>
            <a:r>
              <a:rPr lang="da-DK" sz="1600" dirty="0" err="1" smtClean="0">
                <a:solidFill>
                  <a:schemeClr val="bg1"/>
                </a:solidFill>
              </a:rPr>
              <a:t>title</a:t>
            </a:r>
            <a:r>
              <a:rPr lang="da-DK" sz="1600" dirty="0" smtClean="0">
                <a:solidFill>
                  <a:schemeClr val="bg1"/>
                </a:solidFill>
              </a:rPr>
              <a:t>”,</a:t>
            </a:r>
            <a:br>
              <a:rPr lang="da-DK" sz="1600" dirty="0" smtClean="0">
                <a:solidFill>
                  <a:schemeClr val="bg1"/>
                </a:solidFill>
              </a:rPr>
            </a:br>
            <a:r>
              <a:rPr lang="da-DK" sz="1600" dirty="0" smtClean="0">
                <a:solidFill>
                  <a:schemeClr val="bg1"/>
                </a:solidFill>
              </a:rPr>
              <a:t>			"objectType": "note”,</a:t>
            </a:r>
            <a:br>
              <a:rPr lang="da-DK" sz="1600" dirty="0" smtClean="0">
                <a:solidFill>
                  <a:schemeClr val="bg1"/>
                </a:solidFill>
              </a:rPr>
            </a:br>
            <a:r>
              <a:rPr lang="da-DK" sz="1600" dirty="0" smtClean="0">
                <a:solidFill>
                  <a:schemeClr val="bg1"/>
                </a:solidFill>
              </a:rPr>
              <a:t>			"id": "1234567890-1234567890-1234567890”</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a:t>
            </a:r>
            <a:endParaRPr lang="da-DK" dirty="0" smtClean="0">
              <a:solidFill>
                <a:schemeClr val="bg1"/>
              </a:solidFill>
            </a:endParaRPr>
          </a:p>
          <a:p>
            <a:pPr marL="0" indent="0">
              <a:buNone/>
              <a:tabLst>
                <a:tab pos="358775" algn="l"/>
                <a:tab pos="719138" algn="l"/>
              </a:tabLst>
            </a:pPr>
            <a:r>
              <a:rPr lang="da-DK" i="1" dirty="0" smtClean="0">
                <a:solidFill>
                  <a:schemeClr val="bg1"/>
                </a:solidFill>
              </a:rPr>
              <a:t>						</a:t>
            </a:r>
            <a:r>
              <a:rPr lang="da-DK" sz="1200" i="1" dirty="0" smtClean="0">
                <a:solidFill>
                  <a:schemeClr val="bg1"/>
                </a:solidFill>
              </a:rPr>
              <a:t>* Smallest entry you can/should post to the stream</a:t>
            </a:r>
            <a:endParaRPr lang="da-DK" i="1" dirty="0" smtClean="0">
              <a:solidFill>
                <a:schemeClr val="bg1"/>
              </a:solidFill>
            </a:endParaRPr>
          </a:p>
          <a:p>
            <a:pPr marL="0" indent="0">
              <a:buNone/>
              <a:tabLst>
                <a:tab pos="358775" algn="l"/>
                <a:tab pos="719138" algn="l"/>
              </a:tabLst>
            </a:pPr>
            <a:endParaRPr lang="da-DK" dirty="0" smtClean="0">
              <a:solidFill>
                <a:schemeClr val="bg1"/>
              </a:solidFill>
            </a:endParaRPr>
          </a:p>
        </p:txBody>
      </p:sp>
      <p:sp>
        <p:nvSpPr>
          <p:cNvPr id="2" name="Title 1"/>
          <p:cNvSpPr>
            <a:spLocks noGrp="1"/>
          </p:cNvSpPr>
          <p:nvPr>
            <p:ph type="title"/>
          </p:nvPr>
        </p:nvSpPr>
        <p:spPr/>
        <p:txBody>
          <a:bodyPr>
            <a:normAutofit/>
          </a:bodyPr>
          <a:lstStyle/>
          <a:p>
            <a:r>
              <a:rPr lang="da-DK" dirty="0" smtClean="0"/>
              <a:t>Posting an entry* to the stream</a:t>
            </a:r>
            <a:endParaRPr lang="da-DK" dirty="0"/>
          </a:p>
        </p:txBody>
      </p:sp>
    </p:spTree>
    <p:extLst>
      <p:ext uri="{BB962C8B-B14F-4D97-AF65-F5344CB8AC3E}">
        <p14:creationId xmlns:p14="http://schemas.microsoft.com/office/powerpoint/2010/main" val="226263075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Demo</a:t>
            </a:r>
            <a:endParaRPr lang="da-DK" dirty="0"/>
          </a:p>
        </p:txBody>
      </p:sp>
      <p:sp>
        <p:nvSpPr>
          <p:cNvPr id="3" name="Content Placeholder 2"/>
          <p:cNvSpPr>
            <a:spLocks noGrp="1"/>
          </p:cNvSpPr>
          <p:nvPr>
            <p:ph idx="1"/>
          </p:nvPr>
        </p:nvSpPr>
        <p:spPr>
          <a:xfrm>
            <a:off x="182563" y="980768"/>
            <a:ext cx="8686800" cy="3711883"/>
          </a:xfrm>
        </p:spPr>
        <p:txBody>
          <a:bodyPr/>
          <a:lstStyle/>
          <a:p>
            <a:r>
              <a:rPr lang="da-DK" sz="2800" dirty="0" smtClean="0"/>
              <a:t>RESTClient in Firefox</a:t>
            </a:r>
          </a:p>
          <a:p>
            <a:r>
              <a:rPr lang="da-DK" sz="2800" dirty="0" smtClean="0"/>
              <a:t>Easily work with feeds, </a:t>
            </a:r>
            <a:r>
              <a:rPr lang="da-DK" sz="2800" dirty="0" err="1" smtClean="0"/>
              <a:t>authentication</a:t>
            </a:r>
            <a:r>
              <a:rPr lang="da-DK" sz="2800" dirty="0" smtClean="0"/>
              <a:t>, headers etc.</a:t>
            </a:r>
          </a:p>
          <a:p>
            <a:r>
              <a:rPr lang="da-DK" sz="2800" dirty="0" smtClean="0"/>
              <a:t>Use Private </a:t>
            </a:r>
            <a:r>
              <a:rPr lang="da-DK" sz="2800" dirty="0" err="1" smtClean="0"/>
              <a:t>Browsing</a:t>
            </a:r>
            <a:r>
              <a:rPr lang="da-DK" sz="2800" dirty="0" smtClean="0"/>
              <a:t> mode</a:t>
            </a:r>
            <a:endParaRPr lang="da-DK" sz="2800" dirty="0"/>
          </a:p>
        </p:txBody>
      </p:sp>
      <p:pic>
        <p:nvPicPr>
          <p:cNvPr id="4" name="Picture 2" descr="http://www.gearsandstuff.com/images/gear_types/spur_gear.jpg"/>
          <p:cNvPicPr>
            <a:picLocks noChangeAspect="1" noChangeArrowheads="1"/>
          </p:cNvPicPr>
          <p:nvPr/>
        </p:nvPicPr>
        <p:blipFill>
          <a:blip r:embed="rId2" cstate="print"/>
          <a:srcRect/>
          <a:stretch>
            <a:fillRect/>
          </a:stretch>
        </p:blipFill>
        <p:spPr bwMode="auto">
          <a:xfrm>
            <a:off x="5271749" y="2345851"/>
            <a:ext cx="3028950" cy="2481177"/>
          </a:xfrm>
          <a:prstGeom prst="rect">
            <a:avLst/>
          </a:prstGeom>
          <a:noFill/>
        </p:spPr>
      </p:pic>
    </p:spTree>
    <p:extLst>
      <p:ext uri="{BB962C8B-B14F-4D97-AF65-F5344CB8AC3E}">
        <p14:creationId xmlns:p14="http://schemas.microsoft.com/office/powerpoint/2010/main" val="350244603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a-DK" dirty="0" smtClean="0"/>
              <a:t>Demo safety slide</a:t>
            </a:r>
            <a:endParaRPr lang="da-DK" dirty="0"/>
          </a:p>
        </p:txBody>
      </p:sp>
      <p:pic>
        <p:nvPicPr>
          <p:cNvPr id="50179" name="Picture 3"/>
          <p:cNvPicPr>
            <a:picLocks noChangeAspect="1" noChangeArrowheads="1"/>
          </p:cNvPicPr>
          <p:nvPr/>
        </p:nvPicPr>
        <p:blipFill>
          <a:blip r:embed="rId2" cstate="print"/>
          <a:srcRect/>
          <a:stretch>
            <a:fillRect/>
          </a:stretch>
        </p:blipFill>
        <p:spPr bwMode="auto">
          <a:xfrm>
            <a:off x="107504" y="142938"/>
            <a:ext cx="8928992" cy="4215042"/>
          </a:xfrm>
          <a:prstGeom prst="rect">
            <a:avLst/>
          </a:prstGeom>
          <a:noFill/>
          <a:ln w="9525">
            <a:noFill/>
            <a:miter lim="800000"/>
            <a:headEnd/>
            <a:tailEnd/>
          </a:ln>
        </p:spPr>
      </p:pic>
    </p:spTree>
    <p:extLst>
      <p:ext uri="{BB962C8B-B14F-4D97-AF65-F5344CB8AC3E}">
        <p14:creationId xmlns:p14="http://schemas.microsoft.com/office/powerpoint/2010/main" val="419182555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Deleting from the stream</a:t>
            </a:r>
            <a:endParaRPr lang="da-DK" dirty="0"/>
          </a:p>
        </p:txBody>
      </p:sp>
      <p:sp>
        <p:nvSpPr>
          <p:cNvPr id="3" name="Content Placeholder 2"/>
          <p:cNvSpPr>
            <a:spLocks noGrp="1"/>
          </p:cNvSpPr>
          <p:nvPr>
            <p:ph idx="1"/>
          </p:nvPr>
        </p:nvSpPr>
        <p:spPr>
          <a:xfrm>
            <a:off x="231428" y="790284"/>
            <a:ext cx="8455372" cy="3490826"/>
          </a:xfrm>
        </p:spPr>
        <p:txBody>
          <a:bodyPr>
            <a:normAutofit fontScale="55000" lnSpcReduction="20000"/>
          </a:bodyPr>
          <a:lstStyle/>
          <a:p>
            <a:r>
              <a:rPr lang="da-DK" sz="4000" dirty="0" smtClean="0"/>
              <a:t>In short you can’t – up to IBM Connections v. 4.5 you cannot delete from the activity stream – you’ll just get an 403 Forbidden back</a:t>
            </a:r>
          </a:p>
          <a:p>
            <a:r>
              <a:rPr lang="en-US" sz="3600" dirty="0" smtClean="0"/>
              <a:t>There is some light at the end of the tunnel though – </a:t>
            </a:r>
            <a:br>
              <a:rPr lang="en-US" sz="3600" dirty="0" smtClean="0"/>
            </a:br>
            <a:r>
              <a:rPr lang="en-US" sz="3600" dirty="0" smtClean="0"/>
              <a:t>this directly from the developers </a:t>
            </a:r>
            <a:br>
              <a:rPr lang="en-US" sz="3600" dirty="0" smtClean="0"/>
            </a:br>
            <a:r>
              <a:rPr lang="en-US" sz="3600" dirty="0" smtClean="0"/>
              <a:t>at IBM: </a:t>
            </a:r>
            <a:r>
              <a:rPr lang="en-US" sz="3600" i="1" dirty="0" smtClean="0"/>
              <a:t>“We are however adding </a:t>
            </a:r>
            <a:br>
              <a:rPr lang="en-US" sz="3600" i="1" dirty="0" smtClean="0"/>
            </a:br>
            <a:r>
              <a:rPr lang="en-US" sz="3600" i="1" dirty="0" smtClean="0"/>
              <a:t>'</a:t>
            </a:r>
            <a:r>
              <a:rPr lang="en-US" sz="3600" i="1" dirty="0" err="1" smtClean="0"/>
              <a:t>propagateDelete</a:t>
            </a:r>
            <a:r>
              <a:rPr lang="en-US" sz="3600" i="1" dirty="0" smtClean="0"/>
              <a:t>' at the </a:t>
            </a:r>
            <a:br>
              <a:rPr lang="en-US" sz="3600" i="1" dirty="0" smtClean="0"/>
            </a:br>
            <a:r>
              <a:rPr lang="en-US" sz="3600" i="1" dirty="0" smtClean="0"/>
              <a:t>moment, which deletes all events </a:t>
            </a:r>
            <a:br>
              <a:rPr lang="en-US" sz="3600" i="1" dirty="0" smtClean="0"/>
            </a:br>
            <a:r>
              <a:rPr lang="en-US" sz="3600" i="1" dirty="0" smtClean="0"/>
              <a:t>related to a given object on </a:t>
            </a:r>
            <a:br>
              <a:rPr lang="en-US" sz="3600" i="1" dirty="0" smtClean="0"/>
            </a:br>
            <a:r>
              <a:rPr lang="en-US" sz="3600" i="1" dirty="0" smtClean="0"/>
              <a:t>receipt of a delete event (if so </a:t>
            </a:r>
            <a:br>
              <a:rPr lang="en-US" sz="3600" i="1" dirty="0" smtClean="0"/>
            </a:br>
            <a:r>
              <a:rPr lang="en-US" sz="3600" i="1" dirty="0" smtClean="0"/>
              <a:t>specified). This will be protected by </a:t>
            </a:r>
            <a:br>
              <a:rPr lang="en-US" sz="3600" i="1" dirty="0" smtClean="0"/>
            </a:br>
            <a:r>
              <a:rPr lang="en-US" sz="3600" i="1" dirty="0" smtClean="0"/>
              <a:t>a trusted role.”</a:t>
            </a:r>
            <a:endParaRPr lang="da-DK" sz="3600" i="1" dirty="0"/>
          </a:p>
        </p:txBody>
      </p:sp>
      <p:pic>
        <p:nvPicPr>
          <p:cNvPr id="1026" name="Picture 2" descr="http://magnificentvista.files.wordpress.com/2009/11/light-at-the-end-of-the-tunnel.jpg"/>
          <p:cNvPicPr>
            <a:picLocks noChangeAspect="1" noChangeArrowheads="1"/>
          </p:cNvPicPr>
          <p:nvPr/>
        </p:nvPicPr>
        <p:blipFill>
          <a:blip r:embed="rId2" cstate="print"/>
          <a:srcRect/>
          <a:stretch>
            <a:fillRect/>
          </a:stretch>
        </p:blipFill>
        <p:spPr bwMode="auto">
          <a:xfrm>
            <a:off x="5856623" y="2520076"/>
            <a:ext cx="3083185" cy="1808227"/>
          </a:xfrm>
          <a:prstGeom prst="rect">
            <a:avLst/>
          </a:prstGeom>
          <a:noFill/>
        </p:spPr>
      </p:pic>
    </p:spTree>
    <p:extLst>
      <p:ext uri="{BB962C8B-B14F-4D97-AF65-F5344CB8AC3E}">
        <p14:creationId xmlns:p14="http://schemas.microsoft.com/office/powerpoint/2010/main" val="18180850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0"/>
          </p:nvPr>
        </p:nvSpPr>
        <p:spPr>
          <a:ln>
            <a:miter lim="800000"/>
            <a:headEnd/>
            <a:tailEnd/>
          </a:ln>
        </p:spPr>
        <p:txBody>
          <a:bodyPr/>
          <a:lstStyle>
            <a:lvl1pPr eaLnBrk="0" hangingPunct="0">
              <a:defRPr sz="2200" baseline="-25000">
                <a:solidFill>
                  <a:schemeClr val="hlink"/>
                </a:solidFill>
                <a:latin typeface="Arial" charset="0"/>
                <a:ea typeface="ＭＳ Ｐゴシック" charset="0"/>
              </a:defRPr>
            </a:lvl1pPr>
            <a:lvl2pPr marL="742950" indent="-285750" eaLnBrk="0" hangingPunct="0">
              <a:defRPr sz="2200" baseline="-25000">
                <a:solidFill>
                  <a:schemeClr val="hlink"/>
                </a:solidFill>
                <a:latin typeface="Arial" charset="0"/>
                <a:ea typeface="ＭＳ Ｐゴシック" charset="0"/>
              </a:defRPr>
            </a:lvl2pPr>
            <a:lvl3pPr marL="1143000" indent="-228600" eaLnBrk="0" hangingPunct="0">
              <a:defRPr sz="2200" baseline="-25000">
                <a:solidFill>
                  <a:schemeClr val="hlink"/>
                </a:solidFill>
                <a:latin typeface="Arial" charset="0"/>
                <a:ea typeface="ＭＳ Ｐゴシック" charset="0"/>
              </a:defRPr>
            </a:lvl3pPr>
            <a:lvl4pPr marL="1600200" indent="-228600" eaLnBrk="0" hangingPunct="0">
              <a:defRPr sz="2200" baseline="-25000">
                <a:solidFill>
                  <a:schemeClr val="hlink"/>
                </a:solidFill>
                <a:latin typeface="Arial" charset="0"/>
                <a:ea typeface="ＭＳ Ｐゴシック" charset="0"/>
              </a:defRPr>
            </a:lvl4pPr>
            <a:lvl5pPr marL="2057400" indent="-228600" eaLnBrk="0" hangingPunct="0">
              <a:defRPr sz="2200" baseline="-25000">
                <a:solidFill>
                  <a:schemeClr val="hlink"/>
                </a:solidFill>
                <a:latin typeface="Arial" charset="0"/>
                <a:ea typeface="ＭＳ Ｐゴシック" charset="0"/>
              </a:defRPr>
            </a:lvl5pPr>
            <a:lvl6pPr marL="2514600" indent="-228600" eaLnBrk="0" fontAlgn="base" hangingPunct="0">
              <a:lnSpc>
                <a:spcPct val="90000"/>
              </a:lnSpc>
              <a:spcBef>
                <a:spcPct val="0"/>
              </a:spcBef>
              <a:spcAft>
                <a:spcPct val="0"/>
              </a:spcAft>
              <a:defRPr sz="2200" baseline="-25000">
                <a:solidFill>
                  <a:schemeClr val="hlink"/>
                </a:solidFill>
                <a:latin typeface="Arial" charset="0"/>
                <a:ea typeface="ＭＳ Ｐゴシック" charset="0"/>
              </a:defRPr>
            </a:lvl6pPr>
            <a:lvl7pPr marL="2971800" indent="-228600" eaLnBrk="0" fontAlgn="base" hangingPunct="0">
              <a:lnSpc>
                <a:spcPct val="90000"/>
              </a:lnSpc>
              <a:spcBef>
                <a:spcPct val="0"/>
              </a:spcBef>
              <a:spcAft>
                <a:spcPct val="0"/>
              </a:spcAft>
              <a:defRPr sz="2200" baseline="-25000">
                <a:solidFill>
                  <a:schemeClr val="hlink"/>
                </a:solidFill>
                <a:latin typeface="Arial" charset="0"/>
                <a:ea typeface="ＭＳ Ｐゴシック" charset="0"/>
              </a:defRPr>
            </a:lvl7pPr>
            <a:lvl8pPr marL="3429000" indent="-228600" eaLnBrk="0" fontAlgn="base" hangingPunct="0">
              <a:lnSpc>
                <a:spcPct val="90000"/>
              </a:lnSpc>
              <a:spcBef>
                <a:spcPct val="0"/>
              </a:spcBef>
              <a:spcAft>
                <a:spcPct val="0"/>
              </a:spcAft>
              <a:defRPr sz="2200" baseline="-25000">
                <a:solidFill>
                  <a:schemeClr val="hlink"/>
                </a:solidFill>
                <a:latin typeface="Arial" charset="0"/>
                <a:ea typeface="ＭＳ Ｐゴシック" charset="0"/>
              </a:defRPr>
            </a:lvl8pPr>
            <a:lvl9pPr marL="3886200" indent="-228600" eaLnBrk="0" fontAlgn="base" hangingPunct="0">
              <a:lnSpc>
                <a:spcPct val="90000"/>
              </a:lnSpc>
              <a:spcBef>
                <a:spcPct val="0"/>
              </a:spcBef>
              <a:spcAft>
                <a:spcPct val="0"/>
              </a:spcAft>
              <a:defRPr sz="2200" baseline="-25000">
                <a:solidFill>
                  <a:schemeClr val="hlink"/>
                </a:solidFill>
                <a:latin typeface="Arial" charset="0"/>
                <a:ea typeface="ＭＳ Ｐゴシック" charset="0"/>
              </a:defRPr>
            </a:lvl9pPr>
          </a:lstStyle>
          <a:p>
            <a:pPr eaLnBrk="1" hangingPunct="1"/>
            <a:fld id="{97DC9F8B-6B81-194C-A4D3-94D41C9857FC}" type="slidenum">
              <a:rPr lang="en-US" sz="800" baseline="0">
                <a:solidFill>
                  <a:srgbClr val="7F7F7F"/>
                </a:solidFill>
              </a:rPr>
              <a:pPr eaLnBrk="1" hangingPunct="1"/>
              <a:t>3</a:t>
            </a:fld>
            <a:endParaRPr lang="en-US" sz="800" baseline="0">
              <a:solidFill>
                <a:srgbClr val="7F7F7F"/>
              </a:solidFill>
            </a:endParaRPr>
          </a:p>
        </p:txBody>
      </p:sp>
      <p:sp>
        <p:nvSpPr>
          <p:cNvPr id="11267" name="Rectangle 2"/>
          <p:cNvSpPr>
            <a:spLocks noGrp="1" noChangeArrowheads="1"/>
          </p:cNvSpPr>
          <p:nvPr>
            <p:ph type="title"/>
          </p:nvPr>
        </p:nvSpPr>
        <p:spPr>
          <a:xfrm>
            <a:off x="182563" y="204788"/>
            <a:ext cx="8686800" cy="717550"/>
          </a:xfrm>
        </p:spPr>
        <p:txBody>
          <a:bodyPr/>
          <a:lstStyle/>
          <a:p>
            <a:pPr eaLnBrk="1" hangingPunct="1"/>
            <a:r>
              <a:rPr lang="en-US">
                <a:solidFill>
                  <a:srgbClr val="00B3EF"/>
                </a:solidFill>
                <a:latin typeface="Arial" charset="0"/>
              </a:rPr>
              <a:t>Acknowledgements and Disclaimers</a:t>
            </a:r>
          </a:p>
        </p:txBody>
      </p:sp>
      <p:sp>
        <p:nvSpPr>
          <p:cNvPr id="11268" name="Rectangle 3"/>
          <p:cNvSpPr>
            <a:spLocks noGrp="1" noChangeArrowheads="1"/>
          </p:cNvSpPr>
          <p:nvPr>
            <p:ph type="body" idx="1"/>
          </p:nvPr>
        </p:nvSpPr>
        <p:spPr>
          <a:xfrm>
            <a:off x="182563" y="2370138"/>
            <a:ext cx="8686800" cy="2078037"/>
          </a:xfrm>
        </p:spPr>
        <p:txBody>
          <a:bodyPr/>
          <a:lstStyle/>
          <a:p>
            <a:pPr marL="114300" indent="-114300" eaLnBrk="1" hangingPunct="1">
              <a:buFont typeface="Wingdings" charset="0"/>
              <a:buNone/>
            </a:pPr>
            <a:r>
              <a:rPr lang="en-US" sz="800" b="1" i="1" dirty="0">
                <a:solidFill>
                  <a:srgbClr val="000000"/>
                </a:solidFill>
                <a:latin typeface="Arial" charset="0"/>
              </a:rPr>
              <a:t>© Copyright IBM Corporation 2014. All rights reserved.</a:t>
            </a:r>
          </a:p>
          <a:p>
            <a:pPr marL="114300" indent="-114300" eaLnBrk="1" hangingPunct="1"/>
            <a:r>
              <a:rPr lang="en-US" sz="800" b="1" i="1" dirty="0">
                <a:solidFill>
                  <a:srgbClr val="000000"/>
                </a:solidFill>
                <a:latin typeface="Arial" charset="0"/>
              </a:rPr>
              <a:t>U.S. Government Users Restricted Rights - Use, duplication or disclosure restricted by GSA ADP Schedule Contract with IBM Corp.</a:t>
            </a:r>
          </a:p>
          <a:p>
            <a:pPr marL="114300" indent="-114300" eaLnBrk="1" hangingPunct="1"/>
            <a:r>
              <a:rPr lang="en-US" sz="800" dirty="0" smtClean="0">
                <a:solidFill>
                  <a:srgbClr val="000000"/>
                </a:solidFill>
                <a:latin typeface="Arial" charset="0"/>
              </a:rPr>
              <a:t>IBM</a:t>
            </a:r>
            <a:r>
              <a:rPr lang="en-US" sz="800" dirty="0">
                <a:solidFill>
                  <a:srgbClr val="000000"/>
                </a:solidFill>
                <a:latin typeface="Arial" charset="0"/>
              </a:rPr>
              <a:t>, the IBM logo, </a:t>
            </a:r>
            <a:r>
              <a:rPr lang="en-US" sz="800" dirty="0" err="1" smtClean="0">
                <a:solidFill>
                  <a:srgbClr val="000000"/>
                </a:solidFill>
                <a:latin typeface="Arial" charset="0"/>
              </a:rPr>
              <a:t>ibm.com</a:t>
            </a:r>
            <a:r>
              <a:rPr lang="en-US" sz="800" dirty="0" smtClean="0">
                <a:solidFill>
                  <a:srgbClr val="000000"/>
                </a:solidFill>
                <a:latin typeface="Arial" charset="0"/>
              </a:rPr>
              <a:t>, Lotus, IBM Notes, IBM Domino, and IBM Connections are </a:t>
            </a:r>
            <a:r>
              <a:rPr lang="en-US" sz="800" dirty="0">
                <a:solidFill>
                  <a:srgbClr val="000000"/>
                </a:solidFill>
                <a:latin typeface="Arial" charset="0"/>
              </a:rPr>
              <a:t>trademarks or registered trademarks of International Business Machines Corporation in the United States, other countries, or both. If these and other IBM trademarked terms are marked on their first occurrence in this information with a trademark symbol (® or ™), these symbols indicate U.S. registered or common law trademarks owned by IBM at the time this information was published. Such trademarks may also be registered or common law trademarks in other countries. A current list of IBM trademarks is available on the Web at </a:t>
            </a:r>
            <a:r>
              <a:rPr lang="ja-JP" altLang="en-US" sz="800" dirty="0">
                <a:solidFill>
                  <a:srgbClr val="000000"/>
                </a:solidFill>
                <a:latin typeface="Arial" charset="0"/>
              </a:rPr>
              <a:t>“</a:t>
            </a:r>
            <a:r>
              <a:rPr lang="en-US" sz="800" dirty="0">
                <a:solidFill>
                  <a:srgbClr val="000000"/>
                </a:solidFill>
                <a:latin typeface="Arial" charset="0"/>
              </a:rPr>
              <a:t>Copyright and trademark information</a:t>
            </a:r>
            <a:r>
              <a:rPr lang="ja-JP" altLang="en-US" sz="800" dirty="0">
                <a:solidFill>
                  <a:srgbClr val="000000"/>
                </a:solidFill>
                <a:latin typeface="Arial" charset="0"/>
              </a:rPr>
              <a:t>”</a:t>
            </a:r>
            <a:r>
              <a:rPr lang="en-US" sz="800" dirty="0">
                <a:solidFill>
                  <a:srgbClr val="000000"/>
                </a:solidFill>
                <a:latin typeface="Arial" charset="0"/>
              </a:rPr>
              <a:t> at </a:t>
            </a:r>
            <a:r>
              <a:rPr lang="en-US" sz="800" dirty="0">
                <a:solidFill>
                  <a:srgbClr val="000000"/>
                </a:solidFill>
                <a:latin typeface="Arial" charset="0"/>
                <a:hlinkClick r:id="rId2"/>
              </a:rPr>
              <a:t>www.ibm.com/legal/</a:t>
            </a:r>
            <a:r>
              <a:rPr lang="en-US" sz="800" dirty="0" smtClean="0">
                <a:solidFill>
                  <a:srgbClr val="000000"/>
                </a:solidFill>
                <a:latin typeface="Arial" charset="0"/>
                <a:hlinkClick r:id="rId2"/>
              </a:rPr>
              <a:t>copytrade.shtml</a:t>
            </a:r>
            <a:endParaRPr lang="en-US" sz="800" dirty="0" smtClean="0">
              <a:solidFill>
                <a:srgbClr val="000000"/>
              </a:solidFill>
              <a:latin typeface="Arial" charset="0"/>
            </a:endParaRPr>
          </a:p>
          <a:p>
            <a:pPr marL="114300" indent="-114300" eaLnBrk="1" hangingPunct="1"/>
            <a:r>
              <a:rPr lang="en-US" sz="800" dirty="0" smtClean="0">
                <a:solidFill>
                  <a:srgbClr val="000000"/>
                </a:solidFill>
                <a:latin typeface="Arial" charset="0"/>
              </a:rPr>
              <a:t>Firefox is a trademark of Mozilla</a:t>
            </a:r>
            <a:endParaRPr lang="en-US" sz="800" dirty="0">
              <a:solidFill>
                <a:srgbClr val="000000"/>
              </a:solidFill>
              <a:latin typeface="Arial" charset="0"/>
            </a:endParaRPr>
          </a:p>
          <a:p>
            <a:pPr marL="114300" indent="-114300" eaLnBrk="1" hangingPunct="1">
              <a:buFont typeface="Wingdings" charset="0"/>
              <a:buNone/>
            </a:pPr>
            <a:r>
              <a:rPr lang="en-US" sz="800" dirty="0" smtClean="0">
                <a:solidFill>
                  <a:srgbClr val="000000"/>
                </a:solidFill>
                <a:latin typeface="Arial" charset="0"/>
              </a:rPr>
              <a:t>Other </a:t>
            </a:r>
            <a:r>
              <a:rPr lang="en-US" sz="800" dirty="0">
                <a:solidFill>
                  <a:srgbClr val="000000"/>
                </a:solidFill>
                <a:latin typeface="Arial" charset="0"/>
              </a:rPr>
              <a:t>company, product, or service names may be trademarks or service marks of others.</a:t>
            </a:r>
            <a:endParaRPr lang="en-US" sz="800" dirty="0">
              <a:latin typeface="Arial" charset="0"/>
            </a:endParaRPr>
          </a:p>
        </p:txBody>
      </p:sp>
      <p:sp>
        <p:nvSpPr>
          <p:cNvPr id="11269" name="Rectangle 6"/>
          <p:cNvSpPr>
            <a:spLocks noChangeArrowheads="1"/>
          </p:cNvSpPr>
          <p:nvPr/>
        </p:nvSpPr>
        <p:spPr bwMode="auto">
          <a:xfrm>
            <a:off x="182563" y="874713"/>
            <a:ext cx="8686800"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spcBef>
                <a:spcPct val="50000"/>
              </a:spcBef>
              <a:buClr>
                <a:schemeClr val="tx1"/>
              </a:buClr>
              <a:buFont typeface="Wingdings" charset="0"/>
              <a:buNone/>
            </a:pPr>
            <a:r>
              <a:rPr lang="en-US" sz="800" b="1" baseline="0">
                <a:solidFill>
                  <a:srgbClr val="000000"/>
                </a:solidFill>
              </a:rPr>
              <a:t>Availability</a:t>
            </a:r>
            <a:r>
              <a:rPr lang="en-US" sz="800" baseline="0">
                <a:solidFill>
                  <a:srgbClr val="000000"/>
                </a:solidFill>
              </a:rPr>
              <a:t>.  References in this presentation to IBM products, programs, or services do not imply that they will be available in all countries in which IBM operates. </a:t>
            </a:r>
          </a:p>
          <a:p>
            <a:pPr>
              <a:lnSpc>
                <a:spcPct val="100000"/>
              </a:lnSpc>
              <a:spcBef>
                <a:spcPct val="50000"/>
              </a:spcBef>
              <a:buClr>
                <a:schemeClr val="tx1"/>
              </a:buClr>
              <a:buFont typeface="Wingdings" charset="0"/>
              <a:buNone/>
            </a:pPr>
            <a:r>
              <a:rPr lang="en-US" sz="800" baseline="0">
                <a:solidFill>
                  <a:srgbClr val="000000"/>
                </a:solidFill>
              </a:rPr>
              <a:t>The workshops, sessions and materials have been prepared by IBM or the session speakers and reflect their own views.  They are provided for informational purposes only, and are neither intended to, nor shall have the effect of being, legal or other guidance or advice to any participant.  While efforts were made to verify the completeness and accuracy of the information contained in this presentation, it is provided AS-IS without warranty of any kind, express or implied. IBM shall not be responsible for any damages arising out of the use of, or otherwise related to, this presentation or any other materials. Nothing contained in this presentation is intended to, nor shall have the effect of, creating any warranties or representations from IBM or its suppliers or licensors, or altering the terms and conditions of the applicable license agreement governing the use of IBM software.</a:t>
            </a:r>
          </a:p>
          <a:p>
            <a:pPr>
              <a:lnSpc>
                <a:spcPct val="100000"/>
              </a:lnSpc>
              <a:spcBef>
                <a:spcPct val="50000"/>
              </a:spcBef>
              <a:buClr>
                <a:schemeClr val="tx1"/>
              </a:buClr>
              <a:buFont typeface="Wingdings" charset="0"/>
              <a:buNone/>
            </a:pPr>
            <a:r>
              <a:rPr lang="en-US" sz="800" baseline="0">
                <a:solidFill>
                  <a:srgbClr val="000000"/>
                </a:solidFill>
              </a:rPr>
              <a:t>All customer examples described are presented as illustrations of how those customers have used IBM products and the results they may have achieved.  Actual environmental costs and performance characteristics may vary by customer.  Nothing contained in these materials is intended to, nor shall have the effect of, stating or implying that any activities undertaken by you will result in any specific sales, revenue growth or other results.</a:t>
            </a:r>
            <a:endParaRPr lang="en-US" sz="800" baseline="0">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Action required!</a:t>
            </a:r>
            <a:endParaRPr lang="da-DK" dirty="0"/>
          </a:p>
        </p:txBody>
      </p:sp>
      <p:sp>
        <p:nvSpPr>
          <p:cNvPr id="3" name="Content Placeholder 2"/>
          <p:cNvSpPr>
            <a:spLocks noGrp="1"/>
          </p:cNvSpPr>
          <p:nvPr>
            <p:ph idx="1"/>
          </p:nvPr>
        </p:nvSpPr>
        <p:spPr/>
        <p:txBody>
          <a:bodyPr/>
          <a:lstStyle/>
          <a:p>
            <a:endParaRPr lang="da-DK" dirty="0"/>
          </a:p>
        </p:txBody>
      </p:sp>
      <p:pic>
        <p:nvPicPr>
          <p:cNvPr id="1026" name="Picture 2" descr="C:\Users\lekkim\AppData\Local\Temp\SNAGHTMLdc80f6.PNG"/>
          <p:cNvPicPr>
            <a:picLocks noChangeAspect="1" noChangeArrowheads="1"/>
          </p:cNvPicPr>
          <p:nvPr/>
        </p:nvPicPr>
        <p:blipFill>
          <a:blip r:embed="rId2" cstate="print"/>
          <a:srcRect/>
          <a:stretch>
            <a:fillRect/>
          </a:stretch>
        </p:blipFill>
        <p:spPr bwMode="auto">
          <a:xfrm>
            <a:off x="179512" y="682171"/>
            <a:ext cx="7048500" cy="3725341"/>
          </a:xfrm>
          <a:prstGeom prst="rect">
            <a:avLst/>
          </a:prstGeom>
          <a:noFill/>
        </p:spPr>
      </p:pic>
      <p:pic>
        <p:nvPicPr>
          <p:cNvPr id="1029" name="Picture 5"/>
          <p:cNvPicPr>
            <a:picLocks noChangeAspect="1" noChangeArrowheads="1"/>
          </p:cNvPicPr>
          <p:nvPr/>
        </p:nvPicPr>
        <p:blipFill>
          <a:blip r:embed="rId3" cstate="print"/>
          <a:srcRect/>
          <a:stretch>
            <a:fillRect/>
          </a:stretch>
        </p:blipFill>
        <p:spPr bwMode="auto">
          <a:xfrm>
            <a:off x="3131840" y="2087628"/>
            <a:ext cx="5905500" cy="2373921"/>
          </a:xfrm>
          <a:prstGeom prst="rect">
            <a:avLst/>
          </a:prstGeom>
          <a:noFill/>
          <a:ln w="9525">
            <a:noFill/>
            <a:miter lim="800000"/>
            <a:headEnd/>
            <a:tailEnd/>
          </a:ln>
        </p:spPr>
      </p:pic>
    </p:spTree>
    <p:extLst>
      <p:ext uri="{BB962C8B-B14F-4D97-AF65-F5344CB8AC3E}">
        <p14:creationId xmlns:p14="http://schemas.microsoft.com/office/powerpoint/2010/main" val="26736204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tabLst>
                <a:tab pos="358775" algn="l"/>
                <a:tab pos="719138" algn="l"/>
              </a:tabLst>
            </a:pPr>
            <a:r>
              <a:rPr lang="da-DK" b="1" dirty="0" smtClean="0">
                <a:solidFill>
                  <a:schemeClr val="bg1"/>
                </a:solidFill>
              </a:rPr>
              <a:t>GET /connections/opensocial/basic/rest/activitystreams/@me/@actions</a:t>
            </a:r>
            <a:br>
              <a:rPr lang="da-DK" b="1" dirty="0" smtClean="0">
                <a:solidFill>
                  <a:schemeClr val="bg1"/>
                </a:solidFill>
              </a:rPr>
            </a:br>
            <a:r>
              <a:rPr lang="da-DK" sz="1200" dirty="0" smtClean="0">
                <a:solidFill>
                  <a:schemeClr val="bg1"/>
                </a:solidFill>
              </a:rPr>
              <a:t>Host: social.example.com</a:t>
            </a:r>
            <a:br>
              <a:rPr lang="da-DK" sz="1200" dirty="0" smtClean="0">
                <a:solidFill>
                  <a:schemeClr val="bg1"/>
                </a:solidFill>
              </a:rPr>
            </a:br>
            <a:r>
              <a:rPr lang="da-DK" sz="1200" dirty="0" smtClean="0">
                <a:solidFill>
                  <a:schemeClr val="bg1"/>
                </a:solidFill>
              </a:rPr>
              <a:t>Authorization: Basic xyz123</a:t>
            </a:r>
            <a:br>
              <a:rPr lang="da-DK" sz="1200" dirty="0" smtClean="0">
                <a:solidFill>
                  <a:schemeClr val="bg1"/>
                </a:solidFill>
              </a:rPr>
            </a:br>
            <a:r>
              <a:rPr lang="da-DK" dirty="0">
                <a:solidFill>
                  <a:schemeClr val="bg1"/>
                </a:solidFill>
              </a:rPr>
              <a:t/>
            </a:r>
            <a:br>
              <a:rPr lang="da-DK" dirty="0">
                <a:solidFill>
                  <a:schemeClr val="bg1"/>
                </a:solidFill>
              </a:rPr>
            </a:br>
            <a:r>
              <a:rPr lang="da-DK" b="1" dirty="0" smtClean="0">
                <a:solidFill>
                  <a:schemeClr val="bg1"/>
                </a:solidFill>
              </a:rPr>
              <a:t>PUT /connections/.../activitystreams/@me/@all/@all/de325123-e269-4a33-b62a</a:t>
            </a:r>
            <a:br>
              <a:rPr lang="da-DK" b="1" dirty="0" smtClean="0">
                <a:solidFill>
                  <a:schemeClr val="bg1"/>
                </a:solidFill>
              </a:rPr>
            </a:br>
            <a:r>
              <a:rPr lang="da-DK" sz="1200" dirty="0" smtClean="0">
                <a:solidFill>
                  <a:schemeClr val="bg1"/>
                </a:solidFill>
              </a:rPr>
              <a:t>Host: social.example.com</a:t>
            </a:r>
            <a:br>
              <a:rPr lang="da-DK" sz="1200" dirty="0" smtClean="0">
                <a:solidFill>
                  <a:schemeClr val="bg1"/>
                </a:solidFill>
              </a:rPr>
            </a:br>
            <a:r>
              <a:rPr lang="da-DK" sz="1200" dirty="0" smtClean="0">
                <a:solidFill>
                  <a:schemeClr val="bg1"/>
                </a:solidFill>
              </a:rPr>
              <a:t>Content-Type: application/json</a:t>
            </a:r>
            <a:br>
              <a:rPr lang="da-DK" sz="1200" dirty="0" smtClean="0">
                <a:solidFill>
                  <a:schemeClr val="bg1"/>
                </a:solidFill>
              </a:rPr>
            </a:br>
            <a:r>
              <a:rPr lang="da-DK" sz="1200" dirty="0" smtClean="0">
                <a:solidFill>
                  <a:schemeClr val="bg1"/>
                </a:solidFill>
              </a:rPr>
              <a:t>Content-Length: xyz</a:t>
            </a:r>
            <a:br>
              <a:rPr lang="da-DK" sz="1200" dirty="0" smtClean="0">
                <a:solidFill>
                  <a:schemeClr val="bg1"/>
                </a:solidFill>
              </a:rPr>
            </a:br>
            <a:r>
              <a:rPr lang="da-DK" sz="1200" dirty="0" smtClean="0">
                <a:solidFill>
                  <a:schemeClr val="bg1"/>
                </a:solidFill>
              </a:rPr>
              <a:t>Authorization: Basic xyz123</a:t>
            </a:r>
            <a:br>
              <a:rPr lang="da-DK" sz="1200" dirty="0" smtClean="0">
                <a:solidFill>
                  <a:schemeClr val="bg1"/>
                </a:solidFill>
              </a:rPr>
            </a:br>
            <a:r>
              <a:rPr lang="da-DK" dirty="0">
                <a:solidFill>
                  <a:schemeClr val="bg1"/>
                </a:solidFill>
              </a:rPr>
              <a:t/>
            </a:r>
            <a:br>
              <a:rPr lang="da-DK" dirty="0">
                <a:solidFill>
                  <a:schemeClr val="bg1"/>
                </a:solidFill>
              </a:rPr>
            </a:br>
            <a:r>
              <a:rPr lang="da-DK" dirty="0" smtClean="0">
                <a:solidFill>
                  <a:schemeClr val="bg1"/>
                </a:solidFill>
              </a:rPr>
              <a:t>{</a:t>
            </a:r>
            <a:r>
              <a:rPr lang="da-DK" dirty="0">
                <a:solidFill>
                  <a:schemeClr val="bg1"/>
                </a:solidFill>
              </a:rPr>
              <a:t/>
            </a:r>
            <a:br>
              <a:rPr lang="da-DK" dirty="0">
                <a:solidFill>
                  <a:schemeClr val="bg1"/>
                </a:solidFill>
              </a:rPr>
            </a:br>
            <a:r>
              <a:rPr lang="da-DK" dirty="0" smtClean="0">
                <a:solidFill>
                  <a:schemeClr val="bg1"/>
                </a:solidFill>
              </a:rPr>
              <a:t>	"actor": {"id": "@me"},</a:t>
            </a:r>
            <a:br>
              <a:rPr lang="da-DK" dirty="0" smtClean="0">
                <a:solidFill>
                  <a:schemeClr val="bg1"/>
                </a:solidFill>
              </a:rPr>
            </a:br>
            <a:r>
              <a:rPr lang="da-DK" dirty="0" smtClean="0">
                <a:solidFill>
                  <a:schemeClr val="bg1"/>
                </a:solidFill>
              </a:rPr>
              <a:t>	"id": "de325123-e269-4a33-b62a”,</a:t>
            </a:r>
            <a:br>
              <a:rPr lang="da-DK" dirty="0" smtClean="0">
                <a:solidFill>
                  <a:schemeClr val="bg1"/>
                </a:solidFill>
              </a:rPr>
            </a:br>
            <a:r>
              <a:rPr lang="da-DK" dirty="0" smtClean="0">
                <a:solidFill>
                  <a:schemeClr val="bg1"/>
                </a:solidFill>
              </a:rPr>
              <a:t>	"connections": {</a:t>
            </a:r>
            <a:br>
              <a:rPr lang="da-DK" dirty="0" smtClean="0">
                <a:solidFill>
                  <a:schemeClr val="bg1"/>
                </a:solidFill>
              </a:rPr>
            </a:br>
            <a:r>
              <a:rPr lang="da-DK" dirty="0" smtClean="0">
                <a:solidFill>
                  <a:schemeClr val="bg1"/>
                </a:solidFill>
              </a:rPr>
              <a:t>		"actionable": false</a:t>
            </a:r>
            <a:br>
              <a:rPr lang="da-DK" dirty="0" smtClean="0">
                <a:solidFill>
                  <a:schemeClr val="bg1"/>
                </a:solidFill>
              </a:rPr>
            </a:br>
            <a:r>
              <a:rPr lang="da-DK" dirty="0" smtClean="0">
                <a:solidFill>
                  <a:schemeClr val="bg1"/>
                </a:solidFill>
              </a:rPr>
              <a:t>	}</a:t>
            </a:r>
            <a:br>
              <a:rPr lang="da-DK" dirty="0" smtClean="0">
                <a:solidFill>
                  <a:schemeClr val="bg1"/>
                </a:solidFill>
              </a:rPr>
            </a:br>
            <a:r>
              <a:rPr lang="da-DK" dirty="0" smtClean="0">
                <a:solidFill>
                  <a:schemeClr val="bg1"/>
                </a:solidFill>
              </a:rPr>
              <a:t>}</a:t>
            </a:r>
          </a:p>
        </p:txBody>
      </p:sp>
      <p:sp>
        <p:nvSpPr>
          <p:cNvPr id="2" name="Title 1"/>
          <p:cNvSpPr>
            <a:spLocks noGrp="1"/>
          </p:cNvSpPr>
          <p:nvPr>
            <p:ph type="title"/>
          </p:nvPr>
        </p:nvSpPr>
        <p:spPr/>
        <p:txBody>
          <a:bodyPr>
            <a:normAutofit/>
          </a:bodyPr>
          <a:lstStyle/>
          <a:p>
            <a:r>
              <a:rPr lang="da-DK" dirty="0" smtClean="0"/>
              <a:t>Mark/unmark as actionable</a:t>
            </a:r>
            <a:endParaRPr lang="da-DK" dirty="0"/>
          </a:p>
        </p:txBody>
      </p:sp>
      <p:sp>
        <p:nvSpPr>
          <p:cNvPr id="5" name="Content Placeholder 2"/>
          <p:cNvSpPr txBox="1">
            <a:spLocks/>
          </p:cNvSpPr>
          <p:nvPr/>
        </p:nvSpPr>
        <p:spPr>
          <a:xfrm>
            <a:off x="5671213" y="2657727"/>
            <a:ext cx="3960440" cy="1916477"/>
          </a:xfrm>
          <a:prstGeom prst="rect">
            <a:avLst/>
          </a:prstGeom>
        </p:spPr>
        <p:txBody>
          <a:bodyPr vert="horz" lIns="91440" tIns="45720" rIns="91440" bIns="45720" rtlCol="0">
            <a:normAutofit/>
          </a:bodyPr>
          <a:lstStyle/>
          <a:p>
            <a:pPr lvl="0" fontAlgn="auto">
              <a:lnSpc>
                <a:spcPct val="100000"/>
              </a:lnSpc>
              <a:spcBef>
                <a:spcPct val="20000"/>
              </a:spcBef>
              <a:spcAft>
                <a:spcPts val="0"/>
              </a:spcAft>
              <a:tabLst>
                <a:tab pos="358775" algn="l"/>
                <a:tab pos="719138" algn="l"/>
              </a:tabLst>
              <a:defRPr/>
            </a:pPr>
            <a:r>
              <a:rPr lang="en-US" sz="1800" b="1" baseline="0" dirty="0">
                <a:solidFill>
                  <a:schemeClr val="bg1"/>
                </a:solidFill>
                <a:latin typeface="Source Code Pro"/>
                <a:cs typeface="Source Code Pro"/>
              </a:rPr>
              <a:t>Response</a:t>
            </a:r>
          </a:p>
          <a:p>
            <a:pPr lvl="0">
              <a:spcBef>
                <a:spcPct val="20000"/>
              </a:spcBef>
              <a:tabLst>
                <a:tab pos="358775" algn="l"/>
                <a:tab pos="719138" algn="l"/>
              </a:tabLst>
              <a:defRPr/>
            </a:pPr>
            <a:r>
              <a:rPr lang="en-US" sz="2000" dirty="0">
                <a:solidFill>
                  <a:schemeClr val="bg1"/>
                </a:solidFill>
                <a:latin typeface="Source Code Pro"/>
                <a:cs typeface="Source Code Pro"/>
              </a:rPr>
              <a:t>{"entry": {</a:t>
            </a:r>
          </a:p>
          <a:p>
            <a:pPr lvl="0">
              <a:spcBef>
                <a:spcPct val="20000"/>
              </a:spcBef>
              <a:tabLst>
                <a:tab pos="358775" algn="l"/>
                <a:tab pos="719138" algn="l"/>
              </a:tabLst>
              <a:defRPr/>
            </a:pPr>
            <a:r>
              <a:rPr lang="en-US" sz="2000" dirty="0">
                <a:solidFill>
                  <a:schemeClr val="bg1"/>
                </a:solidFill>
                <a:latin typeface="Source Code Pro"/>
                <a:cs typeface="Source Code Pro"/>
              </a:rPr>
              <a:t>	"connections": {</a:t>
            </a:r>
          </a:p>
          <a:p>
            <a:pPr lvl="0">
              <a:spcBef>
                <a:spcPct val="20000"/>
              </a:spcBef>
              <a:tabLst>
                <a:tab pos="358775" algn="l"/>
                <a:tab pos="719138" algn="l"/>
              </a:tabLst>
              <a:defRPr/>
            </a:pPr>
            <a:r>
              <a:rPr lang="en-US" sz="2000" dirty="0">
                <a:solidFill>
                  <a:schemeClr val="bg1"/>
                </a:solidFill>
                <a:latin typeface="Source Code Pro"/>
                <a:cs typeface="Source Code Pro"/>
              </a:rPr>
              <a:t>		"actionable": "false"</a:t>
            </a:r>
          </a:p>
          <a:p>
            <a:pPr lvl="0">
              <a:spcBef>
                <a:spcPct val="20000"/>
              </a:spcBef>
              <a:tabLst>
                <a:tab pos="358775" algn="l"/>
                <a:tab pos="719138" algn="l"/>
              </a:tabLst>
              <a:defRPr/>
            </a:pPr>
            <a:r>
              <a:rPr lang="en-US" sz="2000" dirty="0">
                <a:solidFill>
                  <a:schemeClr val="bg1"/>
                </a:solidFill>
                <a:latin typeface="Source Code Pro"/>
                <a:cs typeface="Source Code Pro"/>
              </a:rPr>
              <a:t>	},</a:t>
            </a:r>
          </a:p>
          <a:p>
            <a:pPr lvl="0">
              <a:spcBef>
                <a:spcPct val="20000"/>
              </a:spcBef>
              <a:tabLst>
                <a:tab pos="358775" algn="l"/>
                <a:tab pos="719138" algn="l"/>
              </a:tabLst>
              <a:defRPr/>
            </a:pPr>
            <a:r>
              <a:rPr lang="en-US" sz="2000" dirty="0">
                <a:solidFill>
                  <a:schemeClr val="bg1"/>
                </a:solidFill>
                <a:latin typeface="Source Code Pro"/>
                <a:cs typeface="Source Code Pro"/>
              </a:rPr>
              <a:t>	"id": "unmark actionable:"</a:t>
            </a:r>
          </a:p>
          <a:p>
            <a:pPr lvl="0">
              <a:spcBef>
                <a:spcPct val="20000"/>
              </a:spcBef>
              <a:tabLst>
                <a:tab pos="358775" algn="l"/>
                <a:tab pos="719138" algn="l"/>
              </a:tabLst>
              <a:defRPr/>
            </a:pPr>
            <a:r>
              <a:rPr lang="en-US" sz="2000" dirty="0">
                <a:solidFill>
                  <a:schemeClr val="bg1"/>
                </a:solidFill>
                <a:latin typeface="Source Code Pro"/>
                <a:cs typeface="Source Code Pro"/>
              </a:rPr>
              <a:t>}}</a:t>
            </a:r>
            <a:endParaRPr lang="da-DK" sz="2000" dirty="0">
              <a:solidFill>
                <a:schemeClr val="bg1"/>
              </a:solidFill>
              <a:latin typeface="Source Code Pro"/>
              <a:cs typeface="Source Code Pro"/>
            </a:endParaRPr>
          </a:p>
          <a:p>
            <a:pPr lvl="0" fontAlgn="auto">
              <a:lnSpc>
                <a:spcPct val="100000"/>
              </a:lnSpc>
              <a:spcBef>
                <a:spcPct val="20000"/>
              </a:spcBef>
              <a:spcAft>
                <a:spcPts val="0"/>
              </a:spcAft>
              <a:tabLst>
                <a:tab pos="358775" algn="l"/>
                <a:tab pos="719138" algn="l"/>
              </a:tabLst>
              <a:defRPr/>
            </a:pPr>
            <a:endParaRPr lang="da-DK" sz="1800" baseline="0" dirty="0">
              <a:solidFill>
                <a:schemeClr val="bg1"/>
              </a:solidFill>
              <a:latin typeface="Source Code Pro"/>
              <a:cs typeface="Source Code Pro"/>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Lst>
              <a:defRPr/>
            </a:pPr>
            <a:endParaRPr kumimoji="0" lang="da-DK" sz="1800" b="0" i="0" u="none" strike="noStrike" kern="1200" cap="none" spc="0" normalizeH="0" baseline="0" noProof="0" dirty="0" smtClean="0">
              <a:ln>
                <a:noFill/>
              </a:ln>
              <a:solidFill>
                <a:schemeClr val="bg1"/>
              </a:solidFill>
              <a:effectLst/>
              <a:uLnTx/>
              <a:uFillTx/>
              <a:latin typeface="Source Code Pro"/>
              <a:cs typeface="Source Code Pro"/>
            </a:endParaRPr>
          </a:p>
        </p:txBody>
      </p:sp>
    </p:spTree>
    <p:extLst>
      <p:ext uri="{BB962C8B-B14F-4D97-AF65-F5344CB8AC3E}">
        <p14:creationId xmlns:p14="http://schemas.microsoft.com/office/powerpoint/2010/main" val="244596287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Save for later</a:t>
            </a:r>
            <a:endParaRPr lang="da-DK" dirty="0"/>
          </a:p>
        </p:txBody>
      </p:sp>
      <p:sp>
        <p:nvSpPr>
          <p:cNvPr id="3" name="Content Placeholder 2"/>
          <p:cNvSpPr>
            <a:spLocks noGrp="1"/>
          </p:cNvSpPr>
          <p:nvPr>
            <p:ph idx="1"/>
          </p:nvPr>
        </p:nvSpPr>
        <p:spPr/>
        <p:txBody>
          <a:bodyPr/>
          <a:lstStyle/>
          <a:p>
            <a:endParaRPr lang="da-DK" dirty="0"/>
          </a:p>
        </p:txBody>
      </p:sp>
      <p:pic>
        <p:nvPicPr>
          <p:cNvPr id="22532" name="Picture 4" descr="C:\Users\lekkim\AppData\Local\Temp\SNAGHTML3335de8.PNG"/>
          <p:cNvPicPr>
            <a:picLocks noChangeAspect="1" noChangeArrowheads="1"/>
          </p:cNvPicPr>
          <p:nvPr/>
        </p:nvPicPr>
        <p:blipFill>
          <a:blip r:embed="rId2" cstate="print"/>
          <a:srcRect/>
          <a:stretch>
            <a:fillRect/>
          </a:stretch>
        </p:blipFill>
        <p:spPr bwMode="auto">
          <a:xfrm>
            <a:off x="251521" y="683384"/>
            <a:ext cx="8239125" cy="3882648"/>
          </a:xfrm>
          <a:prstGeom prst="rect">
            <a:avLst/>
          </a:prstGeom>
          <a:noFill/>
        </p:spPr>
      </p:pic>
      <p:pic>
        <p:nvPicPr>
          <p:cNvPr id="22533" name="Picture 5"/>
          <p:cNvPicPr>
            <a:picLocks noChangeAspect="1" noChangeArrowheads="1"/>
          </p:cNvPicPr>
          <p:nvPr/>
        </p:nvPicPr>
        <p:blipFill>
          <a:blip r:embed="rId3" cstate="print"/>
          <a:srcRect/>
          <a:stretch>
            <a:fillRect/>
          </a:stretch>
        </p:blipFill>
        <p:spPr bwMode="auto">
          <a:xfrm>
            <a:off x="2915817" y="2033572"/>
            <a:ext cx="5915025" cy="2373921"/>
          </a:xfrm>
          <a:prstGeom prst="rect">
            <a:avLst/>
          </a:prstGeom>
          <a:noFill/>
          <a:ln w="9525">
            <a:noFill/>
            <a:miter lim="800000"/>
            <a:headEnd/>
            <a:tailEnd/>
          </a:ln>
        </p:spPr>
      </p:pic>
    </p:spTree>
    <p:extLst>
      <p:ext uri="{BB962C8B-B14F-4D97-AF65-F5344CB8AC3E}">
        <p14:creationId xmlns:p14="http://schemas.microsoft.com/office/powerpoint/2010/main" val="231879063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tabLst>
                <a:tab pos="358775" algn="l"/>
                <a:tab pos="719138" algn="l"/>
              </a:tabLst>
            </a:pPr>
            <a:r>
              <a:rPr lang="da-DK" b="1" dirty="0" smtClean="0">
                <a:solidFill>
                  <a:schemeClr val="bg1"/>
                </a:solidFill>
              </a:rPr>
              <a:t>GET /connections/opensocial/basic/rest/activitystreams/@me/@</a:t>
            </a:r>
            <a:r>
              <a:rPr lang="da-DK" b="1" dirty="0" err="1" smtClean="0">
                <a:solidFill>
                  <a:schemeClr val="bg1"/>
                </a:solidFill>
              </a:rPr>
              <a:t>saved</a:t>
            </a:r>
            <a:r>
              <a:rPr lang="da-DK" sz="1600" b="1" dirty="0" smtClean="0">
                <a:solidFill>
                  <a:schemeClr val="bg1"/>
                </a:solidFill>
              </a:rPr>
              <a:t/>
            </a:r>
            <a:br>
              <a:rPr lang="da-DK" sz="1600" b="1" dirty="0" smtClean="0">
                <a:solidFill>
                  <a:schemeClr val="bg1"/>
                </a:solidFill>
              </a:rPr>
            </a:br>
            <a:r>
              <a:rPr lang="da-DK" sz="1200" dirty="0" smtClean="0">
                <a:solidFill>
                  <a:schemeClr val="bg1"/>
                </a:solidFill>
              </a:rPr>
              <a:t>Host: social.example.com</a:t>
            </a:r>
            <a:br>
              <a:rPr lang="da-DK" sz="1200" dirty="0" smtClean="0">
                <a:solidFill>
                  <a:schemeClr val="bg1"/>
                </a:solidFill>
              </a:rPr>
            </a:br>
            <a:r>
              <a:rPr lang="da-DK" sz="1200" dirty="0" smtClean="0">
                <a:solidFill>
                  <a:schemeClr val="bg1"/>
                </a:solidFill>
              </a:rPr>
              <a:t>Authorization: Basic xyz123</a:t>
            </a:r>
            <a:br>
              <a:rPr lang="da-DK" sz="1200" dirty="0" smtClean="0">
                <a:solidFill>
                  <a:schemeClr val="bg1"/>
                </a:solidFill>
              </a:rPr>
            </a:br>
            <a:r>
              <a:rPr lang="da-DK" dirty="0">
                <a:solidFill>
                  <a:schemeClr val="bg1"/>
                </a:solidFill>
              </a:rPr>
              <a:t/>
            </a:r>
            <a:br>
              <a:rPr lang="da-DK" dirty="0">
                <a:solidFill>
                  <a:schemeClr val="bg1"/>
                </a:solidFill>
              </a:rPr>
            </a:br>
            <a:r>
              <a:rPr lang="da-DK" b="1" dirty="0" smtClean="0">
                <a:solidFill>
                  <a:schemeClr val="bg1"/>
                </a:solidFill>
              </a:rPr>
              <a:t>PUT /connections/.../activitystreams/@me/@all/@all/de325123-e269-4a33-b62a</a:t>
            </a:r>
            <a:r>
              <a:rPr lang="da-DK" dirty="0" smtClean="0">
                <a:solidFill>
                  <a:schemeClr val="bg1"/>
                </a:solidFill>
              </a:rPr>
              <a:t/>
            </a:r>
            <a:br>
              <a:rPr lang="da-DK" dirty="0" smtClean="0">
                <a:solidFill>
                  <a:schemeClr val="bg1"/>
                </a:solidFill>
              </a:rPr>
            </a:br>
            <a:r>
              <a:rPr lang="da-DK" sz="1200" dirty="0" smtClean="0">
                <a:solidFill>
                  <a:schemeClr val="bg1"/>
                </a:solidFill>
              </a:rPr>
              <a:t>Host: social.example.com</a:t>
            </a:r>
            <a:br>
              <a:rPr lang="da-DK" sz="1200" dirty="0" smtClean="0">
                <a:solidFill>
                  <a:schemeClr val="bg1"/>
                </a:solidFill>
              </a:rPr>
            </a:br>
            <a:r>
              <a:rPr lang="da-DK" sz="1200" dirty="0" smtClean="0">
                <a:solidFill>
                  <a:schemeClr val="bg1"/>
                </a:solidFill>
              </a:rPr>
              <a:t>Content-Type: application/json</a:t>
            </a:r>
            <a:br>
              <a:rPr lang="da-DK" sz="1200" dirty="0" smtClean="0">
                <a:solidFill>
                  <a:schemeClr val="bg1"/>
                </a:solidFill>
              </a:rPr>
            </a:br>
            <a:r>
              <a:rPr lang="da-DK" sz="1200" dirty="0" smtClean="0">
                <a:solidFill>
                  <a:schemeClr val="bg1"/>
                </a:solidFill>
              </a:rPr>
              <a:t>Content-Length: xyz</a:t>
            </a:r>
            <a:br>
              <a:rPr lang="da-DK" sz="1200" dirty="0" smtClean="0">
                <a:solidFill>
                  <a:schemeClr val="bg1"/>
                </a:solidFill>
              </a:rPr>
            </a:br>
            <a:r>
              <a:rPr lang="da-DK" sz="1200" dirty="0" smtClean="0">
                <a:solidFill>
                  <a:schemeClr val="bg1"/>
                </a:solidFill>
              </a:rPr>
              <a:t>Authorization: Basic xyz123</a:t>
            </a:r>
            <a:r>
              <a:rPr lang="da-DK" dirty="0" smtClean="0">
                <a:solidFill>
                  <a:schemeClr val="bg1"/>
                </a:solidFill>
              </a:rPr>
              <a:t/>
            </a:r>
            <a:br>
              <a:rPr lang="da-DK" dirty="0" smtClean="0">
                <a:solidFill>
                  <a:schemeClr val="bg1"/>
                </a:solidFill>
              </a:rPr>
            </a:br>
            <a:r>
              <a:rPr lang="da-DK" dirty="0" smtClean="0">
                <a:solidFill>
                  <a:schemeClr val="bg1"/>
                </a:solidFill>
              </a:rPr>
              <a:t/>
            </a:r>
            <a:br>
              <a:rPr lang="da-DK" dirty="0" smtClean="0">
                <a:solidFill>
                  <a:schemeClr val="bg1"/>
                </a:solidFill>
              </a:rPr>
            </a:br>
            <a:r>
              <a:rPr lang="da-DK" dirty="0" smtClean="0">
                <a:solidFill>
                  <a:schemeClr val="bg1"/>
                </a:solidFill>
              </a:rPr>
              <a:t>{</a:t>
            </a:r>
          </a:p>
          <a:p>
            <a:pPr marL="0" indent="0">
              <a:buNone/>
              <a:tabLst>
                <a:tab pos="358775" algn="l"/>
                <a:tab pos="719138" algn="l"/>
              </a:tabLst>
            </a:pPr>
            <a:r>
              <a:rPr lang="da-DK" dirty="0" smtClean="0">
                <a:solidFill>
                  <a:schemeClr val="bg1"/>
                </a:solidFill>
              </a:rPr>
              <a:t>	"actor": {"id": "@me"},</a:t>
            </a:r>
            <a:br>
              <a:rPr lang="da-DK" dirty="0" smtClean="0">
                <a:solidFill>
                  <a:schemeClr val="bg1"/>
                </a:solidFill>
              </a:rPr>
            </a:br>
            <a:r>
              <a:rPr lang="da-DK" dirty="0" smtClean="0">
                <a:solidFill>
                  <a:schemeClr val="bg1"/>
                </a:solidFill>
              </a:rPr>
              <a:t>	"id": "de325123-e269-4a33-b62a”,</a:t>
            </a:r>
            <a:br>
              <a:rPr lang="da-DK" dirty="0" smtClean="0">
                <a:solidFill>
                  <a:schemeClr val="bg1"/>
                </a:solidFill>
              </a:rPr>
            </a:br>
            <a:r>
              <a:rPr lang="da-DK" dirty="0" smtClean="0">
                <a:solidFill>
                  <a:schemeClr val="bg1"/>
                </a:solidFill>
              </a:rPr>
              <a:t>	"connections": {</a:t>
            </a:r>
            <a:br>
              <a:rPr lang="da-DK" dirty="0" smtClean="0">
                <a:solidFill>
                  <a:schemeClr val="bg1"/>
                </a:solidFill>
              </a:rPr>
            </a:br>
            <a:r>
              <a:rPr lang="da-DK" dirty="0" smtClean="0">
                <a:solidFill>
                  <a:schemeClr val="bg1"/>
                </a:solidFill>
              </a:rPr>
              <a:t>		”saved":  false</a:t>
            </a:r>
            <a:br>
              <a:rPr lang="da-DK" dirty="0" smtClean="0">
                <a:solidFill>
                  <a:schemeClr val="bg1"/>
                </a:solidFill>
              </a:rPr>
            </a:br>
            <a:r>
              <a:rPr lang="da-DK" dirty="0" smtClean="0">
                <a:solidFill>
                  <a:schemeClr val="bg1"/>
                </a:solidFill>
              </a:rPr>
              <a:t>	}</a:t>
            </a:r>
            <a:br>
              <a:rPr lang="da-DK" dirty="0" smtClean="0">
                <a:solidFill>
                  <a:schemeClr val="bg1"/>
                </a:solidFill>
              </a:rPr>
            </a:br>
            <a:r>
              <a:rPr lang="da-DK" dirty="0" smtClean="0">
                <a:solidFill>
                  <a:schemeClr val="bg1"/>
                </a:solidFill>
              </a:rPr>
              <a:t>}</a:t>
            </a:r>
          </a:p>
        </p:txBody>
      </p:sp>
      <p:sp>
        <p:nvSpPr>
          <p:cNvPr id="2" name="Title 1"/>
          <p:cNvSpPr>
            <a:spLocks noGrp="1"/>
          </p:cNvSpPr>
          <p:nvPr>
            <p:ph type="title"/>
          </p:nvPr>
        </p:nvSpPr>
        <p:spPr/>
        <p:txBody>
          <a:bodyPr>
            <a:normAutofit/>
          </a:bodyPr>
          <a:lstStyle/>
          <a:p>
            <a:r>
              <a:rPr lang="da-DK" dirty="0" smtClean="0"/>
              <a:t>Mark/unmark saved</a:t>
            </a:r>
            <a:endParaRPr lang="da-DK" dirty="0"/>
          </a:p>
        </p:txBody>
      </p:sp>
      <p:sp>
        <p:nvSpPr>
          <p:cNvPr id="4" name="Content Placeholder 2"/>
          <p:cNvSpPr txBox="1">
            <a:spLocks/>
          </p:cNvSpPr>
          <p:nvPr/>
        </p:nvSpPr>
        <p:spPr>
          <a:xfrm>
            <a:off x="5724128" y="2687267"/>
            <a:ext cx="3528392" cy="1916477"/>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Lst>
              <a:defRPr/>
            </a:pPr>
            <a:r>
              <a:rPr kumimoji="0" lang="en-US" sz="1400" b="1" i="0" u="none" strike="noStrike" kern="1200" cap="none" spc="0" normalizeH="0" baseline="0" noProof="0" dirty="0" smtClean="0">
                <a:ln>
                  <a:noFill/>
                </a:ln>
                <a:solidFill>
                  <a:schemeClr val="bg1"/>
                </a:solidFill>
                <a:effectLst/>
                <a:uLnTx/>
                <a:uFillTx/>
                <a:latin typeface="Source Code Pro"/>
                <a:cs typeface="Source Code Pro"/>
              </a:rPr>
              <a:t>Response</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Lst>
              <a:defRPr/>
            </a:pPr>
            <a:r>
              <a:rPr kumimoji="0" lang="en-US" sz="1400" b="0" i="0" u="none" strike="noStrike" kern="1200" cap="none" spc="0" normalizeH="0" baseline="0" noProof="0" dirty="0" smtClean="0">
                <a:ln>
                  <a:noFill/>
                </a:ln>
                <a:solidFill>
                  <a:schemeClr val="bg1"/>
                </a:solidFill>
                <a:effectLst/>
                <a:uLnTx/>
                <a:uFillTx/>
                <a:latin typeface="Source Code Pro"/>
                <a:cs typeface="Source Code Pro"/>
              </a:rPr>
              <a:t>{"entry":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Lst>
              <a:defRPr/>
            </a:pPr>
            <a:r>
              <a:rPr kumimoji="0" lang="en-US" sz="1400" b="0" i="0" u="none" strike="noStrike" kern="1200" cap="none" spc="0" normalizeH="0" baseline="0" noProof="0" dirty="0" smtClean="0">
                <a:ln>
                  <a:noFill/>
                </a:ln>
                <a:solidFill>
                  <a:schemeClr val="bg1"/>
                </a:solidFill>
                <a:effectLst/>
                <a:uLnTx/>
                <a:uFillTx/>
                <a:latin typeface="Source Code Pro"/>
                <a:cs typeface="Source Code Pro"/>
              </a:rPr>
              <a:t>	"connections":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Lst>
              <a:defRPr/>
            </a:pPr>
            <a:r>
              <a:rPr kumimoji="0" lang="en-US" sz="1400" b="0" i="0" u="none" strike="noStrike" kern="1200" cap="none" spc="0" normalizeH="0" baseline="0" noProof="0" dirty="0" smtClean="0">
                <a:ln>
                  <a:noFill/>
                </a:ln>
                <a:solidFill>
                  <a:schemeClr val="bg1"/>
                </a:solidFill>
                <a:effectLst/>
                <a:uLnTx/>
                <a:uFillTx/>
                <a:latin typeface="Source Code Pro"/>
                <a:cs typeface="Source Code Pro"/>
              </a:rPr>
              <a:t>		“saved": "false"</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Lst>
              <a:defRPr/>
            </a:pPr>
            <a:r>
              <a:rPr kumimoji="0" lang="en-US" sz="1400" b="0" i="0" u="none" strike="noStrike" kern="1200" cap="none" spc="0" normalizeH="0" baseline="0" noProof="0" dirty="0" smtClean="0">
                <a:ln>
                  <a:noFill/>
                </a:ln>
                <a:solidFill>
                  <a:schemeClr val="bg1"/>
                </a:solidFill>
                <a:effectLst/>
                <a:uLnTx/>
                <a:uFillTx/>
                <a:latin typeface="Source Code Pro"/>
                <a:cs typeface="Source Code Pro"/>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Lst>
              <a:defRPr/>
            </a:pPr>
            <a:r>
              <a:rPr kumimoji="0" lang="en-US" sz="1400" b="0" i="0" u="none" strike="noStrike" kern="1200" cap="none" spc="0" normalizeH="0" baseline="0" noProof="0" dirty="0" smtClean="0">
                <a:ln>
                  <a:noFill/>
                </a:ln>
                <a:solidFill>
                  <a:schemeClr val="bg1"/>
                </a:solidFill>
                <a:effectLst/>
                <a:uLnTx/>
                <a:uFillTx/>
                <a:latin typeface="Source Code Pro"/>
                <a:cs typeface="Source Code Pro"/>
              </a:rPr>
              <a:t>	"id": "unmark saved:“</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Lst>
              <a:defRPr/>
            </a:pPr>
            <a:r>
              <a:rPr kumimoji="0" lang="en-US" sz="1400" b="0" i="0" u="none" strike="noStrike" kern="1200" cap="none" spc="0" normalizeH="0" baseline="0" noProof="0" dirty="0" smtClean="0">
                <a:ln>
                  <a:noFill/>
                </a:ln>
                <a:solidFill>
                  <a:schemeClr val="bg1"/>
                </a:solidFill>
                <a:effectLst/>
                <a:uLnTx/>
                <a:uFillTx/>
                <a:latin typeface="Source Code Pro"/>
                <a:cs typeface="Source Code Pro"/>
              </a:rPr>
              <a:t>}}</a:t>
            </a:r>
            <a:endParaRPr kumimoji="0" lang="da-DK" sz="1400" b="0" i="0" u="none" strike="noStrike" kern="1200" cap="none" spc="0" normalizeH="0" baseline="0" noProof="0" dirty="0" smtClean="0">
              <a:ln>
                <a:noFill/>
              </a:ln>
              <a:solidFill>
                <a:schemeClr val="bg1"/>
              </a:solidFill>
              <a:effectLst/>
              <a:uLnTx/>
              <a:uFillTx/>
              <a:latin typeface="Source Code Pro"/>
              <a:cs typeface="Source Code Pro"/>
            </a:endParaRPr>
          </a:p>
        </p:txBody>
      </p:sp>
    </p:spTree>
    <p:extLst>
      <p:ext uri="{BB962C8B-B14F-4D97-AF65-F5344CB8AC3E}">
        <p14:creationId xmlns:p14="http://schemas.microsoft.com/office/powerpoint/2010/main" val="292426392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Rolling it up</a:t>
            </a:r>
            <a:endParaRPr lang="da-DK" dirty="0"/>
          </a:p>
        </p:txBody>
      </p:sp>
      <p:sp>
        <p:nvSpPr>
          <p:cNvPr id="3" name="Content Placeholder 2"/>
          <p:cNvSpPr>
            <a:spLocks noGrp="1"/>
          </p:cNvSpPr>
          <p:nvPr>
            <p:ph idx="1"/>
          </p:nvPr>
        </p:nvSpPr>
        <p:spPr>
          <a:xfrm>
            <a:off x="251520" y="3168748"/>
            <a:ext cx="5482952" cy="1243288"/>
          </a:xfrm>
        </p:spPr>
        <p:txBody>
          <a:bodyPr>
            <a:noAutofit/>
          </a:bodyPr>
          <a:lstStyle/>
          <a:p>
            <a:r>
              <a:rPr lang="da-DK" sz="2000" dirty="0" smtClean="0"/>
              <a:t>Rollup is telling the stream that an post/update relates to the same ”thing”</a:t>
            </a:r>
          </a:p>
          <a:p>
            <a:r>
              <a:rPr lang="da-DK" sz="2000" dirty="0" smtClean="0"/>
              <a:t>Used to avoid cluttering up the user interface</a:t>
            </a:r>
          </a:p>
          <a:p>
            <a:endParaRPr lang="da-DK" sz="2000" dirty="0"/>
          </a:p>
        </p:txBody>
      </p:sp>
      <p:pic>
        <p:nvPicPr>
          <p:cNvPr id="19462" name="Picture 6"/>
          <p:cNvPicPr>
            <a:picLocks noChangeAspect="1" noChangeArrowheads="1"/>
          </p:cNvPicPr>
          <p:nvPr/>
        </p:nvPicPr>
        <p:blipFill>
          <a:blip r:embed="rId2" cstate="print"/>
          <a:srcRect/>
          <a:stretch>
            <a:fillRect/>
          </a:stretch>
        </p:blipFill>
        <p:spPr bwMode="auto">
          <a:xfrm>
            <a:off x="467544" y="812369"/>
            <a:ext cx="5467350" cy="2295267"/>
          </a:xfrm>
          <a:prstGeom prst="rect">
            <a:avLst/>
          </a:prstGeom>
          <a:noFill/>
          <a:ln w="9525">
            <a:noFill/>
            <a:miter lim="800000"/>
            <a:headEnd/>
            <a:tailEnd/>
          </a:ln>
        </p:spPr>
      </p:pic>
      <p:pic>
        <p:nvPicPr>
          <p:cNvPr id="19465" name="Picture 9"/>
          <p:cNvPicPr>
            <a:picLocks noChangeAspect="1" noChangeArrowheads="1"/>
          </p:cNvPicPr>
          <p:nvPr/>
        </p:nvPicPr>
        <p:blipFill>
          <a:blip r:embed="rId3" cstate="print"/>
          <a:srcRect/>
          <a:stretch>
            <a:fillRect/>
          </a:stretch>
        </p:blipFill>
        <p:spPr bwMode="auto">
          <a:xfrm>
            <a:off x="5778342" y="628115"/>
            <a:ext cx="3202123" cy="4365987"/>
          </a:xfrm>
          <a:prstGeom prst="rect">
            <a:avLst/>
          </a:prstGeom>
          <a:noFill/>
          <a:ln w="9525">
            <a:noFill/>
            <a:miter lim="800000"/>
            <a:headEnd/>
            <a:tailEnd/>
          </a:ln>
          <a:effectLst/>
        </p:spPr>
      </p:pic>
    </p:spTree>
    <p:extLst>
      <p:ext uri="{BB962C8B-B14F-4D97-AF65-F5344CB8AC3E}">
        <p14:creationId xmlns:p14="http://schemas.microsoft.com/office/powerpoint/2010/main" val="291281215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2171"/>
            <a:ext cx="8760884" cy="3397616"/>
          </a:xfrm>
        </p:spPr>
        <p:txBody>
          <a:bodyPr>
            <a:noAutofit/>
          </a:bodyPr>
          <a:lstStyle/>
          <a:p>
            <a:pPr marL="0" indent="0">
              <a:buNone/>
              <a:tabLst>
                <a:tab pos="358775" algn="l"/>
                <a:tab pos="719138" algn="l"/>
              </a:tabLst>
            </a:pPr>
            <a:r>
              <a:rPr lang="da-DK" sz="1600" b="1" dirty="0" smtClean="0">
                <a:solidFill>
                  <a:schemeClr val="bg1"/>
                </a:solidFill>
              </a:rPr>
              <a:t>POST /connections/opensocial/basic/rest/activitystreams/@me/@all</a:t>
            </a:r>
            <a:r>
              <a:rPr lang="da-DK" sz="1600" dirty="0" smtClean="0">
                <a:solidFill>
                  <a:schemeClr val="bg1"/>
                </a:solidFill>
              </a:rPr>
              <a:t/>
            </a:r>
            <a:br>
              <a:rPr lang="da-DK" sz="1600" dirty="0" smtClean="0">
                <a:solidFill>
                  <a:schemeClr val="bg1"/>
                </a:solidFill>
              </a:rPr>
            </a:br>
            <a:r>
              <a:rPr lang="da-DK" sz="1200" dirty="0" smtClean="0">
                <a:solidFill>
                  <a:schemeClr val="bg1"/>
                </a:solidFill>
              </a:rPr>
              <a:t>Host: social.example.com</a:t>
            </a:r>
            <a:br>
              <a:rPr lang="da-DK" sz="1200" dirty="0" smtClean="0">
                <a:solidFill>
                  <a:schemeClr val="bg1"/>
                </a:solidFill>
              </a:rPr>
            </a:br>
            <a:r>
              <a:rPr lang="da-DK" sz="1200" dirty="0" smtClean="0">
                <a:solidFill>
                  <a:schemeClr val="bg1"/>
                </a:solidFill>
              </a:rPr>
              <a:t>Content-Type: application/json</a:t>
            </a:r>
            <a:br>
              <a:rPr lang="da-DK" sz="1200" dirty="0" smtClean="0">
                <a:solidFill>
                  <a:schemeClr val="bg1"/>
                </a:solidFill>
              </a:rPr>
            </a:br>
            <a:r>
              <a:rPr lang="da-DK" sz="1200" dirty="0" smtClean="0">
                <a:solidFill>
                  <a:schemeClr val="bg1"/>
                </a:solidFill>
              </a:rPr>
              <a:t>Content-Length: xyz</a:t>
            </a:r>
            <a:br>
              <a:rPr lang="da-DK" sz="1200" dirty="0" smtClean="0">
                <a:solidFill>
                  <a:schemeClr val="bg1"/>
                </a:solidFill>
              </a:rPr>
            </a:br>
            <a:r>
              <a:rPr lang="da-DK" sz="1200" dirty="0" smtClean="0">
                <a:solidFill>
                  <a:schemeClr val="bg1"/>
                </a:solidFill>
              </a:rPr>
              <a:t>Authorization: Basic xyz123</a:t>
            </a:r>
            <a:br>
              <a:rPr lang="da-DK" sz="1200" dirty="0" smtClean="0">
                <a:solidFill>
                  <a:schemeClr val="bg1"/>
                </a:solidFill>
              </a:rPr>
            </a:br>
            <a:r>
              <a:rPr lang="da-DK" sz="1600" dirty="0">
                <a:solidFill>
                  <a:schemeClr val="bg1"/>
                </a:solidFill>
              </a:rPr>
              <a:t/>
            </a:r>
            <a:br>
              <a:rPr lang="da-DK" sz="1600" dirty="0">
                <a:solidFill>
                  <a:schemeClr val="bg1"/>
                </a:solidFill>
              </a:rPr>
            </a:br>
            <a:r>
              <a:rPr lang="da-DK" sz="1600" dirty="0" smtClean="0">
                <a:solidFill>
                  <a:schemeClr val="bg1"/>
                </a:solidFill>
              </a:rPr>
              <a:t>{</a:t>
            </a:r>
            <a:br>
              <a:rPr lang="da-DK" sz="1600" dirty="0" smtClean="0">
                <a:solidFill>
                  <a:schemeClr val="bg1"/>
                </a:solidFill>
              </a:rPr>
            </a:br>
            <a:r>
              <a:rPr lang="da-DK" sz="1600" dirty="0" smtClean="0">
                <a:solidFill>
                  <a:schemeClr val="bg1"/>
                </a:solidFill>
              </a:rPr>
              <a:t>	"actor": {"id": "@me"},</a:t>
            </a:r>
            <a:br>
              <a:rPr lang="da-DK" sz="1600" dirty="0" smtClean="0">
                <a:solidFill>
                  <a:schemeClr val="bg1"/>
                </a:solidFill>
              </a:rPr>
            </a:br>
            <a:r>
              <a:rPr lang="da-DK" sz="1600" dirty="0" smtClean="0">
                <a:solidFill>
                  <a:schemeClr val="bg1"/>
                </a:solidFill>
              </a:rPr>
              <a:t>	"verb": "post”,</a:t>
            </a:r>
            <a:br>
              <a:rPr lang="da-DK" sz="1600" dirty="0" smtClean="0">
                <a:solidFill>
                  <a:schemeClr val="bg1"/>
                </a:solidFill>
              </a:rPr>
            </a:br>
            <a:r>
              <a:rPr lang="da-DK" sz="1600" dirty="0" smtClean="0">
                <a:solidFill>
                  <a:schemeClr val="bg1"/>
                </a:solidFill>
              </a:rPr>
              <a:t>	"title": "Some entry title", </a:t>
            </a:r>
            <a:br>
              <a:rPr lang="da-DK" sz="1600" dirty="0" smtClean="0">
                <a:solidFill>
                  <a:schemeClr val="bg1"/>
                </a:solidFill>
              </a:rPr>
            </a:br>
            <a:r>
              <a:rPr lang="da-DK" sz="1600" dirty="0" smtClean="0">
                <a:solidFill>
                  <a:schemeClr val="bg1"/>
                </a:solidFill>
              </a:rPr>
              <a:t>	"updated": "2013-05-17T12:00:00.000Z”,</a:t>
            </a:r>
            <a:br>
              <a:rPr lang="da-DK" sz="1600" dirty="0" smtClean="0">
                <a:solidFill>
                  <a:schemeClr val="bg1"/>
                </a:solidFill>
              </a:rPr>
            </a:br>
            <a:r>
              <a:rPr lang="da-DK" sz="1600" dirty="0" smtClean="0">
                <a:solidFill>
                  <a:schemeClr val="bg1"/>
                </a:solidFill>
              </a:rPr>
              <a:t>	"object": {"title": "Some object title”, </a:t>
            </a:r>
            <a:br>
              <a:rPr lang="da-DK" sz="1600" dirty="0" smtClean="0">
                <a:solidFill>
                  <a:schemeClr val="bg1"/>
                </a:solidFill>
              </a:rPr>
            </a:br>
            <a:r>
              <a:rPr lang="da-DK" sz="1600" dirty="0" smtClean="0">
                <a:solidFill>
                  <a:schemeClr val="bg1"/>
                </a:solidFill>
              </a:rPr>
              <a:t>			"objectType": "note”,</a:t>
            </a:r>
            <a:r>
              <a:rPr lang="da-DK" sz="1600" dirty="0">
                <a:solidFill>
                  <a:schemeClr val="bg1"/>
                </a:solidFill>
              </a:rPr>
              <a:t> </a:t>
            </a:r>
            <a:r>
              <a:rPr lang="da-DK" sz="1600" dirty="0" smtClean="0">
                <a:solidFill>
                  <a:schemeClr val="bg1"/>
                </a:solidFill>
              </a:rPr>
              <a:t>"id": "1234567890-1234567890-1234567890”</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	”connections”: {</a:t>
            </a:r>
            <a:br>
              <a:rPr lang="da-DK" sz="1600" dirty="0" smtClean="0">
                <a:solidFill>
                  <a:schemeClr val="bg1"/>
                </a:solidFill>
              </a:rPr>
            </a:br>
            <a:r>
              <a:rPr lang="da-DK" sz="1600" dirty="0" smtClean="0">
                <a:solidFill>
                  <a:schemeClr val="bg1"/>
                </a:solidFill>
              </a:rPr>
              <a:t>			”rollupid”: ”1234567890-1234567890-1234567890”</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a:t>
            </a:r>
          </a:p>
        </p:txBody>
      </p:sp>
      <p:sp>
        <p:nvSpPr>
          <p:cNvPr id="2" name="Title 1"/>
          <p:cNvSpPr>
            <a:spLocks noGrp="1"/>
          </p:cNvSpPr>
          <p:nvPr>
            <p:ph type="title"/>
          </p:nvPr>
        </p:nvSpPr>
        <p:spPr/>
        <p:txBody>
          <a:bodyPr>
            <a:normAutofit/>
          </a:bodyPr>
          <a:lstStyle/>
          <a:p>
            <a:r>
              <a:rPr lang="da-DK" dirty="0" smtClean="0"/>
              <a:t>Rolling it up</a:t>
            </a:r>
            <a:endParaRPr lang="da-DK" dirty="0"/>
          </a:p>
        </p:txBody>
      </p:sp>
      <p:sp>
        <p:nvSpPr>
          <p:cNvPr id="4" name="Rounded Rectangle 3"/>
          <p:cNvSpPr/>
          <p:nvPr/>
        </p:nvSpPr>
        <p:spPr>
          <a:xfrm>
            <a:off x="539552" y="3862520"/>
            <a:ext cx="7416824" cy="80119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52228090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Rollup id vs. </a:t>
            </a:r>
            <a:r>
              <a:rPr lang="da-DK" dirty="0"/>
              <a:t>O</a:t>
            </a:r>
            <a:r>
              <a:rPr lang="da-DK" dirty="0" smtClean="0"/>
              <a:t>bject id</a:t>
            </a:r>
            <a:endParaRPr lang="da-DK" dirty="0"/>
          </a:p>
        </p:txBody>
      </p:sp>
      <p:sp>
        <p:nvSpPr>
          <p:cNvPr id="3" name="Pladsholder til indhold 2"/>
          <p:cNvSpPr>
            <a:spLocks noGrp="1"/>
          </p:cNvSpPr>
          <p:nvPr>
            <p:ph idx="1"/>
          </p:nvPr>
        </p:nvSpPr>
        <p:spPr>
          <a:xfrm>
            <a:off x="182563" y="980768"/>
            <a:ext cx="8686800" cy="3711883"/>
          </a:xfrm>
        </p:spPr>
        <p:txBody>
          <a:bodyPr/>
          <a:lstStyle/>
          <a:p>
            <a:r>
              <a:rPr lang="da-DK" dirty="0" smtClean="0"/>
              <a:t>May </a:t>
            </a:r>
            <a:r>
              <a:rPr lang="da-DK" dirty="0" err="1" smtClean="0"/>
              <a:t>seem</a:t>
            </a:r>
            <a:r>
              <a:rPr lang="da-DK" dirty="0" smtClean="0"/>
              <a:t> </a:t>
            </a:r>
            <a:r>
              <a:rPr lang="da-DK" dirty="0" err="1" smtClean="0"/>
              <a:t>similar</a:t>
            </a:r>
            <a:r>
              <a:rPr lang="da-DK" dirty="0" smtClean="0"/>
              <a:t> but not the same…</a:t>
            </a:r>
          </a:p>
          <a:p>
            <a:r>
              <a:rPr lang="da-DK" b="1" dirty="0" smtClean="0"/>
              <a:t>Rollup</a:t>
            </a:r>
            <a:r>
              <a:rPr lang="da-DK" dirty="0" smtClean="0"/>
              <a:t> is a </a:t>
            </a:r>
            <a:r>
              <a:rPr lang="da-DK" dirty="0" err="1" smtClean="0"/>
              <a:t>way</a:t>
            </a:r>
            <a:r>
              <a:rPr lang="da-DK" dirty="0" smtClean="0"/>
              <a:t> of </a:t>
            </a:r>
            <a:r>
              <a:rPr lang="da-DK" dirty="0" err="1" smtClean="0"/>
              <a:t>telling</a:t>
            </a:r>
            <a:r>
              <a:rPr lang="da-DK" dirty="0" smtClean="0"/>
              <a:t> the </a:t>
            </a:r>
            <a:r>
              <a:rPr lang="da-DK" dirty="0" err="1" smtClean="0"/>
              <a:t>activity</a:t>
            </a:r>
            <a:r>
              <a:rPr lang="da-DK" dirty="0" smtClean="0"/>
              <a:t> </a:t>
            </a:r>
            <a:r>
              <a:rPr lang="da-DK" dirty="0" err="1" smtClean="0"/>
              <a:t>stream</a:t>
            </a:r>
            <a:r>
              <a:rPr lang="da-DK" dirty="0" smtClean="0"/>
              <a:t> </a:t>
            </a:r>
            <a:r>
              <a:rPr lang="da-DK" dirty="0" err="1" smtClean="0"/>
              <a:t>that</a:t>
            </a:r>
            <a:r>
              <a:rPr lang="da-DK" dirty="0" smtClean="0"/>
              <a:t> </a:t>
            </a:r>
            <a:r>
              <a:rPr lang="da-DK" b="1" dirty="0" err="1" smtClean="0"/>
              <a:t>different</a:t>
            </a:r>
            <a:r>
              <a:rPr lang="da-DK" b="1" dirty="0" smtClean="0"/>
              <a:t> posts</a:t>
            </a:r>
            <a:r>
              <a:rPr lang="da-DK" dirty="0" smtClean="0"/>
              <a:t>, with </a:t>
            </a:r>
            <a:r>
              <a:rPr lang="da-DK" dirty="0" err="1" smtClean="0"/>
              <a:t>different</a:t>
            </a:r>
            <a:r>
              <a:rPr lang="da-DK" dirty="0" smtClean="0"/>
              <a:t> </a:t>
            </a:r>
            <a:r>
              <a:rPr lang="da-DK" dirty="0" err="1" smtClean="0"/>
              <a:t>object</a:t>
            </a:r>
            <a:r>
              <a:rPr lang="da-DK" dirty="0" smtClean="0"/>
              <a:t> ids, </a:t>
            </a:r>
            <a:r>
              <a:rPr lang="da-DK" b="1" dirty="0" err="1" smtClean="0"/>
              <a:t>relate</a:t>
            </a:r>
            <a:r>
              <a:rPr lang="da-DK" dirty="0" smtClean="0"/>
              <a:t> to the same </a:t>
            </a:r>
            <a:r>
              <a:rPr lang="da-DK" dirty="0" err="1" smtClean="0"/>
              <a:t>thing</a:t>
            </a:r>
            <a:r>
              <a:rPr lang="da-DK" dirty="0" smtClean="0"/>
              <a:t> i.e. </a:t>
            </a:r>
            <a:r>
              <a:rPr lang="da-DK" dirty="0" err="1" smtClean="0"/>
              <a:t>should</a:t>
            </a:r>
            <a:r>
              <a:rPr lang="da-DK" dirty="0" smtClean="0"/>
              <a:t> </a:t>
            </a:r>
            <a:r>
              <a:rPr lang="da-DK" dirty="0" err="1" smtClean="0"/>
              <a:t>be</a:t>
            </a:r>
            <a:r>
              <a:rPr lang="da-DK" dirty="0" smtClean="0"/>
              <a:t> </a:t>
            </a:r>
            <a:r>
              <a:rPr lang="da-DK" dirty="0" err="1" smtClean="0"/>
              <a:t>rolled</a:t>
            </a:r>
            <a:r>
              <a:rPr lang="da-DK" dirty="0" smtClean="0"/>
              <a:t> </a:t>
            </a:r>
            <a:r>
              <a:rPr lang="da-DK" dirty="0" err="1" smtClean="0"/>
              <a:t>into</a:t>
            </a:r>
            <a:r>
              <a:rPr lang="da-DK" dirty="0" smtClean="0"/>
              <a:t> the same post (in the UI)</a:t>
            </a:r>
          </a:p>
          <a:p>
            <a:r>
              <a:rPr lang="da-DK" dirty="0" err="1" smtClean="0"/>
              <a:t>Posting</a:t>
            </a:r>
            <a:r>
              <a:rPr lang="da-DK" dirty="0" smtClean="0"/>
              <a:t> with the </a:t>
            </a:r>
            <a:r>
              <a:rPr lang="da-DK" b="1" dirty="0" smtClean="0"/>
              <a:t>same </a:t>
            </a:r>
            <a:r>
              <a:rPr lang="da-DK" b="1" dirty="0" err="1" smtClean="0"/>
              <a:t>object</a:t>
            </a:r>
            <a:r>
              <a:rPr lang="da-DK" b="1" dirty="0" smtClean="0"/>
              <a:t> id</a:t>
            </a:r>
            <a:r>
              <a:rPr lang="da-DK" dirty="0" smtClean="0"/>
              <a:t> is the </a:t>
            </a:r>
            <a:r>
              <a:rPr lang="da-DK" b="1" dirty="0" smtClean="0"/>
              <a:t>same as </a:t>
            </a:r>
            <a:r>
              <a:rPr lang="da-DK" b="1" dirty="0" err="1" smtClean="0"/>
              <a:t>specifying</a:t>
            </a:r>
            <a:r>
              <a:rPr lang="da-DK" b="1" dirty="0" smtClean="0"/>
              <a:t> the </a:t>
            </a:r>
            <a:r>
              <a:rPr lang="da-DK" b="1" dirty="0" err="1" smtClean="0"/>
              <a:t>object</a:t>
            </a:r>
            <a:r>
              <a:rPr lang="da-DK" b="1" dirty="0" smtClean="0"/>
              <a:t> id as the </a:t>
            </a:r>
            <a:r>
              <a:rPr lang="da-DK" b="1" dirty="0" err="1" smtClean="0"/>
              <a:t>rollup</a:t>
            </a:r>
            <a:r>
              <a:rPr lang="da-DK" b="1" dirty="0" smtClean="0"/>
              <a:t> id</a:t>
            </a:r>
          </a:p>
          <a:p>
            <a:r>
              <a:rPr lang="da-DK" dirty="0" smtClean="0"/>
              <a:t>In general </a:t>
            </a:r>
            <a:r>
              <a:rPr lang="da-DK" dirty="0" err="1" smtClean="0"/>
              <a:t>get</a:t>
            </a:r>
            <a:r>
              <a:rPr lang="da-DK" dirty="0" smtClean="0"/>
              <a:t> </a:t>
            </a:r>
            <a:r>
              <a:rPr lang="da-DK" dirty="0" err="1" smtClean="0"/>
              <a:t>into</a:t>
            </a:r>
            <a:r>
              <a:rPr lang="da-DK" dirty="0" smtClean="0"/>
              <a:t> the habit of </a:t>
            </a:r>
            <a:r>
              <a:rPr lang="da-DK" dirty="0" err="1" smtClean="0"/>
              <a:t>explicitly</a:t>
            </a:r>
            <a:r>
              <a:rPr lang="da-DK" dirty="0" smtClean="0"/>
              <a:t> </a:t>
            </a:r>
            <a:r>
              <a:rPr lang="da-DK" dirty="0" err="1" smtClean="0"/>
              <a:t>using</a:t>
            </a:r>
            <a:r>
              <a:rPr lang="da-DK" dirty="0" smtClean="0"/>
              <a:t> the id of the ”</a:t>
            </a:r>
            <a:r>
              <a:rPr lang="da-DK" dirty="0" err="1" smtClean="0"/>
              <a:t>thing</a:t>
            </a:r>
            <a:r>
              <a:rPr lang="da-DK" dirty="0" smtClean="0"/>
              <a:t>” (i.e. the </a:t>
            </a:r>
            <a:r>
              <a:rPr lang="da-DK" dirty="0" err="1" smtClean="0"/>
              <a:t>object</a:t>
            </a:r>
            <a:r>
              <a:rPr lang="da-DK" dirty="0" smtClean="0"/>
              <a:t> id) </a:t>
            </a:r>
            <a:r>
              <a:rPr lang="da-DK" dirty="0" err="1" smtClean="0"/>
              <a:t>you’re</a:t>
            </a:r>
            <a:r>
              <a:rPr lang="da-DK" dirty="0" smtClean="0"/>
              <a:t> </a:t>
            </a:r>
            <a:r>
              <a:rPr lang="da-DK" dirty="0" err="1" smtClean="0"/>
              <a:t>pointing</a:t>
            </a:r>
            <a:r>
              <a:rPr lang="da-DK" dirty="0" smtClean="0"/>
              <a:t> to as the roll up id.</a:t>
            </a:r>
            <a:endParaRPr lang="da-DK" dirty="0"/>
          </a:p>
        </p:txBody>
      </p:sp>
      <p:sp>
        <p:nvSpPr>
          <p:cNvPr id="4" name="Pladsholder til diasnummer 3"/>
          <p:cNvSpPr>
            <a:spLocks noGrp="1"/>
          </p:cNvSpPr>
          <p:nvPr>
            <p:ph type="sldNum" sz="quarter" idx="10"/>
          </p:nvPr>
        </p:nvSpPr>
        <p:spPr/>
        <p:txBody>
          <a:bodyPr/>
          <a:lstStyle/>
          <a:p>
            <a:fld id="{3D445C38-D22E-BA41-8F78-BA3CF925B1F3}" type="slidenum">
              <a:rPr lang="en-US" smtClean="0"/>
              <a:pPr/>
              <a:t>36</a:t>
            </a:fld>
            <a:endParaRPr lang="en-US"/>
          </a:p>
        </p:txBody>
      </p:sp>
    </p:spTree>
    <p:extLst>
      <p:ext uri="{BB962C8B-B14F-4D97-AF65-F5344CB8AC3E}">
        <p14:creationId xmlns:p14="http://schemas.microsoft.com/office/powerpoint/2010/main" val="43392280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Templates</a:t>
            </a:r>
            <a:endParaRPr lang="da-DK" dirty="0"/>
          </a:p>
        </p:txBody>
      </p:sp>
      <p:sp>
        <p:nvSpPr>
          <p:cNvPr id="3" name="Content Placeholder 2"/>
          <p:cNvSpPr>
            <a:spLocks noGrp="1"/>
          </p:cNvSpPr>
          <p:nvPr>
            <p:ph idx="1"/>
          </p:nvPr>
        </p:nvSpPr>
        <p:spPr/>
        <p:txBody>
          <a:bodyPr>
            <a:normAutofit/>
          </a:bodyPr>
          <a:lstStyle/>
          <a:p>
            <a:r>
              <a:rPr lang="da-DK" dirty="0" smtClean="0"/>
              <a:t>Two main reasons for looking at templates</a:t>
            </a:r>
          </a:p>
          <a:p>
            <a:pPr lvl="1"/>
            <a:r>
              <a:rPr lang="da-DK" dirty="0" smtClean="0"/>
              <a:t>Internationalization (i18n) / translation</a:t>
            </a:r>
          </a:p>
          <a:p>
            <a:pPr lvl="1"/>
            <a:r>
              <a:rPr lang="da-DK" dirty="0" smtClean="0"/>
              <a:t>Getting a standard representation in the UI</a:t>
            </a:r>
          </a:p>
          <a:p>
            <a:r>
              <a:rPr lang="da-DK" dirty="0" smtClean="0"/>
              <a:t>Two types of templates</a:t>
            </a:r>
          </a:p>
          <a:p>
            <a:pPr lvl="1"/>
            <a:r>
              <a:rPr lang="da-DK" dirty="0" smtClean="0"/>
              <a:t>Object Substitution replaces a reference with nice markup – an example is replacing the actor with a HTML reference using the business card</a:t>
            </a:r>
          </a:p>
          <a:p>
            <a:pPr lvl="1"/>
            <a:r>
              <a:rPr lang="da-DK" dirty="0" smtClean="0"/>
              <a:t>Title Template Substitution – uses object substitutions it makes standard titles</a:t>
            </a:r>
          </a:p>
        </p:txBody>
      </p:sp>
    </p:spTree>
    <p:extLst>
      <p:ext uri="{BB962C8B-B14F-4D97-AF65-F5344CB8AC3E}">
        <p14:creationId xmlns:p14="http://schemas.microsoft.com/office/powerpoint/2010/main" val="1470817016"/>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Templates</a:t>
            </a:r>
            <a:endParaRPr lang="da-DK" dirty="0"/>
          </a:p>
        </p:txBody>
      </p:sp>
      <p:sp>
        <p:nvSpPr>
          <p:cNvPr id="3" name="Content Placeholder 2"/>
          <p:cNvSpPr>
            <a:spLocks noGrp="1"/>
          </p:cNvSpPr>
          <p:nvPr>
            <p:ph idx="1"/>
          </p:nvPr>
        </p:nvSpPr>
        <p:spPr/>
        <p:txBody>
          <a:bodyPr>
            <a:normAutofit/>
          </a:bodyPr>
          <a:lstStyle/>
          <a:p>
            <a:r>
              <a:rPr lang="da-DK" sz="1800" dirty="0" smtClean="0"/>
              <a:t>Object Substitution</a:t>
            </a:r>
          </a:p>
          <a:p>
            <a:pPr lvl="1"/>
            <a:r>
              <a:rPr lang="en-US" dirty="0" smtClean="0"/>
              <a:t>${Actor} - this is converted into appropriately marked up HTML which displays the Actors name and links to a Business Card</a:t>
            </a:r>
          </a:p>
          <a:p>
            <a:pPr lvl="1"/>
            <a:r>
              <a:rPr lang="en-US" dirty="0" smtClean="0"/>
              <a:t>${Object} - if this is a per</a:t>
            </a:r>
            <a:r>
              <a:rPr lang="en-US" b="1" dirty="0" smtClean="0"/>
              <a:t>son</a:t>
            </a:r>
            <a:r>
              <a:rPr lang="en-US" dirty="0" smtClean="0"/>
              <a:t> we display as with the Actor above, otherwise the </a:t>
            </a:r>
            <a:r>
              <a:rPr lang="en-US" dirty="0" err="1" smtClean="0"/>
              <a:t>displayName</a:t>
            </a:r>
            <a:r>
              <a:rPr lang="en-US" dirty="0" smtClean="0"/>
              <a:t> with a link to the </a:t>
            </a:r>
            <a:r>
              <a:rPr lang="en-US" dirty="0" err="1" smtClean="0"/>
              <a:t>url</a:t>
            </a:r>
            <a:endParaRPr lang="en-US" dirty="0" smtClean="0"/>
          </a:p>
          <a:p>
            <a:pPr lvl="1"/>
            <a:r>
              <a:rPr lang="en-US" dirty="0" smtClean="0"/>
              <a:t>${Target} - if this is a person we display as with the Actor above, otherwise the </a:t>
            </a:r>
            <a:r>
              <a:rPr lang="en-US" dirty="0" err="1" smtClean="0"/>
              <a:t>displayName</a:t>
            </a:r>
            <a:r>
              <a:rPr lang="en-US" dirty="0" smtClean="0"/>
              <a:t> with a link to the </a:t>
            </a:r>
            <a:r>
              <a:rPr lang="en-US" dirty="0" err="1" smtClean="0"/>
              <a:t>url</a:t>
            </a:r>
            <a:endParaRPr lang="en-US" dirty="0" smtClean="0"/>
          </a:p>
          <a:p>
            <a:r>
              <a:rPr lang="da-DK" sz="1800" dirty="0" smtClean="0"/>
              <a:t>Title Template Substitution</a:t>
            </a:r>
          </a:p>
          <a:p>
            <a:pPr lvl="1"/>
            <a:r>
              <a:rPr lang="da-DK" dirty="0" smtClean="0"/>
              <a:t>${created} 		= ${Actor} created ${Object}</a:t>
            </a:r>
          </a:p>
          <a:p>
            <a:pPr lvl="1"/>
            <a:r>
              <a:rPr lang="da-DK" dirty="0" smtClean="0"/>
              <a:t>${create.target}	= ${Actor} created ${Object} in ${Target}</a:t>
            </a:r>
            <a:endParaRPr lang="da-DK" dirty="0"/>
          </a:p>
        </p:txBody>
      </p:sp>
      <p:grpSp>
        <p:nvGrpSpPr>
          <p:cNvPr id="9" name="Group 8"/>
          <p:cNvGrpSpPr/>
          <p:nvPr/>
        </p:nvGrpSpPr>
        <p:grpSpPr>
          <a:xfrm>
            <a:off x="252429" y="3827499"/>
            <a:ext cx="8676456" cy="864896"/>
            <a:chOff x="284178" y="4509120"/>
            <a:chExt cx="8676456" cy="1152128"/>
          </a:xfrm>
        </p:grpSpPr>
        <p:sp>
          <p:nvSpPr>
            <p:cNvPr id="10" name="Rectangle 9"/>
            <p:cNvSpPr/>
            <p:nvPr/>
          </p:nvSpPr>
          <p:spPr>
            <a:xfrm>
              <a:off x="284178" y="4509120"/>
              <a:ext cx="8676456" cy="11521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11" name="Picture 3"/>
            <p:cNvPicPr>
              <a:picLocks noChangeAspect="1" noChangeArrowheads="1"/>
            </p:cNvPicPr>
            <p:nvPr/>
          </p:nvPicPr>
          <p:blipFill>
            <a:blip r:embed="rId2" cstate="print"/>
            <a:srcRect/>
            <a:stretch>
              <a:fillRect/>
            </a:stretch>
          </p:blipFill>
          <p:spPr bwMode="auto">
            <a:xfrm>
              <a:off x="295064" y="4530892"/>
              <a:ext cx="2808312" cy="1080120"/>
            </a:xfrm>
            <a:prstGeom prst="rect">
              <a:avLst/>
            </a:prstGeom>
            <a:noFill/>
            <a:ln w="9525">
              <a:noFill/>
              <a:miter lim="800000"/>
              <a:headEnd/>
              <a:tailEnd/>
            </a:ln>
          </p:spPr>
        </p:pic>
        <p:pic>
          <p:nvPicPr>
            <p:cNvPr id="12" name="Picture 4"/>
            <p:cNvPicPr>
              <a:picLocks noChangeAspect="1" noChangeArrowheads="1"/>
            </p:cNvPicPr>
            <p:nvPr/>
          </p:nvPicPr>
          <p:blipFill>
            <a:blip r:embed="rId3" cstate="print"/>
            <a:srcRect/>
            <a:stretch>
              <a:fillRect/>
            </a:stretch>
          </p:blipFill>
          <p:spPr bwMode="auto">
            <a:xfrm>
              <a:off x="3015886" y="4581128"/>
              <a:ext cx="2884916" cy="1008112"/>
            </a:xfrm>
            <a:prstGeom prst="rect">
              <a:avLst/>
            </a:prstGeom>
            <a:noFill/>
            <a:ln w="9525">
              <a:noFill/>
              <a:miter lim="800000"/>
              <a:headEnd/>
              <a:tailEnd/>
            </a:ln>
          </p:spPr>
        </p:pic>
        <p:pic>
          <p:nvPicPr>
            <p:cNvPr id="13" name="Picture 5"/>
            <p:cNvPicPr>
              <a:picLocks noChangeAspect="1" noChangeArrowheads="1"/>
            </p:cNvPicPr>
            <p:nvPr/>
          </p:nvPicPr>
          <p:blipFill>
            <a:blip r:embed="rId4" cstate="print"/>
            <a:srcRect/>
            <a:stretch>
              <a:fillRect/>
            </a:stretch>
          </p:blipFill>
          <p:spPr bwMode="auto">
            <a:xfrm>
              <a:off x="5756785" y="4581128"/>
              <a:ext cx="3144889" cy="936104"/>
            </a:xfrm>
            <a:prstGeom prst="rect">
              <a:avLst/>
            </a:prstGeom>
            <a:noFill/>
            <a:ln w="9525">
              <a:noFill/>
              <a:miter lim="800000"/>
              <a:headEnd/>
              <a:tailEnd/>
            </a:ln>
          </p:spPr>
        </p:pic>
      </p:grpSp>
    </p:spTree>
    <p:extLst>
      <p:ext uri="{BB962C8B-B14F-4D97-AF65-F5344CB8AC3E}">
        <p14:creationId xmlns:p14="http://schemas.microsoft.com/office/powerpoint/2010/main" val="154950988"/>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tabLst>
                <a:tab pos="358775" algn="l"/>
                <a:tab pos="719138" algn="l"/>
              </a:tabLst>
            </a:pPr>
            <a:r>
              <a:rPr lang="da-DK" b="1" dirty="0" smtClean="0">
                <a:solidFill>
                  <a:schemeClr val="bg1"/>
                </a:solidFill>
              </a:rPr>
              <a:t>POST /connections/opensocial/basic/rest/activitystreams/@me/@all</a:t>
            </a:r>
            <a:r>
              <a:rPr lang="da-DK" dirty="0" smtClean="0">
                <a:solidFill>
                  <a:schemeClr val="bg1"/>
                </a:solidFill>
              </a:rPr>
              <a:t/>
            </a:r>
            <a:br>
              <a:rPr lang="da-DK" dirty="0" smtClean="0">
                <a:solidFill>
                  <a:schemeClr val="bg1"/>
                </a:solidFill>
              </a:rPr>
            </a:br>
            <a:r>
              <a:rPr lang="da-DK" sz="1200" dirty="0" smtClean="0">
                <a:solidFill>
                  <a:schemeClr val="bg1"/>
                </a:solidFill>
              </a:rPr>
              <a:t>Host: social.example.com</a:t>
            </a:r>
            <a:br>
              <a:rPr lang="da-DK" sz="1200" dirty="0" smtClean="0">
                <a:solidFill>
                  <a:schemeClr val="bg1"/>
                </a:solidFill>
              </a:rPr>
            </a:br>
            <a:r>
              <a:rPr lang="da-DK" sz="1200" dirty="0" smtClean="0">
                <a:solidFill>
                  <a:schemeClr val="bg1"/>
                </a:solidFill>
              </a:rPr>
              <a:t>Content-Type: application/json</a:t>
            </a:r>
            <a:br>
              <a:rPr lang="da-DK" sz="1200" dirty="0" smtClean="0">
                <a:solidFill>
                  <a:schemeClr val="bg1"/>
                </a:solidFill>
              </a:rPr>
            </a:br>
            <a:r>
              <a:rPr lang="da-DK" sz="1200" dirty="0" smtClean="0">
                <a:solidFill>
                  <a:schemeClr val="bg1"/>
                </a:solidFill>
              </a:rPr>
              <a:t>Authorization: Basic xyz123</a:t>
            </a:r>
            <a:br>
              <a:rPr lang="da-DK" sz="1200" dirty="0" smtClean="0">
                <a:solidFill>
                  <a:schemeClr val="bg1"/>
                </a:solidFill>
              </a:rPr>
            </a:br>
            <a:r>
              <a:rPr lang="da-DK" dirty="0">
                <a:solidFill>
                  <a:schemeClr val="bg1"/>
                </a:solidFill>
              </a:rPr>
              <a:t/>
            </a:r>
            <a:br>
              <a:rPr lang="da-DK" dirty="0">
                <a:solidFill>
                  <a:schemeClr val="bg1"/>
                </a:solidFill>
              </a:rPr>
            </a:br>
            <a:r>
              <a:rPr lang="da-DK" sz="1600" dirty="0" smtClean="0">
                <a:solidFill>
                  <a:schemeClr val="bg1"/>
                </a:solidFill>
              </a:rPr>
              <a:t>{</a:t>
            </a:r>
            <a:br>
              <a:rPr lang="da-DK" sz="1600" dirty="0" smtClean="0">
                <a:solidFill>
                  <a:schemeClr val="bg1"/>
                </a:solidFill>
              </a:rPr>
            </a:br>
            <a:r>
              <a:rPr lang="da-DK" sz="1600" dirty="0" smtClean="0">
                <a:solidFill>
                  <a:schemeClr val="bg1"/>
                </a:solidFill>
              </a:rPr>
              <a:t>	"actor": {"id": ”@me"},</a:t>
            </a:r>
            <a:br>
              <a:rPr lang="da-DK" sz="1600" dirty="0" smtClean="0">
                <a:solidFill>
                  <a:schemeClr val="bg1"/>
                </a:solidFill>
              </a:rPr>
            </a:br>
            <a:r>
              <a:rPr lang="da-DK" sz="1600" dirty="0" smtClean="0">
                <a:solidFill>
                  <a:schemeClr val="bg1"/>
                </a:solidFill>
              </a:rPr>
              <a:t>	"verb": "</a:t>
            </a:r>
            <a:r>
              <a:rPr lang="da-DK" sz="1600" dirty="0" err="1" smtClean="0">
                <a:solidFill>
                  <a:schemeClr val="bg1"/>
                </a:solidFill>
              </a:rPr>
              <a:t>create</a:t>
            </a:r>
            <a:r>
              <a:rPr lang="da-DK" sz="1600" dirty="0" smtClean="0">
                <a:solidFill>
                  <a:schemeClr val="bg1"/>
                </a:solidFill>
              </a:rPr>
              <a:t>”,</a:t>
            </a:r>
            <a:br>
              <a:rPr lang="da-DK" sz="1600" dirty="0" smtClean="0">
                <a:solidFill>
                  <a:schemeClr val="bg1"/>
                </a:solidFill>
              </a:rPr>
            </a:br>
            <a:r>
              <a:rPr lang="da-DK" sz="1600" dirty="0" smtClean="0">
                <a:solidFill>
                  <a:schemeClr val="bg1"/>
                </a:solidFill>
              </a:rPr>
              <a:t>	"title": "${create}", </a:t>
            </a:r>
            <a:br>
              <a:rPr lang="da-DK" sz="1600" dirty="0" smtClean="0">
                <a:solidFill>
                  <a:schemeClr val="bg1"/>
                </a:solidFill>
              </a:rPr>
            </a:br>
            <a:r>
              <a:rPr lang="da-DK" sz="1600" dirty="0" smtClean="0">
                <a:solidFill>
                  <a:schemeClr val="bg1"/>
                </a:solidFill>
              </a:rPr>
              <a:t>	"updated": "2013-05-21T12:00:00.000Z”,</a:t>
            </a:r>
            <a:br>
              <a:rPr lang="da-DK" sz="1600" dirty="0" smtClean="0">
                <a:solidFill>
                  <a:schemeClr val="bg1"/>
                </a:solidFill>
              </a:rPr>
            </a:br>
            <a:r>
              <a:rPr lang="da-DK" sz="1600" dirty="0" smtClean="0">
                <a:solidFill>
                  <a:schemeClr val="bg1"/>
                </a:solidFill>
              </a:rPr>
              <a:t>	"object": {</a:t>
            </a:r>
            <a:br>
              <a:rPr lang="da-DK" sz="1600" dirty="0" smtClean="0">
                <a:solidFill>
                  <a:schemeClr val="bg1"/>
                </a:solidFill>
              </a:rPr>
            </a:br>
            <a:r>
              <a:rPr lang="da-DK" sz="1600" dirty="0" smtClean="0">
                <a:solidFill>
                  <a:schemeClr val="bg1"/>
                </a:solidFill>
              </a:rPr>
              <a:t>			"summary": "Project Z </a:t>
            </a:r>
            <a:r>
              <a:rPr lang="da-DK" sz="1600" dirty="0" err="1" smtClean="0">
                <a:solidFill>
                  <a:schemeClr val="bg1"/>
                </a:solidFill>
              </a:rPr>
              <a:t>Review</a:t>
            </a:r>
            <a:r>
              <a:rPr lang="da-DK" sz="1600" dirty="0" smtClean="0">
                <a:solidFill>
                  <a:schemeClr val="bg1"/>
                </a:solidFill>
              </a:rPr>
              <a:t> Meeting”,</a:t>
            </a:r>
            <a:br>
              <a:rPr lang="da-DK" sz="1600" dirty="0" smtClean="0">
                <a:solidFill>
                  <a:schemeClr val="bg1"/>
                </a:solidFill>
              </a:rPr>
            </a:br>
            <a:r>
              <a:rPr lang="da-DK" sz="1600" dirty="0" smtClean="0">
                <a:solidFill>
                  <a:schemeClr val="bg1"/>
                </a:solidFill>
              </a:rPr>
              <a:t>			"objectType": "meeting”,</a:t>
            </a:r>
            <a:br>
              <a:rPr lang="da-DK" sz="1600" dirty="0" smtClean="0">
                <a:solidFill>
                  <a:schemeClr val="bg1"/>
                </a:solidFill>
              </a:rPr>
            </a:br>
            <a:r>
              <a:rPr lang="da-DK" sz="1600" dirty="0" smtClean="0">
                <a:solidFill>
                  <a:schemeClr val="bg1"/>
                </a:solidFill>
              </a:rPr>
              <a:t>			"id": "123456789012345678901234567890OP”</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a:t>
            </a:r>
            <a:endParaRPr lang="da-DK" sz="1600" dirty="0">
              <a:solidFill>
                <a:schemeClr val="bg1"/>
              </a:solidFill>
            </a:endParaRPr>
          </a:p>
        </p:txBody>
      </p:sp>
      <p:sp>
        <p:nvSpPr>
          <p:cNvPr id="4" name="Title 3"/>
          <p:cNvSpPr>
            <a:spLocks noGrp="1"/>
          </p:cNvSpPr>
          <p:nvPr>
            <p:ph type="title"/>
          </p:nvPr>
        </p:nvSpPr>
        <p:spPr/>
        <p:txBody>
          <a:bodyPr/>
          <a:lstStyle/>
          <a:p>
            <a:r>
              <a:rPr lang="da-DK" dirty="0" smtClean="0"/>
              <a:t>Using templates</a:t>
            </a:r>
            <a:endParaRPr lang="da-DK" dirty="0"/>
          </a:p>
        </p:txBody>
      </p:sp>
      <p:sp>
        <p:nvSpPr>
          <p:cNvPr id="5" name="Rounded Rectangle 4"/>
          <p:cNvSpPr/>
          <p:nvPr/>
        </p:nvSpPr>
        <p:spPr>
          <a:xfrm>
            <a:off x="819074" y="2587478"/>
            <a:ext cx="2726344" cy="32433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260473372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What is this session about?</a:t>
            </a:r>
            <a:endParaRPr lang="da-DK" dirty="0"/>
          </a:p>
        </p:txBody>
      </p:sp>
      <p:sp>
        <p:nvSpPr>
          <p:cNvPr id="3" name="Content Placeholder 2"/>
          <p:cNvSpPr>
            <a:spLocks noGrp="1"/>
          </p:cNvSpPr>
          <p:nvPr>
            <p:ph idx="1"/>
          </p:nvPr>
        </p:nvSpPr>
        <p:spPr/>
        <p:txBody>
          <a:bodyPr>
            <a:normAutofit/>
          </a:bodyPr>
          <a:lstStyle/>
          <a:p>
            <a:pPr marL="0" indent="0">
              <a:buNone/>
            </a:pPr>
            <a:r>
              <a:rPr lang="en-US" sz="2400" i="1" dirty="0" smtClean="0"/>
              <a:t>“The future of business is social and the activity stream is the way events and messages are communicated in the social business. In this session you'll learn all there is to know about the activity stream including exactly what it is and how to interact with it using your favorite development environment whether that be JavaScript, </a:t>
            </a:r>
            <a:r>
              <a:rPr lang="en-US" sz="2400" i="1" dirty="0" err="1" smtClean="0"/>
              <a:t>XPages</a:t>
            </a:r>
            <a:r>
              <a:rPr lang="en-US" sz="2400" i="1" dirty="0" smtClean="0"/>
              <a:t>, Java or even the plain vanilla HTTP based REST API. This session is for you if you want to start working the Activity Stream.”</a:t>
            </a:r>
            <a:endParaRPr lang="da-DK" sz="2400" i="1" dirty="0"/>
          </a:p>
        </p:txBody>
      </p:sp>
    </p:spTree>
    <p:extLst>
      <p:ext uri="{BB962C8B-B14F-4D97-AF65-F5344CB8AC3E}">
        <p14:creationId xmlns:p14="http://schemas.microsoft.com/office/powerpoint/2010/main" val="99199397"/>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Embedded Experiences</a:t>
            </a:r>
            <a:endParaRPr lang="da-DK" dirty="0"/>
          </a:p>
        </p:txBody>
      </p:sp>
      <p:sp>
        <p:nvSpPr>
          <p:cNvPr id="8" name="Content Placeholder 7"/>
          <p:cNvSpPr>
            <a:spLocks noGrp="1"/>
          </p:cNvSpPr>
          <p:nvPr>
            <p:ph idx="1"/>
          </p:nvPr>
        </p:nvSpPr>
        <p:spPr/>
        <p:txBody>
          <a:bodyPr>
            <a:noAutofit/>
          </a:bodyPr>
          <a:lstStyle/>
          <a:p>
            <a:r>
              <a:rPr lang="da-DK" sz="2000" dirty="0" smtClean="0"/>
              <a:t>EE works a </a:t>
            </a:r>
            <a:r>
              <a:rPr lang="da-DK" sz="2000" dirty="0" err="1" smtClean="0"/>
              <a:t>little</a:t>
            </a:r>
            <a:r>
              <a:rPr lang="da-DK" sz="2000" dirty="0" smtClean="0"/>
              <a:t> different in e-mail </a:t>
            </a:r>
            <a:br>
              <a:rPr lang="da-DK" sz="2000" dirty="0" smtClean="0"/>
            </a:br>
            <a:r>
              <a:rPr lang="da-DK" sz="2000" dirty="0" smtClean="0"/>
              <a:t>and in the activity stream</a:t>
            </a:r>
          </a:p>
          <a:p>
            <a:r>
              <a:rPr lang="da-DK" sz="2000" dirty="0" smtClean="0"/>
              <a:t>E-mail</a:t>
            </a:r>
            <a:endParaRPr lang="da-DK" sz="2400" dirty="0" smtClean="0"/>
          </a:p>
          <a:p>
            <a:pPr lvl="1"/>
            <a:r>
              <a:rPr lang="da-DK" dirty="0" smtClean="0"/>
              <a:t>Traditional (SMTP) e-mail is </a:t>
            </a:r>
            <a:r>
              <a:rPr lang="da-DK" dirty="0" err="1" smtClean="0"/>
              <a:t>using</a:t>
            </a:r>
            <a:r>
              <a:rPr lang="da-DK" dirty="0" smtClean="0"/>
              <a:t> </a:t>
            </a:r>
            <a:r>
              <a:rPr lang="da-DK" b="1" dirty="0" err="1" smtClean="0"/>
              <a:t>M</a:t>
            </a:r>
            <a:r>
              <a:rPr lang="da-DK" dirty="0" err="1" smtClean="0"/>
              <a:t>ultipurpose</a:t>
            </a:r>
            <a:r>
              <a:rPr lang="da-DK" dirty="0" smtClean="0"/>
              <a:t> </a:t>
            </a:r>
            <a:br>
              <a:rPr lang="da-DK" dirty="0" smtClean="0"/>
            </a:br>
            <a:r>
              <a:rPr lang="da-DK" b="1" dirty="0" smtClean="0"/>
              <a:t>I</a:t>
            </a:r>
            <a:r>
              <a:rPr lang="da-DK" dirty="0" smtClean="0"/>
              <a:t>nternet </a:t>
            </a:r>
            <a:r>
              <a:rPr lang="da-DK" b="1" dirty="0" smtClean="0"/>
              <a:t>M</a:t>
            </a:r>
            <a:r>
              <a:rPr lang="da-DK" dirty="0" smtClean="0"/>
              <a:t>ail </a:t>
            </a:r>
            <a:r>
              <a:rPr lang="da-DK" b="1" dirty="0" smtClean="0"/>
              <a:t>E</a:t>
            </a:r>
            <a:r>
              <a:rPr lang="da-DK" dirty="0" smtClean="0"/>
              <a:t>xtension  (MIME)</a:t>
            </a:r>
          </a:p>
          <a:p>
            <a:pPr lvl="1"/>
            <a:r>
              <a:rPr lang="da-DK" dirty="0" smtClean="0"/>
              <a:t>EE’s </a:t>
            </a:r>
            <a:r>
              <a:rPr lang="da-DK" b="1" dirty="0" smtClean="0"/>
              <a:t>adds</a:t>
            </a:r>
            <a:r>
              <a:rPr lang="da-DK" dirty="0" smtClean="0"/>
              <a:t> an additional ”MIME part” – </a:t>
            </a:r>
            <a:r>
              <a:rPr lang="da-DK" dirty="0" err="1" smtClean="0"/>
              <a:t>clients</a:t>
            </a:r>
            <a:r>
              <a:rPr lang="da-DK" dirty="0" smtClean="0"/>
              <a:t> </a:t>
            </a:r>
            <a:br>
              <a:rPr lang="da-DK" dirty="0" smtClean="0"/>
            </a:br>
            <a:r>
              <a:rPr lang="da-DK" dirty="0" smtClean="0"/>
              <a:t>in the know will show </a:t>
            </a:r>
            <a:r>
              <a:rPr lang="da-DK" dirty="0" err="1" smtClean="0"/>
              <a:t>content</a:t>
            </a:r>
            <a:r>
              <a:rPr lang="da-DK" dirty="0" smtClean="0"/>
              <a:t> </a:t>
            </a:r>
            <a:r>
              <a:rPr lang="da-DK" dirty="0" err="1" smtClean="0"/>
              <a:t>based</a:t>
            </a:r>
            <a:r>
              <a:rPr lang="da-DK" dirty="0" smtClean="0"/>
              <a:t> on </a:t>
            </a:r>
            <a:r>
              <a:rPr lang="da-DK" dirty="0" err="1" smtClean="0"/>
              <a:t>this</a:t>
            </a:r>
            <a:r>
              <a:rPr lang="da-DK" dirty="0" smtClean="0"/>
              <a:t> </a:t>
            </a:r>
            <a:br>
              <a:rPr lang="da-DK" dirty="0" smtClean="0"/>
            </a:br>
            <a:r>
              <a:rPr lang="da-DK" dirty="0" smtClean="0"/>
              <a:t>data if possible and </a:t>
            </a:r>
            <a:r>
              <a:rPr lang="da-DK" dirty="0" err="1" smtClean="0"/>
              <a:t>allowed</a:t>
            </a:r>
            <a:r>
              <a:rPr lang="da-DK" dirty="0" smtClean="0"/>
              <a:t> by policy</a:t>
            </a:r>
            <a:endParaRPr lang="da-DK" sz="1800" dirty="0" smtClean="0"/>
          </a:p>
          <a:p>
            <a:r>
              <a:rPr lang="da-DK" sz="2000" dirty="0" smtClean="0"/>
              <a:t>Activity stream</a:t>
            </a:r>
          </a:p>
          <a:p>
            <a:pPr lvl="1"/>
            <a:r>
              <a:rPr lang="da-DK" dirty="0" smtClean="0"/>
              <a:t>Activity stream delivery model is a bit different than in e-mail as we already have a structured payload</a:t>
            </a:r>
          </a:p>
          <a:p>
            <a:pPr lvl="1"/>
            <a:r>
              <a:rPr lang="da-DK" dirty="0" smtClean="0"/>
              <a:t>Application sending the entry adds an openSocial.embed object to the entry with link to the gadget required for rendering the EE and context info</a:t>
            </a:r>
          </a:p>
        </p:txBody>
      </p:sp>
      <p:pic>
        <p:nvPicPr>
          <p:cNvPr id="18435" name="Picture 3"/>
          <p:cNvPicPr>
            <a:picLocks noChangeAspect="1" noChangeArrowheads="1"/>
          </p:cNvPicPr>
          <p:nvPr/>
        </p:nvPicPr>
        <p:blipFill>
          <a:blip r:embed="rId2" cstate="print"/>
          <a:srcRect/>
          <a:stretch>
            <a:fillRect/>
          </a:stretch>
        </p:blipFill>
        <p:spPr bwMode="auto">
          <a:xfrm>
            <a:off x="5205442" y="512725"/>
            <a:ext cx="3824407" cy="2611927"/>
          </a:xfrm>
          <a:prstGeom prst="rect">
            <a:avLst/>
          </a:prstGeom>
          <a:noFill/>
          <a:ln w="9525">
            <a:solidFill>
              <a:schemeClr val="accent1"/>
            </a:solidFill>
            <a:miter lim="800000"/>
            <a:headEnd/>
            <a:tailEnd/>
          </a:ln>
          <a:effectLst/>
        </p:spPr>
      </p:pic>
    </p:spTree>
    <p:extLst>
      <p:ext uri="{BB962C8B-B14F-4D97-AF65-F5344CB8AC3E}">
        <p14:creationId xmlns:p14="http://schemas.microsoft.com/office/powerpoint/2010/main" val="306196737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Autofit/>
          </a:bodyPr>
          <a:lstStyle/>
          <a:p>
            <a:pPr marL="0" indent="0">
              <a:buNone/>
              <a:tabLst>
                <a:tab pos="358775" algn="l"/>
                <a:tab pos="719138" algn="l"/>
                <a:tab pos="1077913" algn="l"/>
              </a:tabLst>
            </a:pPr>
            <a:r>
              <a:rPr lang="da-DK" sz="1600" dirty="0" smtClean="0">
                <a:solidFill>
                  <a:schemeClr val="bg1"/>
                </a:solidFill>
              </a:rPr>
              <a:t>{</a:t>
            </a:r>
            <a:br>
              <a:rPr lang="da-DK" sz="1600" dirty="0" smtClean="0">
                <a:solidFill>
                  <a:schemeClr val="bg1"/>
                </a:solidFill>
              </a:rPr>
            </a:br>
            <a:r>
              <a:rPr lang="da-DK" sz="1600" dirty="0" smtClean="0">
                <a:solidFill>
                  <a:schemeClr val="bg1"/>
                </a:solidFill>
              </a:rPr>
              <a:t>	”actor”: {”id”: ”@me”},</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	"openSocial": {</a:t>
            </a:r>
            <a:br>
              <a:rPr lang="da-DK" sz="1600" dirty="0" smtClean="0">
                <a:solidFill>
                  <a:schemeClr val="bg1"/>
                </a:solidFill>
              </a:rPr>
            </a:br>
            <a:r>
              <a:rPr lang="da-DK" sz="1600" dirty="0" smtClean="0">
                <a:solidFill>
                  <a:schemeClr val="bg1"/>
                </a:solidFill>
              </a:rPr>
              <a:t>			"embed": {</a:t>
            </a:r>
            <a:br>
              <a:rPr lang="da-DK" sz="1600" dirty="0" smtClean="0">
                <a:solidFill>
                  <a:schemeClr val="bg1"/>
                </a:solidFill>
              </a:rPr>
            </a:br>
            <a:r>
              <a:rPr lang="da-DK" sz="1600" dirty="0" smtClean="0">
                <a:solidFill>
                  <a:schemeClr val="bg1"/>
                </a:solidFill>
              </a:rPr>
              <a:t>					"gadget": http://ee.example.com/mygadget.xml,</a:t>
            </a:r>
            <a:br>
              <a:rPr lang="da-DK" sz="1600" dirty="0" smtClean="0">
                <a:solidFill>
                  <a:schemeClr val="bg1"/>
                </a:solidFill>
              </a:rPr>
            </a:br>
            <a:r>
              <a:rPr lang="da-DK" sz="1600" dirty="0" smtClean="0">
                <a:solidFill>
                  <a:schemeClr val="bg1"/>
                </a:solidFill>
              </a:rPr>
              <a:t>					"context": {"id":"12345”}</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a:t>
            </a:r>
          </a:p>
          <a:p>
            <a:pPr marL="0" indent="0">
              <a:buNone/>
            </a:pPr>
            <a:endParaRPr lang="da-DK" sz="1600" dirty="0">
              <a:solidFill>
                <a:schemeClr val="bg1"/>
              </a:solidFill>
            </a:endParaRPr>
          </a:p>
        </p:txBody>
      </p:sp>
      <p:sp>
        <p:nvSpPr>
          <p:cNvPr id="2" name="Title 1"/>
          <p:cNvSpPr>
            <a:spLocks noGrp="1"/>
          </p:cNvSpPr>
          <p:nvPr>
            <p:ph type="title"/>
          </p:nvPr>
        </p:nvSpPr>
        <p:spPr/>
        <p:txBody>
          <a:bodyPr/>
          <a:lstStyle/>
          <a:p>
            <a:r>
              <a:rPr lang="da-DK" smtClean="0"/>
              <a:t>Embedded Experiences</a:t>
            </a:r>
            <a:endParaRPr lang="da-DK" dirty="0"/>
          </a:p>
        </p:txBody>
      </p:sp>
      <p:sp>
        <p:nvSpPr>
          <p:cNvPr id="8" name="Rounded Rectangle 7"/>
          <p:cNvSpPr/>
          <p:nvPr/>
        </p:nvSpPr>
        <p:spPr>
          <a:xfrm>
            <a:off x="690260" y="1758557"/>
            <a:ext cx="6840760" cy="178384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108989726"/>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ttp://www.freehostia.com/blog/wp-content/uploads/2011/10/no-spam-2x.gif"/>
          <p:cNvPicPr>
            <a:picLocks noChangeAspect="1" noChangeArrowheads="1"/>
          </p:cNvPicPr>
          <p:nvPr/>
        </p:nvPicPr>
        <p:blipFill>
          <a:blip r:embed="rId2" cstate="print"/>
          <a:srcRect/>
          <a:stretch>
            <a:fillRect/>
          </a:stretch>
        </p:blipFill>
        <p:spPr bwMode="auto">
          <a:xfrm>
            <a:off x="6372201" y="2446104"/>
            <a:ext cx="2690825" cy="2019988"/>
          </a:xfrm>
          <a:prstGeom prst="rect">
            <a:avLst/>
          </a:prstGeom>
          <a:noFill/>
        </p:spPr>
      </p:pic>
      <p:sp>
        <p:nvSpPr>
          <p:cNvPr id="3" name="Content Placeholder 2"/>
          <p:cNvSpPr>
            <a:spLocks noGrp="1"/>
          </p:cNvSpPr>
          <p:nvPr>
            <p:ph idx="1"/>
          </p:nvPr>
        </p:nvSpPr>
        <p:spPr/>
        <p:txBody>
          <a:bodyPr>
            <a:normAutofit/>
          </a:bodyPr>
          <a:lstStyle/>
          <a:p>
            <a:r>
              <a:rPr lang="da-DK" dirty="0" smtClean="0"/>
              <a:t>By default you may only post entries to your own activity stream</a:t>
            </a:r>
          </a:p>
          <a:p>
            <a:r>
              <a:rPr lang="da-DK" dirty="0" smtClean="0"/>
              <a:t>Sending to others can be considered as spam</a:t>
            </a:r>
          </a:p>
          <a:p>
            <a:r>
              <a:rPr lang="da-DK" dirty="0" smtClean="0"/>
              <a:t>As with standards there are multiple ways of doing it using either</a:t>
            </a:r>
          </a:p>
          <a:p>
            <a:pPr lvl="1"/>
            <a:r>
              <a:rPr lang="da-DK" dirty="0" smtClean="0"/>
              <a:t>OpenSocial (openSocial: {deliverTo: []})</a:t>
            </a:r>
          </a:p>
          <a:p>
            <a:pPr lvl="1"/>
            <a:r>
              <a:rPr lang="da-DK" dirty="0" smtClean="0"/>
              <a:t>Activitystrea.ms (to: [])</a:t>
            </a:r>
          </a:p>
          <a:p>
            <a:pPr lvl="1"/>
            <a:r>
              <a:rPr lang="da-DK" dirty="0" smtClean="0"/>
              <a:t>Just use the second one...</a:t>
            </a:r>
          </a:p>
          <a:p>
            <a:r>
              <a:rPr lang="da-DK" dirty="0" smtClean="0"/>
              <a:t>To send to another users stream </a:t>
            </a:r>
            <a:br>
              <a:rPr lang="da-DK" dirty="0" smtClean="0"/>
            </a:br>
            <a:r>
              <a:rPr lang="da-DK" dirty="0" smtClean="0"/>
              <a:t>you need to either be him/her </a:t>
            </a:r>
            <a:br>
              <a:rPr lang="da-DK" dirty="0" smtClean="0"/>
            </a:br>
            <a:r>
              <a:rPr lang="da-DK" dirty="0" smtClean="0"/>
              <a:t>or be a trusted application (more </a:t>
            </a:r>
            <a:br>
              <a:rPr lang="da-DK" dirty="0" smtClean="0"/>
            </a:br>
            <a:r>
              <a:rPr lang="da-DK" dirty="0" smtClean="0"/>
              <a:t>information later...)</a:t>
            </a:r>
          </a:p>
          <a:p>
            <a:endParaRPr lang="da-DK" dirty="0"/>
          </a:p>
        </p:txBody>
      </p:sp>
      <p:sp>
        <p:nvSpPr>
          <p:cNvPr id="2" name="Title 1"/>
          <p:cNvSpPr>
            <a:spLocks noGrp="1"/>
          </p:cNvSpPr>
          <p:nvPr>
            <p:ph type="title"/>
          </p:nvPr>
        </p:nvSpPr>
        <p:spPr/>
        <p:txBody>
          <a:bodyPr>
            <a:normAutofit/>
          </a:bodyPr>
          <a:lstStyle/>
          <a:p>
            <a:r>
              <a:rPr lang="da-DK" dirty="0" smtClean="0"/>
              <a:t>Posting to other users stream</a:t>
            </a:r>
            <a:endParaRPr lang="da-DK" dirty="0"/>
          </a:p>
        </p:txBody>
      </p:sp>
    </p:spTree>
    <p:extLst>
      <p:ext uri="{BB962C8B-B14F-4D97-AF65-F5344CB8AC3E}">
        <p14:creationId xmlns:p14="http://schemas.microsoft.com/office/powerpoint/2010/main" val="2521170367"/>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852252"/>
            <a:ext cx="8485717" cy="3397616"/>
          </a:xfrm>
        </p:spPr>
        <p:txBody>
          <a:bodyPr>
            <a:noAutofit/>
          </a:bodyPr>
          <a:lstStyle/>
          <a:p>
            <a:pPr marL="0" indent="0">
              <a:buNone/>
              <a:tabLst>
                <a:tab pos="358775" algn="l"/>
                <a:tab pos="719138" algn="l"/>
              </a:tabLst>
            </a:pPr>
            <a:r>
              <a:rPr lang="da-DK" sz="1600" dirty="0" smtClean="0">
                <a:solidFill>
                  <a:schemeClr val="bg1"/>
                </a:solidFill>
              </a:rPr>
              <a:t>{</a:t>
            </a:r>
            <a:br>
              <a:rPr lang="da-DK" sz="1600" dirty="0" smtClean="0">
                <a:solidFill>
                  <a:schemeClr val="bg1"/>
                </a:solidFill>
              </a:rPr>
            </a:br>
            <a:r>
              <a:rPr lang="da-DK" sz="1600" dirty="0" smtClean="0">
                <a:solidFill>
                  <a:schemeClr val="bg1"/>
                </a:solidFill>
              </a:rPr>
              <a:t>	"actor": {"id": "@me"},</a:t>
            </a:r>
            <a:br>
              <a:rPr lang="da-DK" sz="1600" dirty="0" smtClean="0">
                <a:solidFill>
                  <a:schemeClr val="bg1"/>
                </a:solidFill>
              </a:rPr>
            </a:br>
            <a:r>
              <a:rPr lang="da-DK" sz="1600" dirty="0" smtClean="0">
                <a:solidFill>
                  <a:schemeClr val="bg1"/>
                </a:solidFill>
              </a:rPr>
              <a:t>	"to": [{"objectType": "person", "id": "A7E718F4-3040-2A00-C125"}],</a:t>
            </a:r>
            <a:br>
              <a:rPr lang="da-DK" sz="1600" dirty="0" smtClean="0">
                <a:solidFill>
                  <a:schemeClr val="bg1"/>
                </a:solidFill>
              </a:rPr>
            </a:br>
            <a:r>
              <a:rPr lang="da-DK" sz="1600" dirty="0" smtClean="0">
                <a:solidFill>
                  <a:schemeClr val="bg1"/>
                </a:solidFill>
              </a:rPr>
              <a:t>	"verb": "</a:t>
            </a:r>
            <a:r>
              <a:rPr lang="da-DK" sz="1600" dirty="0" err="1" smtClean="0">
                <a:solidFill>
                  <a:schemeClr val="bg1"/>
                </a:solidFill>
              </a:rPr>
              <a:t>create</a:t>
            </a:r>
            <a:r>
              <a:rPr lang="da-DK" sz="1600" dirty="0" smtClean="0">
                <a:solidFill>
                  <a:schemeClr val="bg1"/>
                </a:solidFill>
              </a:rPr>
              <a:t>”,</a:t>
            </a:r>
            <a:br>
              <a:rPr lang="da-DK" sz="1600" dirty="0" smtClean="0">
                <a:solidFill>
                  <a:schemeClr val="bg1"/>
                </a:solidFill>
              </a:rPr>
            </a:br>
            <a:r>
              <a:rPr lang="da-DK" sz="1600" dirty="0" smtClean="0">
                <a:solidFill>
                  <a:schemeClr val="bg1"/>
                </a:solidFill>
              </a:rPr>
              <a:t>	"title": "${create}", </a:t>
            </a:r>
            <a:br>
              <a:rPr lang="da-DK" sz="1600" dirty="0" smtClean="0">
                <a:solidFill>
                  <a:schemeClr val="bg1"/>
                </a:solidFill>
              </a:rPr>
            </a:br>
            <a:r>
              <a:rPr lang="da-DK" sz="1600" dirty="0" smtClean="0">
                <a:solidFill>
                  <a:schemeClr val="bg1"/>
                </a:solidFill>
              </a:rPr>
              <a:t>	"updated": "2013-05-21T12:00:00.000Z”,</a:t>
            </a:r>
            <a:br>
              <a:rPr lang="da-DK" sz="1600" dirty="0" smtClean="0">
                <a:solidFill>
                  <a:schemeClr val="bg1"/>
                </a:solidFill>
              </a:rPr>
            </a:br>
            <a:r>
              <a:rPr lang="da-DK" sz="1600" dirty="0" smtClean="0">
                <a:solidFill>
                  <a:schemeClr val="bg1"/>
                </a:solidFill>
              </a:rPr>
              <a:t>	"object": {</a:t>
            </a:r>
            <a:br>
              <a:rPr lang="da-DK" sz="1600" dirty="0" smtClean="0">
                <a:solidFill>
                  <a:schemeClr val="bg1"/>
                </a:solidFill>
              </a:rPr>
            </a:br>
            <a:r>
              <a:rPr lang="da-DK" sz="1600" dirty="0" smtClean="0">
                <a:solidFill>
                  <a:schemeClr val="bg1"/>
                </a:solidFill>
              </a:rPr>
              <a:t>			"summary": "Project X </a:t>
            </a:r>
            <a:r>
              <a:rPr lang="da-DK" sz="1600" dirty="0" err="1" smtClean="0">
                <a:solidFill>
                  <a:schemeClr val="bg1"/>
                </a:solidFill>
              </a:rPr>
              <a:t>Review</a:t>
            </a:r>
            <a:r>
              <a:rPr lang="da-DK" sz="1600" dirty="0" smtClean="0">
                <a:solidFill>
                  <a:schemeClr val="bg1"/>
                </a:solidFill>
              </a:rPr>
              <a:t> Meeting”,</a:t>
            </a:r>
            <a:br>
              <a:rPr lang="da-DK" sz="1600" dirty="0" smtClean="0">
                <a:solidFill>
                  <a:schemeClr val="bg1"/>
                </a:solidFill>
              </a:rPr>
            </a:br>
            <a:r>
              <a:rPr lang="da-DK" sz="1600" dirty="0" smtClean="0">
                <a:solidFill>
                  <a:schemeClr val="bg1"/>
                </a:solidFill>
              </a:rPr>
              <a:t>			"objectType": "meeting”,</a:t>
            </a:r>
            <a:br>
              <a:rPr lang="da-DK" sz="1600" dirty="0" smtClean="0">
                <a:solidFill>
                  <a:schemeClr val="bg1"/>
                </a:solidFill>
              </a:rPr>
            </a:br>
            <a:r>
              <a:rPr lang="da-DK" sz="1600" dirty="0" smtClean="0">
                <a:solidFill>
                  <a:schemeClr val="bg1"/>
                </a:solidFill>
              </a:rPr>
              <a:t>			"id": "123456789012345678901234567890MN”</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	"connections": {</a:t>
            </a:r>
            <a:br>
              <a:rPr lang="da-DK" sz="1600" dirty="0" smtClean="0">
                <a:solidFill>
                  <a:schemeClr val="bg1"/>
                </a:solidFill>
              </a:rPr>
            </a:br>
            <a:r>
              <a:rPr lang="da-DK" sz="1600" dirty="0" smtClean="0">
                <a:solidFill>
                  <a:schemeClr val="bg1"/>
                </a:solidFill>
              </a:rPr>
              <a:t>			"rollupid": "123456789012345678901234567890MN”,</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a:t>
            </a:r>
            <a:endParaRPr lang="da-DK" sz="1600" dirty="0">
              <a:solidFill>
                <a:schemeClr val="bg1"/>
              </a:solidFill>
            </a:endParaRPr>
          </a:p>
        </p:txBody>
      </p:sp>
      <p:sp>
        <p:nvSpPr>
          <p:cNvPr id="4" name="Title 3"/>
          <p:cNvSpPr>
            <a:spLocks noGrp="1"/>
          </p:cNvSpPr>
          <p:nvPr>
            <p:ph type="title"/>
          </p:nvPr>
        </p:nvSpPr>
        <p:spPr/>
        <p:txBody>
          <a:bodyPr/>
          <a:lstStyle/>
          <a:p>
            <a:r>
              <a:rPr lang="da-DK" dirty="0" smtClean="0"/>
              <a:t>Posting </a:t>
            </a:r>
            <a:r>
              <a:rPr lang="da-DK" u="sng" dirty="0" smtClean="0"/>
              <a:t>to</a:t>
            </a:r>
            <a:r>
              <a:rPr lang="da-DK" dirty="0" smtClean="0"/>
              <a:t> other user</a:t>
            </a:r>
            <a:endParaRPr lang="da-DK" dirty="0"/>
          </a:p>
        </p:txBody>
      </p:sp>
      <p:sp>
        <p:nvSpPr>
          <p:cNvPr id="5" name="Rounded Rectangle 4"/>
          <p:cNvSpPr/>
          <p:nvPr/>
        </p:nvSpPr>
        <p:spPr>
          <a:xfrm>
            <a:off x="783167" y="1112039"/>
            <a:ext cx="8202083" cy="61377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2554589361"/>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62834"/>
            <a:ext cx="8686800" cy="3397616"/>
          </a:xfrm>
        </p:spPr>
        <p:txBody>
          <a:bodyPr>
            <a:noAutofit/>
          </a:bodyPr>
          <a:lstStyle/>
          <a:p>
            <a:pPr marL="0" indent="0">
              <a:buNone/>
              <a:tabLst>
                <a:tab pos="358775" algn="l"/>
                <a:tab pos="719138" algn="l"/>
              </a:tabLst>
            </a:pPr>
            <a:r>
              <a:rPr lang="da-DK" sz="1600" dirty="0" smtClean="0">
                <a:solidFill>
                  <a:schemeClr val="bg1"/>
                </a:solidFill>
              </a:rPr>
              <a:t>{</a:t>
            </a:r>
            <a:br>
              <a:rPr lang="da-DK" sz="1600" dirty="0" smtClean="0">
                <a:solidFill>
                  <a:schemeClr val="bg1"/>
                </a:solidFill>
              </a:rPr>
            </a:br>
            <a:r>
              <a:rPr lang="da-DK" sz="1600" dirty="0" smtClean="0">
                <a:solidFill>
                  <a:schemeClr val="bg1"/>
                </a:solidFill>
              </a:rPr>
              <a:t>	"actor": {"id": "A7E718F4-3040-2A00-C125"},</a:t>
            </a:r>
            <a:br>
              <a:rPr lang="da-DK" sz="1600" dirty="0" smtClean="0">
                <a:solidFill>
                  <a:schemeClr val="bg1"/>
                </a:solidFill>
              </a:rPr>
            </a:br>
            <a:r>
              <a:rPr lang="da-DK" sz="1600" dirty="0" smtClean="0">
                <a:solidFill>
                  <a:schemeClr val="bg1"/>
                </a:solidFill>
              </a:rPr>
              <a:t>	"to": [{"objectType": "person", "id": "A7E718F4-3040-2A00-C125"}],</a:t>
            </a:r>
            <a:br>
              <a:rPr lang="da-DK" sz="1600" dirty="0" smtClean="0">
                <a:solidFill>
                  <a:schemeClr val="bg1"/>
                </a:solidFill>
              </a:rPr>
            </a:br>
            <a:r>
              <a:rPr lang="da-DK" sz="1600" dirty="0" smtClean="0">
                <a:solidFill>
                  <a:schemeClr val="bg1"/>
                </a:solidFill>
              </a:rPr>
              <a:t>	"verb": "</a:t>
            </a:r>
            <a:r>
              <a:rPr lang="da-DK" sz="1600" dirty="0" err="1" smtClean="0">
                <a:solidFill>
                  <a:schemeClr val="bg1"/>
                </a:solidFill>
              </a:rPr>
              <a:t>create</a:t>
            </a:r>
            <a:r>
              <a:rPr lang="da-DK" sz="1600" dirty="0" smtClean="0">
                <a:solidFill>
                  <a:schemeClr val="bg1"/>
                </a:solidFill>
              </a:rPr>
              <a:t>”,</a:t>
            </a:r>
            <a:br>
              <a:rPr lang="da-DK" sz="1600" dirty="0" smtClean="0">
                <a:solidFill>
                  <a:schemeClr val="bg1"/>
                </a:solidFill>
              </a:rPr>
            </a:br>
            <a:r>
              <a:rPr lang="da-DK" sz="1600" dirty="0" smtClean="0">
                <a:solidFill>
                  <a:schemeClr val="bg1"/>
                </a:solidFill>
              </a:rPr>
              <a:t>	"title": "${create}", </a:t>
            </a:r>
            <a:br>
              <a:rPr lang="da-DK" sz="1600" dirty="0" smtClean="0">
                <a:solidFill>
                  <a:schemeClr val="bg1"/>
                </a:solidFill>
              </a:rPr>
            </a:br>
            <a:r>
              <a:rPr lang="da-DK" sz="1600" dirty="0" smtClean="0">
                <a:solidFill>
                  <a:schemeClr val="bg1"/>
                </a:solidFill>
              </a:rPr>
              <a:t>	"updated": "2013-05-21T12:00:00.000Z”,</a:t>
            </a:r>
            <a:br>
              <a:rPr lang="da-DK" sz="1600" dirty="0" smtClean="0">
                <a:solidFill>
                  <a:schemeClr val="bg1"/>
                </a:solidFill>
              </a:rPr>
            </a:br>
            <a:r>
              <a:rPr lang="da-DK" sz="1600" dirty="0" smtClean="0">
                <a:solidFill>
                  <a:schemeClr val="bg1"/>
                </a:solidFill>
              </a:rPr>
              <a:t>	"object": {</a:t>
            </a:r>
            <a:br>
              <a:rPr lang="da-DK" sz="1600" dirty="0" smtClean="0">
                <a:solidFill>
                  <a:schemeClr val="bg1"/>
                </a:solidFill>
              </a:rPr>
            </a:br>
            <a:r>
              <a:rPr lang="da-DK" sz="1600" dirty="0" smtClean="0">
                <a:solidFill>
                  <a:schemeClr val="bg1"/>
                </a:solidFill>
              </a:rPr>
              <a:t>			"summary": "Project Y </a:t>
            </a:r>
            <a:r>
              <a:rPr lang="da-DK" sz="1600" dirty="0" err="1" smtClean="0">
                <a:solidFill>
                  <a:schemeClr val="bg1"/>
                </a:solidFill>
              </a:rPr>
              <a:t>Review</a:t>
            </a:r>
            <a:r>
              <a:rPr lang="da-DK" sz="1600" dirty="0" smtClean="0">
                <a:solidFill>
                  <a:schemeClr val="bg1"/>
                </a:solidFill>
              </a:rPr>
              <a:t> Meeting”,</a:t>
            </a:r>
            <a:br>
              <a:rPr lang="da-DK" sz="1600" dirty="0" smtClean="0">
                <a:solidFill>
                  <a:schemeClr val="bg1"/>
                </a:solidFill>
              </a:rPr>
            </a:br>
            <a:r>
              <a:rPr lang="da-DK" sz="1600" dirty="0" smtClean="0">
                <a:solidFill>
                  <a:schemeClr val="bg1"/>
                </a:solidFill>
              </a:rPr>
              <a:t>			"objectType": "meeting”,</a:t>
            </a:r>
            <a:br>
              <a:rPr lang="da-DK" sz="1600" dirty="0" smtClean="0">
                <a:solidFill>
                  <a:schemeClr val="bg1"/>
                </a:solidFill>
              </a:rPr>
            </a:br>
            <a:r>
              <a:rPr lang="da-DK" sz="1600" dirty="0" smtClean="0">
                <a:solidFill>
                  <a:schemeClr val="bg1"/>
                </a:solidFill>
              </a:rPr>
              <a:t>			"id": "123456789012345678901234567890OP”</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 	"connections": {</a:t>
            </a:r>
            <a:br>
              <a:rPr lang="da-DK" sz="1600" dirty="0" smtClean="0">
                <a:solidFill>
                  <a:schemeClr val="bg1"/>
                </a:solidFill>
              </a:rPr>
            </a:br>
            <a:r>
              <a:rPr lang="da-DK" sz="1600" dirty="0" smtClean="0">
                <a:solidFill>
                  <a:schemeClr val="bg1"/>
                </a:solidFill>
              </a:rPr>
              <a:t>			"rollupid": "123456789012345678901234567890OP”</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a:t>
            </a:r>
            <a:endParaRPr lang="da-DK" sz="1600" dirty="0">
              <a:solidFill>
                <a:schemeClr val="bg1"/>
              </a:solidFill>
            </a:endParaRPr>
          </a:p>
        </p:txBody>
      </p:sp>
      <p:sp>
        <p:nvSpPr>
          <p:cNvPr id="4" name="Title 3"/>
          <p:cNvSpPr>
            <a:spLocks noGrp="1"/>
          </p:cNvSpPr>
          <p:nvPr>
            <p:ph type="title"/>
          </p:nvPr>
        </p:nvSpPr>
        <p:spPr/>
        <p:txBody>
          <a:bodyPr/>
          <a:lstStyle/>
          <a:p>
            <a:r>
              <a:rPr lang="da-DK" dirty="0" smtClean="0"/>
              <a:t>Posting </a:t>
            </a:r>
            <a:r>
              <a:rPr lang="da-DK" u="sng" dirty="0" smtClean="0"/>
              <a:t>as</a:t>
            </a:r>
            <a:r>
              <a:rPr lang="da-DK" dirty="0" smtClean="0"/>
              <a:t> other user</a:t>
            </a:r>
            <a:endParaRPr lang="da-DK" dirty="0"/>
          </a:p>
        </p:txBody>
      </p:sp>
      <p:sp>
        <p:nvSpPr>
          <p:cNvPr id="7" name="Rounded Rectangle 4"/>
          <p:cNvSpPr/>
          <p:nvPr/>
        </p:nvSpPr>
        <p:spPr>
          <a:xfrm>
            <a:off x="783167" y="1105137"/>
            <a:ext cx="8202083" cy="61377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2085073571"/>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852252"/>
            <a:ext cx="8771467" cy="3397616"/>
          </a:xfrm>
        </p:spPr>
        <p:txBody>
          <a:bodyPr>
            <a:noAutofit/>
          </a:bodyPr>
          <a:lstStyle/>
          <a:p>
            <a:pPr marL="0" indent="0">
              <a:buNone/>
              <a:tabLst>
                <a:tab pos="358775" algn="l"/>
                <a:tab pos="719138" algn="l"/>
              </a:tabLst>
            </a:pPr>
            <a:r>
              <a:rPr lang="da-DK" sz="1600" dirty="0" smtClean="0">
                <a:solidFill>
                  <a:schemeClr val="bg1"/>
                </a:solidFill>
              </a:rPr>
              <a:t>{</a:t>
            </a:r>
            <a:br>
              <a:rPr lang="da-DK" sz="1600" dirty="0" smtClean="0">
                <a:solidFill>
                  <a:schemeClr val="bg1"/>
                </a:solidFill>
              </a:rPr>
            </a:br>
            <a:r>
              <a:rPr lang="da-DK" sz="1600" dirty="0" smtClean="0">
                <a:solidFill>
                  <a:schemeClr val="bg1"/>
                </a:solidFill>
              </a:rPr>
              <a:t>	"actor": {"id": "1E7F44DD-9C20-842A-C125"},</a:t>
            </a:r>
            <a:br>
              <a:rPr lang="da-DK" sz="1600" dirty="0" smtClean="0">
                <a:solidFill>
                  <a:schemeClr val="bg1"/>
                </a:solidFill>
              </a:rPr>
            </a:br>
            <a:r>
              <a:rPr lang="da-DK" sz="1600" dirty="0" smtClean="0">
                <a:solidFill>
                  <a:schemeClr val="bg1"/>
                </a:solidFill>
              </a:rPr>
              <a:t>	"to": [{"objectType": "person", "id": "A7E718F4-3040-2A00-C125"}],</a:t>
            </a:r>
            <a:br>
              <a:rPr lang="da-DK" sz="1600" dirty="0" smtClean="0">
                <a:solidFill>
                  <a:schemeClr val="bg1"/>
                </a:solidFill>
              </a:rPr>
            </a:br>
            <a:r>
              <a:rPr lang="da-DK" sz="1600" dirty="0" smtClean="0">
                <a:solidFill>
                  <a:schemeClr val="bg1"/>
                </a:solidFill>
              </a:rPr>
              <a:t>	"verb": "</a:t>
            </a:r>
            <a:r>
              <a:rPr lang="da-DK" sz="1600" dirty="0" err="1" smtClean="0">
                <a:solidFill>
                  <a:schemeClr val="bg1"/>
                </a:solidFill>
              </a:rPr>
              <a:t>create</a:t>
            </a:r>
            <a:r>
              <a:rPr lang="da-DK" sz="1600" dirty="0" smtClean="0">
                <a:solidFill>
                  <a:schemeClr val="bg1"/>
                </a:solidFill>
              </a:rPr>
              <a:t>”,</a:t>
            </a:r>
            <a:br>
              <a:rPr lang="da-DK" sz="1600" dirty="0" smtClean="0">
                <a:solidFill>
                  <a:schemeClr val="bg1"/>
                </a:solidFill>
              </a:rPr>
            </a:br>
            <a:r>
              <a:rPr lang="da-DK" sz="1600" dirty="0" smtClean="0">
                <a:solidFill>
                  <a:schemeClr val="bg1"/>
                </a:solidFill>
              </a:rPr>
              <a:t>	"title": "${create}", </a:t>
            </a:r>
            <a:br>
              <a:rPr lang="da-DK" sz="1600" dirty="0" smtClean="0">
                <a:solidFill>
                  <a:schemeClr val="bg1"/>
                </a:solidFill>
              </a:rPr>
            </a:br>
            <a:r>
              <a:rPr lang="da-DK" sz="1600" dirty="0" smtClean="0">
                <a:solidFill>
                  <a:schemeClr val="bg1"/>
                </a:solidFill>
              </a:rPr>
              <a:t>	"updated": "2013-05-21T12:00:00.000Z”,</a:t>
            </a:r>
            <a:br>
              <a:rPr lang="da-DK" sz="1600" dirty="0" smtClean="0">
                <a:solidFill>
                  <a:schemeClr val="bg1"/>
                </a:solidFill>
              </a:rPr>
            </a:br>
            <a:r>
              <a:rPr lang="da-DK" sz="1600" dirty="0" smtClean="0">
                <a:solidFill>
                  <a:schemeClr val="bg1"/>
                </a:solidFill>
              </a:rPr>
              <a:t>	"object": {</a:t>
            </a:r>
            <a:br>
              <a:rPr lang="da-DK" sz="1600" dirty="0" smtClean="0">
                <a:solidFill>
                  <a:schemeClr val="bg1"/>
                </a:solidFill>
              </a:rPr>
            </a:br>
            <a:r>
              <a:rPr lang="da-DK" sz="1600" dirty="0" smtClean="0">
                <a:solidFill>
                  <a:schemeClr val="bg1"/>
                </a:solidFill>
              </a:rPr>
              <a:t>			"summary": "Project Z </a:t>
            </a:r>
            <a:r>
              <a:rPr lang="da-DK" sz="1600" dirty="0" err="1" smtClean="0">
                <a:solidFill>
                  <a:schemeClr val="bg1"/>
                </a:solidFill>
              </a:rPr>
              <a:t>Review</a:t>
            </a:r>
            <a:r>
              <a:rPr lang="da-DK" sz="1600" dirty="0" smtClean="0">
                <a:solidFill>
                  <a:schemeClr val="bg1"/>
                </a:solidFill>
              </a:rPr>
              <a:t> Meeting”,</a:t>
            </a:r>
            <a:br>
              <a:rPr lang="da-DK" sz="1600" dirty="0" smtClean="0">
                <a:solidFill>
                  <a:schemeClr val="bg1"/>
                </a:solidFill>
              </a:rPr>
            </a:br>
            <a:r>
              <a:rPr lang="da-DK" sz="1600" dirty="0" smtClean="0">
                <a:solidFill>
                  <a:schemeClr val="bg1"/>
                </a:solidFill>
              </a:rPr>
              <a:t>			"objectType": "meeting”,</a:t>
            </a:r>
            <a:br>
              <a:rPr lang="da-DK" sz="1600" dirty="0" smtClean="0">
                <a:solidFill>
                  <a:schemeClr val="bg1"/>
                </a:solidFill>
              </a:rPr>
            </a:br>
            <a:r>
              <a:rPr lang="da-DK" sz="1600" dirty="0" smtClean="0">
                <a:solidFill>
                  <a:schemeClr val="bg1"/>
                </a:solidFill>
              </a:rPr>
              <a:t>			"id": "123456789012345678901234567890OP”</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 	"connections": {</a:t>
            </a:r>
            <a:br>
              <a:rPr lang="da-DK" sz="1600" dirty="0" smtClean="0">
                <a:solidFill>
                  <a:schemeClr val="bg1"/>
                </a:solidFill>
              </a:rPr>
            </a:br>
            <a:r>
              <a:rPr lang="da-DK" sz="1600" dirty="0" smtClean="0">
                <a:solidFill>
                  <a:schemeClr val="bg1"/>
                </a:solidFill>
              </a:rPr>
              <a:t>			"rollupid": "123456789012345678901234567890OP”</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a:t>
            </a:r>
            <a:endParaRPr lang="da-DK" sz="1600" dirty="0">
              <a:solidFill>
                <a:schemeClr val="bg1"/>
              </a:solidFill>
            </a:endParaRPr>
          </a:p>
        </p:txBody>
      </p:sp>
      <p:sp>
        <p:nvSpPr>
          <p:cNvPr id="4" name="Title 3"/>
          <p:cNvSpPr>
            <a:spLocks noGrp="1"/>
          </p:cNvSpPr>
          <p:nvPr>
            <p:ph type="title"/>
          </p:nvPr>
        </p:nvSpPr>
        <p:spPr/>
        <p:txBody>
          <a:bodyPr/>
          <a:lstStyle/>
          <a:p>
            <a:r>
              <a:rPr lang="da-DK" dirty="0" smtClean="0"/>
              <a:t>Posting </a:t>
            </a:r>
            <a:r>
              <a:rPr lang="da-DK" u="sng" dirty="0" smtClean="0"/>
              <a:t>to &amp; as</a:t>
            </a:r>
            <a:r>
              <a:rPr lang="da-DK" dirty="0" smtClean="0"/>
              <a:t> other user</a:t>
            </a:r>
            <a:endParaRPr lang="da-DK" dirty="0"/>
          </a:p>
        </p:txBody>
      </p:sp>
      <p:sp>
        <p:nvSpPr>
          <p:cNvPr id="6" name="Rounded Rectangle 4"/>
          <p:cNvSpPr/>
          <p:nvPr/>
        </p:nvSpPr>
        <p:spPr>
          <a:xfrm>
            <a:off x="783167" y="1104829"/>
            <a:ext cx="8202083" cy="61377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824238152"/>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How it looks in the UI</a:t>
            </a:r>
            <a:endParaRPr lang="da-DK" dirty="0"/>
          </a:p>
        </p:txBody>
      </p:sp>
      <p:sp>
        <p:nvSpPr>
          <p:cNvPr id="3" name="Content Placeholder 2"/>
          <p:cNvSpPr>
            <a:spLocks noGrp="1"/>
          </p:cNvSpPr>
          <p:nvPr>
            <p:ph idx="1"/>
          </p:nvPr>
        </p:nvSpPr>
        <p:spPr/>
        <p:txBody>
          <a:bodyPr/>
          <a:lstStyle/>
          <a:p>
            <a:endParaRPr lang="da-DK"/>
          </a:p>
        </p:txBody>
      </p:sp>
      <p:pic>
        <p:nvPicPr>
          <p:cNvPr id="15363" name="Picture 3" descr="C:\Users\lekkim\AppData\Local\Temp\SNAGHTML400717c.PNG"/>
          <p:cNvPicPr>
            <a:picLocks noChangeAspect="1" noChangeArrowheads="1"/>
          </p:cNvPicPr>
          <p:nvPr/>
        </p:nvPicPr>
        <p:blipFill>
          <a:blip r:embed="rId2" cstate="print"/>
          <a:srcRect/>
          <a:stretch>
            <a:fillRect/>
          </a:stretch>
        </p:blipFill>
        <p:spPr bwMode="auto">
          <a:xfrm>
            <a:off x="543747" y="682171"/>
            <a:ext cx="8226127" cy="3933630"/>
          </a:xfrm>
          <a:prstGeom prst="rect">
            <a:avLst/>
          </a:prstGeom>
          <a:noFill/>
        </p:spPr>
      </p:pic>
    </p:spTree>
    <p:extLst>
      <p:ext uri="{BB962C8B-B14F-4D97-AF65-F5344CB8AC3E}">
        <p14:creationId xmlns:p14="http://schemas.microsoft.com/office/powerpoint/2010/main" val="3921817598"/>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How it looks in the UI</a:t>
            </a:r>
            <a:endParaRPr lang="da-DK" dirty="0"/>
          </a:p>
        </p:txBody>
      </p:sp>
      <p:sp>
        <p:nvSpPr>
          <p:cNvPr id="3" name="Content Placeholder 2"/>
          <p:cNvSpPr>
            <a:spLocks noGrp="1"/>
          </p:cNvSpPr>
          <p:nvPr>
            <p:ph idx="1"/>
          </p:nvPr>
        </p:nvSpPr>
        <p:spPr/>
        <p:txBody>
          <a:bodyPr/>
          <a:lstStyle/>
          <a:p>
            <a:endParaRPr lang="da-DK"/>
          </a:p>
        </p:txBody>
      </p:sp>
      <p:pic>
        <p:nvPicPr>
          <p:cNvPr id="15363" name="Picture 3" descr="C:\Users\lekkim\AppData\Local\Temp\SNAGHTML400717c.PNG"/>
          <p:cNvPicPr>
            <a:picLocks noChangeAspect="1" noChangeArrowheads="1"/>
          </p:cNvPicPr>
          <p:nvPr/>
        </p:nvPicPr>
        <p:blipFill>
          <a:blip r:embed="rId2" cstate="print"/>
          <a:srcRect/>
          <a:stretch>
            <a:fillRect/>
          </a:stretch>
        </p:blipFill>
        <p:spPr bwMode="auto">
          <a:xfrm>
            <a:off x="543747" y="682171"/>
            <a:ext cx="8226127" cy="3933630"/>
          </a:xfrm>
          <a:prstGeom prst="rect">
            <a:avLst/>
          </a:prstGeom>
          <a:noFill/>
        </p:spPr>
      </p:pic>
      <p:grpSp>
        <p:nvGrpSpPr>
          <p:cNvPr id="18" name="Grupper 17"/>
          <p:cNvGrpSpPr/>
          <p:nvPr/>
        </p:nvGrpSpPr>
        <p:grpSpPr>
          <a:xfrm>
            <a:off x="3354583" y="2153527"/>
            <a:ext cx="4507294" cy="2070688"/>
            <a:chOff x="3354583" y="2153527"/>
            <a:chExt cx="4507294" cy="2070688"/>
          </a:xfrm>
        </p:grpSpPr>
        <p:cxnSp>
          <p:nvCxnSpPr>
            <p:cNvPr id="7" name="Lige pilforbindelse 6"/>
            <p:cNvCxnSpPr/>
            <p:nvPr/>
          </p:nvCxnSpPr>
          <p:spPr bwMode="auto">
            <a:xfrm flipH="1">
              <a:off x="3375291" y="2422712"/>
              <a:ext cx="2471072" cy="213972"/>
            </a:xfrm>
            <a:prstGeom prst="straightConnector1">
              <a:avLst/>
            </a:prstGeom>
            <a:noFill/>
            <a:ln w="31750" cap="flat" cmpd="sng" algn="ctr">
              <a:solidFill>
                <a:schemeClr val="accent3"/>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Lige pilforbindelse 8"/>
            <p:cNvCxnSpPr/>
            <p:nvPr/>
          </p:nvCxnSpPr>
          <p:spPr bwMode="auto">
            <a:xfrm flipH="1">
              <a:off x="3354585" y="2422712"/>
              <a:ext cx="2477972" cy="1021542"/>
            </a:xfrm>
            <a:prstGeom prst="straightConnector1">
              <a:avLst/>
            </a:prstGeom>
            <a:noFill/>
            <a:ln w="31750" cap="flat" cmpd="sng" algn="ctr">
              <a:solidFill>
                <a:schemeClr val="accent3"/>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Lige pilforbindelse 11"/>
            <p:cNvCxnSpPr/>
            <p:nvPr/>
          </p:nvCxnSpPr>
          <p:spPr bwMode="auto">
            <a:xfrm flipH="1">
              <a:off x="3354583" y="2436516"/>
              <a:ext cx="2491779" cy="1787699"/>
            </a:xfrm>
            <a:prstGeom prst="straightConnector1">
              <a:avLst/>
            </a:prstGeom>
            <a:noFill/>
            <a:ln w="31750" cap="flat" cmpd="sng" algn="ctr">
              <a:solidFill>
                <a:schemeClr val="accent3"/>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kstfelt 16"/>
            <p:cNvSpPr txBox="1"/>
            <p:nvPr/>
          </p:nvSpPr>
          <p:spPr>
            <a:xfrm>
              <a:off x="5798049" y="2153527"/>
              <a:ext cx="2063828" cy="984201"/>
            </a:xfrm>
            <a:prstGeom prst="rect">
              <a:avLst/>
            </a:prstGeom>
            <a:noFill/>
          </p:spPr>
          <p:txBody>
            <a:bodyPr wrap="square" rtlCol="0">
              <a:spAutoFit/>
            </a:bodyPr>
            <a:lstStyle/>
            <a:p>
              <a:r>
                <a:rPr lang="da-DK" sz="3200" dirty="0" smtClean="0">
                  <a:solidFill>
                    <a:srgbClr val="FF0000"/>
                  </a:solidFill>
                </a:rPr>
                <a:t>Oh!! Look at </a:t>
              </a:r>
            </a:p>
            <a:p>
              <a:r>
                <a:rPr lang="da-DK" sz="3200" dirty="0" err="1" smtClean="0">
                  <a:solidFill>
                    <a:srgbClr val="FF0000"/>
                  </a:solidFill>
                </a:rPr>
                <a:t>that</a:t>
              </a:r>
              <a:r>
                <a:rPr lang="da-DK" sz="3200" dirty="0" smtClean="0">
                  <a:solidFill>
                    <a:srgbClr val="FF0000"/>
                  </a:solidFill>
                </a:rPr>
                <a:t> </a:t>
              </a:r>
              <a:r>
                <a:rPr lang="da-DK" sz="3200" dirty="0" err="1" smtClean="0">
                  <a:solidFill>
                    <a:srgbClr val="FF0000"/>
                  </a:solidFill>
                </a:rPr>
                <a:t>pretty</a:t>
              </a:r>
              <a:r>
                <a:rPr lang="da-DK" sz="3200" dirty="0" smtClean="0">
                  <a:solidFill>
                    <a:srgbClr val="FF0000"/>
                  </a:solidFill>
                </a:rPr>
                <a:t> </a:t>
              </a:r>
            </a:p>
            <a:p>
              <a:r>
                <a:rPr lang="da-DK" sz="3200" dirty="0" err="1" smtClean="0">
                  <a:solidFill>
                    <a:srgbClr val="FF0000"/>
                  </a:solidFill>
                </a:rPr>
                <a:t>icon</a:t>
              </a:r>
              <a:r>
                <a:rPr lang="da-DK" sz="3200" dirty="0" smtClean="0">
                  <a:solidFill>
                    <a:srgbClr val="FF0000"/>
                  </a:solidFill>
                </a:rPr>
                <a:t>!</a:t>
              </a:r>
              <a:endParaRPr lang="da-DK" sz="3200" dirty="0">
                <a:solidFill>
                  <a:srgbClr val="FF0000"/>
                </a:solidFill>
              </a:endParaRPr>
            </a:p>
          </p:txBody>
        </p:sp>
      </p:grpSp>
    </p:spTree>
    <p:extLst>
      <p:ext uri="{BB962C8B-B14F-4D97-AF65-F5344CB8AC3E}">
        <p14:creationId xmlns:p14="http://schemas.microsoft.com/office/powerpoint/2010/main" val="3630148014"/>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086" y="852252"/>
            <a:ext cx="8229600" cy="3397616"/>
          </a:xfrm>
        </p:spPr>
        <p:txBody>
          <a:bodyPr>
            <a:noAutofit/>
          </a:bodyPr>
          <a:lstStyle/>
          <a:p>
            <a:pPr marL="0" indent="0">
              <a:buNone/>
              <a:tabLst>
                <a:tab pos="358775" algn="l"/>
                <a:tab pos="719138" algn="l"/>
              </a:tabLst>
            </a:pPr>
            <a:r>
              <a:rPr lang="da-DK" sz="1600" dirty="0" smtClean="0">
                <a:solidFill>
                  <a:schemeClr val="bg1"/>
                </a:solidFill>
              </a:rPr>
              <a:t>{</a:t>
            </a:r>
          </a:p>
          <a:p>
            <a:pPr marL="0" indent="0">
              <a:buNone/>
              <a:tabLst>
                <a:tab pos="358775" algn="l"/>
                <a:tab pos="719138" algn="l"/>
              </a:tabLst>
            </a:pPr>
            <a:r>
              <a:rPr lang="da-DK" sz="1600" dirty="0">
                <a:solidFill>
                  <a:schemeClr val="bg1"/>
                </a:solidFill>
              </a:rPr>
              <a:t>	</a:t>
            </a:r>
            <a:r>
              <a:rPr lang="da-DK" sz="1600" dirty="0" smtClean="0">
                <a:solidFill>
                  <a:schemeClr val="bg1"/>
                </a:solidFill>
              </a:rPr>
              <a:t>	</a:t>
            </a:r>
            <a:r>
              <a:rPr lang="da-DK" sz="1600" dirty="0">
                <a:solidFill>
                  <a:schemeClr val="bg1"/>
                </a:solidFill>
              </a:rPr>
              <a:t>"</a:t>
            </a:r>
            <a:r>
              <a:rPr lang="da-DK" sz="1600" dirty="0" smtClean="0">
                <a:solidFill>
                  <a:schemeClr val="bg1"/>
                </a:solidFill>
              </a:rPr>
              <a:t>generator"</a:t>
            </a:r>
            <a:r>
              <a:rPr lang="da-DK" sz="1600" dirty="0">
                <a:solidFill>
                  <a:schemeClr val="bg1"/>
                </a:solidFill>
              </a:rPr>
              <a:t>: {"id": </a:t>
            </a:r>
            <a:r>
              <a:rPr lang="da-DK" sz="1600" dirty="0" smtClean="0">
                <a:solidFill>
                  <a:schemeClr val="bg1"/>
                </a:solidFill>
              </a:rPr>
              <a:t>”</a:t>
            </a:r>
            <a:r>
              <a:rPr lang="da-DK" sz="1600" dirty="0" err="1" smtClean="0">
                <a:solidFill>
                  <a:schemeClr val="bg1"/>
                </a:solidFill>
              </a:rPr>
              <a:t>ontimegc</a:t>
            </a:r>
            <a:r>
              <a:rPr lang="da-DK" sz="1600" dirty="0" smtClean="0">
                <a:solidFill>
                  <a:schemeClr val="bg1"/>
                </a:solidFill>
              </a:rPr>
              <a:t>",</a:t>
            </a:r>
            <a:br>
              <a:rPr lang="da-DK" sz="1600" dirty="0" smtClean="0">
                <a:solidFill>
                  <a:schemeClr val="bg1"/>
                </a:solidFill>
              </a:rPr>
            </a:br>
            <a:r>
              <a:rPr lang="da-DK" sz="1600" dirty="0" smtClean="0">
                <a:solidFill>
                  <a:schemeClr val="bg1"/>
                </a:solidFill>
              </a:rPr>
              <a:t>			</a:t>
            </a:r>
            <a:r>
              <a:rPr lang="da-DK" sz="1600" dirty="0">
                <a:solidFill>
                  <a:schemeClr val="bg1"/>
                </a:solidFill>
              </a:rPr>
              <a:t>"</a:t>
            </a:r>
            <a:r>
              <a:rPr lang="da-DK" sz="1600" dirty="0" smtClean="0">
                <a:solidFill>
                  <a:schemeClr val="bg1"/>
                </a:solidFill>
              </a:rPr>
              <a:t>image”: </a:t>
            </a:r>
            <a:r>
              <a:rPr lang="da-DK" sz="1600" dirty="0">
                <a:solidFill>
                  <a:schemeClr val="bg1"/>
                </a:solidFill>
              </a:rPr>
              <a:t>"</a:t>
            </a:r>
            <a:r>
              <a:rPr lang="da-DK" sz="1600" dirty="0" smtClean="0">
                <a:solidFill>
                  <a:schemeClr val="bg1"/>
                </a:solidFill>
              </a:rPr>
              <a:t>http://</a:t>
            </a:r>
            <a:r>
              <a:rPr lang="da-DK" sz="1600" dirty="0" err="1" smtClean="0">
                <a:solidFill>
                  <a:schemeClr val="bg1"/>
                </a:solidFill>
              </a:rPr>
              <a:t>www.ontimesuite.com</a:t>
            </a:r>
            <a:r>
              <a:rPr lang="da-DK" sz="1600" dirty="0" smtClean="0">
                <a:solidFill>
                  <a:schemeClr val="bg1"/>
                </a:solidFill>
              </a:rPr>
              <a:t>/</a:t>
            </a:r>
            <a:r>
              <a:rPr lang="da-DK" sz="1600" dirty="0" err="1" smtClean="0">
                <a:solidFill>
                  <a:schemeClr val="bg1"/>
                </a:solidFill>
              </a:rPr>
              <a:t>favicon.ico</a:t>
            </a:r>
            <a:r>
              <a:rPr lang="da-DK" sz="1600" dirty="0" smtClean="0">
                <a:solidFill>
                  <a:schemeClr val="bg1"/>
                </a:solidFill>
              </a:rPr>
              <a:t>", </a:t>
            </a:r>
            <a:br>
              <a:rPr lang="da-DK" sz="1600" dirty="0" smtClean="0">
                <a:solidFill>
                  <a:schemeClr val="bg1"/>
                </a:solidFill>
              </a:rPr>
            </a:br>
            <a:r>
              <a:rPr lang="da-DK" sz="1600" dirty="0" smtClean="0">
                <a:solidFill>
                  <a:schemeClr val="bg1"/>
                </a:solidFill>
              </a:rPr>
              <a:t>			</a:t>
            </a:r>
            <a:r>
              <a:rPr lang="da-DK" sz="1600" dirty="0">
                <a:solidFill>
                  <a:schemeClr val="bg1"/>
                </a:solidFill>
              </a:rPr>
              <a:t>"</a:t>
            </a:r>
            <a:r>
              <a:rPr lang="da-DK" sz="1600" dirty="0" err="1" smtClean="0">
                <a:solidFill>
                  <a:schemeClr val="bg1"/>
                </a:solidFill>
              </a:rPr>
              <a:t>displayName</a:t>
            </a:r>
            <a:r>
              <a:rPr lang="da-DK" sz="1600" dirty="0">
                <a:solidFill>
                  <a:schemeClr val="bg1"/>
                </a:solidFill>
              </a:rPr>
              <a:t>"</a:t>
            </a:r>
            <a:r>
              <a:rPr lang="da-DK" sz="1600" dirty="0" smtClean="0">
                <a:solidFill>
                  <a:schemeClr val="bg1"/>
                </a:solidFill>
              </a:rPr>
              <a:t>: ”</a:t>
            </a:r>
            <a:r>
              <a:rPr lang="da-DK" sz="1600" dirty="0" err="1" smtClean="0">
                <a:solidFill>
                  <a:schemeClr val="bg1"/>
                </a:solidFill>
              </a:rPr>
              <a:t>OnTime</a:t>
            </a:r>
            <a:r>
              <a:rPr lang="da-DK" sz="1600" dirty="0" smtClean="0">
                <a:solidFill>
                  <a:schemeClr val="bg1"/>
                </a:solidFill>
              </a:rPr>
              <a:t> Group Calendar", </a:t>
            </a:r>
            <a:br>
              <a:rPr lang="da-DK" sz="1600" dirty="0" smtClean="0">
                <a:solidFill>
                  <a:schemeClr val="bg1"/>
                </a:solidFill>
              </a:rPr>
            </a:br>
            <a:r>
              <a:rPr lang="da-DK" sz="1600" dirty="0" smtClean="0">
                <a:solidFill>
                  <a:schemeClr val="bg1"/>
                </a:solidFill>
              </a:rPr>
              <a:t>			</a:t>
            </a:r>
            <a:r>
              <a:rPr lang="da-DK" sz="1600" dirty="0">
                <a:solidFill>
                  <a:schemeClr val="bg1"/>
                </a:solidFill>
              </a:rPr>
              <a:t>"</a:t>
            </a:r>
            <a:r>
              <a:rPr lang="da-DK" sz="1600" dirty="0" err="1" smtClean="0">
                <a:solidFill>
                  <a:schemeClr val="bg1"/>
                </a:solidFill>
              </a:rPr>
              <a:t>url</a:t>
            </a:r>
            <a:r>
              <a:rPr lang="da-DK" sz="1600" dirty="0">
                <a:solidFill>
                  <a:schemeClr val="bg1"/>
                </a:solidFill>
              </a:rPr>
              <a:t>"</a:t>
            </a:r>
            <a:r>
              <a:rPr lang="da-DK" sz="1600" dirty="0" smtClean="0">
                <a:solidFill>
                  <a:schemeClr val="bg1"/>
                </a:solidFill>
              </a:rPr>
              <a:t>: "http://</a:t>
            </a:r>
            <a:r>
              <a:rPr lang="da-DK" sz="1600" dirty="0" err="1" smtClean="0">
                <a:solidFill>
                  <a:schemeClr val="bg1"/>
                </a:solidFill>
              </a:rPr>
              <a:t>www.ontimesuite.com</a:t>
            </a:r>
            <a:r>
              <a:rPr lang="da-DK" sz="1600" dirty="0" smtClean="0">
                <a:solidFill>
                  <a:schemeClr val="bg1"/>
                </a:solidFill>
              </a:rPr>
              <a:t>"</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	"actor": {"id": "@me"},</a:t>
            </a:r>
            <a:br>
              <a:rPr lang="da-DK" sz="1600" dirty="0" smtClean="0">
                <a:solidFill>
                  <a:schemeClr val="bg1"/>
                </a:solidFill>
              </a:rPr>
            </a:br>
            <a:r>
              <a:rPr lang="da-DK" sz="1600" dirty="0" smtClean="0">
                <a:solidFill>
                  <a:schemeClr val="bg1"/>
                </a:solidFill>
              </a:rPr>
              <a:t>	"verb": "post”,</a:t>
            </a:r>
            <a:br>
              <a:rPr lang="da-DK" sz="1600" dirty="0" smtClean="0">
                <a:solidFill>
                  <a:schemeClr val="bg1"/>
                </a:solidFill>
              </a:rPr>
            </a:br>
            <a:r>
              <a:rPr lang="da-DK" sz="1600" dirty="0" smtClean="0">
                <a:solidFill>
                  <a:schemeClr val="bg1"/>
                </a:solidFill>
              </a:rPr>
              <a:t>	"title": "Some entry title", </a:t>
            </a:r>
            <a:br>
              <a:rPr lang="da-DK" sz="1600" dirty="0" smtClean="0">
                <a:solidFill>
                  <a:schemeClr val="bg1"/>
                </a:solidFill>
              </a:rPr>
            </a:br>
            <a:r>
              <a:rPr lang="da-DK" sz="1600" dirty="0" smtClean="0">
                <a:solidFill>
                  <a:schemeClr val="bg1"/>
                </a:solidFill>
              </a:rPr>
              <a:t>	"updated": "2013-05-17T12:00:00.000Z”,</a:t>
            </a:r>
            <a:br>
              <a:rPr lang="da-DK" sz="1600" dirty="0" smtClean="0">
                <a:solidFill>
                  <a:schemeClr val="bg1"/>
                </a:solidFill>
              </a:rPr>
            </a:br>
            <a:r>
              <a:rPr lang="da-DK" sz="1600" dirty="0" smtClean="0">
                <a:solidFill>
                  <a:schemeClr val="bg1"/>
                </a:solidFill>
              </a:rPr>
              <a:t>	"object": {</a:t>
            </a:r>
            <a:br>
              <a:rPr lang="da-DK" sz="1600" dirty="0" smtClean="0">
                <a:solidFill>
                  <a:schemeClr val="bg1"/>
                </a:solidFill>
              </a:rPr>
            </a:br>
            <a:r>
              <a:rPr lang="da-DK" sz="1600" dirty="0" smtClean="0">
                <a:solidFill>
                  <a:schemeClr val="bg1"/>
                </a:solidFill>
              </a:rPr>
              <a:t>			"title": "Some </a:t>
            </a:r>
            <a:r>
              <a:rPr lang="da-DK" sz="1600" dirty="0" err="1" smtClean="0">
                <a:solidFill>
                  <a:schemeClr val="bg1"/>
                </a:solidFill>
              </a:rPr>
              <a:t>object</a:t>
            </a:r>
            <a:r>
              <a:rPr lang="da-DK" sz="1600" dirty="0" smtClean="0">
                <a:solidFill>
                  <a:schemeClr val="bg1"/>
                </a:solidFill>
              </a:rPr>
              <a:t> </a:t>
            </a:r>
            <a:r>
              <a:rPr lang="da-DK" sz="1600" dirty="0" err="1" smtClean="0">
                <a:solidFill>
                  <a:schemeClr val="bg1"/>
                </a:solidFill>
              </a:rPr>
              <a:t>title</a:t>
            </a:r>
            <a:r>
              <a:rPr lang="da-DK" sz="1600" dirty="0" smtClean="0">
                <a:solidFill>
                  <a:schemeClr val="bg1"/>
                </a:solidFill>
              </a:rPr>
              <a:t>”,</a:t>
            </a:r>
            <a:br>
              <a:rPr lang="da-DK" sz="1600" dirty="0" smtClean="0">
                <a:solidFill>
                  <a:schemeClr val="bg1"/>
                </a:solidFill>
              </a:rPr>
            </a:br>
            <a:r>
              <a:rPr lang="da-DK" sz="1600" dirty="0" smtClean="0">
                <a:solidFill>
                  <a:schemeClr val="bg1"/>
                </a:solidFill>
              </a:rPr>
              <a:t>			"objectType": "note”,</a:t>
            </a:r>
            <a:br>
              <a:rPr lang="da-DK" sz="1600" dirty="0" smtClean="0">
                <a:solidFill>
                  <a:schemeClr val="bg1"/>
                </a:solidFill>
              </a:rPr>
            </a:br>
            <a:r>
              <a:rPr lang="da-DK" sz="1600" dirty="0" smtClean="0">
                <a:solidFill>
                  <a:schemeClr val="bg1"/>
                </a:solidFill>
              </a:rPr>
              <a:t>			"id": "1234567890-1234567890-1234567890”</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a:t>
            </a:r>
            <a:endParaRPr lang="da-DK" dirty="0" smtClean="0">
              <a:solidFill>
                <a:schemeClr val="bg1"/>
              </a:solidFill>
            </a:endParaRPr>
          </a:p>
        </p:txBody>
      </p:sp>
      <p:sp>
        <p:nvSpPr>
          <p:cNvPr id="2" name="Title 1"/>
          <p:cNvSpPr>
            <a:spLocks noGrp="1"/>
          </p:cNvSpPr>
          <p:nvPr>
            <p:ph type="title"/>
          </p:nvPr>
        </p:nvSpPr>
        <p:spPr/>
        <p:txBody>
          <a:bodyPr>
            <a:normAutofit/>
          </a:bodyPr>
          <a:lstStyle/>
          <a:p>
            <a:r>
              <a:rPr lang="da-DK" dirty="0" smtClean="0"/>
              <a:t>Using a generator</a:t>
            </a:r>
            <a:endParaRPr lang="da-DK" dirty="0"/>
          </a:p>
        </p:txBody>
      </p:sp>
      <p:sp>
        <p:nvSpPr>
          <p:cNvPr id="4" name="Rounded Rectangle 4"/>
          <p:cNvSpPr/>
          <p:nvPr/>
        </p:nvSpPr>
        <p:spPr>
          <a:xfrm>
            <a:off x="783168" y="1118941"/>
            <a:ext cx="6836832" cy="144240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3288133043"/>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086" y="852252"/>
            <a:ext cx="8229600" cy="3397616"/>
          </a:xfrm>
        </p:spPr>
        <p:txBody>
          <a:bodyPr>
            <a:noAutofit/>
          </a:bodyPr>
          <a:lstStyle/>
          <a:p>
            <a:pPr marL="0" indent="0">
              <a:buNone/>
              <a:tabLst>
                <a:tab pos="358775" algn="l"/>
                <a:tab pos="719138" algn="l"/>
              </a:tabLst>
            </a:pPr>
            <a:r>
              <a:rPr lang="da-DK" sz="1600" dirty="0" smtClean="0">
                <a:solidFill>
                  <a:schemeClr val="bg1"/>
                </a:solidFill>
              </a:rPr>
              <a:t>{</a:t>
            </a:r>
          </a:p>
          <a:p>
            <a:pPr marL="0" indent="0">
              <a:buNone/>
              <a:tabLst>
                <a:tab pos="358775" algn="l"/>
                <a:tab pos="719138" algn="l"/>
              </a:tabLst>
            </a:pPr>
            <a:r>
              <a:rPr lang="da-DK" sz="1600" dirty="0">
                <a:solidFill>
                  <a:schemeClr val="bg1"/>
                </a:solidFill>
              </a:rPr>
              <a:t>	</a:t>
            </a:r>
            <a:r>
              <a:rPr lang="da-DK" sz="1600" dirty="0" smtClean="0">
                <a:solidFill>
                  <a:schemeClr val="bg1"/>
                </a:solidFill>
              </a:rPr>
              <a:t>”generator"</a:t>
            </a:r>
            <a:r>
              <a:rPr lang="da-DK" sz="1600" dirty="0">
                <a:solidFill>
                  <a:schemeClr val="bg1"/>
                </a:solidFill>
              </a:rPr>
              <a:t>: {"id": </a:t>
            </a:r>
            <a:r>
              <a:rPr lang="da-DK" sz="1600" dirty="0" smtClean="0">
                <a:solidFill>
                  <a:schemeClr val="bg1"/>
                </a:solidFill>
              </a:rPr>
              <a:t>”</a:t>
            </a:r>
            <a:r>
              <a:rPr lang="da-DK" sz="1600" dirty="0" err="1" smtClean="0">
                <a:solidFill>
                  <a:schemeClr val="bg1"/>
                </a:solidFill>
              </a:rPr>
              <a:t>ontimegc</a:t>
            </a:r>
            <a:r>
              <a:rPr lang="da-DK" sz="1600" dirty="0" smtClean="0">
                <a:solidFill>
                  <a:schemeClr val="bg1"/>
                </a:solidFill>
              </a:rPr>
              <a:t>"</a:t>
            </a:r>
            <a:r>
              <a:rPr lang="da-DK" sz="1600" dirty="0">
                <a:solidFill>
                  <a:schemeClr val="bg1"/>
                </a:solidFill>
              </a:rPr>
              <a:t>}</a:t>
            </a:r>
            <a:r>
              <a:rPr lang="da-DK" sz="1600" dirty="0" smtClean="0">
                <a:solidFill>
                  <a:schemeClr val="bg1"/>
                </a:solidFill>
              </a:rPr>
              <a:t>,</a:t>
            </a:r>
            <a:br>
              <a:rPr lang="da-DK" sz="1600" dirty="0" smtClean="0">
                <a:solidFill>
                  <a:schemeClr val="bg1"/>
                </a:solidFill>
              </a:rPr>
            </a:br>
            <a:r>
              <a:rPr lang="da-DK" sz="1600" dirty="0" smtClean="0">
                <a:solidFill>
                  <a:schemeClr val="bg1"/>
                </a:solidFill>
              </a:rPr>
              <a:t>	"actor": {"id": "@me"},</a:t>
            </a:r>
            <a:br>
              <a:rPr lang="da-DK" sz="1600" dirty="0" smtClean="0">
                <a:solidFill>
                  <a:schemeClr val="bg1"/>
                </a:solidFill>
              </a:rPr>
            </a:br>
            <a:r>
              <a:rPr lang="da-DK" sz="1600" dirty="0" smtClean="0">
                <a:solidFill>
                  <a:schemeClr val="bg1"/>
                </a:solidFill>
              </a:rPr>
              <a:t>	"verb": "post”,</a:t>
            </a:r>
            <a:br>
              <a:rPr lang="da-DK" sz="1600" dirty="0" smtClean="0">
                <a:solidFill>
                  <a:schemeClr val="bg1"/>
                </a:solidFill>
              </a:rPr>
            </a:br>
            <a:r>
              <a:rPr lang="da-DK" sz="1600" dirty="0" smtClean="0">
                <a:solidFill>
                  <a:schemeClr val="bg1"/>
                </a:solidFill>
              </a:rPr>
              <a:t>	"title": "Some entry title", </a:t>
            </a:r>
            <a:br>
              <a:rPr lang="da-DK" sz="1600" dirty="0" smtClean="0">
                <a:solidFill>
                  <a:schemeClr val="bg1"/>
                </a:solidFill>
              </a:rPr>
            </a:br>
            <a:r>
              <a:rPr lang="da-DK" sz="1600" dirty="0" smtClean="0">
                <a:solidFill>
                  <a:schemeClr val="bg1"/>
                </a:solidFill>
              </a:rPr>
              <a:t>	"updated": "2013-05-17T12:00:00.000Z”,</a:t>
            </a:r>
            <a:br>
              <a:rPr lang="da-DK" sz="1600" dirty="0" smtClean="0">
                <a:solidFill>
                  <a:schemeClr val="bg1"/>
                </a:solidFill>
              </a:rPr>
            </a:br>
            <a:r>
              <a:rPr lang="da-DK" sz="1600" dirty="0" smtClean="0">
                <a:solidFill>
                  <a:schemeClr val="bg1"/>
                </a:solidFill>
              </a:rPr>
              <a:t>	"object": {</a:t>
            </a:r>
            <a:br>
              <a:rPr lang="da-DK" sz="1600" dirty="0" smtClean="0">
                <a:solidFill>
                  <a:schemeClr val="bg1"/>
                </a:solidFill>
              </a:rPr>
            </a:br>
            <a:r>
              <a:rPr lang="da-DK" sz="1600" dirty="0" smtClean="0">
                <a:solidFill>
                  <a:schemeClr val="bg1"/>
                </a:solidFill>
              </a:rPr>
              <a:t>			"title": "Some </a:t>
            </a:r>
            <a:r>
              <a:rPr lang="da-DK" sz="1600" dirty="0" err="1" smtClean="0">
                <a:solidFill>
                  <a:schemeClr val="bg1"/>
                </a:solidFill>
              </a:rPr>
              <a:t>object</a:t>
            </a:r>
            <a:r>
              <a:rPr lang="da-DK" sz="1600" dirty="0" smtClean="0">
                <a:solidFill>
                  <a:schemeClr val="bg1"/>
                </a:solidFill>
              </a:rPr>
              <a:t> </a:t>
            </a:r>
            <a:r>
              <a:rPr lang="da-DK" sz="1600" dirty="0" err="1" smtClean="0">
                <a:solidFill>
                  <a:schemeClr val="bg1"/>
                </a:solidFill>
              </a:rPr>
              <a:t>title</a:t>
            </a:r>
            <a:r>
              <a:rPr lang="da-DK" sz="1600" dirty="0" smtClean="0">
                <a:solidFill>
                  <a:schemeClr val="bg1"/>
                </a:solidFill>
              </a:rPr>
              <a:t>”,</a:t>
            </a:r>
            <a:br>
              <a:rPr lang="da-DK" sz="1600" dirty="0" smtClean="0">
                <a:solidFill>
                  <a:schemeClr val="bg1"/>
                </a:solidFill>
              </a:rPr>
            </a:br>
            <a:r>
              <a:rPr lang="da-DK" sz="1600" dirty="0" smtClean="0">
                <a:solidFill>
                  <a:schemeClr val="bg1"/>
                </a:solidFill>
              </a:rPr>
              <a:t>			"objectType": "note”,</a:t>
            </a:r>
            <a:br>
              <a:rPr lang="da-DK" sz="1600" dirty="0" smtClean="0">
                <a:solidFill>
                  <a:schemeClr val="bg1"/>
                </a:solidFill>
              </a:rPr>
            </a:br>
            <a:r>
              <a:rPr lang="da-DK" sz="1600" dirty="0" smtClean="0">
                <a:solidFill>
                  <a:schemeClr val="bg1"/>
                </a:solidFill>
              </a:rPr>
              <a:t>			"id": "1234567890-1234567890-1234567890”</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a:t>
            </a:r>
            <a:endParaRPr lang="da-DK" dirty="0" smtClean="0">
              <a:solidFill>
                <a:schemeClr val="bg1"/>
              </a:solidFill>
            </a:endParaRPr>
          </a:p>
        </p:txBody>
      </p:sp>
      <p:sp>
        <p:nvSpPr>
          <p:cNvPr id="2" name="Title 1"/>
          <p:cNvSpPr>
            <a:spLocks noGrp="1"/>
          </p:cNvSpPr>
          <p:nvPr>
            <p:ph type="title"/>
          </p:nvPr>
        </p:nvSpPr>
        <p:spPr/>
        <p:txBody>
          <a:bodyPr>
            <a:normAutofit/>
          </a:bodyPr>
          <a:lstStyle/>
          <a:p>
            <a:r>
              <a:rPr lang="da-DK" dirty="0" smtClean="0"/>
              <a:t>Using a </a:t>
            </a:r>
            <a:r>
              <a:rPr lang="da-DK" dirty="0" err="1" smtClean="0"/>
              <a:t>predefined</a:t>
            </a:r>
            <a:r>
              <a:rPr lang="da-DK" dirty="0" smtClean="0"/>
              <a:t> generator</a:t>
            </a:r>
            <a:endParaRPr lang="da-DK" dirty="0"/>
          </a:p>
        </p:txBody>
      </p:sp>
      <p:sp>
        <p:nvSpPr>
          <p:cNvPr id="4" name="Rounded Rectangle 4"/>
          <p:cNvSpPr/>
          <p:nvPr/>
        </p:nvSpPr>
        <p:spPr>
          <a:xfrm>
            <a:off x="783167" y="1133054"/>
            <a:ext cx="4268611" cy="47572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374528025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Agenda</a:t>
            </a:r>
            <a:endParaRPr lang="da-DK" dirty="0"/>
          </a:p>
        </p:txBody>
      </p:sp>
      <p:sp>
        <p:nvSpPr>
          <p:cNvPr id="3" name="Pladsholder til indhold 2"/>
          <p:cNvSpPr>
            <a:spLocks noGrp="1"/>
          </p:cNvSpPr>
          <p:nvPr>
            <p:ph idx="1"/>
          </p:nvPr>
        </p:nvSpPr>
        <p:spPr/>
        <p:txBody>
          <a:bodyPr/>
          <a:lstStyle/>
          <a:p>
            <a:r>
              <a:rPr lang="da-DK" sz="2400" dirty="0" err="1" smtClean="0"/>
              <a:t>What’s</a:t>
            </a:r>
            <a:r>
              <a:rPr lang="da-DK" sz="2400" dirty="0" smtClean="0"/>
              <a:t> </a:t>
            </a:r>
            <a:r>
              <a:rPr lang="da-DK" sz="2400" dirty="0" err="1" smtClean="0"/>
              <a:t>this</a:t>
            </a:r>
            <a:r>
              <a:rPr lang="da-DK" sz="2400" dirty="0" smtClean="0"/>
              <a:t> session </a:t>
            </a:r>
            <a:r>
              <a:rPr lang="da-DK" sz="2400" dirty="0" err="1" smtClean="0"/>
              <a:t>about</a:t>
            </a:r>
            <a:endParaRPr lang="da-DK" sz="2400" dirty="0" smtClean="0"/>
          </a:p>
          <a:p>
            <a:r>
              <a:rPr lang="da-DK" sz="2400" dirty="0" err="1" smtClean="0"/>
              <a:t>What’s</a:t>
            </a:r>
            <a:r>
              <a:rPr lang="da-DK" sz="2400" dirty="0" smtClean="0"/>
              <a:t> the </a:t>
            </a:r>
            <a:r>
              <a:rPr lang="da-DK" sz="2400" dirty="0" err="1" smtClean="0"/>
              <a:t>activity</a:t>
            </a:r>
            <a:r>
              <a:rPr lang="da-DK" sz="2400" dirty="0" smtClean="0"/>
              <a:t> </a:t>
            </a:r>
            <a:r>
              <a:rPr lang="da-DK" sz="2400" dirty="0" err="1" smtClean="0"/>
              <a:t>stream</a:t>
            </a:r>
            <a:r>
              <a:rPr lang="da-DK" sz="2400" dirty="0" smtClean="0"/>
              <a:t> and </a:t>
            </a:r>
            <a:r>
              <a:rPr lang="da-DK" sz="2400" dirty="0" err="1" smtClean="0"/>
              <a:t>what</a:t>
            </a:r>
            <a:r>
              <a:rPr lang="da-DK" sz="2400" dirty="0" smtClean="0"/>
              <a:t> is it not</a:t>
            </a:r>
          </a:p>
          <a:p>
            <a:r>
              <a:rPr lang="da-DK" sz="2400" dirty="0" smtClean="0"/>
              <a:t>REST 101</a:t>
            </a:r>
          </a:p>
          <a:p>
            <a:r>
              <a:rPr lang="da-DK" sz="2400" dirty="0" err="1" smtClean="0"/>
              <a:t>Anatomy</a:t>
            </a:r>
            <a:r>
              <a:rPr lang="da-DK" sz="2400" dirty="0" smtClean="0"/>
              <a:t> of an </a:t>
            </a:r>
            <a:r>
              <a:rPr lang="da-DK" sz="2400" dirty="0" err="1" smtClean="0"/>
              <a:t>activity</a:t>
            </a:r>
            <a:r>
              <a:rPr lang="da-DK" sz="2400" dirty="0" smtClean="0"/>
              <a:t> </a:t>
            </a:r>
            <a:r>
              <a:rPr lang="da-DK" sz="2400" dirty="0" err="1" smtClean="0"/>
              <a:t>stream</a:t>
            </a:r>
            <a:r>
              <a:rPr lang="da-DK" sz="2400" dirty="0" smtClean="0"/>
              <a:t> post</a:t>
            </a:r>
          </a:p>
          <a:p>
            <a:r>
              <a:rPr lang="da-DK" sz="2400" dirty="0" err="1" smtClean="0"/>
              <a:t>Posting</a:t>
            </a:r>
            <a:r>
              <a:rPr lang="da-DK" sz="2400" dirty="0" smtClean="0"/>
              <a:t>, </a:t>
            </a:r>
            <a:r>
              <a:rPr lang="da-DK" sz="2400" dirty="0" err="1" smtClean="0"/>
              <a:t>working</a:t>
            </a:r>
            <a:r>
              <a:rPr lang="da-DK" sz="2400" dirty="0" smtClean="0"/>
              <a:t> with roll ups and </a:t>
            </a:r>
            <a:r>
              <a:rPr lang="da-DK" sz="2400" dirty="0" err="1" smtClean="0"/>
              <a:t>impersonation</a:t>
            </a:r>
            <a:endParaRPr lang="da-DK" sz="2400" dirty="0" smtClean="0"/>
          </a:p>
          <a:p>
            <a:r>
              <a:rPr lang="da-DK" sz="2400" dirty="0" smtClean="0"/>
              <a:t>Fun and </a:t>
            </a:r>
            <a:r>
              <a:rPr lang="da-DK" sz="2400" dirty="0" err="1" smtClean="0"/>
              <a:t>laughter</a:t>
            </a:r>
            <a:r>
              <a:rPr lang="da-DK" sz="2400" dirty="0" smtClean="0"/>
              <a:t>…</a:t>
            </a:r>
            <a:endParaRPr lang="da-DK" sz="2400" dirty="0"/>
          </a:p>
        </p:txBody>
      </p:sp>
      <p:sp>
        <p:nvSpPr>
          <p:cNvPr id="4" name="Pladsholder til diasnummer 3"/>
          <p:cNvSpPr>
            <a:spLocks noGrp="1"/>
          </p:cNvSpPr>
          <p:nvPr>
            <p:ph type="sldNum" sz="quarter" idx="10"/>
          </p:nvPr>
        </p:nvSpPr>
        <p:spPr/>
        <p:txBody>
          <a:bodyPr/>
          <a:lstStyle/>
          <a:p>
            <a:fld id="{3D445C38-D22E-BA41-8F78-BA3CF925B1F3}" type="slidenum">
              <a:rPr lang="en-US" smtClean="0"/>
              <a:pPr/>
              <a:t>5</a:t>
            </a:fld>
            <a:endParaRPr lang="en-US"/>
          </a:p>
        </p:txBody>
      </p:sp>
    </p:spTree>
    <p:extLst>
      <p:ext uri="{BB962C8B-B14F-4D97-AF65-F5344CB8AC3E}">
        <p14:creationId xmlns:p14="http://schemas.microsoft.com/office/powerpoint/2010/main" val="563448024"/>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Registering generators</a:t>
            </a:r>
            <a:endParaRPr lang="da-DK" dirty="0"/>
          </a:p>
        </p:txBody>
      </p:sp>
      <p:sp>
        <p:nvSpPr>
          <p:cNvPr id="3" name="Content Placeholder 2"/>
          <p:cNvSpPr>
            <a:spLocks noGrp="1"/>
          </p:cNvSpPr>
          <p:nvPr>
            <p:ph idx="1"/>
          </p:nvPr>
        </p:nvSpPr>
        <p:spPr/>
        <p:txBody>
          <a:bodyPr>
            <a:noAutofit/>
          </a:bodyPr>
          <a:lstStyle/>
          <a:p>
            <a:pPr marL="0" indent="0">
              <a:buNone/>
            </a:pPr>
            <a:r>
              <a:rPr lang="da-DK" sz="1400" dirty="0" smtClean="0">
                <a:latin typeface="Source Code Pro"/>
                <a:cs typeface="Source Code Pro"/>
              </a:rPr>
              <a:t>wsadmin&gt;execfile("newsAdmin.py")</a:t>
            </a:r>
          </a:p>
          <a:p>
            <a:pPr marL="0" indent="0">
              <a:buNone/>
            </a:pPr>
            <a:r>
              <a:rPr lang="da-DK" sz="1400" dirty="0" smtClean="0">
                <a:latin typeface="Source Code Pro"/>
                <a:cs typeface="Source Code Pro"/>
              </a:rPr>
              <a:t>wsadmin&gt;NewsActivityStreamService.listApplicationRegistrations()</a:t>
            </a:r>
          </a:p>
          <a:p>
            <a:pPr marL="0" indent="0">
              <a:buNone/>
            </a:pPr>
            <a:r>
              <a:rPr lang="da-DK" sz="1400" i="1" dirty="0" smtClean="0">
                <a:latin typeface="Source Code Pro"/>
                <a:cs typeface="Source Code Pro"/>
              </a:rPr>
              <a:t>{wikis=wikis, communities=communities, general=General, profiles=profiles, activities=activities, homepage=homepage, blogs=blogs, forums=forums, files=files, dogear=dogear, demoapp=Demo Application, kudos=Kudos}</a:t>
            </a:r>
          </a:p>
          <a:p>
            <a:pPr marL="0" indent="0">
              <a:buNone/>
            </a:pPr>
            <a:r>
              <a:rPr lang="da-DK" sz="1400" dirty="0" smtClean="0">
                <a:latin typeface="Source Code Pro"/>
                <a:cs typeface="Source Code Pro"/>
              </a:rPr>
              <a:t>wsadmin&gt;NewsActivityStreamService.registerApplication("ontimegc", "OnTime Group Calendar", "http://www.ontimesuite.com", "", ”http://inside.intravision.dk/images/ontime.gif”, ””, ”OnTime Group Calendar”, ”true”)</a:t>
            </a:r>
          </a:p>
          <a:p>
            <a:pPr marL="0" indent="0">
              <a:buNone/>
            </a:pPr>
            <a:r>
              <a:rPr lang="da-DK" sz="1400" dirty="0" smtClean="0">
                <a:latin typeface="Source Code Pro"/>
                <a:cs typeface="Source Code Pro"/>
              </a:rPr>
              <a:t>wsadmin&gt;</a:t>
            </a:r>
          </a:p>
          <a:p>
            <a:pPr marL="0" indent="0">
              <a:buNone/>
            </a:pPr>
            <a:endParaRPr lang="da-DK" sz="1400" dirty="0" smtClean="0">
              <a:latin typeface="Source Code Pro"/>
              <a:cs typeface="Source Code Pro"/>
            </a:endParaRPr>
          </a:p>
          <a:p>
            <a:pPr marL="0" indent="0">
              <a:buNone/>
            </a:pPr>
            <a:r>
              <a:rPr lang="da-DK" dirty="0" smtClean="0">
                <a:latin typeface="Arial"/>
                <a:cs typeface="Arial"/>
              </a:rPr>
              <a:t>After first use of a generator it can be referenced by ID. Purpose of registering is that users may filter by it in the UI.</a:t>
            </a:r>
          </a:p>
          <a:p>
            <a:pPr marL="0" indent="0">
              <a:buNone/>
            </a:pPr>
            <a:endParaRPr lang="da-DK" sz="1400" dirty="0">
              <a:latin typeface="Source Code Pro"/>
              <a:cs typeface="Source Code Pro"/>
            </a:endParaRPr>
          </a:p>
        </p:txBody>
      </p:sp>
    </p:spTree>
    <p:extLst>
      <p:ext uri="{BB962C8B-B14F-4D97-AF65-F5344CB8AC3E}">
        <p14:creationId xmlns:p14="http://schemas.microsoft.com/office/powerpoint/2010/main" val="421647606"/>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Benefit of registering generator</a:t>
            </a:r>
            <a:endParaRPr lang="da-DK" dirty="0"/>
          </a:p>
        </p:txBody>
      </p:sp>
      <p:sp>
        <p:nvSpPr>
          <p:cNvPr id="3" name="Content Placeholder 2"/>
          <p:cNvSpPr>
            <a:spLocks noGrp="1"/>
          </p:cNvSpPr>
          <p:nvPr>
            <p:ph idx="1"/>
          </p:nvPr>
        </p:nvSpPr>
        <p:spPr/>
        <p:txBody>
          <a:bodyPr/>
          <a:lstStyle/>
          <a:p>
            <a:endParaRPr lang="da-DK"/>
          </a:p>
        </p:txBody>
      </p:sp>
      <p:pic>
        <p:nvPicPr>
          <p:cNvPr id="1028" name="Picture 4" descr="C:\Users\lekkim\AppData\Local\Temp\SNAGHTMLc6f74d.PNG"/>
          <p:cNvPicPr>
            <a:picLocks noChangeAspect="1" noChangeArrowheads="1"/>
          </p:cNvPicPr>
          <p:nvPr/>
        </p:nvPicPr>
        <p:blipFill>
          <a:blip r:embed="rId2" cstate="print"/>
          <a:srcRect/>
          <a:stretch>
            <a:fillRect/>
          </a:stretch>
        </p:blipFill>
        <p:spPr bwMode="auto">
          <a:xfrm>
            <a:off x="179512" y="682171"/>
            <a:ext cx="7344817" cy="3850093"/>
          </a:xfrm>
          <a:prstGeom prst="rect">
            <a:avLst/>
          </a:prstGeom>
          <a:noFill/>
        </p:spPr>
      </p:pic>
      <p:pic>
        <p:nvPicPr>
          <p:cNvPr id="1026" name="Picture 2" descr="C:\Users\lekkim\AppData\Local\Temp\SNAGHTMLc6b5bb.PNG"/>
          <p:cNvPicPr>
            <a:picLocks noChangeAspect="1" noChangeArrowheads="1"/>
          </p:cNvPicPr>
          <p:nvPr/>
        </p:nvPicPr>
        <p:blipFill>
          <a:blip r:embed="rId3" cstate="print"/>
          <a:srcRect/>
          <a:stretch>
            <a:fillRect/>
          </a:stretch>
        </p:blipFill>
        <p:spPr bwMode="auto">
          <a:xfrm>
            <a:off x="3491880" y="1644965"/>
            <a:ext cx="5688632" cy="2875183"/>
          </a:xfrm>
          <a:prstGeom prst="rect">
            <a:avLst/>
          </a:prstGeom>
          <a:noFill/>
        </p:spPr>
      </p:pic>
    </p:spTree>
    <p:extLst>
      <p:ext uri="{BB962C8B-B14F-4D97-AF65-F5344CB8AC3E}">
        <p14:creationId xmlns:p14="http://schemas.microsoft.com/office/powerpoint/2010/main" val="3182498858"/>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Granting access (1)</a:t>
            </a:r>
            <a:endParaRPr lang="da-DK" dirty="0"/>
          </a:p>
        </p:txBody>
      </p:sp>
      <p:sp>
        <p:nvSpPr>
          <p:cNvPr id="3" name="Content Placeholder 2"/>
          <p:cNvSpPr>
            <a:spLocks noGrp="1"/>
          </p:cNvSpPr>
          <p:nvPr>
            <p:ph idx="1"/>
          </p:nvPr>
        </p:nvSpPr>
        <p:spPr/>
        <p:txBody>
          <a:bodyPr>
            <a:normAutofit/>
          </a:bodyPr>
          <a:lstStyle/>
          <a:p>
            <a:r>
              <a:rPr lang="da-DK" dirty="0" smtClean="0"/>
              <a:t>Permission to send to other users are granted using the trustedExternalApplication role</a:t>
            </a:r>
          </a:p>
          <a:p>
            <a:r>
              <a:rPr lang="en-US" dirty="0" smtClean="0"/>
              <a:t>Granted in the </a:t>
            </a:r>
            <a:r>
              <a:rPr lang="en-US" dirty="0" err="1" smtClean="0"/>
              <a:t>WidgetContainer</a:t>
            </a:r>
            <a:r>
              <a:rPr lang="en-US" dirty="0" smtClean="0"/>
              <a:t> application using </a:t>
            </a:r>
            <a:r>
              <a:rPr lang="en-US" dirty="0" err="1" smtClean="0"/>
              <a:t>wsadmin</a:t>
            </a:r>
            <a:r>
              <a:rPr lang="en-US" dirty="0" smtClean="0"/>
              <a:t> or the </a:t>
            </a:r>
            <a:r>
              <a:rPr lang="en-US" dirty="0" err="1" smtClean="0"/>
              <a:t>Websphere</a:t>
            </a:r>
            <a:r>
              <a:rPr lang="en-US" dirty="0" smtClean="0"/>
              <a:t> Application Server Integrated Solutions Console – the latter is easiest</a:t>
            </a:r>
            <a:endParaRPr lang="da-DK" dirty="0"/>
          </a:p>
        </p:txBody>
      </p:sp>
    </p:spTree>
    <p:extLst>
      <p:ext uri="{BB962C8B-B14F-4D97-AF65-F5344CB8AC3E}">
        <p14:creationId xmlns:p14="http://schemas.microsoft.com/office/powerpoint/2010/main" val="535483952"/>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Granting access (2)</a:t>
            </a:r>
            <a:endParaRPr lang="da-DK" dirty="0"/>
          </a:p>
        </p:txBody>
      </p:sp>
      <p:pic>
        <p:nvPicPr>
          <p:cNvPr id="1028" name="Picture 4" descr="C:\Users\lekkim\AppData\Local\Temp\SNAGHTMLfd174c.PNG"/>
          <p:cNvPicPr>
            <a:picLocks noChangeAspect="1" noChangeArrowheads="1"/>
          </p:cNvPicPr>
          <p:nvPr/>
        </p:nvPicPr>
        <p:blipFill>
          <a:blip r:embed="rId2" cstate="print"/>
          <a:srcRect/>
          <a:stretch>
            <a:fillRect/>
          </a:stretch>
        </p:blipFill>
        <p:spPr bwMode="auto">
          <a:xfrm>
            <a:off x="106017" y="1114619"/>
            <a:ext cx="9144000" cy="3063861"/>
          </a:xfrm>
          <a:prstGeom prst="rect">
            <a:avLst/>
          </a:prstGeom>
          <a:noFill/>
        </p:spPr>
      </p:pic>
    </p:spTree>
    <p:extLst>
      <p:ext uri="{BB962C8B-B14F-4D97-AF65-F5344CB8AC3E}">
        <p14:creationId xmlns:p14="http://schemas.microsoft.com/office/powerpoint/2010/main" val="2785425980"/>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Granting access (3)</a:t>
            </a:r>
            <a:endParaRPr lang="da-DK" dirty="0"/>
          </a:p>
        </p:txBody>
      </p:sp>
      <p:pic>
        <p:nvPicPr>
          <p:cNvPr id="26626" name="Picture 2" descr="C:\Users\lekkim\AppData\Local\Temp\SNAGHTML1067968.PNG"/>
          <p:cNvPicPr>
            <a:picLocks noChangeAspect="1" noChangeArrowheads="1"/>
          </p:cNvPicPr>
          <p:nvPr/>
        </p:nvPicPr>
        <p:blipFill>
          <a:blip r:embed="rId2" cstate="print"/>
          <a:srcRect/>
          <a:stretch>
            <a:fillRect/>
          </a:stretch>
        </p:blipFill>
        <p:spPr bwMode="auto">
          <a:xfrm>
            <a:off x="971600" y="1021675"/>
            <a:ext cx="7344816" cy="3552585"/>
          </a:xfrm>
          <a:prstGeom prst="rect">
            <a:avLst/>
          </a:prstGeom>
          <a:noFill/>
        </p:spPr>
      </p:pic>
      <p:sp>
        <p:nvSpPr>
          <p:cNvPr id="7" name="Content Placeholder 6"/>
          <p:cNvSpPr>
            <a:spLocks noGrp="1"/>
          </p:cNvSpPr>
          <p:nvPr>
            <p:ph idx="1"/>
          </p:nvPr>
        </p:nvSpPr>
        <p:spPr/>
        <p:txBody>
          <a:bodyPr/>
          <a:lstStyle/>
          <a:p>
            <a:endParaRPr lang="da-DK"/>
          </a:p>
        </p:txBody>
      </p:sp>
    </p:spTree>
    <p:extLst>
      <p:ext uri="{BB962C8B-B14F-4D97-AF65-F5344CB8AC3E}">
        <p14:creationId xmlns:p14="http://schemas.microsoft.com/office/powerpoint/2010/main" val="4208870344"/>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Granting access (4)</a:t>
            </a:r>
            <a:endParaRPr lang="da-DK" dirty="0"/>
          </a:p>
        </p:txBody>
      </p:sp>
      <p:sp>
        <p:nvSpPr>
          <p:cNvPr id="7" name="Content Placeholder 6"/>
          <p:cNvSpPr>
            <a:spLocks noGrp="1"/>
          </p:cNvSpPr>
          <p:nvPr>
            <p:ph idx="1"/>
          </p:nvPr>
        </p:nvSpPr>
        <p:spPr/>
        <p:txBody>
          <a:bodyPr/>
          <a:lstStyle/>
          <a:p>
            <a:endParaRPr lang="da-DK" dirty="0"/>
          </a:p>
        </p:txBody>
      </p:sp>
      <p:pic>
        <p:nvPicPr>
          <p:cNvPr id="28674" name="Picture 2"/>
          <p:cNvPicPr>
            <a:picLocks noChangeAspect="1" noChangeArrowheads="1"/>
          </p:cNvPicPr>
          <p:nvPr/>
        </p:nvPicPr>
        <p:blipFill>
          <a:blip r:embed="rId2" cstate="print"/>
          <a:srcRect/>
          <a:stretch>
            <a:fillRect/>
          </a:stretch>
        </p:blipFill>
        <p:spPr bwMode="auto">
          <a:xfrm>
            <a:off x="1403648" y="945335"/>
            <a:ext cx="5976664" cy="3471450"/>
          </a:xfrm>
          <a:prstGeom prst="rect">
            <a:avLst/>
          </a:prstGeom>
          <a:noFill/>
          <a:ln w="9525">
            <a:noFill/>
            <a:miter lim="800000"/>
            <a:headEnd/>
            <a:tailEnd/>
          </a:ln>
        </p:spPr>
      </p:pic>
    </p:spTree>
    <p:extLst>
      <p:ext uri="{BB962C8B-B14F-4D97-AF65-F5344CB8AC3E}">
        <p14:creationId xmlns:p14="http://schemas.microsoft.com/office/powerpoint/2010/main" val="3483541394"/>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Granting access (5)</a:t>
            </a:r>
            <a:endParaRPr lang="da-DK" dirty="0"/>
          </a:p>
        </p:txBody>
      </p:sp>
      <p:sp>
        <p:nvSpPr>
          <p:cNvPr id="3" name="Content Placeholder 2"/>
          <p:cNvSpPr>
            <a:spLocks noGrp="1"/>
          </p:cNvSpPr>
          <p:nvPr>
            <p:ph idx="1"/>
          </p:nvPr>
        </p:nvSpPr>
        <p:spPr/>
        <p:txBody>
          <a:bodyPr/>
          <a:lstStyle/>
          <a:p>
            <a:endParaRPr lang="da-DK"/>
          </a:p>
        </p:txBody>
      </p:sp>
      <p:pic>
        <p:nvPicPr>
          <p:cNvPr id="29700" name="Picture 4" descr="C:\Users\lekkim\AppData\Local\Temp\SNAGHTML1097302.PNG"/>
          <p:cNvPicPr>
            <a:picLocks noChangeAspect="1" noChangeArrowheads="1"/>
          </p:cNvPicPr>
          <p:nvPr/>
        </p:nvPicPr>
        <p:blipFill>
          <a:blip r:embed="rId2" cstate="print"/>
          <a:srcRect/>
          <a:stretch>
            <a:fillRect/>
          </a:stretch>
        </p:blipFill>
        <p:spPr bwMode="auto">
          <a:xfrm>
            <a:off x="899593" y="1114620"/>
            <a:ext cx="7286625" cy="3360672"/>
          </a:xfrm>
          <a:prstGeom prst="rect">
            <a:avLst/>
          </a:prstGeom>
          <a:noFill/>
        </p:spPr>
      </p:pic>
    </p:spTree>
    <p:extLst>
      <p:ext uri="{BB962C8B-B14F-4D97-AF65-F5344CB8AC3E}">
        <p14:creationId xmlns:p14="http://schemas.microsoft.com/office/powerpoint/2010/main" val="668608692"/>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Demo</a:t>
            </a:r>
            <a:endParaRPr lang="da-DK" dirty="0"/>
          </a:p>
        </p:txBody>
      </p:sp>
      <p:sp>
        <p:nvSpPr>
          <p:cNvPr id="3" name="Pladsholder til indhold 2"/>
          <p:cNvSpPr>
            <a:spLocks noGrp="1"/>
          </p:cNvSpPr>
          <p:nvPr>
            <p:ph idx="1"/>
          </p:nvPr>
        </p:nvSpPr>
        <p:spPr/>
        <p:txBody>
          <a:bodyPr/>
          <a:lstStyle/>
          <a:p>
            <a:r>
              <a:rPr lang="da-DK" sz="2800" dirty="0" smtClean="0"/>
              <a:t>Tweet’2’stream</a:t>
            </a:r>
          </a:p>
          <a:p>
            <a:pPr lvl="1"/>
            <a:r>
              <a:rPr lang="da-DK" sz="2800" dirty="0" err="1"/>
              <a:t>https</a:t>
            </a:r>
            <a:r>
              <a:rPr lang="da-DK" sz="2800" dirty="0"/>
              <a:t>://</a:t>
            </a:r>
            <a:r>
              <a:rPr lang="da-DK" sz="2800" dirty="0" err="1"/>
              <a:t>github.com</a:t>
            </a:r>
            <a:r>
              <a:rPr lang="da-DK" sz="2800" dirty="0"/>
              <a:t>/</a:t>
            </a:r>
            <a:r>
              <a:rPr lang="da-DK" sz="2800" dirty="0" err="1"/>
              <a:t>lekkimworld</a:t>
            </a:r>
            <a:r>
              <a:rPr lang="da-DK" sz="2800" dirty="0"/>
              <a:t>/IC14_BP301</a:t>
            </a:r>
            <a:endParaRPr lang="da-DK" sz="2800" dirty="0" smtClean="0"/>
          </a:p>
          <a:p>
            <a:r>
              <a:rPr lang="da-DK" sz="2800" dirty="0" err="1" smtClean="0"/>
              <a:t>Build</a:t>
            </a:r>
            <a:r>
              <a:rPr lang="da-DK" sz="2800" dirty="0" smtClean="0"/>
              <a:t> script integration</a:t>
            </a:r>
            <a:endParaRPr lang="da-DK" sz="2800" dirty="0"/>
          </a:p>
        </p:txBody>
      </p:sp>
      <p:sp>
        <p:nvSpPr>
          <p:cNvPr id="4" name="Pladsholder til diasnummer 3"/>
          <p:cNvSpPr>
            <a:spLocks noGrp="1"/>
          </p:cNvSpPr>
          <p:nvPr>
            <p:ph type="sldNum" sz="quarter" idx="10"/>
          </p:nvPr>
        </p:nvSpPr>
        <p:spPr/>
        <p:txBody>
          <a:bodyPr/>
          <a:lstStyle/>
          <a:p>
            <a:fld id="{3D445C38-D22E-BA41-8F78-BA3CF925B1F3}" type="slidenum">
              <a:rPr lang="en-US" smtClean="0"/>
              <a:pPr/>
              <a:t>57</a:t>
            </a:fld>
            <a:endParaRPr lang="en-US"/>
          </a:p>
        </p:txBody>
      </p:sp>
      <p:pic>
        <p:nvPicPr>
          <p:cNvPr id="5" name="Picture 2" descr="http://www.gearsandstuff.com/images/gear_types/spur_gear.jpg"/>
          <p:cNvPicPr>
            <a:picLocks noChangeAspect="1" noChangeArrowheads="1"/>
          </p:cNvPicPr>
          <p:nvPr/>
        </p:nvPicPr>
        <p:blipFill>
          <a:blip r:embed="rId2" cstate="print"/>
          <a:srcRect/>
          <a:stretch>
            <a:fillRect/>
          </a:stretch>
        </p:blipFill>
        <p:spPr bwMode="auto">
          <a:xfrm>
            <a:off x="5271749" y="2345851"/>
            <a:ext cx="3028950" cy="2481177"/>
          </a:xfrm>
          <a:prstGeom prst="rect">
            <a:avLst/>
          </a:prstGeom>
          <a:noFill/>
        </p:spPr>
      </p:pic>
    </p:spTree>
    <p:extLst>
      <p:ext uri="{BB962C8B-B14F-4D97-AF65-F5344CB8AC3E}">
        <p14:creationId xmlns:p14="http://schemas.microsoft.com/office/powerpoint/2010/main" val="1687974324"/>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Demo – </a:t>
            </a:r>
            <a:r>
              <a:rPr lang="da-DK" dirty="0" err="1" smtClean="0"/>
              <a:t>safety</a:t>
            </a:r>
            <a:r>
              <a:rPr lang="da-DK" dirty="0" smtClean="0"/>
              <a:t> slide (1)</a:t>
            </a:r>
            <a:endParaRPr lang="da-DK" dirty="0"/>
          </a:p>
        </p:txBody>
      </p:sp>
      <p:sp>
        <p:nvSpPr>
          <p:cNvPr id="4" name="Pladsholder til diasnummer 3"/>
          <p:cNvSpPr>
            <a:spLocks noGrp="1"/>
          </p:cNvSpPr>
          <p:nvPr>
            <p:ph type="sldNum" sz="quarter" idx="10"/>
          </p:nvPr>
        </p:nvSpPr>
        <p:spPr/>
        <p:txBody>
          <a:bodyPr/>
          <a:lstStyle/>
          <a:p>
            <a:fld id="{3D445C38-D22E-BA41-8F78-BA3CF925B1F3}" type="slidenum">
              <a:rPr lang="en-US" smtClean="0"/>
              <a:pPr/>
              <a:t>58</a:t>
            </a:fld>
            <a:endParaRPr lang="en-US"/>
          </a:p>
        </p:txBody>
      </p:sp>
      <p:pic>
        <p:nvPicPr>
          <p:cNvPr id="7" name="Billede 6"/>
          <p:cNvPicPr>
            <a:picLocks noChangeAspect="1"/>
          </p:cNvPicPr>
          <p:nvPr/>
        </p:nvPicPr>
        <p:blipFill>
          <a:blip r:embed="rId2"/>
          <a:stretch>
            <a:fillRect/>
          </a:stretch>
        </p:blipFill>
        <p:spPr>
          <a:xfrm>
            <a:off x="863236" y="774369"/>
            <a:ext cx="7391107" cy="4068019"/>
          </a:xfrm>
          <a:prstGeom prst="rect">
            <a:avLst/>
          </a:prstGeom>
        </p:spPr>
      </p:pic>
    </p:spTree>
    <p:extLst>
      <p:ext uri="{BB962C8B-B14F-4D97-AF65-F5344CB8AC3E}">
        <p14:creationId xmlns:p14="http://schemas.microsoft.com/office/powerpoint/2010/main" val="3017711190"/>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Demo – </a:t>
            </a:r>
            <a:r>
              <a:rPr lang="da-DK" dirty="0" err="1" smtClean="0"/>
              <a:t>safety</a:t>
            </a:r>
            <a:r>
              <a:rPr lang="da-DK" dirty="0" smtClean="0"/>
              <a:t> slide (2)</a:t>
            </a:r>
            <a:endParaRPr lang="da-DK" dirty="0"/>
          </a:p>
        </p:txBody>
      </p:sp>
      <p:sp>
        <p:nvSpPr>
          <p:cNvPr id="4" name="Pladsholder til diasnummer 3"/>
          <p:cNvSpPr>
            <a:spLocks noGrp="1"/>
          </p:cNvSpPr>
          <p:nvPr>
            <p:ph type="sldNum" sz="quarter" idx="10"/>
          </p:nvPr>
        </p:nvSpPr>
        <p:spPr/>
        <p:txBody>
          <a:bodyPr/>
          <a:lstStyle/>
          <a:p>
            <a:fld id="{3D445C38-D22E-BA41-8F78-BA3CF925B1F3}" type="slidenum">
              <a:rPr lang="en-US" smtClean="0"/>
              <a:pPr/>
              <a:t>59</a:t>
            </a:fld>
            <a:endParaRPr lang="en-US"/>
          </a:p>
        </p:txBody>
      </p:sp>
      <p:pic>
        <p:nvPicPr>
          <p:cNvPr id="3" name="Billede 2"/>
          <p:cNvPicPr>
            <a:picLocks noChangeAspect="1"/>
          </p:cNvPicPr>
          <p:nvPr/>
        </p:nvPicPr>
        <p:blipFill>
          <a:blip r:embed="rId2"/>
          <a:stretch>
            <a:fillRect/>
          </a:stretch>
        </p:blipFill>
        <p:spPr>
          <a:xfrm>
            <a:off x="1466137" y="663982"/>
            <a:ext cx="5924606" cy="4339732"/>
          </a:xfrm>
          <a:prstGeom prst="rect">
            <a:avLst/>
          </a:prstGeom>
        </p:spPr>
      </p:pic>
    </p:spTree>
    <p:extLst>
      <p:ext uri="{BB962C8B-B14F-4D97-AF65-F5344CB8AC3E}">
        <p14:creationId xmlns:p14="http://schemas.microsoft.com/office/powerpoint/2010/main" val="132199195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ikipedia.jpg"/>
          <p:cNvPicPr>
            <a:picLocks noChangeAspect="1"/>
          </p:cNvPicPr>
          <p:nvPr/>
        </p:nvPicPr>
        <p:blipFill>
          <a:blip r:embed="rId2" cstate="print"/>
          <a:stretch>
            <a:fillRect/>
          </a:stretch>
        </p:blipFill>
        <p:spPr>
          <a:xfrm>
            <a:off x="2195736" y="1114619"/>
            <a:ext cx="3870629" cy="2782976"/>
          </a:xfrm>
          <a:prstGeom prst="rect">
            <a:avLst/>
          </a:prstGeom>
        </p:spPr>
      </p:pic>
      <p:sp>
        <p:nvSpPr>
          <p:cNvPr id="2" name="Title 1"/>
          <p:cNvSpPr>
            <a:spLocks noGrp="1"/>
          </p:cNvSpPr>
          <p:nvPr>
            <p:ph type="title"/>
          </p:nvPr>
        </p:nvSpPr>
        <p:spPr/>
        <p:txBody>
          <a:bodyPr>
            <a:normAutofit/>
          </a:bodyPr>
          <a:lstStyle/>
          <a:p>
            <a:r>
              <a:rPr lang="da-DK" dirty="0" smtClean="0"/>
              <a:t>The activity stream concept</a:t>
            </a:r>
            <a:endParaRPr lang="da-DK" dirty="0"/>
          </a:p>
        </p:txBody>
      </p:sp>
      <p:sp>
        <p:nvSpPr>
          <p:cNvPr id="5" name="Rectangle 4"/>
          <p:cNvSpPr/>
          <p:nvPr/>
        </p:nvSpPr>
        <p:spPr>
          <a:xfrm>
            <a:off x="2123728" y="1006507"/>
            <a:ext cx="4392488" cy="3091328"/>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3" name="Content Placeholder 2"/>
          <p:cNvSpPr>
            <a:spLocks noGrp="1"/>
          </p:cNvSpPr>
          <p:nvPr>
            <p:ph idx="1"/>
          </p:nvPr>
        </p:nvSpPr>
        <p:spPr/>
        <p:txBody>
          <a:bodyPr>
            <a:noAutofit/>
          </a:bodyPr>
          <a:lstStyle/>
          <a:p>
            <a:pPr marL="0" indent="0">
              <a:buNone/>
            </a:pPr>
            <a:r>
              <a:rPr lang="en-US" sz="2000" dirty="0" smtClean="0"/>
              <a:t>Activity stream was added in IBM Connections v. 4.0.</a:t>
            </a:r>
          </a:p>
          <a:p>
            <a:pPr marL="0" indent="0">
              <a:buNone/>
            </a:pPr>
            <a:endParaRPr lang="en-US" sz="2000" dirty="0" smtClean="0"/>
          </a:p>
          <a:p>
            <a:pPr marL="0" indent="0">
              <a:buNone/>
            </a:pPr>
            <a:r>
              <a:rPr lang="en-US" sz="2000" i="1" dirty="0" smtClean="0"/>
              <a:t>“An activity stream is a </a:t>
            </a:r>
            <a:r>
              <a:rPr lang="en-US" sz="2000" b="1" i="1" dirty="0" smtClean="0"/>
              <a:t>list of recent activities</a:t>
            </a:r>
            <a:r>
              <a:rPr lang="en-US" sz="2000" i="1" dirty="0" smtClean="0"/>
              <a:t> performed by an individual, typically on a single website. For example, </a:t>
            </a:r>
            <a:r>
              <a:rPr lang="en-US" sz="2000" i="1" dirty="0" err="1" smtClean="0"/>
              <a:t>Facebook's</a:t>
            </a:r>
            <a:r>
              <a:rPr lang="en-US" sz="2000" i="1" dirty="0" smtClean="0"/>
              <a:t> News Feed is an activity stream. Since the introduction of the News Feed on September 6, 2006 other </a:t>
            </a:r>
            <a:r>
              <a:rPr lang="en-US" sz="2000" b="1" i="1" dirty="0" smtClean="0"/>
              <a:t>major websites</a:t>
            </a:r>
            <a:r>
              <a:rPr lang="en-US" sz="2000" i="1" dirty="0" smtClean="0"/>
              <a:t> have introduced similar implementations for their own users. Since the proliferation of activity streams on websites, there have been calls to </a:t>
            </a:r>
            <a:r>
              <a:rPr lang="en-US" sz="2000" b="1" i="1" dirty="0" smtClean="0"/>
              <a:t>standardize the format</a:t>
            </a:r>
            <a:r>
              <a:rPr lang="en-US" sz="2000" i="1" dirty="0" smtClean="0"/>
              <a:t> so that websites could interact with a stream provided by another website.”</a:t>
            </a:r>
            <a:endParaRPr lang="da-DK" sz="2000" i="1" dirty="0"/>
          </a:p>
        </p:txBody>
      </p:sp>
    </p:spTree>
    <p:extLst>
      <p:ext uri="{BB962C8B-B14F-4D97-AF65-F5344CB8AC3E}">
        <p14:creationId xmlns:p14="http://schemas.microsoft.com/office/powerpoint/2010/main" val="2022915129"/>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Summary</a:t>
            </a:r>
            <a:endParaRPr lang="da-DK" dirty="0"/>
          </a:p>
        </p:txBody>
      </p:sp>
      <p:sp>
        <p:nvSpPr>
          <p:cNvPr id="3" name="Content Placeholder 2"/>
          <p:cNvSpPr>
            <a:spLocks noGrp="1"/>
          </p:cNvSpPr>
          <p:nvPr>
            <p:ph idx="1"/>
          </p:nvPr>
        </p:nvSpPr>
        <p:spPr/>
        <p:txBody>
          <a:bodyPr>
            <a:normAutofit/>
          </a:bodyPr>
          <a:lstStyle/>
          <a:p>
            <a:r>
              <a:rPr lang="da-DK" dirty="0" smtClean="0"/>
              <a:t>There’s no one stream - @me vs. @public vs. community</a:t>
            </a:r>
          </a:p>
          <a:p>
            <a:r>
              <a:rPr lang="da-DK" dirty="0" smtClean="0"/>
              <a:t>Be patient – wrapping your head around these concepts can be hard in the beginning</a:t>
            </a:r>
          </a:p>
          <a:p>
            <a:r>
              <a:rPr lang="da-DK" dirty="0" smtClean="0"/>
              <a:t>Remember that the data </a:t>
            </a:r>
            <a:r>
              <a:rPr lang="da-DK" b="1" dirty="0" smtClean="0"/>
              <a:t>isn’t stored in</a:t>
            </a:r>
            <a:r>
              <a:rPr lang="da-DK" dirty="0" smtClean="0"/>
              <a:t> the stream but rather is </a:t>
            </a:r>
            <a:r>
              <a:rPr lang="da-DK" b="1" dirty="0" smtClean="0"/>
              <a:t>pointed to from</a:t>
            </a:r>
            <a:r>
              <a:rPr lang="da-DK" dirty="0" smtClean="0"/>
              <a:t> the stream</a:t>
            </a:r>
          </a:p>
          <a:p>
            <a:r>
              <a:rPr lang="da-DK" dirty="0" smtClean="0"/>
              <a:t>Entries are automatically purged from the stream unless saved or marked actionable</a:t>
            </a:r>
          </a:p>
          <a:p>
            <a:r>
              <a:rPr lang="da-DK" dirty="0" smtClean="0"/>
              <a:t>You cannot delete from the stream (yet)</a:t>
            </a:r>
          </a:p>
          <a:p>
            <a:r>
              <a:rPr lang="da-DK" dirty="0" smtClean="0"/>
              <a:t>Accessed using REST API URL based on user, group, application and activity ID</a:t>
            </a:r>
          </a:p>
          <a:p>
            <a:r>
              <a:rPr lang="da-DK" dirty="0" smtClean="0"/>
              <a:t>When working with the RESTClient in Firefox use ”Private Browsing” mode as credentials used and cookies returned in one tab doesn’t leak to other ”Private Browsing” tabs.</a:t>
            </a:r>
          </a:p>
          <a:p>
            <a:r>
              <a:rPr lang="da-DK" dirty="0" smtClean="0"/>
              <a:t>Pretty easy to use once you grasp the concepts</a:t>
            </a:r>
            <a:endParaRPr lang="da-DK" dirty="0"/>
          </a:p>
        </p:txBody>
      </p:sp>
    </p:spTree>
    <p:extLst>
      <p:ext uri="{BB962C8B-B14F-4D97-AF65-F5344CB8AC3E}">
        <p14:creationId xmlns:p14="http://schemas.microsoft.com/office/powerpoint/2010/main" val="974939933"/>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Resources</a:t>
            </a:r>
            <a:endParaRPr lang="da-DK" dirty="0"/>
          </a:p>
        </p:txBody>
      </p:sp>
      <p:sp>
        <p:nvSpPr>
          <p:cNvPr id="3" name="Content Placeholder 2"/>
          <p:cNvSpPr>
            <a:spLocks noGrp="1"/>
          </p:cNvSpPr>
          <p:nvPr>
            <p:ph idx="1"/>
          </p:nvPr>
        </p:nvSpPr>
        <p:spPr/>
        <p:txBody>
          <a:bodyPr>
            <a:noAutofit/>
          </a:bodyPr>
          <a:lstStyle/>
          <a:p>
            <a:r>
              <a:rPr lang="da-DK" sz="1800" dirty="0" smtClean="0"/>
              <a:t>Activity Streams in the OpenSocial specification, </a:t>
            </a:r>
            <a:r>
              <a:rPr lang="da-DK" sz="1800" dirty="0" smtClean="0">
                <a:hlinkClick r:id="rId2"/>
              </a:rPr>
              <a:t>http://opensocial-resources.googlecode.com/svn/spec/trunk/Social-API-Server.xml#ActivityStreams-Service</a:t>
            </a:r>
            <a:endParaRPr lang="da-DK" sz="1800" dirty="0" smtClean="0"/>
          </a:p>
          <a:p>
            <a:r>
              <a:rPr lang="da-DK" sz="1800" dirty="0" smtClean="0"/>
              <a:t>AppDev wiki, </a:t>
            </a:r>
            <a:r>
              <a:rPr lang="da-DK" sz="1800" dirty="0" smtClean="0">
                <a:hlinkClick r:id="rId3"/>
              </a:rPr>
              <a:t>http://www-10.lotus.com/ldd/appdevwiki.nsf</a:t>
            </a:r>
            <a:endParaRPr lang="da-DK" sz="1800" dirty="0" smtClean="0"/>
          </a:p>
          <a:p>
            <a:r>
              <a:rPr lang="da-DK" sz="1800" dirty="0" smtClean="0"/>
              <a:t>IBM Connections Activity Stream Integration (AD104 from IBM Connect 2013), </a:t>
            </a:r>
            <a:r>
              <a:rPr lang="da-DK" sz="1800" dirty="0" smtClean="0">
                <a:hlinkClick r:id="rId4"/>
              </a:rPr>
              <a:t>http://www.slideshare.net/brianog/ad104-ibm-connections-actiivtystream-integration</a:t>
            </a:r>
            <a:endParaRPr lang="da-DK" sz="1800" dirty="0" smtClean="0"/>
          </a:p>
          <a:p>
            <a:r>
              <a:rPr lang="da-DK" sz="1800" dirty="0" smtClean="0"/>
              <a:t>Activity Stream hands-on lab, http://www-10.lotus.com/ldd/appdevwiki.nsf/xsp/.ibmmodres/domino/OpenAttachment/ldd/appdevwiki.nsf/82567C415DF5243185257AEE00626F82/attach/5-sdk-workshop-activitystreams.pdf</a:t>
            </a:r>
            <a:endParaRPr lang="da-DK" sz="1800" dirty="0"/>
          </a:p>
        </p:txBody>
      </p:sp>
    </p:spTree>
    <p:extLst>
      <p:ext uri="{BB962C8B-B14F-4D97-AF65-F5344CB8AC3E}">
        <p14:creationId xmlns:p14="http://schemas.microsoft.com/office/powerpoint/2010/main" val="4134143810"/>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Tools of the trade</a:t>
            </a:r>
            <a:endParaRPr lang="da-DK" dirty="0"/>
          </a:p>
        </p:txBody>
      </p:sp>
      <p:sp>
        <p:nvSpPr>
          <p:cNvPr id="3" name="Content Placeholder 2"/>
          <p:cNvSpPr>
            <a:spLocks noGrp="1"/>
          </p:cNvSpPr>
          <p:nvPr>
            <p:ph idx="1"/>
          </p:nvPr>
        </p:nvSpPr>
        <p:spPr/>
        <p:txBody>
          <a:bodyPr>
            <a:normAutofit/>
          </a:bodyPr>
          <a:lstStyle/>
          <a:p>
            <a:r>
              <a:rPr lang="da-DK" dirty="0" smtClean="0"/>
              <a:t>RESTclient in Firefox (recommended), </a:t>
            </a:r>
            <a:r>
              <a:rPr lang="da-DK" dirty="0" smtClean="0">
                <a:hlinkClick r:id="rId2"/>
              </a:rPr>
              <a:t>https://addons.mozilla.org/da/firefox/addon/restclient/</a:t>
            </a:r>
            <a:endParaRPr lang="da-DK" dirty="0" smtClean="0"/>
          </a:p>
          <a:p>
            <a:r>
              <a:rPr lang="da-DK" dirty="0" smtClean="0"/>
              <a:t>Advanced REST client in Chrome (issues with POSTs), </a:t>
            </a:r>
            <a:r>
              <a:rPr lang="da-DK" dirty="0" smtClean="0">
                <a:hlinkClick r:id="rId3"/>
              </a:rPr>
              <a:t>http://bit.ly/advancedrest</a:t>
            </a:r>
            <a:endParaRPr lang="da-DK" dirty="0" smtClean="0"/>
          </a:p>
          <a:p>
            <a:r>
              <a:rPr lang="da-DK" dirty="0" smtClean="0"/>
              <a:t>cURL (for any imaginable operating system), </a:t>
            </a:r>
            <a:r>
              <a:rPr lang="da-DK" dirty="0" smtClean="0">
                <a:hlinkClick r:id="rId4"/>
              </a:rPr>
              <a:t>http://curl.haxx.se/</a:t>
            </a:r>
            <a:endParaRPr lang="da-DK" dirty="0" smtClean="0"/>
          </a:p>
          <a:p>
            <a:r>
              <a:rPr lang="da-DK" dirty="0" smtClean="0"/>
              <a:t>Charles Web Proxy, </a:t>
            </a:r>
            <a:r>
              <a:rPr lang="da-DK" dirty="0" smtClean="0">
                <a:hlinkClick r:id="rId5"/>
              </a:rPr>
              <a:t>http://www.charlesproxy.com</a:t>
            </a:r>
            <a:endParaRPr lang="da-DK" dirty="0"/>
          </a:p>
        </p:txBody>
      </p:sp>
    </p:spTree>
    <p:extLst>
      <p:ext uri="{BB962C8B-B14F-4D97-AF65-F5344CB8AC3E}">
        <p14:creationId xmlns:p14="http://schemas.microsoft.com/office/powerpoint/2010/main" val="4223377369"/>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67419"/>
            <a:ext cx="5482952" cy="2308600"/>
          </a:xfrm>
        </p:spPr>
        <p:txBody>
          <a:bodyPr>
            <a:normAutofit/>
          </a:bodyPr>
          <a:lstStyle/>
          <a:p>
            <a:r>
              <a:rPr lang="en-US" dirty="0" smtClean="0"/>
              <a:t>But?, How?, Doesn't that mean...</a:t>
            </a:r>
          </a:p>
          <a:p>
            <a:r>
              <a:rPr lang="en-US" dirty="0" smtClean="0"/>
              <a:t>Give it to me! (or come talk </a:t>
            </a:r>
            <a:br>
              <a:rPr lang="en-US" dirty="0" smtClean="0"/>
            </a:br>
            <a:r>
              <a:rPr lang="en-US" dirty="0" smtClean="0"/>
              <a:t>to me after the session or find me in the hallways...)</a:t>
            </a:r>
          </a:p>
          <a:p>
            <a:r>
              <a:rPr lang="da-DK" b="1" dirty="0" err="1" smtClean="0"/>
              <a:t>Twitter</a:t>
            </a:r>
            <a:r>
              <a:rPr lang="da-DK" b="1" dirty="0" smtClean="0"/>
              <a:t>:</a:t>
            </a:r>
            <a:r>
              <a:rPr lang="da-DK" dirty="0"/>
              <a:t> </a:t>
            </a:r>
            <a:r>
              <a:rPr lang="da-DK" dirty="0" smtClean="0"/>
              <a:t>@lekkim</a:t>
            </a:r>
          </a:p>
          <a:p>
            <a:r>
              <a:rPr lang="da-DK" b="1" dirty="0" smtClean="0"/>
              <a:t>Email:</a:t>
            </a:r>
            <a:r>
              <a:rPr lang="da-DK" dirty="0" smtClean="0"/>
              <a:t> mh@intravision.dk</a:t>
            </a:r>
          </a:p>
          <a:p>
            <a:r>
              <a:rPr lang="da-DK" b="1" dirty="0" smtClean="0"/>
              <a:t>Blog:</a:t>
            </a:r>
            <a:r>
              <a:rPr lang="da-DK" dirty="0" smtClean="0"/>
              <a:t> http://lekkimworld.com</a:t>
            </a:r>
            <a:endParaRPr lang="da-DK" dirty="0"/>
          </a:p>
        </p:txBody>
      </p:sp>
      <p:pic>
        <p:nvPicPr>
          <p:cNvPr id="1026" name="Picture 2"/>
          <p:cNvPicPr>
            <a:picLocks noChangeAspect="1" noChangeArrowheads="1"/>
          </p:cNvPicPr>
          <p:nvPr/>
        </p:nvPicPr>
        <p:blipFill>
          <a:blip r:embed="rId2" cstate="print"/>
          <a:srcRect/>
          <a:stretch>
            <a:fillRect/>
          </a:stretch>
        </p:blipFill>
        <p:spPr bwMode="auto">
          <a:xfrm>
            <a:off x="5817159" y="898395"/>
            <a:ext cx="3155887" cy="2973081"/>
          </a:xfrm>
          <a:prstGeom prst="rect">
            <a:avLst/>
          </a:prstGeom>
          <a:noFill/>
          <a:ln w="9525">
            <a:solidFill>
              <a:schemeClr val="tx1"/>
            </a:solidFill>
            <a:miter lim="800000"/>
            <a:headEnd/>
            <a:tailEnd/>
          </a:ln>
        </p:spPr>
      </p:pic>
      <p:pic>
        <p:nvPicPr>
          <p:cNvPr id="5" name="Picture 5" descr="ppt template thank you 1-01.png"/>
          <p:cNvPicPr>
            <a:picLocks noChangeAspect="1"/>
          </p:cNvPicPr>
          <p:nvPr/>
        </p:nvPicPr>
        <p:blipFill>
          <a:blip r:embed="rId3">
            <a:extLst>
              <a:ext uri="{28A0092B-C50C-407E-A947-70E740481C1C}">
                <a14:useLocalDpi xmlns:a14="http://schemas.microsoft.com/office/drawing/2010/main" val="0"/>
              </a:ext>
            </a:extLst>
          </a:blip>
          <a:srcRect l="10185" t="19797" r="20609" b="38205"/>
          <a:stretch>
            <a:fillRect/>
          </a:stretch>
        </p:blipFill>
        <p:spPr bwMode="auto">
          <a:xfrm>
            <a:off x="216957" y="90962"/>
            <a:ext cx="4792663"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203733" y="1160922"/>
            <a:ext cx="4586992"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173038" indent="-173038" algn="l" rtl="0" eaLnBrk="0" fontAlgn="base" hangingPunct="0">
              <a:spcBef>
                <a:spcPct val="50000"/>
              </a:spcBef>
              <a:spcAft>
                <a:spcPct val="0"/>
              </a:spcAft>
              <a:buClr>
                <a:schemeClr val="tx1"/>
              </a:buClr>
              <a:buFont typeface="Wingdings" charset="0"/>
              <a:buChar char="§"/>
              <a:defRPr sz="1600">
                <a:solidFill>
                  <a:schemeClr val="tx1"/>
                </a:solidFill>
                <a:latin typeface="+mn-lt"/>
                <a:ea typeface="ＭＳ Ｐゴシック" charset="0"/>
                <a:cs typeface="+mn-cs"/>
              </a:defRPr>
            </a:lvl1pPr>
            <a:lvl2pPr marL="509588" indent="-163513" algn="l" rtl="0" eaLnBrk="0" fontAlgn="base" hangingPunct="0">
              <a:spcBef>
                <a:spcPct val="0"/>
              </a:spcBef>
              <a:spcAft>
                <a:spcPct val="0"/>
              </a:spcAft>
              <a:buClr>
                <a:schemeClr val="tx1"/>
              </a:buClr>
              <a:buFont typeface="Arial" charset="0"/>
              <a:buChar char="–"/>
              <a:defRPr sz="1600">
                <a:solidFill>
                  <a:schemeClr val="tx1"/>
                </a:solidFill>
                <a:latin typeface="+mn-lt"/>
                <a:ea typeface="ＭＳ Ｐゴシック" charset="0"/>
              </a:defRPr>
            </a:lvl2pPr>
            <a:lvl3pPr marL="855663" indent="-173038" algn="l" rtl="0" eaLnBrk="0" fontAlgn="base" hangingPunct="0">
              <a:spcBef>
                <a:spcPct val="0"/>
              </a:spcBef>
              <a:spcAft>
                <a:spcPct val="0"/>
              </a:spcAft>
              <a:buClr>
                <a:schemeClr val="tx1"/>
              </a:buClr>
              <a:buChar char="•"/>
              <a:defRPr sz="1600">
                <a:solidFill>
                  <a:schemeClr val="tx1"/>
                </a:solidFill>
                <a:latin typeface="+mn-lt"/>
                <a:ea typeface="ＭＳ Ｐゴシック" charset="0"/>
              </a:defRPr>
            </a:lvl3pPr>
            <a:lvl4pPr marL="1203325" indent="-173038" algn="l" rtl="0" eaLnBrk="0" fontAlgn="base" hangingPunct="0">
              <a:spcBef>
                <a:spcPct val="20000"/>
              </a:spcBef>
              <a:spcAft>
                <a:spcPct val="0"/>
              </a:spcAft>
              <a:buClrTx/>
              <a:buSzPct val="100000"/>
              <a:buFont typeface="Arial" pitchFamily="34" charset="0"/>
              <a:buChar char="-"/>
              <a:defRPr sz="1600">
                <a:solidFill>
                  <a:schemeClr val="tx1"/>
                </a:solidFill>
                <a:latin typeface="+mn-lt"/>
                <a:ea typeface="ＭＳ Ｐゴシック" charset="0"/>
              </a:defRPr>
            </a:lvl4pPr>
            <a:lvl5pPr marL="1539875" indent="-163513" algn="l" rtl="0" eaLnBrk="0" fontAlgn="base" hangingPunct="0">
              <a:spcBef>
                <a:spcPct val="20000"/>
              </a:spcBef>
              <a:spcAft>
                <a:spcPct val="0"/>
              </a:spcAft>
              <a:buClr>
                <a:schemeClr val="tx1"/>
              </a:buClr>
              <a:buFont typeface="Arial" charset="0"/>
              <a:buChar char="»"/>
              <a:defRPr sz="1600">
                <a:solidFill>
                  <a:schemeClr val="tx1"/>
                </a:solidFill>
                <a:latin typeface="+mn-lt"/>
                <a:ea typeface="ＭＳ Ｐゴシック" charset="0"/>
              </a:defRPr>
            </a:lvl5pPr>
            <a:lvl6pPr marL="1997075" indent="-163513" algn="l" rtl="0" eaLnBrk="1" fontAlgn="base" hangingPunct="1">
              <a:spcBef>
                <a:spcPct val="20000"/>
              </a:spcBef>
              <a:spcAft>
                <a:spcPct val="0"/>
              </a:spcAft>
              <a:buClr>
                <a:schemeClr val="tx1"/>
              </a:buClr>
              <a:buFont typeface="Arial" pitchFamily="34" charset="0"/>
              <a:buChar char="»"/>
              <a:defRPr sz="1400">
                <a:solidFill>
                  <a:schemeClr val="tx1"/>
                </a:solidFill>
                <a:latin typeface="+mn-lt"/>
              </a:defRPr>
            </a:lvl6pPr>
            <a:lvl7pPr marL="2454275" indent="-163513" algn="l" rtl="0" eaLnBrk="1" fontAlgn="base" hangingPunct="1">
              <a:spcBef>
                <a:spcPct val="20000"/>
              </a:spcBef>
              <a:spcAft>
                <a:spcPct val="0"/>
              </a:spcAft>
              <a:buClr>
                <a:schemeClr val="tx1"/>
              </a:buClr>
              <a:buFont typeface="Arial" pitchFamily="34" charset="0"/>
              <a:buChar char="»"/>
              <a:defRPr sz="1400">
                <a:solidFill>
                  <a:schemeClr val="tx1"/>
                </a:solidFill>
                <a:latin typeface="+mn-lt"/>
              </a:defRPr>
            </a:lvl7pPr>
            <a:lvl8pPr marL="2911475" indent="-163513" algn="l" rtl="0" eaLnBrk="1" fontAlgn="base" hangingPunct="1">
              <a:spcBef>
                <a:spcPct val="20000"/>
              </a:spcBef>
              <a:spcAft>
                <a:spcPct val="0"/>
              </a:spcAft>
              <a:buClr>
                <a:schemeClr val="tx1"/>
              </a:buClr>
              <a:buFont typeface="Arial" pitchFamily="34" charset="0"/>
              <a:buChar char="»"/>
              <a:defRPr sz="1400">
                <a:solidFill>
                  <a:schemeClr val="tx1"/>
                </a:solidFill>
                <a:latin typeface="+mn-lt"/>
              </a:defRPr>
            </a:lvl8pPr>
            <a:lvl9pPr marL="3368675" indent="-163513" algn="l" rtl="0" eaLnBrk="1" fontAlgn="base" hangingPunct="1">
              <a:spcBef>
                <a:spcPct val="20000"/>
              </a:spcBef>
              <a:spcAft>
                <a:spcPct val="0"/>
              </a:spcAft>
              <a:buClr>
                <a:schemeClr val="tx1"/>
              </a:buClr>
              <a:buFont typeface="Arial" pitchFamily="34" charset="0"/>
              <a:buChar char="»"/>
              <a:defRPr sz="1400">
                <a:solidFill>
                  <a:schemeClr val="tx1"/>
                </a:solidFill>
                <a:latin typeface="+mn-lt"/>
              </a:defRPr>
            </a:lvl9pPr>
          </a:lstStyle>
          <a:p>
            <a:pPr marL="0" indent="0" eaLnBrk="1" hangingPunct="1">
              <a:buNone/>
            </a:pPr>
            <a:r>
              <a:rPr lang="en-US" sz="2800" dirty="0" smtClean="0">
                <a:solidFill>
                  <a:srgbClr val="000000"/>
                </a:solidFill>
                <a:latin typeface="Arial" charset="0"/>
              </a:rPr>
              <a:t>Access Connect Online to complete your session surveys</a:t>
            </a:r>
            <a:endParaRPr lang="en-US" sz="2800" dirty="0">
              <a:solidFill>
                <a:srgbClr val="000000"/>
              </a:solidFill>
              <a:latin typeface="Arial" charset="0"/>
            </a:endParaRPr>
          </a:p>
        </p:txBody>
      </p:sp>
    </p:spTree>
    <p:extLst>
      <p:ext uri="{BB962C8B-B14F-4D97-AF65-F5344CB8AC3E}">
        <p14:creationId xmlns:p14="http://schemas.microsoft.com/office/powerpoint/2010/main" val="19238601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63" y="215371"/>
            <a:ext cx="8686800" cy="716986"/>
          </a:xfrm>
        </p:spPr>
        <p:txBody>
          <a:bodyPr>
            <a:normAutofit/>
          </a:bodyPr>
          <a:lstStyle/>
          <a:p>
            <a:r>
              <a:rPr lang="da-DK" dirty="0" err="1" smtClean="0"/>
              <a:t>What</a:t>
            </a:r>
            <a:r>
              <a:rPr lang="da-DK" dirty="0" smtClean="0"/>
              <a:t> is the Activity Stream</a:t>
            </a:r>
            <a:endParaRPr lang="da-DK" dirty="0"/>
          </a:p>
        </p:txBody>
      </p:sp>
      <p:sp>
        <p:nvSpPr>
          <p:cNvPr id="3" name="Content Placeholder 2"/>
          <p:cNvSpPr>
            <a:spLocks noGrp="1"/>
          </p:cNvSpPr>
          <p:nvPr>
            <p:ph idx="1"/>
          </p:nvPr>
        </p:nvSpPr>
        <p:spPr/>
        <p:txBody>
          <a:bodyPr>
            <a:noAutofit/>
          </a:bodyPr>
          <a:lstStyle/>
          <a:p>
            <a:r>
              <a:rPr lang="da-DK" sz="1800" b="1" dirty="0" smtClean="0"/>
              <a:t>River of news</a:t>
            </a:r>
            <a:r>
              <a:rPr lang="da-DK" sz="1800" dirty="0" smtClean="0"/>
              <a:t> – it’s like water flowing by you</a:t>
            </a:r>
          </a:p>
          <a:p>
            <a:r>
              <a:rPr lang="da-DK" sz="1800" dirty="0" smtClean="0"/>
              <a:t>Notifications about ”stuff” happening in (other) systems – we refer to these notifications as </a:t>
            </a:r>
            <a:r>
              <a:rPr lang="da-DK" sz="1800" b="1" dirty="0" smtClean="0"/>
              <a:t>entries</a:t>
            </a:r>
          </a:p>
          <a:p>
            <a:r>
              <a:rPr lang="da-DK" sz="1800" dirty="0" smtClean="0"/>
              <a:t>Entries may be </a:t>
            </a:r>
            <a:r>
              <a:rPr lang="da-DK" sz="1800" b="1" dirty="0" smtClean="0"/>
              <a:t>saved</a:t>
            </a:r>
            <a:r>
              <a:rPr lang="da-DK" sz="1800" dirty="0" smtClean="0"/>
              <a:t> for future reference and </a:t>
            </a:r>
            <a:br>
              <a:rPr lang="da-DK" sz="1800" dirty="0" smtClean="0"/>
            </a:br>
            <a:r>
              <a:rPr lang="da-DK" sz="1800" dirty="0" err="1" smtClean="0"/>
              <a:t>entries</a:t>
            </a:r>
            <a:r>
              <a:rPr lang="da-DK" sz="1800" dirty="0" smtClean="0"/>
              <a:t> may be </a:t>
            </a:r>
            <a:r>
              <a:rPr lang="da-DK" sz="1800" b="1" dirty="0" smtClean="0"/>
              <a:t>actionable</a:t>
            </a:r>
            <a:r>
              <a:rPr lang="da-DK" sz="1800" dirty="0" smtClean="0"/>
              <a:t> i.e. indicated that it must be acted upon</a:t>
            </a:r>
          </a:p>
          <a:p>
            <a:r>
              <a:rPr lang="da-DK" sz="1800" dirty="0" smtClean="0"/>
              <a:t>Typically </a:t>
            </a:r>
            <a:r>
              <a:rPr lang="da-DK" sz="1800" b="1" dirty="0" smtClean="0"/>
              <a:t>you</a:t>
            </a:r>
            <a:r>
              <a:rPr lang="da-DK" sz="1800" dirty="0" smtClean="0"/>
              <a:t> decide what goes into your stream</a:t>
            </a:r>
          </a:p>
          <a:p>
            <a:r>
              <a:rPr lang="da-DK" sz="1800" dirty="0" smtClean="0"/>
              <a:t>A replacement for email notifications (</a:t>
            </a:r>
            <a:r>
              <a:rPr lang="da-DK" sz="1800" dirty="0" err="1" smtClean="0"/>
              <a:t>although</a:t>
            </a:r>
            <a:r>
              <a:rPr lang="da-DK" sz="1800" dirty="0" smtClean="0"/>
              <a:t> </a:t>
            </a:r>
            <a:br>
              <a:rPr lang="da-DK" sz="1800" dirty="0" smtClean="0"/>
            </a:br>
            <a:r>
              <a:rPr lang="da-DK" sz="1800" dirty="0" err="1" smtClean="0"/>
              <a:t>you</a:t>
            </a:r>
            <a:r>
              <a:rPr lang="da-DK" sz="1800" dirty="0" smtClean="0"/>
              <a:t> </a:t>
            </a:r>
            <a:r>
              <a:rPr lang="da-DK" sz="1800" dirty="0" err="1" smtClean="0"/>
              <a:t>can</a:t>
            </a:r>
            <a:r>
              <a:rPr lang="da-DK" sz="1800" dirty="0" smtClean="0"/>
              <a:t> have </a:t>
            </a:r>
            <a:r>
              <a:rPr lang="da-DK" sz="1800" dirty="0" err="1" smtClean="0"/>
              <a:t>those</a:t>
            </a:r>
            <a:r>
              <a:rPr lang="da-DK" sz="1800" dirty="0" smtClean="0"/>
              <a:t> too...)</a:t>
            </a:r>
          </a:p>
          <a:p>
            <a:r>
              <a:rPr lang="da-DK" sz="1800" b="1" dirty="0" smtClean="0"/>
              <a:t>Standards based</a:t>
            </a:r>
            <a:r>
              <a:rPr lang="da-DK" sz="1800" dirty="0" smtClean="0"/>
              <a:t> – like – meaning – IBM took the standard and added IBM Connections </a:t>
            </a:r>
            <a:r>
              <a:rPr lang="da-DK" sz="1800" dirty="0" err="1" smtClean="0"/>
              <a:t>specific</a:t>
            </a:r>
            <a:r>
              <a:rPr lang="da-DK" sz="1800" dirty="0" smtClean="0"/>
              <a:t> </a:t>
            </a:r>
            <a:r>
              <a:rPr lang="da-DK" sz="1800" dirty="0" err="1" smtClean="0"/>
              <a:t>stuff</a:t>
            </a:r>
            <a:r>
              <a:rPr lang="da-DK" sz="1800" dirty="0" smtClean="0"/>
              <a:t> to it</a:t>
            </a:r>
          </a:p>
        </p:txBody>
      </p:sp>
      <p:pic>
        <p:nvPicPr>
          <p:cNvPr id="4" name="Picture 2" descr="http://s3.amazonaws.com/dostuff-production/photos/410923/activitystreamsisitgettingstreamyinhere.jpg"/>
          <p:cNvPicPr>
            <a:picLocks noChangeAspect="1" noChangeArrowheads="1"/>
          </p:cNvPicPr>
          <p:nvPr/>
        </p:nvPicPr>
        <p:blipFill>
          <a:blip r:embed="rId2" cstate="print"/>
          <a:srcRect/>
          <a:stretch>
            <a:fillRect/>
          </a:stretch>
        </p:blipFill>
        <p:spPr bwMode="auto">
          <a:xfrm>
            <a:off x="5761241" y="2973634"/>
            <a:ext cx="3285559" cy="447045"/>
          </a:xfrm>
          <a:prstGeom prst="rect">
            <a:avLst/>
          </a:prstGeom>
          <a:noFill/>
        </p:spPr>
      </p:pic>
      <p:pic>
        <p:nvPicPr>
          <p:cNvPr id="52226" name="Picture 2" descr="http://www.insidefacebook.com/wp-content/uploads/2007/12/opensocial.jpg"/>
          <p:cNvPicPr>
            <a:picLocks noChangeAspect="1" noChangeArrowheads="1"/>
          </p:cNvPicPr>
          <p:nvPr/>
        </p:nvPicPr>
        <p:blipFill>
          <a:blip r:embed="rId3" cstate="print"/>
          <a:srcRect/>
          <a:stretch>
            <a:fillRect/>
          </a:stretch>
        </p:blipFill>
        <p:spPr bwMode="auto">
          <a:xfrm>
            <a:off x="7572066" y="1793356"/>
            <a:ext cx="1449898" cy="1121193"/>
          </a:xfrm>
          <a:prstGeom prst="rect">
            <a:avLst/>
          </a:prstGeom>
          <a:noFill/>
          <a:ln>
            <a:solidFill>
              <a:schemeClr val="accent1"/>
            </a:solidFill>
          </a:ln>
        </p:spPr>
      </p:pic>
    </p:spTree>
    <p:extLst>
      <p:ext uri="{BB962C8B-B14F-4D97-AF65-F5344CB8AC3E}">
        <p14:creationId xmlns:p14="http://schemas.microsoft.com/office/powerpoint/2010/main" val="74207718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da-DK" sz="2400" dirty="0" smtClean="0"/>
              <a:t>A new inbox – doesn’t replace email</a:t>
            </a:r>
          </a:p>
          <a:p>
            <a:r>
              <a:rPr lang="da-DK" sz="2400" dirty="0" smtClean="0"/>
              <a:t>A perpeptual data store – entries are deleted based on a server defined purge interval (default is 30 days) unless </a:t>
            </a:r>
            <a:r>
              <a:rPr lang="da-DK" sz="2400" b="1" dirty="0" smtClean="0"/>
              <a:t>saved</a:t>
            </a:r>
            <a:r>
              <a:rPr lang="da-DK" sz="2400" dirty="0" smtClean="0"/>
              <a:t> or </a:t>
            </a:r>
            <a:r>
              <a:rPr lang="da-DK" sz="2400" b="1" dirty="0" smtClean="0"/>
              <a:t>actionable</a:t>
            </a:r>
          </a:p>
          <a:p>
            <a:r>
              <a:rPr lang="da-DK" sz="2400" dirty="0" smtClean="0"/>
              <a:t>Meant as a content repository</a:t>
            </a:r>
          </a:p>
          <a:p>
            <a:r>
              <a:rPr lang="da-DK" sz="2400" dirty="0" smtClean="0"/>
              <a:t>Something that implies that you must read it all – it’s notifications – treat it as such...</a:t>
            </a:r>
          </a:p>
          <a:p>
            <a:endParaRPr lang="da-DK" sz="2400" dirty="0" smtClean="0"/>
          </a:p>
        </p:txBody>
      </p:sp>
      <p:sp>
        <p:nvSpPr>
          <p:cNvPr id="4" name="Title 1"/>
          <p:cNvSpPr>
            <a:spLocks noGrp="1"/>
          </p:cNvSpPr>
          <p:nvPr>
            <p:ph type="title"/>
          </p:nvPr>
        </p:nvSpPr>
        <p:spPr>
          <a:xfrm>
            <a:off x="182563" y="204789"/>
            <a:ext cx="8686800" cy="716986"/>
          </a:xfrm>
        </p:spPr>
        <p:txBody>
          <a:bodyPr>
            <a:normAutofit/>
          </a:bodyPr>
          <a:lstStyle/>
          <a:p>
            <a:r>
              <a:rPr lang="da-DK" dirty="0" err="1" smtClean="0"/>
              <a:t>What</a:t>
            </a:r>
            <a:r>
              <a:rPr lang="da-DK" dirty="0" smtClean="0"/>
              <a:t> is the Activity </a:t>
            </a:r>
            <a:r>
              <a:rPr lang="da-DK" dirty="0" err="1" smtClean="0"/>
              <a:t>Stream</a:t>
            </a:r>
            <a:r>
              <a:rPr lang="da-DK" dirty="0" smtClean="0"/>
              <a:t> </a:t>
            </a:r>
            <a:r>
              <a:rPr lang="da-DK" u="sng" dirty="0" smtClean="0"/>
              <a:t>NOT</a:t>
            </a:r>
            <a:endParaRPr lang="da-DK" u="sng" dirty="0"/>
          </a:p>
        </p:txBody>
      </p:sp>
    </p:spTree>
    <p:extLst>
      <p:ext uri="{BB962C8B-B14F-4D97-AF65-F5344CB8AC3E}">
        <p14:creationId xmlns:p14="http://schemas.microsoft.com/office/powerpoint/2010/main" val="144896200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da-DK" sz="2400" dirty="0" smtClean="0"/>
              <a:t>Let’s look at the activity stream in IBM Connections</a:t>
            </a:r>
          </a:p>
          <a:p>
            <a:r>
              <a:rPr lang="da-DK" sz="2400" dirty="0" smtClean="0"/>
              <a:t>See options for filtering (saved/actionable)</a:t>
            </a:r>
            <a:endParaRPr lang="da-DK" sz="2400" dirty="0"/>
          </a:p>
        </p:txBody>
      </p:sp>
      <p:pic>
        <p:nvPicPr>
          <p:cNvPr id="43010" name="Picture 2" descr="http://www.gearsandstuff.com/images/gear_types/spur_gear.jpg"/>
          <p:cNvPicPr>
            <a:picLocks noChangeAspect="1" noChangeArrowheads="1"/>
          </p:cNvPicPr>
          <p:nvPr/>
        </p:nvPicPr>
        <p:blipFill>
          <a:blip r:embed="rId2" cstate="print"/>
          <a:srcRect/>
          <a:stretch>
            <a:fillRect/>
          </a:stretch>
        </p:blipFill>
        <p:spPr bwMode="auto">
          <a:xfrm>
            <a:off x="2983210" y="2038971"/>
            <a:ext cx="3028950" cy="2481177"/>
          </a:xfrm>
          <a:prstGeom prst="rect">
            <a:avLst/>
          </a:prstGeom>
          <a:noFill/>
        </p:spPr>
      </p:pic>
      <p:sp>
        <p:nvSpPr>
          <p:cNvPr id="4" name="Titel 3"/>
          <p:cNvSpPr>
            <a:spLocks noGrp="1"/>
          </p:cNvSpPr>
          <p:nvPr>
            <p:ph type="title"/>
          </p:nvPr>
        </p:nvSpPr>
        <p:spPr/>
        <p:txBody>
          <a:bodyPr/>
          <a:lstStyle/>
          <a:p>
            <a:r>
              <a:rPr lang="da-DK" dirty="0" smtClean="0"/>
              <a:t>Demo</a:t>
            </a:r>
            <a:endParaRPr lang="da-DK" dirty="0"/>
          </a:p>
        </p:txBody>
      </p:sp>
    </p:spTree>
    <p:extLst>
      <p:ext uri="{BB962C8B-B14F-4D97-AF65-F5344CB8AC3E}">
        <p14:creationId xmlns:p14="http://schemas.microsoft.com/office/powerpoint/2010/main" val="115115504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onnect 2014_template_EXTERNAL_v1">
  <a:themeElements>
    <a:clrScheme name="Connect 2014">
      <a:dk1>
        <a:srgbClr val="000000"/>
      </a:dk1>
      <a:lt1>
        <a:srgbClr val="FFFFFF"/>
      </a:lt1>
      <a:dk2>
        <a:srgbClr val="000000"/>
      </a:dk2>
      <a:lt2>
        <a:srgbClr val="808080"/>
      </a:lt2>
      <a:accent1>
        <a:srgbClr val="00B2EF"/>
      </a:accent1>
      <a:accent2>
        <a:srgbClr val="92D050"/>
      </a:accent2>
      <a:accent3>
        <a:srgbClr val="FF0000"/>
      </a:accent3>
      <a:accent4>
        <a:srgbClr val="FFC000"/>
      </a:accent4>
      <a:accent5>
        <a:srgbClr val="83D1F5"/>
      </a:accent5>
      <a:accent6>
        <a:srgbClr val="BA006E"/>
      </a:accent6>
      <a:hlink>
        <a:srgbClr val="00B2EF"/>
      </a:hlink>
      <a:folHlink>
        <a:srgbClr val="00649D"/>
      </a:folHlink>
    </a:clrScheme>
    <a:fontScheme name="10 September 2009_ITSO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25000" smtClean="0">
            <a:ln>
              <a:noFill/>
            </a:ln>
            <a:solidFill>
              <a:schemeClr val="hlink"/>
            </a:solidFill>
            <a:effectLst/>
            <a:latin typeface="Arial"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25000" smtClean="0">
            <a:ln>
              <a:noFill/>
            </a:ln>
            <a:solidFill>
              <a:schemeClr val="hlink"/>
            </a:solidFill>
            <a:effectLst/>
            <a:latin typeface="Arial" pitchFamily="34" charset="0"/>
          </a:defRPr>
        </a:defPPr>
      </a:lstStyle>
    </a:lnDef>
  </a:objectDefaults>
  <a:extraClrSchemeLst>
    <a:extraClrScheme>
      <a:clrScheme name="10 September 2009_ITSO1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1555</TotalTime>
  <Words>2934</Words>
  <Application>Microsoft Macintosh PowerPoint</Application>
  <PresentationFormat>Brugerdefineret</PresentationFormat>
  <Paragraphs>296</Paragraphs>
  <Slides>63</Slides>
  <Notes>1</Notes>
  <HiddenSlides>0</HiddenSlides>
  <MMClips>0</MMClips>
  <ScaleCrop>false</ScaleCrop>
  <HeadingPairs>
    <vt:vector size="4" baseType="variant">
      <vt:variant>
        <vt:lpstr>Tema</vt:lpstr>
      </vt:variant>
      <vt:variant>
        <vt:i4>1</vt:i4>
      </vt:variant>
      <vt:variant>
        <vt:lpstr>Diastitler</vt:lpstr>
      </vt:variant>
      <vt:variant>
        <vt:i4>63</vt:i4>
      </vt:variant>
    </vt:vector>
  </HeadingPairs>
  <TitlesOfParts>
    <vt:vector size="64" baseType="lpstr">
      <vt:lpstr>Connect 2014_template_EXTERNAL_v1</vt:lpstr>
      <vt:lpstr>BP301: An Introduction to Working with the Activity Stream</vt:lpstr>
      <vt:lpstr>@me</vt:lpstr>
      <vt:lpstr>Acknowledgements and Disclaimers</vt:lpstr>
      <vt:lpstr>What is this session about?</vt:lpstr>
      <vt:lpstr>Agenda</vt:lpstr>
      <vt:lpstr>The activity stream concept</vt:lpstr>
      <vt:lpstr>What is the Activity Stream</vt:lpstr>
      <vt:lpstr>What is the Activity Stream NOT</vt:lpstr>
      <vt:lpstr>Demo</vt:lpstr>
      <vt:lpstr>Demo safety slide</vt:lpstr>
      <vt:lpstr>No content stored in the stream</vt:lpstr>
      <vt:lpstr>REST API’s 101 (1)</vt:lpstr>
      <vt:lpstr>REST API’s 101 (2)</vt:lpstr>
      <vt:lpstr>REST API’s 101 (3)</vt:lpstr>
      <vt:lpstr>How many streams are there?</vt:lpstr>
      <vt:lpstr>Stream URL components</vt:lpstr>
      <vt:lpstr>Stream URL Examples</vt:lpstr>
      <vt:lpstr>Anatomy of a stream entry</vt:lpstr>
      <vt:lpstr>Anatomy of a stream entry</vt:lpstr>
      <vt:lpstr>Anatomy of a stream entry</vt:lpstr>
      <vt:lpstr>Anatomy of a stream entry</vt:lpstr>
      <vt:lpstr>Anatomy of a stream entry</vt:lpstr>
      <vt:lpstr>Anatomy of a stream entry</vt:lpstr>
      <vt:lpstr>Anatomy of a stream entry</vt:lpstr>
      <vt:lpstr>Anatomy of a stream entry</vt:lpstr>
      <vt:lpstr>Posting an entry* to the stream</vt:lpstr>
      <vt:lpstr>Demo</vt:lpstr>
      <vt:lpstr>Demo safety slide</vt:lpstr>
      <vt:lpstr>Deleting from the stream</vt:lpstr>
      <vt:lpstr>Action required!</vt:lpstr>
      <vt:lpstr>Mark/unmark as actionable</vt:lpstr>
      <vt:lpstr>Save for later</vt:lpstr>
      <vt:lpstr>Mark/unmark saved</vt:lpstr>
      <vt:lpstr>Rolling it up</vt:lpstr>
      <vt:lpstr>Rolling it up</vt:lpstr>
      <vt:lpstr>Rollup id vs. Object id</vt:lpstr>
      <vt:lpstr>Templates</vt:lpstr>
      <vt:lpstr>Templates</vt:lpstr>
      <vt:lpstr>Using templates</vt:lpstr>
      <vt:lpstr>Embedded Experiences</vt:lpstr>
      <vt:lpstr>Embedded Experiences</vt:lpstr>
      <vt:lpstr>Posting to other users stream</vt:lpstr>
      <vt:lpstr>Posting to other user</vt:lpstr>
      <vt:lpstr>Posting as other user</vt:lpstr>
      <vt:lpstr>Posting to &amp; as other user</vt:lpstr>
      <vt:lpstr>How it looks in the UI</vt:lpstr>
      <vt:lpstr>How it looks in the UI</vt:lpstr>
      <vt:lpstr>Using a generator</vt:lpstr>
      <vt:lpstr>Using a predefined generator</vt:lpstr>
      <vt:lpstr>Registering generators</vt:lpstr>
      <vt:lpstr>Benefit of registering generator</vt:lpstr>
      <vt:lpstr>Granting access (1)</vt:lpstr>
      <vt:lpstr>Granting access (2)</vt:lpstr>
      <vt:lpstr>Granting access (3)</vt:lpstr>
      <vt:lpstr>Granting access (4)</vt:lpstr>
      <vt:lpstr>Granting access (5)</vt:lpstr>
      <vt:lpstr>Demo</vt:lpstr>
      <vt:lpstr>Demo – safety slide (1)</vt:lpstr>
      <vt:lpstr>Demo – safety slide (2)</vt:lpstr>
      <vt:lpstr>Summary</vt:lpstr>
      <vt:lpstr>Resources</vt:lpstr>
      <vt:lpstr>Tools of the trade</vt:lpstr>
      <vt:lpstr>PowerPoint-præsentation</vt:lpstr>
    </vt:vector>
  </TitlesOfParts>
  <Company>IBM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IMPORTANT – Please Read!</dc:title>
  <dc:creator>kathyrh</dc:creator>
  <cp:lastModifiedBy>Mikkel Flindt Heisterberg</cp:lastModifiedBy>
  <cp:revision>36</cp:revision>
  <dcterms:created xsi:type="dcterms:W3CDTF">2013-12-04T00:49:37Z</dcterms:created>
  <dcterms:modified xsi:type="dcterms:W3CDTF">2014-01-27T02:11:07Z</dcterms:modified>
</cp:coreProperties>
</file>