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7"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LUWASEGUN\Documents\Probit%20analysis%20update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LUWASEGUN\Documents\Probit%20analysis%20update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OLUWASEGUN\Documents\Condition%20factor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4.1924975962163144E-2"/>
          <c:y val="7.3861151323773827E-2"/>
          <c:w val="0.90697102766000404"/>
          <c:h val="0.79916242087386136"/>
        </c:manualLayout>
      </c:layout>
      <c:scatterChart>
        <c:scatterStyle val="lineMarker"/>
        <c:varyColors val="0"/>
        <c:ser>
          <c:idx val="0"/>
          <c:order val="0"/>
          <c:marker>
            <c:symbol val="none"/>
          </c:marker>
          <c:trendline>
            <c:trendlineType val="linear"/>
            <c:dispRSqr val="0"/>
            <c:dispEq val="0"/>
          </c:trendline>
          <c:xVal>
            <c:numRef>
              <c:f>Sheet1!$C$23:$C$26</c:f>
              <c:numCache>
                <c:formatCode>General</c:formatCode>
                <c:ptCount val="4"/>
                <c:pt idx="0">
                  <c:v>0.47710000000000002</c:v>
                </c:pt>
                <c:pt idx="1">
                  <c:v>0.35220000000000001</c:v>
                </c:pt>
                <c:pt idx="2">
                  <c:v>0.17610000000000001</c:v>
                </c:pt>
                <c:pt idx="3">
                  <c:v>-0.12490000000000002</c:v>
                </c:pt>
              </c:numCache>
            </c:numRef>
          </c:xVal>
          <c:yVal>
            <c:numRef>
              <c:f>Sheet1!$D$23:$D$26</c:f>
              <c:numCache>
                <c:formatCode>General</c:formatCode>
                <c:ptCount val="4"/>
              </c:numCache>
            </c:numRef>
          </c:yVal>
          <c:smooth val="0"/>
        </c:ser>
        <c:ser>
          <c:idx val="1"/>
          <c:order val="1"/>
          <c:marker>
            <c:symbol val="none"/>
          </c:marker>
          <c:trendline>
            <c:trendlineType val="linear"/>
            <c:dispRSqr val="0"/>
            <c:dispEq val="0"/>
          </c:trendline>
          <c:xVal>
            <c:numRef>
              <c:f>Sheet1!$C$23:$C$26</c:f>
              <c:numCache>
                <c:formatCode>General</c:formatCode>
                <c:ptCount val="4"/>
                <c:pt idx="0">
                  <c:v>0.47710000000000002</c:v>
                </c:pt>
                <c:pt idx="1">
                  <c:v>0.35220000000000001</c:v>
                </c:pt>
                <c:pt idx="2">
                  <c:v>0.17610000000000001</c:v>
                </c:pt>
                <c:pt idx="3">
                  <c:v>-0.12490000000000002</c:v>
                </c:pt>
              </c:numCache>
            </c:numRef>
          </c:xVal>
          <c:yVal>
            <c:numRef>
              <c:f>Sheet1!$E$23:$E$26</c:f>
              <c:numCache>
                <c:formatCode>General</c:formatCode>
                <c:ptCount val="4"/>
              </c:numCache>
            </c:numRef>
          </c:yVal>
          <c:smooth val="0"/>
        </c:ser>
        <c:ser>
          <c:idx val="2"/>
          <c:order val="2"/>
          <c:spPr>
            <a:ln w="28575">
              <a:noFill/>
            </a:ln>
          </c:spPr>
          <c:trendline>
            <c:trendlineType val="linear"/>
            <c:dispRSqr val="1"/>
            <c:dispEq val="1"/>
            <c:trendlineLbl>
              <c:layout/>
              <c:tx>
                <c:rich>
                  <a:bodyPr/>
                  <a:lstStyle/>
                  <a:p>
                    <a:pPr>
                      <a:defRPr sz="1600">
                        <a:latin typeface="Times New Roman" pitchFamily="18" charset="0"/>
                        <a:cs typeface="Times New Roman" pitchFamily="18" charset="0"/>
                      </a:defRPr>
                    </a:pPr>
                    <a:r>
                      <a:rPr lang="en-US" sz="1600" baseline="0">
                        <a:latin typeface="Times New Roman" pitchFamily="18" charset="0"/>
                        <a:cs typeface="Times New Roman" pitchFamily="18" charset="0"/>
                      </a:rPr>
                      <a:t>y = 9.5718x + 1.530
R² = 0.9641</a:t>
                    </a:r>
                    <a:endParaRPr lang="en-US" sz="1600">
                      <a:latin typeface="Times New Roman" pitchFamily="18" charset="0"/>
                      <a:cs typeface="Times New Roman" pitchFamily="18" charset="0"/>
                    </a:endParaRPr>
                  </a:p>
                </c:rich>
              </c:tx>
              <c:numFmt formatCode="General" sourceLinked="0"/>
            </c:trendlineLbl>
          </c:trendline>
          <c:xVal>
            <c:numRef>
              <c:f>Sheet1!$C$23:$C$26</c:f>
              <c:numCache>
                <c:formatCode>General</c:formatCode>
                <c:ptCount val="4"/>
                <c:pt idx="0">
                  <c:v>0.47710000000000002</c:v>
                </c:pt>
                <c:pt idx="1">
                  <c:v>0.35220000000000001</c:v>
                </c:pt>
                <c:pt idx="2">
                  <c:v>0.17610000000000001</c:v>
                </c:pt>
                <c:pt idx="3">
                  <c:v>-0.12490000000000002</c:v>
                </c:pt>
              </c:numCache>
            </c:numRef>
          </c:xVal>
          <c:yVal>
            <c:numRef>
              <c:f>Sheet1!$F$23:$F$26</c:f>
              <c:numCache>
                <c:formatCode>General</c:formatCode>
                <c:ptCount val="4"/>
                <c:pt idx="0">
                  <c:v>5.81</c:v>
                </c:pt>
                <c:pt idx="1">
                  <c:v>4.8199999999999985</c:v>
                </c:pt>
                <c:pt idx="2">
                  <c:v>3.92</c:v>
                </c:pt>
                <c:pt idx="3">
                  <c:v>0</c:v>
                </c:pt>
              </c:numCache>
            </c:numRef>
          </c:yVal>
          <c:smooth val="0"/>
        </c:ser>
        <c:dLbls>
          <c:showLegendKey val="0"/>
          <c:showVal val="0"/>
          <c:showCatName val="0"/>
          <c:showSerName val="0"/>
          <c:showPercent val="0"/>
          <c:showBubbleSize val="0"/>
        </c:dLbls>
        <c:axId val="37593472"/>
        <c:axId val="37958400"/>
      </c:scatterChart>
      <c:valAx>
        <c:axId val="37593472"/>
        <c:scaling>
          <c:orientation val="minMax"/>
        </c:scaling>
        <c:delete val="0"/>
        <c:axPos val="b"/>
        <c:title>
          <c:tx>
            <c:rich>
              <a:bodyPr/>
              <a:lstStyle/>
              <a:p>
                <a:pPr>
                  <a:defRPr sz="1600">
                    <a:latin typeface="Times New Roman" pitchFamily="18" charset="0"/>
                    <a:cs typeface="Times New Roman" pitchFamily="18" charset="0"/>
                  </a:defRPr>
                </a:pPr>
                <a:r>
                  <a:rPr lang="en-US" sz="1600">
                    <a:latin typeface="Times New Roman" pitchFamily="18" charset="0"/>
                    <a:cs typeface="Times New Roman" pitchFamily="18" charset="0"/>
                  </a:rPr>
                  <a:t>Log</a:t>
                </a:r>
                <a:r>
                  <a:rPr lang="en-US" sz="1600" baseline="0">
                    <a:latin typeface="Times New Roman" pitchFamily="18" charset="0"/>
                    <a:cs typeface="Times New Roman" pitchFamily="18" charset="0"/>
                  </a:rPr>
                  <a:t> of Conc</a:t>
                </a:r>
                <a:endParaRPr lang="en-US" sz="1600">
                  <a:latin typeface="Times New Roman" pitchFamily="18" charset="0"/>
                  <a:cs typeface="Times New Roman" pitchFamily="18" charset="0"/>
                </a:endParaRPr>
              </a:p>
            </c:rich>
          </c:tx>
          <c:layout/>
          <c:overlay val="0"/>
        </c:title>
        <c:numFmt formatCode="General" sourceLinked="1"/>
        <c:majorTickMark val="out"/>
        <c:minorTickMark val="none"/>
        <c:tickLblPos val="nextTo"/>
        <c:txPr>
          <a:bodyPr/>
          <a:lstStyle/>
          <a:p>
            <a:pPr>
              <a:defRPr sz="1600">
                <a:latin typeface="Times New Roman" pitchFamily="18" charset="0"/>
                <a:cs typeface="Times New Roman" pitchFamily="18" charset="0"/>
              </a:defRPr>
            </a:pPr>
            <a:endParaRPr lang="en-US"/>
          </a:p>
        </c:txPr>
        <c:crossAx val="37958400"/>
        <c:crosses val="autoZero"/>
        <c:crossBetween val="midCat"/>
      </c:valAx>
      <c:valAx>
        <c:axId val="37958400"/>
        <c:scaling>
          <c:orientation val="minMax"/>
        </c:scaling>
        <c:delete val="0"/>
        <c:axPos val="l"/>
        <c:title>
          <c:tx>
            <c:rich>
              <a:bodyPr/>
              <a:lstStyle/>
              <a:p>
                <a:pPr>
                  <a:defRPr sz="1600">
                    <a:latin typeface="Times New Roman" pitchFamily="18" charset="0"/>
                    <a:cs typeface="Times New Roman" pitchFamily="18" charset="0"/>
                  </a:defRPr>
                </a:pPr>
                <a:r>
                  <a:rPr lang="en-US" sz="1600">
                    <a:latin typeface="Times New Roman" pitchFamily="18" charset="0"/>
                    <a:cs typeface="Times New Roman" pitchFamily="18" charset="0"/>
                  </a:rPr>
                  <a:t>Probits</a:t>
                </a:r>
              </a:p>
            </c:rich>
          </c:tx>
          <c:layout/>
          <c:overlay val="0"/>
        </c:title>
        <c:numFmt formatCode="General" sourceLinked="1"/>
        <c:majorTickMark val="out"/>
        <c:minorTickMark val="none"/>
        <c:tickLblPos val="nextTo"/>
        <c:txPr>
          <a:bodyPr/>
          <a:lstStyle/>
          <a:p>
            <a:pPr>
              <a:defRPr sz="1600">
                <a:latin typeface="Times New Roman" pitchFamily="18" charset="0"/>
                <a:cs typeface="Times New Roman" pitchFamily="18" charset="0"/>
              </a:defRPr>
            </a:pPr>
            <a:endParaRPr lang="en-US"/>
          </a:p>
        </c:txPr>
        <c:crossAx val="37593472"/>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marker>
            <c:symbol val="none"/>
          </c:marker>
          <c:trendline>
            <c:trendlineType val="linear"/>
            <c:dispRSqr val="0"/>
            <c:dispEq val="0"/>
          </c:trendline>
          <c:xVal>
            <c:numRef>
              <c:f>Sheet1!$P$23:$P$26</c:f>
              <c:numCache>
                <c:formatCode>General</c:formatCode>
                <c:ptCount val="4"/>
                <c:pt idx="0">
                  <c:v>0.54410000000000003</c:v>
                </c:pt>
                <c:pt idx="1">
                  <c:v>0.41910000000000008</c:v>
                </c:pt>
                <c:pt idx="2">
                  <c:v>0.24300000000000005</c:v>
                </c:pt>
                <c:pt idx="3">
                  <c:v>-5.8000000000000003E-2</c:v>
                </c:pt>
              </c:numCache>
            </c:numRef>
          </c:xVal>
          <c:yVal>
            <c:numRef>
              <c:f>Sheet1!$Q$23:$Q$26</c:f>
              <c:numCache>
                <c:formatCode>General</c:formatCode>
                <c:ptCount val="4"/>
              </c:numCache>
            </c:numRef>
          </c:yVal>
          <c:smooth val="0"/>
        </c:ser>
        <c:ser>
          <c:idx val="1"/>
          <c:order val="1"/>
          <c:marker>
            <c:symbol val="none"/>
          </c:marker>
          <c:trendline>
            <c:trendlineType val="linear"/>
            <c:dispRSqr val="0"/>
            <c:dispEq val="0"/>
          </c:trendline>
          <c:xVal>
            <c:numRef>
              <c:f>Sheet1!$P$23:$P$26</c:f>
              <c:numCache>
                <c:formatCode>General</c:formatCode>
                <c:ptCount val="4"/>
                <c:pt idx="0">
                  <c:v>0.54410000000000003</c:v>
                </c:pt>
                <c:pt idx="1">
                  <c:v>0.41910000000000008</c:v>
                </c:pt>
                <c:pt idx="2">
                  <c:v>0.24300000000000005</c:v>
                </c:pt>
                <c:pt idx="3">
                  <c:v>-5.8000000000000003E-2</c:v>
                </c:pt>
              </c:numCache>
            </c:numRef>
          </c:xVal>
          <c:yVal>
            <c:numRef>
              <c:f>Sheet1!$R$23:$R$26</c:f>
              <c:numCache>
                <c:formatCode>General</c:formatCode>
                <c:ptCount val="4"/>
              </c:numCache>
            </c:numRef>
          </c:yVal>
          <c:smooth val="0"/>
        </c:ser>
        <c:ser>
          <c:idx val="2"/>
          <c:order val="2"/>
          <c:spPr>
            <a:ln w="28575">
              <a:noFill/>
            </a:ln>
          </c:spPr>
          <c:trendline>
            <c:trendlineType val="linear"/>
            <c:dispRSqr val="1"/>
            <c:dispEq val="1"/>
            <c:trendlineLbl>
              <c:layout/>
              <c:tx>
                <c:rich>
                  <a:bodyPr/>
                  <a:lstStyle/>
                  <a:p>
                    <a:pPr>
                      <a:defRPr sz="1600">
                        <a:latin typeface="Times New Roman" pitchFamily="18" charset="0"/>
                        <a:cs typeface="Times New Roman" pitchFamily="18" charset="0"/>
                      </a:defRPr>
                    </a:pPr>
                    <a:r>
                      <a:rPr lang="en-US" sz="1600" baseline="0">
                        <a:latin typeface="Times New Roman" pitchFamily="18" charset="0"/>
                        <a:cs typeface="Times New Roman" pitchFamily="18" charset="0"/>
                      </a:rPr>
                      <a:t>y = 9.3766x + 1.171
R² = 0.8752</a:t>
                    </a:r>
                    <a:endParaRPr lang="en-US" sz="1600">
                      <a:latin typeface="Times New Roman" pitchFamily="18" charset="0"/>
                      <a:cs typeface="Times New Roman" pitchFamily="18" charset="0"/>
                    </a:endParaRPr>
                  </a:p>
                </c:rich>
              </c:tx>
              <c:numFmt formatCode="General" sourceLinked="0"/>
            </c:trendlineLbl>
          </c:trendline>
          <c:xVal>
            <c:numRef>
              <c:f>Sheet1!$P$23:$P$26</c:f>
              <c:numCache>
                <c:formatCode>General</c:formatCode>
                <c:ptCount val="4"/>
                <c:pt idx="0">
                  <c:v>0.54410000000000003</c:v>
                </c:pt>
                <c:pt idx="1">
                  <c:v>0.41910000000000008</c:v>
                </c:pt>
                <c:pt idx="2">
                  <c:v>0.24300000000000005</c:v>
                </c:pt>
                <c:pt idx="3">
                  <c:v>-5.8000000000000003E-2</c:v>
                </c:pt>
              </c:numCache>
            </c:numRef>
          </c:xVal>
          <c:yVal>
            <c:numRef>
              <c:f>Sheet1!$S$23:$S$26</c:f>
              <c:numCache>
                <c:formatCode>General</c:formatCode>
                <c:ptCount val="4"/>
                <c:pt idx="0">
                  <c:v>5.81</c:v>
                </c:pt>
                <c:pt idx="1">
                  <c:v>4.8199999999999985</c:v>
                </c:pt>
                <c:pt idx="2">
                  <c:v>4.8199999999999985</c:v>
                </c:pt>
                <c:pt idx="3">
                  <c:v>0</c:v>
                </c:pt>
              </c:numCache>
            </c:numRef>
          </c:yVal>
          <c:smooth val="0"/>
        </c:ser>
        <c:dLbls>
          <c:showLegendKey val="0"/>
          <c:showVal val="0"/>
          <c:showCatName val="0"/>
          <c:showSerName val="0"/>
          <c:showPercent val="0"/>
          <c:showBubbleSize val="0"/>
        </c:dLbls>
        <c:axId val="98280576"/>
        <c:axId val="112724608"/>
      </c:scatterChart>
      <c:valAx>
        <c:axId val="98280576"/>
        <c:scaling>
          <c:orientation val="minMax"/>
        </c:scaling>
        <c:delete val="0"/>
        <c:axPos val="b"/>
        <c:title>
          <c:tx>
            <c:rich>
              <a:bodyPr/>
              <a:lstStyle/>
              <a:p>
                <a:pPr>
                  <a:defRPr sz="1600">
                    <a:latin typeface="Times New Roman" pitchFamily="18" charset="0"/>
                    <a:cs typeface="Times New Roman" pitchFamily="18" charset="0"/>
                  </a:defRPr>
                </a:pPr>
                <a:r>
                  <a:rPr lang="en-US" sz="1600">
                    <a:latin typeface="Times New Roman" pitchFamily="18" charset="0"/>
                    <a:cs typeface="Times New Roman" pitchFamily="18" charset="0"/>
                  </a:rPr>
                  <a:t>Log</a:t>
                </a:r>
                <a:r>
                  <a:rPr lang="en-US" sz="1600" baseline="0">
                    <a:latin typeface="Times New Roman" pitchFamily="18" charset="0"/>
                    <a:cs typeface="Times New Roman" pitchFamily="18" charset="0"/>
                  </a:rPr>
                  <a:t> of Conc</a:t>
                </a:r>
                <a:endParaRPr lang="en-US" sz="1600">
                  <a:latin typeface="Times New Roman" pitchFamily="18" charset="0"/>
                  <a:cs typeface="Times New Roman" pitchFamily="18" charset="0"/>
                </a:endParaRPr>
              </a:p>
            </c:rich>
          </c:tx>
          <c:layout/>
          <c:overlay val="0"/>
        </c:title>
        <c:numFmt formatCode="General" sourceLinked="1"/>
        <c:majorTickMark val="out"/>
        <c:minorTickMark val="none"/>
        <c:tickLblPos val="nextTo"/>
        <c:txPr>
          <a:bodyPr/>
          <a:lstStyle/>
          <a:p>
            <a:pPr>
              <a:defRPr sz="1600">
                <a:latin typeface="Times New Roman" pitchFamily="18" charset="0"/>
                <a:cs typeface="Times New Roman" pitchFamily="18" charset="0"/>
              </a:defRPr>
            </a:pPr>
            <a:endParaRPr lang="en-US"/>
          </a:p>
        </c:txPr>
        <c:crossAx val="112724608"/>
        <c:crosses val="autoZero"/>
        <c:crossBetween val="midCat"/>
      </c:valAx>
      <c:valAx>
        <c:axId val="112724608"/>
        <c:scaling>
          <c:orientation val="minMax"/>
        </c:scaling>
        <c:delete val="0"/>
        <c:axPos val="l"/>
        <c:title>
          <c:tx>
            <c:rich>
              <a:bodyPr/>
              <a:lstStyle/>
              <a:p>
                <a:pPr>
                  <a:defRPr sz="1600">
                    <a:latin typeface="Times New Roman" pitchFamily="18" charset="0"/>
                    <a:cs typeface="Times New Roman" pitchFamily="18" charset="0"/>
                  </a:defRPr>
                </a:pPr>
                <a:r>
                  <a:rPr lang="en-US" sz="1600">
                    <a:latin typeface="Times New Roman" pitchFamily="18" charset="0"/>
                    <a:cs typeface="Times New Roman" pitchFamily="18" charset="0"/>
                  </a:rPr>
                  <a:t>Probits</a:t>
                </a:r>
              </a:p>
            </c:rich>
          </c:tx>
          <c:layout/>
          <c:overlay val="0"/>
        </c:title>
        <c:numFmt formatCode="General" sourceLinked="1"/>
        <c:majorTickMark val="out"/>
        <c:minorTickMark val="none"/>
        <c:tickLblPos val="nextTo"/>
        <c:txPr>
          <a:bodyPr/>
          <a:lstStyle/>
          <a:p>
            <a:pPr>
              <a:defRPr sz="1600">
                <a:latin typeface="Times New Roman" pitchFamily="18" charset="0"/>
                <a:cs typeface="Times New Roman" pitchFamily="18" charset="0"/>
              </a:defRPr>
            </a:pPr>
            <a:endParaRPr lang="en-US"/>
          </a:p>
        </c:txPr>
        <c:crossAx val="98280576"/>
        <c:crosses val="autoZero"/>
        <c:crossBetween val="midCat"/>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387253409811896"/>
          <c:y val="3.3496816065890389E-2"/>
          <c:w val="0.66768499536067538"/>
          <c:h val="0.82694459919014873"/>
        </c:manualLayout>
      </c:layout>
      <c:lineChart>
        <c:grouping val="standard"/>
        <c:varyColors val="0"/>
        <c:ser>
          <c:idx val="0"/>
          <c:order val="0"/>
          <c:tx>
            <c:strRef>
              <c:f>Sheet2!$S$4</c:f>
              <c:strCache>
                <c:ptCount val="1"/>
                <c:pt idx="0">
                  <c:v>Control</c:v>
                </c:pt>
              </c:strCache>
            </c:strRef>
          </c:tx>
          <c:marker>
            <c:symbol val="x"/>
            <c:size val="2"/>
          </c:marker>
          <c:errBars>
            <c:errDir val="y"/>
            <c:errBarType val="both"/>
            <c:errValType val="stdErr"/>
            <c:noEndCap val="0"/>
          </c:errBars>
          <c:cat>
            <c:strRef>
              <c:f>Sheet2!$R$5:$R$9</c:f>
              <c:strCache>
                <c:ptCount val="5"/>
                <c:pt idx="0">
                  <c:v>0 days</c:v>
                </c:pt>
                <c:pt idx="1">
                  <c:v>7 days</c:v>
                </c:pt>
                <c:pt idx="2">
                  <c:v>14 days</c:v>
                </c:pt>
                <c:pt idx="3">
                  <c:v>21 days</c:v>
                </c:pt>
                <c:pt idx="4">
                  <c:v>28 days</c:v>
                </c:pt>
              </c:strCache>
            </c:strRef>
          </c:cat>
          <c:val>
            <c:numRef>
              <c:f>Sheet2!$S$5:$S$9</c:f>
              <c:numCache>
                <c:formatCode>General</c:formatCode>
                <c:ptCount val="5"/>
                <c:pt idx="0">
                  <c:v>124</c:v>
                </c:pt>
                <c:pt idx="1">
                  <c:v>135.89000000000001</c:v>
                </c:pt>
                <c:pt idx="2">
                  <c:v>136.44999999999999</c:v>
                </c:pt>
                <c:pt idx="3">
                  <c:v>144.86000000000001</c:v>
                </c:pt>
                <c:pt idx="4">
                  <c:v>157</c:v>
                </c:pt>
              </c:numCache>
            </c:numRef>
          </c:val>
          <c:smooth val="0"/>
        </c:ser>
        <c:ser>
          <c:idx val="1"/>
          <c:order val="1"/>
          <c:tx>
            <c:strRef>
              <c:f>Sheet2!$T$4</c:f>
              <c:strCache>
                <c:ptCount val="1"/>
                <c:pt idx="0">
                  <c:v>Stem bark </c:v>
                </c:pt>
              </c:strCache>
            </c:strRef>
          </c:tx>
          <c:marker>
            <c:symbol val="circle"/>
            <c:size val="3"/>
          </c:marker>
          <c:dPt>
            <c:idx val="1"/>
            <c:marker>
              <c:spPr>
                <a:ln w="6350" cmpd="thinThick"/>
              </c:spPr>
            </c:marker>
            <c:bubble3D val="0"/>
          </c:dPt>
          <c:errBars>
            <c:errDir val="y"/>
            <c:errBarType val="both"/>
            <c:errValType val="stdErr"/>
            <c:noEndCap val="0"/>
          </c:errBars>
          <c:cat>
            <c:strRef>
              <c:f>Sheet2!$R$5:$R$9</c:f>
              <c:strCache>
                <c:ptCount val="5"/>
                <c:pt idx="0">
                  <c:v>0 days</c:v>
                </c:pt>
                <c:pt idx="1">
                  <c:v>7 days</c:v>
                </c:pt>
                <c:pt idx="2">
                  <c:v>14 days</c:v>
                </c:pt>
                <c:pt idx="3">
                  <c:v>21 days</c:v>
                </c:pt>
                <c:pt idx="4">
                  <c:v>28 days</c:v>
                </c:pt>
              </c:strCache>
            </c:strRef>
          </c:cat>
          <c:val>
            <c:numRef>
              <c:f>Sheet2!$T$5:$T$9</c:f>
              <c:numCache>
                <c:formatCode>General</c:formatCode>
                <c:ptCount val="5"/>
                <c:pt idx="0">
                  <c:v>124.61999999999999</c:v>
                </c:pt>
                <c:pt idx="1">
                  <c:v>137.89000000000001</c:v>
                </c:pt>
                <c:pt idx="2">
                  <c:v>144.6</c:v>
                </c:pt>
                <c:pt idx="3">
                  <c:v>150.58000000000001</c:v>
                </c:pt>
                <c:pt idx="4">
                  <c:v>158.66999999999999</c:v>
                </c:pt>
              </c:numCache>
            </c:numRef>
          </c:val>
          <c:smooth val="0"/>
        </c:ser>
        <c:ser>
          <c:idx val="2"/>
          <c:order val="2"/>
          <c:tx>
            <c:strRef>
              <c:f>Sheet2!$U$4</c:f>
              <c:strCache>
                <c:ptCount val="1"/>
                <c:pt idx="0">
                  <c:v>Leaf </c:v>
                </c:pt>
              </c:strCache>
            </c:strRef>
          </c:tx>
          <c:marker>
            <c:symbol val="star"/>
            <c:size val="5"/>
          </c:marker>
          <c:dPt>
            <c:idx val="0"/>
            <c:bubble3D val="0"/>
            <c:spPr>
              <a:ln w="25400" cap="flat"/>
            </c:spPr>
          </c:dPt>
          <c:errBars>
            <c:errDir val="y"/>
            <c:errBarType val="both"/>
            <c:errValType val="stdErr"/>
            <c:noEndCap val="0"/>
          </c:errBars>
          <c:cat>
            <c:strRef>
              <c:f>Sheet2!$R$5:$R$9</c:f>
              <c:strCache>
                <c:ptCount val="5"/>
                <c:pt idx="0">
                  <c:v>0 days</c:v>
                </c:pt>
                <c:pt idx="1">
                  <c:v>7 days</c:v>
                </c:pt>
                <c:pt idx="2">
                  <c:v>14 days</c:v>
                </c:pt>
                <c:pt idx="3">
                  <c:v>21 days</c:v>
                </c:pt>
                <c:pt idx="4">
                  <c:v>28 days</c:v>
                </c:pt>
              </c:strCache>
            </c:strRef>
          </c:cat>
          <c:val>
            <c:numRef>
              <c:f>Sheet2!$U$5:$U$9</c:f>
              <c:numCache>
                <c:formatCode>General</c:formatCode>
                <c:ptCount val="5"/>
                <c:pt idx="0">
                  <c:v>124.14</c:v>
                </c:pt>
                <c:pt idx="1">
                  <c:v>139.39000000000001</c:v>
                </c:pt>
                <c:pt idx="2">
                  <c:v>152.13</c:v>
                </c:pt>
                <c:pt idx="3">
                  <c:v>157.91999999999999</c:v>
                </c:pt>
                <c:pt idx="4">
                  <c:v>161.66999999999999</c:v>
                </c:pt>
              </c:numCache>
            </c:numRef>
          </c:val>
          <c:smooth val="0"/>
        </c:ser>
        <c:dLbls>
          <c:showLegendKey val="0"/>
          <c:showVal val="0"/>
          <c:showCatName val="0"/>
          <c:showSerName val="0"/>
          <c:showPercent val="0"/>
          <c:showBubbleSize val="0"/>
        </c:dLbls>
        <c:marker val="1"/>
        <c:smooth val="0"/>
        <c:axId val="140099584"/>
        <c:axId val="141332480"/>
      </c:lineChart>
      <c:catAx>
        <c:axId val="140099584"/>
        <c:scaling>
          <c:orientation val="minMax"/>
        </c:scaling>
        <c:delete val="0"/>
        <c:axPos val="b"/>
        <c:title>
          <c:tx>
            <c:rich>
              <a:bodyPr/>
              <a:lstStyle/>
              <a:p>
                <a:pPr>
                  <a:defRPr/>
                </a:pPr>
                <a:r>
                  <a:rPr lang="en-US"/>
                  <a:t>Exposure</a:t>
                </a:r>
                <a:r>
                  <a:rPr lang="en-US" baseline="0"/>
                  <a:t> days</a:t>
                </a:r>
                <a:endParaRPr lang="en-US"/>
              </a:p>
            </c:rich>
          </c:tx>
          <c:layout/>
          <c:overlay val="0"/>
        </c:title>
        <c:majorTickMark val="none"/>
        <c:minorTickMark val="none"/>
        <c:tickLblPos val="nextTo"/>
        <c:txPr>
          <a:bodyPr/>
          <a:lstStyle/>
          <a:p>
            <a:pPr>
              <a:defRPr sz="1400">
                <a:latin typeface="Times New Roman" pitchFamily="18" charset="0"/>
                <a:cs typeface="Times New Roman" pitchFamily="18" charset="0"/>
              </a:defRPr>
            </a:pPr>
            <a:endParaRPr lang="en-US"/>
          </a:p>
        </c:txPr>
        <c:crossAx val="141332480"/>
        <c:crosses val="autoZero"/>
        <c:auto val="1"/>
        <c:lblAlgn val="ctr"/>
        <c:lblOffset val="100"/>
        <c:noMultiLvlLbl val="0"/>
      </c:catAx>
      <c:valAx>
        <c:axId val="141332480"/>
        <c:scaling>
          <c:orientation val="minMax"/>
        </c:scaling>
        <c:delete val="0"/>
        <c:axPos val="l"/>
        <c:title>
          <c:tx>
            <c:rich>
              <a:bodyPr rot="-5400000" vert="horz"/>
              <a:lstStyle/>
              <a:p>
                <a:pPr>
                  <a:defRPr sz="1400">
                    <a:latin typeface="Times New Roman" pitchFamily="18" charset="0"/>
                    <a:cs typeface="Times New Roman" pitchFamily="18" charset="0"/>
                  </a:defRPr>
                </a:pPr>
                <a:r>
                  <a:rPr lang="en-US" sz="1400">
                    <a:latin typeface="Times New Roman" pitchFamily="18" charset="0"/>
                    <a:cs typeface="Times New Roman" pitchFamily="18" charset="0"/>
                  </a:rPr>
                  <a:t>Weight</a:t>
                </a:r>
                <a:r>
                  <a:rPr lang="en-US" sz="1400" baseline="0">
                    <a:latin typeface="Times New Roman" pitchFamily="18" charset="0"/>
                    <a:cs typeface="Times New Roman" pitchFamily="18" charset="0"/>
                  </a:rPr>
                  <a:t> gain (g)</a:t>
                </a:r>
                <a:endParaRPr lang="en-US" sz="1400">
                  <a:latin typeface="Times New Roman" pitchFamily="18" charset="0"/>
                  <a:cs typeface="Times New Roman" pitchFamily="18" charset="0"/>
                </a:endParaRPr>
              </a:p>
            </c:rich>
          </c:tx>
          <c:layout/>
          <c:overlay val="0"/>
        </c:title>
        <c:numFmt formatCode="General" sourceLinked="1"/>
        <c:majorTickMark val="none"/>
        <c:minorTickMark val="none"/>
        <c:tickLblPos val="nextTo"/>
        <c:txPr>
          <a:bodyPr/>
          <a:lstStyle/>
          <a:p>
            <a:pPr>
              <a:defRPr sz="1400">
                <a:latin typeface="Times New Roman" pitchFamily="18" charset="0"/>
                <a:cs typeface="Times New Roman" pitchFamily="18" charset="0"/>
              </a:defRPr>
            </a:pPr>
            <a:endParaRPr lang="en-US"/>
          </a:p>
        </c:txPr>
        <c:crossAx val="140099584"/>
        <c:crosses val="autoZero"/>
        <c:crossBetween val="between"/>
      </c:valAx>
      <c:spPr>
        <a:noFill/>
      </c:spPr>
    </c:plotArea>
    <c:legend>
      <c:legendPos val="r"/>
      <c:layout/>
      <c:overlay val="0"/>
      <c:txPr>
        <a:bodyPr/>
        <a:lstStyle/>
        <a:p>
          <a:pPr>
            <a:defRPr sz="1400">
              <a:latin typeface="Times New Roman" pitchFamily="18" charset="0"/>
              <a:cs typeface="Times New Roman" pitchFamily="18" charset="0"/>
            </a:defRPr>
          </a:pPr>
          <a:endParaRPr lang="en-US"/>
        </a:p>
      </c:txPr>
    </c:legend>
    <c:plotVisOnly val="1"/>
    <c:dispBlanksAs val="gap"/>
    <c:showDLblsOverMax val="0"/>
  </c:chart>
  <c:spPr>
    <a:noFill/>
    <a:ln>
      <a:no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CE1BEB-2596-4882-9EEA-D6C285F2D969}"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816DA-F9A7-4942-8001-72DCFA399695}" type="slidenum">
              <a:rPr lang="en-US" smtClean="0"/>
              <a:t>‹#›</a:t>
            </a:fld>
            <a:endParaRPr lang="en-US"/>
          </a:p>
        </p:txBody>
      </p:sp>
    </p:spTree>
    <p:extLst>
      <p:ext uri="{BB962C8B-B14F-4D97-AF65-F5344CB8AC3E}">
        <p14:creationId xmlns:p14="http://schemas.microsoft.com/office/powerpoint/2010/main" val="1435313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E1BEB-2596-4882-9EEA-D6C285F2D969}"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816DA-F9A7-4942-8001-72DCFA399695}" type="slidenum">
              <a:rPr lang="en-US" smtClean="0"/>
              <a:t>‹#›</a:t>
            </a:fld>
            <a:endParaRPr lang="en-US"/>
          </a:p>
        </p:txBody>
      </p:sp>
    </p:spTree>
    <p:extLst>
      <p:ext uri="{BB962C8B-B14F-4D97-AF65-F5344CB8AC3E}">
        <p14:creationId xmlns:p14="http://schemas.microsoft.com/office/powerpoint/2010/main" val="88413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E1BEB-2596-4882-9EEA-D6C285F2D969}"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816DA-F9A7-4942-8001-72DCFA399695}" type="slidenum">
              <a:rPr lang="en-US" smtClean="0"/>
              <a:t>‹#›</a:t>
            </a:fld>
            <a:endParaRPr lang="en-US"/>
          </a:p>
        </p:txBody>
      </p:sp>
    </p:spTree>
    <p:extLst>
      <p:ext uri="{BB962C8B-B14F-4D97-AF65-F5344CB8AC3E}">
        <p14:creationId xmlns:p14="http://schemas.microsoft.com/office/powerpoint/2010/main" val="309856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E1BEB-2596-4882-9EEA-D6C285F2D969}"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816DA-F9A7-4942-8001-72DCFA399695}" type="slidenum">
              <a:rPr lang="en-US" smtClean="0"/>
              <a:t>‹#›</a:t>
            </a:fld>
            <a:endParaRPr lang="en-US"/>
          </a:p>
        </p:txBody>
      </p:sp>
    </p:spTree>
    <p:extLst>
      <p:ext uri="{BB962C8B-B14F-4D97-AF65-F5344CB8AC3E}">
        <p14:creationId xmlns:p14="http://schemas.microsoft.com/office/powerpoint/2010/main" val="272080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E1BEB-2596-4882-9EEA-D6C285F2D969}"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816DA-F9A7-4942-8001-72DCFA399695}" type="slidenum">
              <a:rPr lang="en-US" smtClean="0"/>
              <a:t>‹#›</a:t>
            </a:fld>
            <a:endParaRPr lang="en-US"/>
          </a:p>
        </p:txBody>
      </p:sp>
    </p:spTree>
    <p:extLst>
      <p:ext uri="{BB962C8B-B14F-4D97-AF65-F5344CB8AC3E}">
        <p14:creationId xmlns:p14="http://schemas.microsoft.com/office/powerpoint/2010/main" val="116931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CE1BEB-2596-4882-9EEA-D6C285F2D969}"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816DA-F9A7-4942-8001-72DCFA399695}" type="slidenum">
              <a:rPr lang="en-US" smtClean="0"/>
              <a:t>‹#›</a:t>
            </a:fld>
            <a:endParaRPr lang="en-US"/>
          </a:p>
        </p:txBody>
      </p:sp>
    </p:spTree>
    <p:extLst>
      <p:ext uri="{BB962C8B-B14F-4D97-AF65-F5344CB8AC3E}">
        <p14:creationId xmlns:p14="http://schemas.microsoft.com/office/powerpoint/2010/main" val="62832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CE1BEB-2596-4882-9EEA-D6C285F2D969}" type="datetimeFigureOut">
              <a:rPr lang="en-US" smtClean="0"/>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816DA-F9A7-4942-8001-72DCFA399695}" type="slidenum">
              <a:rPr lang="en-US" smtClean="0"/>
              <a:t>‹#›</a:t>
            </a:fld>
            <a:endParaRPr lang="en-US"/>
          </a:p>
        </p:txBody>
      </p:sp>
    </p:spTree>
    <p:extLst>
      <p:ext uri="{BB962C8B-B14F-4D97-AF65-F5344CB8AC3E}">
        <p14:creationId xmlns:p14="http://schemas.microsoft.com/office/powerpoint/2010/main" val="182295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CE1BEB-2596-4882-9EEA-D6C285F2D969}" type="datetimeFigureOut">
              <a:rPr lang="en-US" smtClean="0"/>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816DA-F9A7-4942-8001-72DCFA399695}" type="slidenum">
              <a:rPr lang="en-US" smtClean="0"/>
              <a:t>‹#›</a:t>
            </a:fld>
            <a:endParaRPr lang="en-US"/>
          </a:p>
        </p:txBody>
      </p:sp>
    </p:spTree>
    <p:extLst>
      <p:ext uri="{BB962C8B-B14F-4D97-AF65-F5344CB8AC3E}">
        <p14:creationId xmlns:p14="http://schemas.microsoft.com/office/powerpoint/2010/main" val="336583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E1BEB-2596-4882-9EEA-D6C285F2D969}" type="datetimeFigureOut">
              <a:rPr lang="en-US" smtClean="0"/>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816DA-F9A7-4942-8001-72DCFA399695}" type="slidenum">
              <a:rPr lang="en-US" smtClean="0"/>
              <a:t>‹#›</a:t>
            </a:fld>
            <a:endParaRPr lang="en-US"/>
          </a:p>
        </p:txBody>
      </p:sp>
    </p:spTree>
    <p:extLst>
      <p:ext uri="{BB962C8B-B14F-4D97-AF65-F5344CB8AC3E}">
        <p14:creationId xmlns:p14="http://schemas.microsoft.com/office/powerpoint/2010/main" val="150328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E1BEB-2596-4882-9EEA-D6C285F2D969}"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816DA-F9A7-4942-8001-72DCFA399695}" type="slidenum">
              <a:rPr lang="en-US" smtClean="0"/>
              <a:t>‹#›</a:t>
            </a:fld>
            <a:endParaRPr lang="en-US"/>
          </a:p>
        </p:txBody>
      </p:sp>
    </p:spTree>
    <p:extLst>
      <p:ext uri="{BB962C8B-B14F-4D97-AF65-F5344CB8AC3E}">
        <p14:creationId xmlns:p14="http://schemas.microsoft.com/office/powerpoint/2010/main" val="375455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E1BEB-2596-4882-9EEA-D6C285F2D969}"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816DA-F9A7-4942-8001-72DCFA399695}" type="slidenum">
              <a:rPr lang="en-US" smtClean="0"/>
              <a:t>‹#›</a:t>
            </a:fld>
            <a:endParaRPr lang="en-US"/>
          </a:p>
        </p:txBody>
      </p:sp>
    </p:spTree>
    <p:extLst>
      <p:ext uri="{BB962C8B-B14F-4D97-AF65-F5344CB8AC3E}">
        <p14:creationId xmlns:p14="http://schemas.microsoft.com/office/powerpoint/2010/main" val="233428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E1BEB-2596-4882-9EEA-D6C285F2D969}" type="datetimeFigureOut">
              <a:rPr lang="en-US" smtClean="0"/>
              <a:t>1/11/2018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816DA-F9A7-4942-8001-72DCFA399695}" type="slidenum">
              <a:rPr lang="en-US" smtClean="0"/>
              <a:t>‹#›</a:t>
            </a:fld>
            <a:endParaRPr lang="en-US"/>
          </a:p>
        </p:txBody>
      </p:sp>
    </p:spTree>
    <p:extLst>
      <p:ext uri="{BB962C8B-B14F-4D97-AF65-F5344CB8AC3E}">
        <p14:creationId xmlns:p14="http://schemas.microsoft.com/office/powerpoint/2010/main" val="1004186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8001000" cy="2133599"/>
          </a:xfrm>
        </p:spPr>
        <p:txBody>
          <a:bodyPr>
            <a:noAutofit/>
          </a:bodyPr>
          <a:lstStyle/>
          <a:p>
            <a:r>
              <a:rPr lang="en-US" sz="2400" dirty="0" smtClean="0">
                <a:latin typeface="Times New Roman" pitchFamily="18" charset="0"/>
                <a:cs typeface="Times New Roman" pitchFamily="18" charset="0"/>
              </a:rPr>
              <a:t>A MAF OPEN-DEFENCE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ON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TOXICITY EFFECTS OF </a:t>
            </a:r>
            <a:r>
              <a:rPr lang="en-US" sz="2400" i="1" dirty="0" err="1" smtClean="0">
                <a:latin typeface="Times New Roman" pitchFamily="18" charset="0"/>
                <a:cs typeface="Times New Roman" pitchFamily="18" charset="0"/>
              </a:rPr>
              <a:t>Erythrophleum</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suaveolens</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EXTRACTS ON SUB-ADULT </a:t>
            </a:r>
            <a:r>
              <a:rPr lang="en-US" sz="2400" i="1" dirty="0" err="1" smtClean="0">
                <a:latin typeface="Times New Roman" pitchFamily="18" charset="0"/>
                <a:cs typeface="Times New Roman" pitchFamily="18" charset="0"/>
              </a:rPr>
              <a:t>Clarias</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gariepinus</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Burchell</a:t>
            </a:r>
            <a:r>
              <a:rPr lang="en-US" sz="2400" b="1" dirty="0" smtClean="0">
                <a:latin typeface="Times New Roman" pitchFamily="18" charset="0"/>
                <a:cs typeface="Times New Roman" pitchFamily="18" charset="0"/>
              </a:rPr>
              <a:t>, 1822)</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838200" y="3124200"/>
            <a:ext cx="7315200" cy="1752600"/>
          </a:xfrm>
        </p:spPr>
        <p:txBody>
          <a:bodyPr>
            <a:noAutofit/>
          </a:bodyPr>
          <a:lstStyle/>
          <a:p>
            <a:r>
              <a:rPr lang="en-US" sz="1800" dirty="0" smtClean="0">
                <a:solidFill>
                  <a:schemeClr val="tx1"/>
                </a:solidFill>
                <a:latin typeface="Times New Roman" pitchFamily="18" charset="0"/>
                <a:cs typeface="Times New Roman" pitchFamily="18" charset="0"/>
              </a:rPr>
              <a:t>BY </a:t>
            </a:r>
          </a:p>
          <a:p>
            <a:r>
              <a:rPr lang="en-US" sz="1800" b="1" dirty="0" smtClean="0">
                <a:solidFill>
                  <a:schemeClr val="tx1"/>
                </a:solidFill>
                <a:latin typeface="Times New Roman" pitchFamily="18" charset="0"/>
                <a:cs typeface="Times New Roman" pitchFamily="18" charset="0"/>
              </a:rPr>
              <a:t>EGUNJOBI, OLAMILEKAN JOHNSON</a:t>
            </a:r>
          </a:p>
          <a:p>
            <a:r>
              <a:rPr lang="en-US" sz="1800" dirty="0" smtClean="0">
                <a:solidFill>
                  <a:schemeClr val="tx1"/>
                </a:solidFill>
                <a:latin typeface="Times New Roman" pitchFamily="18" charset="0"/>
                <a:cs typeface="Times New Roman" pitchFamily="18" charset="0"/>
              </a:rPr>
              <a:t>PG14/0119</a:t>
            </a:r>
          </a:p>
          <a:p>
            <a:r>
              <a:rPr lang="en-US" sz="1800" dirty="0" smtClean="0">
                <a:solidFill>
                  <a:schemeClr val="tx1"/>
                </a:solidFill>
                <a:latin typeface="Times New Roman" pitchFamily="18" charset="0"/>
                <a:cs typeface="Times New Roman" pitchFamily="18" charset="0"/>
              </a:rPr>
              <a:t>(B.AQFM, Abeokuta)</a:t>
            </a:r>
          </a:p>
          <a:p>
            <a:endParaRPr lang="en-US" sz="1800" dirty="0">
              <a:solidFill>
                <a:schemeClr val="tx1"/>
              </a:solidFill>
              <a:latin typeface="Times New Roman" pitchFamily="18" charset="0"/>
              <a:cs typeface="Times New Roman" pitchFamily="18" charset="0"/>
            </a:endParaRPr>
          </a:p>
          <a:p>
            <a:r>
              <a:rPr lang="en-US" sz="1600" dirty="0" smtClean="0">
                <a:solidFill>
                  <a:schemeClr val="tx1"/>
                </a:solidFill>
                <a:latin typeface="Times New Roman" pitchFamily="18" charset="0"/>
                <a:cs typeface="Times New Roman" pitchFamily="18" charset="0"/>
              </a:rPr>
              <a:t>DEPARTMENT OF AQUACULTURE AND FISHERIES MANAGEMENT</a:t>
            </a:r>
          </a:p>
          <a:p>
            <a:r>
              <a:rPr lang="en-US" sz="1600" dirty="0" smtClean="0">
                <a:solidFill>
                  <a:schemeClr val="tx1"/>
                </a:solidFill>
                <a:latin typeface="Times New Roman" pitchFamily="18" charset="0"/>
                <a:cs typeface="Times New Roman" pitchFamily="18" charset="0"/>
              </a:rPr>
              <a:t>COLLEGE OF ENVIRONMENTAL RESOURCES MANAGEMENT</a:t>
            </a:r>
          </a:p>
          <a:p>
            <a:r>
              <a:rPr lang="en-US" sz="1600" dirty="0" smtClean="0">
                <a:solidFill>
                  <a:schemeClr val="tx1"/>
                </a:solidFill>
                <a:latin typeface="Times New Roman" pitchFamily="18" charset="0"/>
                <a:cs typeface="Times New Roman" pitchFamily="18" charset="0"/>
              </a:rPr>
              <a:t>FEDERAL UNIVERSITY OF AGRICULTURE, ABEOKUTA</a:t>
            </a:r>
            <a:endParaRPr lang="en-US"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169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MATERIALS AND METHODS CONT’D</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latin typeface="Times New Roman" pitchFamily="18" charset="0"/>
                <a:cs typeface="Times New Roman" pitchFamily="18" charset="0"/>
              </a:rPr>
              <a:t>Sub-Lethal Test</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From the LC</a:t>
            </a:r>
            <a:r>
              <a:rPr lang="en-US" baseline="-25000" dirty="0" smtClean="0">
                <a:latin typeface="Times New Roman" pitchFamily="18" charset="0"/>
                <a:cs typeface="Times New Roman" pitchFamily="18" charset="0"/>
              </a:rPr>
              <a:t>50 </a:t>
            </a:r>
            <a:r>
              <a:rPr lang="en-US" dirty="0" smtClean="0">
                <a:latin typeface="Times New Roman" pitchFamily="18" charset="0"/>
                <a:cs typeface="Times New Roman" pitchFamily="18" charset="0"/>
              </a:rPr>
              <a:t> of the 96hr acute toxicity test, 1/10</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of the value was used for the experiment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fish </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were fed ad-</a:t>
            </a:r>
            <a:r>
              <a:rPr lang="en-US" dirty="0" err="1" smtClean="0">
                <a:latin typeface="Times New Roman" pitchFamily="18" charset="0"/>
                <a:cs typeface="Times New Roman" pitchFamily="18" charset="0"/>
              </a:rPr>
              <a:t>libtum</a:t>
            </a:r>
            <a:r>
              <a:rPr lang="en-US" dirty="0" smtClean="0">
                <a:latin typeface="Times New Roman" pitchFamily="18" charset="0"/>
                <a:cs typeface="Times New Roman" pitchFamily="18" charset="0"/>
              </a:rPr>
              <a:t> with 4mm commercial (</a:t>
            </a:r>
            <a:r>
              <a:rPr lang="en-US" dirty="0" err="1" smtClean="0">
                <a:latin typeface="Times New Roman" pitchFamily="18" charset="0"/>
                <a:cs typeface="Times New Roman" pitchFamily="18" charset="0"/>
              </a:rPr>
              <a:t>Skeltering</a:t>
            </a:r>
            <a:r>
              <a:rPr lang="en-US" dirty="0" smtClean="0">
                <a:latin typeface="Times New Roman" pitchFamily="18" charset="0"/>
                <a:cs typeface="Times New Roman" pitchFamily="18" charset="0"/>
              </a:rPr>
              <a:t>) fed twice daily for 28days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aqueous stem bark and leaf extracts and water were renewed every other day (2days) for 28 days (</a:t>
            </a:r>
            <a:r>
              <a:rPr lang="en-US" dirty="0" err="1" smtClean="0">
                <a:latin typeface="Times New Roman" pitchFamily="18" charset="0"/>
                <a:cs typeface="Times New Roman" pitchFamily="18" charset="0"/>
              </a:rPr>
              <a:t>Agbon</a:t>
            </a:r>
            <a:r>
              <a:rPr lang="en-US" dirty="0" smtClean="0">
                <a:latin typeface="Times New Roman" pitchFamily="18" charset="0"/>
                <a:cs typeface="Times New Roman" pitchFamily="18" charset="0"/>
              </a:rPr>
              <a:t> et al., </a:t>
            </a:r>
            <a:r>
              <a:rPr lang="en-US" smtClean="0">
                <a:latin typeface="Times New Roman" pitchFamily="18" charset="0"/>
                <a:cs typeface="Times New Roman" pitchFamily="18" charset="0"/>
              </a:rPr>
              <a:t>2002).</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There were three treatments and three replicates</a:t>
            </a:r>
            <a:endParaRPr lang="en-US"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4063096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MATERIALS AND METHODS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pPr marL="0" indent="0">
                  <a:buNone/>
                </a:pPr>
                <a:r>
                  <a:rPr lang="en-US" sz="3000" dirty="0" smtClean="0">
                    <a:latin typeface="Times New Roman" pitchFamily="18" charset="0"/>
                    <a:cs typeface="Times New Roman" pitchFamily="18" charset="0"/>
                  </a:rPr>
                  <a:t>Weight Measurement</a:t>
                </a:r>
              </a:p>
              <a:p>
                <a:pPr marL="0" indent="0">
                  <a:buNone/>
                </a:pPr>
                <a:endParaRPr lang="en-US" sz="3000" dirty="0" smtClean="0">
                  <a:latin typeface="Times New Roman" pitchFamily="18" charset="0"/>
                  <a:cs typeface="Times New Roman" pitchFamily="18" charset="0"/>
                </a:endParaRPr>
              </a:p>
              <a:p>
                <a:r>
                  <a:rPr lang="en-US" sz="3000" dirty="0" smtClean="0">
                    <a:latin typeface="Times New Roman" pitchFamily="18" charset="0"/>
                    <a:cs typeface="Times New Roman" pitchFamily="18" charset="0"/>
                  </a:rPr>
                  <a:t>The weight of the fish in treated and un- treated (control) test media were recorded weekly</a:t>
                </a:r>
              </a:p>
              <a:p>
                <a:endParaRPr lang="en-US" sz="3000" dirty="0">
                  <a:latin typeface="Times New Roman" pitchFamily="18" charset="0"/>
                  <a:cs typeface="Times New Roman" pitchFamily="18" charset="0"/>
                </a:endParaRPr>
              </a:p>
              <a:p>
                <a:r>
                  <a:rPr lang="en-US" sz="3000" dirty="0" smtClean="0">
                    <a:latin typeface="Times New Roman" pitchFamily="18" charset="0"/>
                    <a:cs typeface="Times New Roman" pitchFamily="18" charset="0"/>
                  </a:rPr>
                  <a:t>% Weight change of fish was calculated using </a:t>
                </a:r>
              </a:p>
              <a:p>
                <a:endParaRPr lang="en-US" sz="30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sz="2800" i="1"/>
                          </m:ctrlPr>
                        </m:fPr>
                        <m:num>
                          <m:r>
                            <a:rPr lang="en-US" sz="2800" i="1"/>
                            <m:t>𝐴𝑣𝑒𝑟𝑎𝑔𝑒</m:t>
                          </m:r>
                          <m:r>
                            <a:rPr lang="en-US" sz="2800" i="1"/>
                            <m:t> </m:t>
                          </m:r>
                          <m:r>
                            <a:rPr lang="en-US" sz="2800" i="1"/>
                            <m:t>𝐹𝑖𝑛𝑎𝑙</m:t>
                          </m:r>
                          <m:r>
                            <a:rPr lang="en-US" sz="2800" i="1"/>
                            <m:t> </m:t>
                          </m:r>
                          <m:r>
                            <a:rPr lang="en-US" sz="2800" i="1"/>
                            <m:t>𝑤𝑒𝑖𝑔h𝑡</m:t>
                          </m:r>
                          <m:r>
                            <a:rPr lang="en-US" sz="2800" i="1"/>
                            <m:t>−</m:t>
                          </m:r>
                          <m:r>
                            <a:rPr lang="en-US" sz="2800" i="1"/>
                            <m:t>𝐴𝑣𝑒𝑟𝑎𝑔𝑒</m:t>
                          </m:r>
                          <m:r>
                            <a:rPr lang="en-US" sz="2800" i="1"/>
                            <m:t> </m:t>
                          </m:r>
                          <m:r>
                            <a:rPr lang="en-US" sz="2800" i="1"/>
                            <m:t>𝐼𝑛𝑖𝑡𝑖𝑎𝑙</m:t>
                          </m:r>
                          <m:r>
                            <a:rPr lang="en-US" sz="2800" i="1"/>
                            <m:t> </m:t>
                          </m:r>
                          <m:r>
                            <a:rPr lang="en-US" sz="2800" i="1"/>
                            <m:t>𝑤𝑒𝑖𝑔h𝑡</m:t>
                          </m:r>
                        </m:num>
                        <m:den>
                          <m:r>
                            <a:rPr lang="en-US" sz="2800" i="1"/>
                            <m:t>𝐴𝑣𝑒𝑟𝑎𝑔𝑒</m:t>
                          </m:r>
                          <m:r>
                            <a:rPr lang="en-US" sz="2800" i="1"/>
                            <m:t> </m:t>
                          </m:r>
                          <m:r>
                            <a:rPr lang="en-US" sz="2800" i="1"/>
                            <m:t>𝐼𝑛𝑖𝑡𝑖𝑎𝑙</m:t>
                          </m:r>
                          <m:r>
                            <a:rPr lang="en-US" sz="2800" i="1"/>
                            <m:t> </m:t>
                          </m:r>
                          <m:r>
                            <a:rPr lang="en-US" sz="2800" i="1"/>
                            <m:t>𝑤𝑒𝑖𝑔h𝑡</m:t>
                          </m:r>
                        </m:den>
                      </m:f>
                      <m:r>
                        <a:rPr lang="en-US" sz="2800" i="1"/>
                        <m:t> ×100</m:t>
                      </m:r>
                    </m:oMath>
                  </m:oMathPara>
                </a14:m>
                <a:endParaRPr lang="en-US" sz="2800" dirty="0">
                  <a:latin typeface="Times New Roman" pitchFamily="18" charset="0"/>
                  <a:cs typeface="Times New Roman" pitchFamily="18"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348" r="-2000" b="-11860"/>
                </a:stretch>
              </a:blipFill>
            </p:spPr>
            <p:txBody>
              <a:bodyPr/>
              <a:lstStyle/>
              <a:p>
                <a:r>
                  <a:rPr lang="en-US">
                    <a:noFill/>
                  </a:rPr>
                  <a:t> </a:t>
                </a:r>
              </a:p>
            </p:txBody>
          </p:sp>
        </mc:Fallback>
      </mc:AlternateContent>
    </p:spTree>
    <p:extLst>
      <p:ext uri="{BB962C8B-B14F-4D97-AF65-F5344CB8AC3E}">
        <p14:creationId xmlns:p14="http://schemas.microsoft.com/office/powerpoint/2010/main" val="3299657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MATERIALS AND METHODS CONT’D</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3400" b="1" dirty="0" err="1" smtClean="0">
                <a:latin typeface="Times New Roman" pitchFamily="18" charset="0"/>
                <a:cs typeface="Times New Roman" pitchFamily="18" charset="0"/>
              </a:rPr>
              <a:t>Haematological</a:t>
            </a:r>
            <a:r>
              <a:rPr lang="en-US" sz="3400" b="1" dirty="0" smtClean="0">
                <a:latin typeface="Times New Roman" pitchFamily="18" charset="0"/>
                <a:cs typeface="Times New Roman" pitchFamily="18" charset="0"/>
              </a:rPr>
              <a:t> Tests</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Blood was collected from the ventral region using hypodermic needle and syringe, and put into EDTA vials and taken to laboratory for analysis using methods described by Masson et al. (2002)</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Blood samples were estimated for PCV, RBC, WBC, </a:t>
            </a:r>
            <a:r>
              <a:rPr lang="en-US" dirty="0" err="1" smtClean="0">
                <a:latin typeface="Times New Roman" pitchFamily="18" charset="0"/>
                <a:cs typeface="Times New Roman" pitchFamily="18" charset="0"/>
              </a:rPr>
              <a:t>Hb</a:t>
            </a:r>
            <a:r>
              <a:rPr lang="en-US" dirty="0" smtClean="0">
                <a:latin typeface="Times New Roman" pitchFamily="18" charset="0"/>
                <a:cs typeface="Times New Roman" pitchFamily="18" charset="0"/>
              </a:rPr>
              <a:t>, white blood cell differential and red blood cell differentials</a:t>
            </a:r>
          </a:p>
          <a:p>
            <a:endParaRPr lang="en-US" dirty="0" smtClean="0">
              <a:latin typeface="Times New Roman" pitchFamily="18" charset="0"/>
              <a:cs typeface="Times New Roman" pitchFamily="18" charset="0"/>
            </a:endParaRPr>
          </a:p>
          <a:p>
            <a:pPr marL="0" indent="0">
              <a:buNone/>
            </a:pPr>
            <a:r>
              <a:rPr lang="en-US" sz="3400" b="1" dirty="0" smtClean="0">
                <a:latin typeface="Times New Roman" pitchFamily="18" charset="0"/>
                <a:cs typeface="Times New Roman" pitchFamily="18" charset="0"/>
              </a:rPr>
              <a:t>Histological Tests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Histological analysis of experimental fish was carried out using </a:t>
            </a:r>
            <a:r>
              <a:rPr lang="en-US" dirty="0" err="1" smtClean="0">
                <a:latin typeface="Times New Roman" pitchFamily="18" charset="0"/>
                <a:cs typeface="Times New Roman" pitchFamily="18" charset="0"/>
              </a:rPr>
              <a:t>Heamatoxylin</a:t>
            </a:r>
            <a:r>
              <a:rPr lang="en-US" dirty="0" smtClean="0">
                <a:latin typeface="Times New Roman" pitchFamily="18" charset="0"/>
                <a:cs typeface="Times New Roman" pitchFamily="18" charset="0"/>
              </a:rPr>
              <a:t> and Eosin techniques</a:t>
            </a:r>
          </a:p>
          <a:p>
            <a:endParaRPr lang="en-US" dirty="0"/>
          </a:p>
        </p:txBody>
      </p:sp>
    </p:spTree>
    <p:extLst>
      <p:ext uri="{BB962C8B-B14F-4D97-AF65-F5344CB8AC3E}">
        <p14:creationId xmlns:p14="http://schemas.microsoft.com/office/powerpoint/2010/main" val="10752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DATA ANALYSIS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Data from acute toxicity was </a:t>
            </a:r>
            <a:r>
              <a:rPr lang="en-US" dirty="0" err="1" smtClean="0">
                <a:latin typeface="Times New Roman" pitchFamily="18" charset="0"/>
                <a:cs typeface="Times New Roman" pitchFamily="18" charset="0"/>
              </a:rPr>
              <a:t>analysed</a:t>
            </a:r>
            <a:r>
              <a:rPr lang="en-US" dirty="0" smtClean="0">
                <a:latin typeface="Times New Roman" pitchFamily="18" charset="0"/>
                <a:cs typeface="Times New Roman" pitchFamily="18" charset="0"/>
              </a:rPr>
              <a:t> using percentage mortalities and transformed into their respective </a:t>
            </a:r>
            <a:r>
              <a:rPr lang="en-US" dirty="0" err="1" smtClean="0">
                <a:latin typeface="Times New Roman" pitchFamily="18" charset="0"/>
                <a:cs typeface="Times New Roman" pitchFamily="18" charset="0"/>
              </a:rPr>
              <a:t>probits</a:t>
            </a:r>
            <a:r>
              <a:rPr lang="en-US" dirty="0" smtClean="0">
                <a:latin typeface="Times New Roman" pitchFamily="18" charset="0"/>
                <a:cs typeface="Times New Roman" pitchFamily="18" charset="0"/>
              </a:rPr>
              <a:t> (Finney, 1952).</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Data from Sub-lethal test, water parameters, </a:t>
            </a:r>
            <a:r>
              <a:rPr lang="en-US" dirty="0" err="1" smtClean="0">
                <a:latin typeface="Times New Roman" pitchFamily="18" charset="0"/>
                <a:cs typeface="Times New Roman" pitchFamily="18" charset="0"/>
              </a:rPr>
              <a:t>haematological</a:t>
            </a:r>
            <a:r>
              <a:rPr lang="en-US" dirty="0" smtClean="0">
                <a:latin typeface="Times New Roman" pitchFamily="18" charset="0"/>
                <a:cs typeface="Times New Roman" pitchFamily="18" charset="0"/>
              </a:rPr>
              <a:t> parameters and weight measurement were subjected to analysis of variance (ANOVA) and means separated using Duncan Multiple Range Test (DMRT).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05079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90600"/>
            <a:ext cx="8077200" cy="4708981"/>
          </a:xfrm>
          <a:prstGeom prst="rect">
            <a:avLst/>
          </a:prstGeom>
        </p:spPr>
        <p:txBody>
          <a:bodyPr wrap="square">
            <a:spAutoFit/>
          </a:bodyPr>
          <a:lstStyle/>
          <a:p>
            <a:pPr algn="ctr"/>
            <a:r>
              <a:rPr lang="en-US" sz="6000" dirty="0" smtClean="0">
                <a:latin typeface="Times New Roman" pitchFamily="18" charset="0"/>
                <a:cs typeface="Times New Roman" pitchFamily="18" charset="0"/>
              </a:rPr>
              <a:t>RESULTS </a:t>
            </a:r>
            <a:endParaRPr lang="en-US" sz="6000" dirty="0">
              <a:latin typeface="Times New Roman" pitchFamily="18" charset="0"/>
              <a:cs typeface="Times New Roman" pitchFamily="18" charset="0"/>
            </a:endParaRPr>
          </a:p>
          <a:p>
            <a:pPr algn="ctr"/>
            <a:endParaRPr lang="en-US" sz="6000" dirty="0">
              <a:latin typeface="Times New Roman" pitchFamily="18" charset="0"/>
              <a:cs typeface="Times New Roman" pitchFamily="18" charset="0"/>
            </a:endParaRPr>
          </a:p>
          <a:p>
            <a:pPr algn="ctr"/>
            <a:r>
              <a:rPr lang="en-US" sz="6000" dirty="0">
                <a:latin typeface="Times New Roman" pitchFamily="18" charset="0"/>
                <a:cs typeface="Times New Roman" pitchFamily="18" charset="0"/>
              </a:rPr>
              <a:t>AND </a:t>
            </a:r>
          </a:p>
          <a:p>
            <a:pPr algn="ctr"/>
            <a:endParaRPr lang="en-US" sz="6000" dirty="0">
              <a:latin typeface="Times New Roman" pitchFamily="18" charset="0"/>
              <a:cs typeface="Times New Roman" pitchFamily="18" charset="0"/>
            </a:endParaRPr>
          </a:p>
          <a:p>
            <a:pPr algn="ctr"/>
            <a:r>
              <a:rPr lang="en-US" sz="6000" dirty="0">
                <a:latin typeface="Times New Roman" pitchFamily="18" charset="0"/>
                <a:cs typeface="Times New Roman" pitchFamily="18" charset="0"/>
              </a:rPr>
              <a:t>DISCUSSION</a:t>
            </a:r>
            <a:endParaRPr lang="en-US" sz="6000" dirty="0">
              <a:latin typeface="Times New Roman" pitchFamily="18" charset="0"/>
              <a:cs typeface="Times New Roman" pitchFamily="18" charset="0"/>
            </a:endParaRPr>
          </a:p>
        </p:txBody>
      </p:sp>
    </p:spTree>
    <p:extLst>
      <p:ext uri="{BB962C8B-B14F-4D97-AF65-F5344CB8AC3E}">
        <p14:creationId xmlns:p14="http://schemas.microsoft.com/office/powerpoint/2010/main" val="2588217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25570826"/>
              </p:ext>
            </p:extLst>
          </p:nvPr>
        </p:nvGraphicFramePr>
        <p:xfrm>
          <a:off x="1143000" y="1295401"/>
          <a:ext cx="7315200" cy="4267197"/>
        </p:xfrm>
        <a:graphic>
          <a:graphicData uri="http://schemas.openxmlformats.org/drawingml/2006/table">
            <a:tbl>
              <a:tblPr firstRow="1" firstCol="1" bandRow="1">
                <a:tableStyleId>{2D5ABB26-0587-4C30-8999-92F81FD0307C}</a:tableStyleId>
              </a:tblPr>
              <a:tblGrid>
                <a:gridCol w="3502525"/>
                <a:gridCol w="2209400"/>
                <a:gridCol w="1603275"/>
              </a:tblGrid>
              <a:tr h="474133">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Parameters</a:t>
                      </a:r>
                      <a:endParaRPr lang="en-US" sz="1800" dirty="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Stem bark</a:t>
                      </a:r>
                      <a:endParaRPr lang="en-US" sz="1800" dirty="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Leaf</a:t>
                      </a:r>
                      <a:endParaRPr lang="en-US" sz="1800" dirty="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4133">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Phenols</a:t>
                      </a:r>
                      <a:endParaRPr lang="en-US" sz="1800" dirty="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a:t>
                      </a:r>
                      <a:endParaRPr lang="en-US" sz="1800" dirty="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a:t>
                      </a:r>
                      <a:endParaRPr lang="en-US" sz="1800" dirty="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tcPr>
                </a:tc>
              </a:tr>
              <a:tr h="474133">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Flavonoids</a:t>
                      </a:r>
                      <a:endParaRPr lang="en-US" sz="1800" dirty="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a:effectLst/>
                          <a:latin typeface="Times New Roman" pitchFamily="18" charset="0"/>
                          <a:cs typeface="Times New Roman" pitchFamily="18" charset="0"/>
                        </a:rPr>
                        <a:t>+</a:t>
                      </a:r>
                      <a:endParaRPr lang="en-US" sz="18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a:t>
                      </a:r>
                      <a:endParaRPr lang="en-US" sz="1800" dirty="0">
                        <a:effectLst/>
                        <a:latin typeface="Times New Roman" pitchFamily="18" charset="0"/>
                        <a:ea typeface="Calibri"/>
                        <a:cs typeface="Times New Roman" pitchFamily="18" charset="0"/>
                      </a:endParaRPr>
                    </a:p>
                  </a:txBody>
                  <a:tcPr marL="68580" marR="68580" marT="0" marB="0" anchor="b"/>
                </a:tc>
              </a:tr>
              <a:tr h="474133">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Alkaloids</a:t>
                      </a:r>
                      <a:endParaRPr lang="en-US" sz="1800" dirty="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a:effectLst/>
                          <a:latin typeface="Times New Roman" pitchFamily="18" charset="0"/>
                          <a:cs typeface="Times New Roman" pitchFamily="18" charset="0"/>
                        </a:rPr>
                        <a:t>++</a:t>
                      </a:r>
                      <a:endParaRPr lang="en-US" sz="18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a:t>
                      </a:r>
                      <a:endParaRPr lang="en-US" sz="1800" dirty="0">
                        <a:effectLst/>
                        <a:latin typeface="Times New Roman" pitchFamily="18" charset="0"/>
                        <a:ea typeface="Calibri"/>
                        <a:cs typeface="Times New Roman" pitchFamily="18" charset="0"/>
                      </a:endParaRPr>
                    </a:p>
                  </a:txBody>
                  <a:tcPr marL="68580" marR="68580" marT="0" marB="0" anchor="b"/>
                </a:tc>
              </a:tr>
              <a:tr h="474133">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Oxalates</a:t>
                      </a:r>
                      <a:endParaRPr lang="en-US" sz="1800" dirty="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a:effectLst/>
                          <a:latin typeface="Times New Roman" pitchFamily="18" charset="0"/>
                          <a:cs typeface="Times New Roman" pitchFamily="18" charset="0"/>
                        </a:rPr>
                        <a:t>+</a:t>
                      </a:r>
                      <a:endParaRPr lang="en-US" sz="18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a:t>
                      </a:r>
                      <a:endParaRPr lang="en-US" sz="1800" dirty="0">
                        <a:effectLst/>
                        <a:latin typeface="Times New Roman" pitchFamily="18" charset="0"/>
                        <a:ea typeface="Calibri"/>
                        <a:cs typeface="Times New Roman" pitchFamily="18" charset="0"/>
                      </a:endParaRPr>
                    </a:p>
                  </a:txBody>
                  <a:tcPr marL="68580" marR="68580" marT="0" marB="0" anchor="b"/>
                </a:tc>
              </a:tr>
              <a:tr h="474133">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Tannins</a:t>
                      </a:r>
                      <a:endParaRPr lang="en-US" sz="1800" dirty="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a:effectLst/>
                          <a:latin typeface="Times New Roman" pitchFamily="18" charset="0"/>
                          <a:cs typeface="Times New Roman" pitchFamily="18" charset="0"/>
                        </a:rPr>
                        <a:t>++</a:t>
                      </a:r>
                      <a:endParaRPr lang="en-US" sz="18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a:t>
                      </a:r>
                      <a:endParaRPr lang="en-US" sz="1800" dirty="0">
                        <a:effectLst/>
                        <a:latin typeface="Times New Roman" pitchFamily="18" charset="0"/>
                        <a:ea typeface="Calibri"/>
                        <a:cs typeface="Times New Roman" pitchFamily="18" charset="0"/>
                      </a:endParaRPr>
                    </a:p>
                  </a:txBody>
                  <a:tcPr marL="68580" marR="68580" marT="0" marB="0" anchor="b"/>
                </a:tc>
              </a:tr>
              <a:tr h="474133">
                <a:tc>
                  <a:txBody>
                    <a:bodyPr/>
                    <a:lstStyle/>
                    <a:p>
                      <a:pPr marL="0" marR="0" algn="just">
                        <a:lnSpc>
                          <a:spcPct val="200000"/>
                        </a:lnSpc>
                        <a:spcBef>
                          <a:spcPts val="0"/>
                        </a:spcBef>
                        <a:spcAft>
                          <a:spcPts val="0"/>
                        </a:spcAft>
                      </a:pPr>
                      <a:r>
                        <a:rPr lang="en-US" sz="1800" dirty="0" err="1">
                          <a:effectLst/>
                          <a:latin typeface="Times New Roman" pitchFamily="18" charset="0"/>
                          <a:cs typeface="Times New Roman" pitchFamily="18" charset="0"/>
                        </a:rPr>
                        <a:t>Saponins</a:t>
                      </a:r>
                      <a:endParaRPr lang="en-US" sz="1800" dirty="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a:effectLst/>
                          <a:latin typeface="Times New Roman" pitchFamily="18" charset="0"/>
                          <a:cs typeface="Times New Roman" pitchFamily="18" charset="0"/>
                        </a:rPr>
                        <a:t>+</a:t>
                      </a:r>
                      <a:endParaRPr lang="en-US" sz="18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a:t>
                      </a:r>
                      <a:endParaRPr lang="en-US" sz="1800" dirty="0">
                        <a:effectLst/>
                        <a:latin typeface="Times New Roman" pitchFamily="18" charset="0"/>
                        <a:ea typeface="Calibri"/>
                        <a:cs typeface="Times New Roman" pitchFamily="18" charset="0"/>
                      </a:endParaRPr>
                    </a:p>
                  </a:txBody>
                  <a:tcPr marL="68580" marR="68580" marT="0" marB="0" anchor="b"/>
                </a:tc>
              </a:tr>
              <a:tr h="474133">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Steroids</a:t>
                      </a:r>
                      <a:endParaRPr lang="en-US" sz="1800" dirty="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a:effectLst/>
                          <a:latin typeface="Times New Roman" pitchFamily="18" charset="0"/>
                          <a:cs typeface="Times New Roman" pitchFamily="18" charset="0"/>
                        </a:rPr>
                        <a:t>-</a:t>
                      </a:r>
                      <a:endParaRPr lang="en-US" sz="18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a:t>
                      </a:r>
                      <a:endParaRPr lang="en-US" sz="1800" dirty="0">
                        <a:effectLst/>
                        <a:latin typeface="Times New Roman" pitchFamily="18" charset="0"/>
                        <a:ea typeface="Calibri"/>
                        <a:cs typeface="Times New Roman" pitchFamily="18" charset="0"/>
                      </a:endParaRPr>
                    </a:p>
                  </a:txBody>
                  <a:tcPr marL="68580" marR="68580" marT="0" marB="0" anchor="b"/>
                </a:tc>
              </a:tr>
              <a:tr h="474133">
                <a:tc>
                  <a:txBody>
                    <a:bodyPr/>
                    <a:lstStyle/>
                    <a:p>
                      <a:pPr marL="0" marR="0" algn="just">
                        <a:lnSpc>
                          <a:spcPct val="200000"/>
                        </a:lnSpc>
                        <a:spcBef>
                          <a:spcPts val="0"/>
                        </a:spcBef>
                        <a:spcAft>
                          <a:spcPts val="0"/>
                        </a:spcAft>
                      </a:pPr>
                      <a:r>
                        <a:rPr lang="en-US" sz="1800" dirty="0" err="1">
                          <a:effectLst/>
                          <a:latin typeface="Times New Roman" pitchFamily="18" charset="0"/>
                          <a:cs typeface="Times New Roman" pitchFamily="18" charset="0"/>
                        </a:rPr>
                        <a:t>Cyanogenic</a:t>
                      </a:r>
                      <a:r>
                        <a:rPr lang="en-US" sz="1800" dirty="0">
                          <a:effectLst/>
                          <a:latin typeface="Times New Roman" pitchFamily="18" charset="0"/>
                          <a:cs typeface="Times New Roman" pitchFamily="18" charset="0"/>
                        </a:rPr>
                        <a:t> glycosides</a:t>
                      </a:r>
                      <a:endParaRPr lang="en-US" sz="1800" dirty="0">
                        <a:effectLst/>
                        <a:latin typeface="Times New Roman" pitchFamily="18" charset="0"/>
                        <a:ea typeface="Calibri"/>
                        <a:cs typeface="Times New Roman" pitchFamily="18" charset="0"/>
                      </a:endParaRPr>
                    </a:p>
                  </a:txBody>
                  <a:tcPr marL="68580" marR="68580" marT="0" marB="0" anchor="b">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a:t>
                      </a:r>
                      <a:endParaRPr lang="en-US" sz="1800" dirty="0">
                        <a:effectLst/>
                        <a:latin typeface="Times New Roman" pitchFamily="18" charset="0"/>
                        <a:ea typeface="Calibri"/>
                        <a:cs typeface="Times New Roman" pitchFamily="18" charset="0"/>
                      </a:endParaRPr>
                    </a:p>
                  </a:txBody>
                  <a:tcPr marL="68580" marR="68580" marT="0" marB="0" anchor="b">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800" dirty="0">
                          <a:effectLst/>
                          <a:latin typeface="Times New Roman" pitchFamily="18" charset="0"/>
                          <a:cs typeface="Times New Roman" pitchFamily="18" charset="0"/>
                        </a:rPr>
                        <a:t>+</a:t>
                      </a:r>
                      <a:endParaRPr lang="en-US" sz="1800" dirty="0">
                        <a:effectLst/>
                        <a:latin typeface="Times New Roman" pitchFamily="18" charset="0"/>
                        <a:ea typeface="Calibri"/>
                        <a:cs typeface="Times New Roman" pitchFamily="18" charset="0"/>
                      </a:endParaRPr>
                    </a:p>
                  </a:txBody>
                  <a:tcPr marL="68580" marR="68580" marT="0" marB="0" anchor="b">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609600" y="897523"/>
            <a:ext cx="805641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1: Qualitative phytochemical screening of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6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plant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143000" y="5638800"/>
            <a:ext cx="2385653" cy="369332"/>
          </a:xfrm>
          <a:prstGeom prst="rect">
            <a:avLst/>
          </a:prstGeom>
        </p:spPr>
        <p:txBody>
          <a:bodyPr wrap="none">
            <a:spAutoFit/>
          </a:bodyPr>
          <a:lstStyle/>
          <a:p>
            <a:pPr lvl="0" algn="just" eaLnBrk="0" fontAlgn="base" hangingPunct="0">
              <a:spcBef>
                <a:spcPct val="0"/>
              </a:spcBef>
              <a:spcAft>
                <a:spcPct val="0"/>
              </a:spcAft>
            </a:pPr>
            <a:r>
              <a:rPr lang="en-US" dirty="0">
                <a:latin typeface="Times New Roman" pitchFamily="18" charset="0"/>
                <a:ea typeface="Calibri" pitchFamily="34" charset="0"/>
                <a:cs typeface="Times New Roman" pitchFamily="18" charset="0"/>
              </a:rPr>
              <a:t>(-): Absent; (+): Present</a:t>
            </a:r>
            <a:endParaRPr lang="en-US" sz="2800" dirty="0">
              <a:latin typeface="Arial" pitchFamily="34" charset="0"/>
              <a:cs typeface="Arial" pitchFamily="34" charset="0"/>
            </a:endParaRPr>
          </a:p>
        </p:txBody>
      </p:sp>
      <p:sp>
        <p:nvSpPr>
          <p:cNvPr id="5" name="Rectangle 1"/>
          <p:cNvSpPr>
            <a:spLocks noChangeArrowheads="1"/>
          </p:cNvSpPr>
          <p:nvPr/>
        </p:nvSpPr>
        <p:spPr bwMode="auto">
          <a:xfrm>
            <a:off x="20782" y="409545"/>
            <a:ext cx="80564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cs typeface="Times New Roman" pitchFamily="18" charset="0"/>
              </a:rPr>
              <a:t>PHYTOCHEMICAL SCREENING</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48717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36059095"/>
              </p:ext>
            </p:extLst>
          </p:nvPr>
        </p:nvGraphicFramePr>
        <p:xfrm>
          <a:off x="1066800" y="1371600"/>
          <a:ext cx="7543800" cy="4419598"/>
        </p:xfrm>
        <a:graphic>
          <a:graphicData uri="http://schemas.openxmlformats.org/drawingml/2006/table">
            <a:tbl>
              <a:tblPr>
                <a:tableStyleId>{2D5ABB26-0587-4C30-8999-92F81FD0307C}</a:tableStyleId>
              </a:tblPr>
              <a:tblGrid>
                <a:gridCol w="3439476"/>
                <a:gridCol w="2345097"/>
                <a:gridCol w="1759227"/>
              </a:tblGrid>
              <a:tr h="694270">
                <a:tc>
                  <a:txBody>
                    <a:bodyPr/>
                    <a:lstStyle/>
                    <a:p>
                      <a:pPr marL="0" marR="0" algn="just">
                        <a:lnSpc>
                          <a:spcPct val="200000"/>
                        </a:lnSpc>
                        <a:spcBef>
                          <a:spcPts val="0"/>
                        </a:spcBef>
                        <a:spcAft>
                          <a:spcPts val="0"/>
                        </a:spcAft>
                        <a:tabLst>
                          <a:tab pos="1851025" algn="l"/>
                        </a:tabLst>
                      </a:pPr>
                      <a:r>
                        <a:rPr lang="en-US" sz="1600" dirty="0">
                          <a:effectLst/>
                        </a:rPr>
                        <a:t>Parameters</a:t>
                      </a:r>
                      <a:endParaRPr lang="en-US" sz="1600" dirty="0">
                        <a:solidFill>
                          <a:srgbClr val="000000"/>
                        </a:solidFill>
                        <a:effectLst/>
                        <a:latin typeface="Times New Roman" pitchFamily="18" charset="0"/>
                        <a:ea typeface="Calibri"/>
                        <a:cs typeface="Times New Roman"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4465" marR="0" algn="just">
                        <a:lnSpc>
                          <a:spcPct val="200000"/>
                        </a:lnSpc>
                        <a:spcBef>
                          <a:spcPts val="0"/>
                        </a:spcBef>
                        <a:spcAft>
                          <a:spcPts val="0"/>
                        </a:spcAft>
                        <a:tabLst>
                          <a:tab pos="851535" algn="ctr"/>
                        </a:tabLst>
                      </a:pPr>
                      <a:r>
                        <a:rPr lang="en-US" sz="1600" dirty="0">
                          <a:effectLst/>
                        </a:rPr>
                        <a:t>Stem bark</a:t>
                      </a:r>
                      <a:endParaRPr lang="en-US" sz="1600" dirty="0">
                        <a:solidFill>
                          <a:srgbClr val="000000"/>
                        </a:solidFill>
                        <a:effectLst/>
                        <a:latin typeface="Times New Roman" pitchFamily="18" charset="0"/>
                        <a:ea typeface="Calibri"/>
                        <a:cs typeface="Times New Roman"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600" dirty="0">
                          <a:effectLst/>
                        </a:rPr>
                        <a:t>Leaf</a:t>
                      </a:r>
                      <a:endParaRPr lang="en-US" sz="1600" dirty="0">
                        <a:solidFill>
                          <a:srgbClr val="000000"/>
                        </a:solidFill>
                        <a:effectLst/>
                        <a:latin typeface="Times New Roman" pitchFamily="18" charset="0"/>
                        <a:ea typeface="Calibri"/>
                        <a:cs typeface="Times New Roman"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5666">
                <a:tc>
                  <a:txBody>
                    <a:bodyPr/>
                    <a:lstStyle/>
                    <a:p>
                      <a:pPr marL="0" marR="0" algn="just">
                        <a:lnSpc>
                          <a:spcPct val="200000"/>
                        </a:lnSpc>
                        <a:spcBef>
                          <a:spcPts val="0"/>
                        </a:spcBef>
                        <a:spcAft>
                          <a:spcPts val="0"/>
                        </a:spcAft>
                      </a:pPr>
                      <a:r>
                        <a:rPr lang="en-US" sz="1600" dirty="0" err="1">
                          <a:effectLst/>
                        </a:rPr>
                        <a:t>Tanins</a:t>
                      </a:r>
                      <a:r>
                        <a:rPr lang="en-US" sz="1600" dirty="0">
                          <a:effectLst/>
                        </a:rPr>
                        <a:t>(%)</a:t>
                      </a:r>
                      <a:endParaRPr lang="en-US" sz="1600" dirty="0">
                        <a:solidFill>
                          <a:srgbClr val="000000"/>
                        </a:solidFill>
                        <a:effectLst/>
                        <a:latin typeface="Times New Roman" pitchFamily="18" charset="0"/>
                        <a:ea typeface="Calibri"/>
                        <a:cs typeface="Times New Roman"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600" dirty="0">
                          <a:effectLst/>
                        </a:rPr>
                        <a:t>5.00</a:t>
                      </a:r>
                      <a:endParaRPr lang="en-US" sz="1600" dirty="0">
                        <a:solidFill>
                          <a:srgbClr val="000000"/>
                        </a:solidFill>
                        <a:effectLst/>
                        <a:latin typeface="Times New Roman" pitchFamily="18" charset="0"/>
                        <a:ea typeface="Calibri"/>
                        <a:cs typeface="Times New Roman"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600" dirty="0">
                          <a:effectLst/>
                        </a:rPr>
                        <a:t>4.60</a:t>
                      </a:r>
                      <a:endParaRPr lang="en-US" sz="1600" dirty="0">
                        <a:solidFill>
                          <a:srgbClr val="000000"/>
                        </a:solidFill>
                        <a:effectLst/>
                        <a:latin typeface="Times New Roman" pitchFamily="18" charset="0"/>
                        <a:ea typeface="Calibri"/>
                        <a:cs typeface="Times New Roman" pitchFamily="18" charset="0"/>
                      </a:endParaRPr>
                    </a:p>
                  </a:txBody>
                  <a:tcPr marL="68580" marR="68580" marT="0" marB="0">
                    <a:lnT w="12700" cap="flat" cmpd="sng" algn="ctr">
                      <a:solidFill>
                        <a:schemeClr val="tx1"/>
                      </a:solidFill>
                      <a:prstDash val="solid"/>
                      <a:round/>
                      <a:headEnd type="none" w="med" len="med"/>
                      <a:tailEnd type="none" w="med" len="med"/>
                    </a:lnT>
                  </a:tcPr>
                </a:tc>
              </a:tr>
              <a:tr h="465666">
                <a:tc>
                  <a:txBody>
                    <a:bodyPr/>
                    <a:lstStyle/>
                    <a:p>
                      <a:pPr marL="0" marR="0" algn="just">
                        <a:lnSpc>
                          <a:spcPct val="200000"/>
                        </a:lnSpc>
                        <a:spcBef>
                          <a:spcPts val="0"/>
                        </a:spcBef>
                        <a:spcAft>
                          <a:spcPts val="0"/>
                        </a:spcAft>
                      </a:pPr>
                      <a:r>
                        <a:rPr lang="en-US" sz="1600">
                          <a:effectLst/>
                        </a:rPr>
                        <a:t>Saponins (%)</a:t>
                      </a:r>
                      <a:endParaRPr lang="en-US" sz="1600">
                        <a:solidFill>
                          <a:srgbClr val="000000"/>
                        </a:solidFill>
                        <a:effectLst/>
                        <a:latin typeface="Times New Roman" pitchFamily="18" charset="0"/>
                        <a:ea typeface="Calibri"/>
                        <a:cs typeface="Times New Roman" pitchFamily="18" charset="0"/>
                      </a:endParaRPr>
                    </a:p>
                  </a:txBody>
                  <a:tcPr marL="68580" marR="68580" marT="0" marB="0"/>
                </a:tc>
                <a:tc>
                  <a:txBody>
                    <a:bodyPr/>
                    <a:lstStyle/>
                    <a:p>
                      <a:pPr marL="0" marR="0" algn="just">
                        <a:lnSpc>
                          <a:spcPct val="200000"/>
                        </a:lnSpc>
                        <a:spcBef>
                          <a:spcPts val="0"/>
                        </a:spcBef>
                        <a:spcAft>
                          <a:spcPts val="0"/>
                        </a:spcAft>
                      </a:pPr>
                      <a:r>
                        <a:rPr lang="en-US" sz="1600">
                          <a:effectLst/>
                        </a:rPr>
                        <a:t>4.00</a:t>
                      </a:r>
                      <a:endParaRPr lang="en-US" sz="1600">
                        <a:solidFill>
                          <a:srgbClr val="000000"/>
                        </a:solidFill>
                        <a:effectLst/>
                        <a:latin typeface="Times New Roman" pitchFamily="18" charset="0"/>
                        <a:ea typeface="Calibri"/>
                        <a:cs typeface="Times New Roman" pitchFamily="18" charset="0"/>
                      </a:endParaRPr>
                    </a:p>
                  </a:txBody>
                  <a:tcPr marL="68580" marR="68580" marT="0" marB="0"/>
                </a:tc>
                <a:tc>
                  <a:txBody>
                    <a:bodyPr/>
                    <a:lstStyle/>
                    <a:p>
                      <a:pPr marL="0" marR="0" algn="just">
                        <a:lnSpc>
                          <a:spcPct val="200000"/>
                        </a:lnSpc>
                        <a:spcBef>
                          <a:spcPts val="0"/>
                        </a:spcBef>
                        <a:spcAft>
                          <a:spcPts val="0"/>
                        </a:spcAft>
                      </a:pPr>
                      <a:r>
                        <a:rPr lang="en-US" sz="1600" dirty="0">
                          <a:effectLst/>
                        </a:rPr>
                        <a:t>3.00</a:t>
                      </a:r>
                      <a:endParaRPr lang="en-US" sz="1600" dirty="0">
                        <a:solidFill>
                          <a:srgbClr val="000000"/>
                        </a:solidFill>
                        <a:effectLst/>
                        <a:latin typeface="Times New Roman" pitchFamily="18" charset="0"/>
                        <a:ea typeface="Calibri"/>
                        <a:cs typeface="Times New Roman" pitchFamily="18" charset="0"/>
                      </a:endParaRPr>
                    </a:p>
                  </a:txBody>
                  <a:tcPr marL="68580" marR="68580" marT="0" marB="0"/>
                </a:tc>
              </a:tr>
              <a:tr h="465666">
                <a:tc>
                  <a:txBody>
                    <a:bodyPr/>
                    <a:lstStyle/>
                    <a:p>
                      <a:pPr marL="0" marR="0" algn="just">
                        <a:lnSpc>
                          <a:spcPct val="200000"/>
                        </a:lnSpc>
                        <a:spcBef>
                          <a:spcPts val="0"/>
                        </a:spcBef>
                        <a:spcAft>
                          <a:spcPts val="0"/>
                        </a:spcAft>
                      </a:pPr>
                      <a:r>
                        <a:rPr lang="en-US" sz="1600">
                          <a:effectLst/>
                        </a:rPr>
                        <a:t>Flavanoids (%)</a:t>
                      </a:r>
                      <a:endParaRPr lang="en-US" sz="1600">
                        <a:solidFill>
                          <a:srgbClr val="000000"/>
                        </a:solidFill>
                        <a:effectLst/>
                        <a:latin typeface="Times New Roman" pitchFamily="18" charset="0"/>
                        <a:ea typeface="Calibri"/>
                        <a:cs typeface="Times New Roman" pitchFamily="18" charset="0"/>
                      </a:endParaRPr>
                    </a:p>
                  </a:txBody>
                  <a:tcPr marL="68580" marR="68580" marT="0" marB="0"/>
                </a:tc>
                <a:tc>
                  <a:txBody>
                    <a:bodyPr/>
                    <a:lstStyle/>
                    <a:p>
                      <a:pPr marL="0" marR="0" algn="just">
                        <a:lnSpc>
                          <a:spcPct val="200000"/>
                        </a:lnSpc>
                        <a:spcBef>
                          <a:spcPts val="0"/>
                        </a:spcBef>
                        <a:spcAft>
                          <a:spcPts val="0"/>
                        </a:spcAft>
                      </a:pPr>
                      <a:r>
                        <a:rPr lang="en-US" sz="1600">
                          <a:effectLst/>
                        </a:rPr>
                        <a:t>0.10</a:t>
                      </a:r>
                      <a:endParaRPr lang="en-US" sz="1600">
                        <a:solidFill>
                          <a:srgbClr val="000000"/>
                        </a:solidFill>
                        <a:effectLst/>
                        <a:latin typeface="Times New Roman" pitchFamily="18" charset="0"/>
                        <a:ea typeface="Calibri"/>
                        <a:cs typeface="Times New Roman" pitchFamily="18" charset="0"/>
                      </a:endParaRPr>
                    </a:p>
                  </a:txBody>
                  <a:tcPr marL="68580" marR="68580" marT="0" marB="0"/>
                </a:tc>
                <a:tc>
                  <a:txBody>
                    <a:bodyPr/>
                    <a:lstStyle/>
                    <a:p>
                      <a:pPr marL="0" marR="0" algn="just">
                        <a:lnSpc>
                          <a:spcPct val="200000"/>
                        </a:lnSpc>
                        <a:spcBef>
                          <a:spcPts val="0"/>
                        </a:spcBef>
                        <a:spcAft>
                          <a:spcPts val="0"/>
                        </a:spcAft>
                      </a:pPr>
                      <a:r>
                        <a:rPr lang="en-US" sz="1600" dirty="0">
                          <a:effectLst/>
                        </a:rPr>
                        <a:t>0.20</a:t>
                      </a:r>
                      <a:endParaRPr lang="en-US" sz="1600" dirty="0">
                        <a:solidFill>
                          <a:srgbClr val="000000"/>
                        </a:solidFill>
                        <a:effectLst/>
                        <a:latin typeface="Times New Roman" pitchFamily="18" charset="0"/>
                        <a:ea typeface="Calibri"/>
                        <a:cs typeface="Times New Roman" pitchFamily="18" charset="0"/>
                      </a:endParaRPr>
                    </a:p>
                  </a:txBody>
                  <a:tcPr marL="68580" marR="68580" marT="0" marB="0"/>
                </a:tc>
              </a:tr>
              <a:tr h="465666">
                <a:tc>
                  <a:txBody>
                    <a:bodyPr/>
                    <a:lstStyle/>
                    <a:p>
                      <a:pPr marL="0" marR="0" algn="just">
                        <a:lnSpc>
                          <a:spcPct val="200000"/>
                        </a:lnSpc>
                        <a:spcBef>
                          <a:spcPts val="0"/>
                        </a:spcBef>
                        <a:spcAft>
                          <a:spcPts val="0"/>
                        </a:spcAft>
                      </a:pPr>
                      <a:r>
                        <a:rPr lang="en-US" sz="1600">
                          <a:effectLst/>
                        </a:rPr>
                        <a:t>Alkaloids (%)</a:t>
                      </a:r>
                      <a:endParaRPr lang="en-US" sz="1600">
                        <a:solidFill>
                          <a:srgbClr val="000000"/>
                        </a:solidFill>
                        <a:effectLst/>
                        <a:latin typeface="Times New Roman" pitchFamily="18" charset="0"/>
                        <a:ea typeface="Calibri"/>
                        <a:cs typeface="Times New Roman" pitchFamily="18" charset="0"/>
                      </a:endParaRPr>
                    </a:p>
                  </a:txBody>
                  <a:tcPr marL="68580" marR="68580" marT="0" marB="0"/>
                </a:tc>
                <a:tc>
                  <a:txBody>
                    <a:bodyPr/>
                    <a:lstStyle/>
                    <a:p>
                      <a:pPr marL="0" marR="0" algn="just">
                        <a:lnSpc>
                          <a:spcPct val="200000"/>
                        </a:lnSpc>
                        <a:spcBef>
                          <a:spcPts val="0"/>
                        </a:spcBef>
                        <a:spcAft>
                          <a:spcPts val="0"/>
                        </a:spcAft>
                      </a:pPr>
                      <a:r>
                        <a:rPr lang="en-US" sz="1600">
                          <a:effectLst/>
                        </a:rPr>
                        <a:t>0.50</a:t>
                      </a:r>
                      <a:endParaRPr lang="en-US" sz="1600">
                        <a:solidFill>
                          <a:srgbClr val="000000"/>
                        </a:solidFill>
                        <a:effectLst/>
                        <a:latin typeface="Times New Roman" pitchFamily="18" charset="0"/>
                        <a:ea typeface="Calibri"/>
                        <a:cs typeface="Times New Roman" pitchFamily="18" charset="0"/>
                      </a:endParaRPr>
                    </a:p>
                  </a:txBody>
                  <a:tcPr marL="68580" marR="68580" marT="0" marB="0"/>
                </a:tc>
                <a:tc>
                  <a:txBody>
                    <a:bodyPr/>
                    <a:lstStyle/>
                    <a:p>
                      <a:pPr marL="0" marR="0" algn="just">
                        <a:lnSpc>
                          <a:spcPct val="200000"/>
                        </a:lnSpc>
                        <a:spcBef>
                          <a:spcPts val="0"/>
                        </a:spcBef>
                        <a:spcAft>
                          <a:spcPts val="0"/>
                        </a:spcAft>
                      </a:pPr>
                      <a:r>
                        <a:rPr lang="en-US" sz="1600" dirty="0">
                          <a:effectLst/>
                        </a:rPr>
                        <a:t>1.00</a:t>
                      </a:r>
                      <a:endParaRPr lang="en-US" sz="1600" dirty="0">
                        <a:solidFill>
                          <a:srgbClr val="000000"/>
                        </a:solidFill>
                        <a:effectLst/>
                        <a:latin typeface="Times New Roman" pitchFamily="18" charset="0"/>
                        <a:ea typeface="Calibri"/>
                        <a:cs typeface="Times New Roman" pitchFamily="18" charset="0"/>
                      </a:endParaRPr>
                    </a:p>
                  </a:txBody>
                  <a:tcPr marL="68580" marR="68580" marT="0" marB="0"/>
                </a:tc>
              </a:tr>
              <a:tr h="465666">
                <a:tc>
                  <a:txBody>
                    <a:bodyPr/>
                    <a:lstStyle/>
                    <a:p>
                      <a:pPr marL="0" marR="0" algn="just">
                        <a:lnSpc>
                          <a:spcPct val="200000"/>
                        </a:lnSpc>
                        <a:spcBef>
                          <a:spcPts val="0"/>
                        </a:spcBef>
                        <a:spcAft>
                          <a:spcPts val="0"/>
                        </a:spcAft>
                      </a:pPr>
                      <a:r>
                        <a:rPr lang="en-US" sz="1600">
                          <a:effectLst/>
                        </a:rPr>
                        <a:t>Oxalate (%)</a:t>
                      </a:r>
                      <a:endParaRPr lang="en-US" sz="1600">
                        <a:solidFill>
                          <a:srgbClr val="000000"/>
                        </a:solidFill>
                        <a:effectLst/>
                        <a:latin typeface="Times New Roman" pitchFamily="18" charset="0"/>
                        <a:ea typeface="Calibri"/>
                        <a:cs typeface="Times New Roman" pitchFamily="18" charset="0"/>
                      </a:endParaRPr>
                    </a:p>
                  </a:txBody>
                  <a:tcPr marL="68580" marR="68580" marT="0" marB="0"/>
                </a:tc>
                <a:tc>
                  <a:txBody>
                    <a:bodyPr/>
                    <a:lstStyle/>
                    <a:p>
                      <a:pPr marL="0" marR="0" algn="just">
                        <a:lnSpc>
                          <a:spcPct val="200000"/>
                        </a:lnSpc>
                        <a:spcBef>
                          <a:spcPts val="0"/>
                        </a:spcBef>
                        <a:spcAft>
                          <a:spcPts val="0"/>
                        </a:spcAft>
                      </a:pPr>
                      <a:r>
                        <a:rPr lang="en-US" sz="1600">
                          <a:effectLst/>
                        </a:rPr>
                        <a:t>0.03</a:t>
                      </a:r>
                      <a:endParaRPr lang="en-US" sz="1600">
                        <a:solidFill>
                          <a:srgbClr val="000000"/>
                        </a:solidFill>
                        <a:effectLst/>
                        <a:latin typeface="Times New Roman" pitchFamily="18" charset="0"/>
                        <a:ea typeface="Calibri"/>
                        <a:cs typeface="Times New Roman" pitchFamily="18" charset="0"/>
                      </a:endParaRPr>
                    </a:p>
                  </a:txBody>
                  <a:tcPr marL="68580" marR="68580" marT="0" marB="0"/>
                </a:tc>
                <a:tc>
                  <a:txBody>
                    <a:bodyPr/>
                    <a:lstStyle/>
                    <a:p>
                      <a:pPr marL="0" marR="0" algn="just">
                        <a:lnSpc>
                          <a:spcPct val="200000"/>
                        </a:lnSpc>
                        <a:spcBef>
                          <a:spcPts val="0"/>
                        </a:spcBef>
                        <a:spcAft>
                          <a:spcPts val="0"/>
                        </a:spcAft>
                      </a:pPr>
                      <a:r>
                        <a:rPr lang="en-US" sz="1600" dirty="0">
                          <a:effectLst/>
                        </a:rPr>
                        <a:t>0.02</a:t>
                      </a:r>
                      <a:endParaRPr lang="en-US" sz="1600" dirty="0">
                        <a:solidFill>
                          <a:srgbClr val="000000"/>
                        </a:solidFill>
                        <a:effectLst/>
                        <a:latin typeface="Times New Roman" pitchFamily="18" charset="0"/>
                        <a:ea typeface="Calibri"/>
                        <a:cs typeface="Times New Roman" pitchFamily="18" charset="0"/>
                      </a:endParaRPr>
                    </a:p>
                  </a:txBody>
                  <a:tcPr marL="68580" marR="68580" marT="0" marB="0"/>
                </a:tc>
              </a:tr>
              <a:tr h="465666">
                <a:tc>
                  <a:txBody>
                    <a:bodyPr/>
                    <a:lstStyle/>
                    <a:p>
                      <a:pPr marL="0" marR="0" algn="just">
                        <a:lnSpc>
                          <a:spcPct val="200000"/>
                        </a:lnSpc>
                        <a:spcBef>
                          <a:spcPts val="0"/>
                        </a:spcBef>
                        <a:spcAft>
                          <a:spcPts val="0"/>
                        </a:spcAft>
                      </a:pPr>
                      <a:r>
                        <a:rPr lang="en-US" sz="1600">
                          <a:effectLst/>
                        </a:rPr>
                        <a:t>Steroids(%)</a:t>
                      </a:r>
                      <a:endParaRPr lang="en-US" sz="1600">
                        <a:solidFill>
                          <a:srgbClr val="000000"/>
                        </a:solidFill>
                        <a:effectLst/>
                        <a:latin typeface="Times New Roman" pitchFamily="18" charset="0"/>
                        <a:ea typeface="Calibri"/>
                        <a:cs typeface="Times New Roman" pitchFamily="18" charset="0"/>
                      </a:endParaRPr>
                    </a:p>
                  </a:txBody>
                  <a:tcPr marL="68580" marR="68580" marT="0" marB="0"/>
                </a:tc>
                <a:tc>
                  <a:txBody>
                    <a:bodyPr/>
                    <a:lstStyle/>
                    <a:p>
                      <a:pPr marL="0" marR="0" algn="just">
                        <a:lnSpc>
                          <a:spcPct val="200000"/>
                        </a:lnSpc>
                        <a:spcBef>
                          <a:spcPts val="0"/>
                        </a:spcBef>
                        <a:spcAft>
                          <a:spcPts val="0"/>
                        </a:spcAft>
                      </a:pPr>
                      <a:r>
                        <a:rPr lang="en-US" sz="1600">
                          <a:effectLst/>
                        </a:rPr>
                        <a:t>0.01</a:t>
                      </a:r>
                      <a:endParaRPr lang="en-US" sz="1600">
                        <a:solidFill>
                          <a:srgbClr val="000000"/>
                        </a:solidFill>
                        <a:effectLst/>
                        <a:latin typeface="Times New Roman" pitchFamily="18" charset="0"/>
                        <a:ea typeface="Calibri"/>
                        <a:cs typeface="Times New Roman" pitchFamily="18" charset="0"/>
                      </a:endParaRPr>
                    </a:p>
                  </a:txBody>
                  <a:tcPr marL="68580" marR="68580" marT="0" marB="0"/>
                </a:tc>
                <a:tc>
                  <a:txBody>
                    <a:bodyPr/>
                    <a:lstStyle/>
                    <a:p>
                      <a:pPr marL="0" marR="0" algn="just">
                        <a:lnSpc>
                          <a:spcPct val="200000"/>
                        </a:lnSpc>
                        <a:spcBef>
                          <a:spcPts val="0"/>
                        </a:spcBef>
                        <a:spcAft>
                          <a:spcPts val="0"/>
                        </a:spcAft>
                      </a:pPr>
                      <a:r>
                        <a:rPr lang="en-US" sz="1600" dirty="0">
                          <a:effectLst/>
                        </a:rPr>
                        <a:t>0.01</a:t>
                      </a:r>
                      <a:endParaRPr lang="en-US" sz="1600" dirty="0">
                        <a:solidFill>
                          <a:srgbClr val="000000"/>
                        </a:solidFill>
                        <a:effectLst/>
                        <a:latin typeface="Times New Roman" pitchFamily="18" charset="0"/>
                        <a:ea typeface="Calibri"/>
                        <a:cs typeface="Times New Roman" pitchFamily="18" charset="0"/>
                      </a:endParaRPr>
                    </a:p>
                  </a:txBody>
                  <a:tcPr marL="68580" marR="68580" marT="0" marB="0"/>
                </a:tc>
              </a:tr>
              <a:tr h="465666">
                <a:tc>
                  <a:txBody>
                    <a:bodyPr/>
                    <a:lstStyle/>
                    <a:p>
                      <a:pPr marL="0" marR="0" algn="just">
                        <a:lnSpc>
                          <a:spcPct val="200000"/>
                        </a:lnSpc>
                        <a:spcBef>
                          <a:spcPts val="0"/>
                        </a:spcBef>
                        <a:spcAft>
                          <a:spcPts val="0"/>
                        </a:spcAft>
                      </a:pPr>
                      <a:r>
                        <a:rPr lang="en-US" sz="1600">
                          <a:effectLst/>
                        </a:rPr>
                        <a:t>Cyanogenic glycosides(%)</a:t>
                      </a:r>
                      <a:endParaRPr lang="en-US" sz="1600">
                        <a:solidFill>
                          <a:srgbClr val="000000"/>
                        </a:solidFill>
                        <a:effectLst/>
                        <a:latin typeface="Times New Roman" pitchFamily="18" charset="0"/>
                        <a:ea typeface="Calibri"/>
                        <a:cs typeface="Times New Roman" pitchFamily="18" charset="0"/>
                      </a:endParaRPr>
                    </a:p>
                  </a:txBody>
                  <a:tcPr marL="68580" marR="68580" marT="0" marB="0"/>
                </a:tc>
                <a:tc>
                  <a:txBody>
                    <a:bodyPr/>
                    <a:lstStyle/>
                    <a:p>
                      <a:pPr marL="0" marR="0" algn="just">
                        <a:lnSpc>
                          <a:spcPct val="200000"/>
                        </a:lnSpc>
                        <a:spcBef>
                          <a:spcPts val="0"/>
                        </a:spcBef>
                        <a:spcAft>
                          <a:spcPts val="0"/>
                        </a:spcAft>
                      </a:pPr>
                      <a:r>
                        <a:rPr lang="en-US" sz="1600">
                          <a:effectLst/>
                        </a:rPr>
                        <a:t>0.02</a:t>
                      </a:r>
                      <a:endParaRPr lang="en-US" sz="1600">
                        <a:solidFill>
                          <a:srgbClr val="000000"/>
                        </a:solidFill>
                        <a:effectLst/>
                        <a:latin typeface="Times New Roman" pitchFamily="18" charset="0"/>
                        <a:ea typeface="Calibri"/>
                        <a:cs typeface="Times New Roman" pitchFamily="18" charset="0"/>
                      </a:endParaRPr>
                    </a:p>
                  </a:txBody>
                  <a:tcPr marL="68580" marR="68580" marT="0" marB="0"/>
                </a:tc>
                <a:tc>
                  <a:txBody>
                    <a:bodyPr/>
                    <a:lstStyle/>
                    <a:p>
                      <a:pPr marL="0" marR="0" algn="just">
                        <a:lnSpc>
                          <a:spcPct val="200000"/>
                        </a:lnSpc>
                        <a:spcBef>
                          <a:spcPts val="0"/>
                        </a:spcBef>
                        <a:spcAft>
                          <a:spcPts val="0"/>
                        </a:spcAft>
                      </a:pPr>
                      <a:r>
                        <a:rPr lang="en-US" sz="1600" dirty="0">
                          <a:effectLst/>
                        </a:rPr>
                        <a:t>0.03</a:t>
                      </a:r>
                      <a:endParaRPr lang="en-US" sz="1600" dirty="0">
                        <a:solidFill>
                          <a:srgbClr val="000000"/>
                        </a:solidFill>
                        <a:effectLst/>
                        <a:latin typeface="Times New Roman" pitchFamily="18" charset="0"/>
                        <a:ea typeface="Calibri"/>
                        <a:cs typeface="Times New Roman" pitchFamily="18" charset="0"/>
                      </a:endParaRPr>
                    </a:p>
                  </a:txBody>
                  <a:tcPr marL="68580" marR="68580" marT="0" marB="0"/>
                </a:tc>
              </a:tr>
              <a:tr h="465666">
                <a:tc>
                  <a:txBody>
                    <a:bodyPr/>
                    <a:lstStyle/>
                    <a:p>
                      <a:pPr marL="0" marR="0" algn="just">
                        <a:lnSpc>
                          <a:spcPct val="200000"/>
                        </a:lnSpc>
                        <a:spcBef>
                          <a:spcPts val="0"/>
                        </a:spcBef>
                        <a:spcAft>
                          <a:spcPts val="0"/>
                        </a:spcAft>
                      </a:pPr>
                      <a:r>
                        <a:rPr lang="en-US" sz="1600" dirty="0">
                          <a:effectLst/>
                        </a:rPr>
                        <a:t>Phenols (%)</a:t>
                      </a:r>
                      <a:endParaRPr lang="en-US" sz="1600" dirty="0">
                        <a:solidFill>
                          <a:srgbClr val="000000"/>
                        </a:solidFill>
                        <a:effectLst/>
                        <a:latin typeface="Times New Roman" pitchFamily="18" charset="0"/>
                        <a:ea typeface="Calibri"/>
                        <a:cs typeface="Times New Roman"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600" dirty="0">
                          <a:effectLst/>
                        </a:rPr>
                        <a:t>0.05</a:t>
                      </a:r>
                      <a:endParaRPr lang="en-US" sz="1600" dirty="0">
                        <a:solidFill>
                          <a:srgbClr val="000000"/>
                        </a:solidFill>
                        <a:effectLst/>
                        <a:latin typeface="Times New Roman" pitchFamily="18" charset="0"/>
                        <a:ea typeface="Calibri"/>
                        <a:cs typeface="Times New Roman"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600" dirty="0">
                          <a:effectLst/>
                        </a:rPr>
                        <a:t>0.32</a:t>
                      </a:r>
                      <a:endParaRPr lang="en-US" sz="1600" dirty="0">
                        <a:solidFill>
                          <a:srgbClr val="000000"/>
                        </a:solidFill>
                        <a:effectLst/>
                        <a:latin typeface="Times New Roman" pitchFamily="18" charset="0"/>
                        <a:ea typeface="Calibri"/>
                        <a:cs typeface="Times New Roman" pitchFamily="18" charset="0"/>
                      </a:endParaRPr>
                    </a:p>
                  </a:txBody>
                  <a:tcPr marL="68580" marR="68580" marT="0" marB="0">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381000" y="622013"/>
            <a:ext cx="7620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50900" algn="ctr"/>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2: Phytochemical screening of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6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6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plant showing the quantity of the various phenolic compounds present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70753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95621263"/>
              </p:ext>
            </p:extLst>
          </p:nvPr>
        </p:nvGraphicFramePr>
        <p:xfrm>
          <a:off x="726524" y="773131"/>
          <a:ext cx="7619999" cy="5253597"/>
        </p:xfrm>
        <a:graphic>
          <a:graphicData uri="http://schemas.openxmlformats.org/drawingml/2006/table">
            <a:tbl>
              <a:tblPr firstRow="1">
                <a:tableStyleId>{2D5ABB26-0587-4C30-8999-92F81FD0307C}</a:tableStyleId>
              </a:tblPr>
              <a:tblGrid>
                <a:gridCol w="2004261"/>
                <a:gridCol w="995271"/>
                <a:gridCol w="1137780"/>
                <a:gridCol w="1207890"/>
                <a:gridCol w="1006702"/>
                <a:gridCol w="1268095"/>
              </a:tblGrid>
              <a:tr h="410057">
                <a:tc>
                  <a:txBody>
                    <a:bodyPr/>
                    <a:lstStyle/>
                    <a:p>
                      <a:pPr marL="0" marR="0" algn="just">
                        <a:lnSpc>
                          <a:spcPct val="200000"/>
                        </a:lnSpc>
                        <a:spcBef>
                          <a:spcPts val="0"/>
                        </a:spcBef>
                        <a:spcAft>
                          <a:spcPts val="0"/>
                        </a:spcAft>
                      </a:pPr>
                      <a:r>
                        <a:rPr lang="en-US" sz="1400" kern="1200" dirty="0" err="1" smtClean="0">
                          <a:effectLst/>
                        </a:rPr>
                        <a:t>Behaviours</a:t>
                      </a:r>
                      <a:endParaRPr lang="en-US" sz="1400" dirty="0">
                        <a:effectLst/>
                        <a:latin typeface="Calibri"/>
                        <a:ea typeface="Calibri"/>
                        <a:cs typeface="Times New Roman"/>
                      </a:endParaRPr>
                    </a:p>
                  </a:txBody>
                  <a:tcPr marL="71841" marR="71841" marT="35920" marB="35920" anchor="ctr">
                    <a:lnT w="12700" cap="flat" cmpd="sng" algn="ctr">
                      <a:solidFill>
                        <a:schemeClr val="tx1"/>
                      </a:solidFill>
                      <a:prstDash val="solid"/>
                      <a:round/>
                      <a:headEnd type="none" w="med" len="med"/>
                      <a:tailEnd type="none" w="med" len="med"/>
                    </a:lnT>
                  </a:tcPr>
                </a:tc>
                <a:tc gridSpan="5">
                  <a:txBody>
                    <a:bodyPr/>
                    <a:lstStyle/>
                    <a:p>
                      <a:pPr marL="0" marR="0" algn="ctr">
                        <a:lnSpc>
                          <a:spcPct val="200000"/>
                        </a:lnSpc>
                        <a:spcBef>
                          <a:spcPts val="0"/>
                        </a:spcBef>
                        <a:spcAft>
                          <a:spcPts val="0"/>
                        </a:spcAft>
                      </a:pPr>
                      <a:r>
                        <a:rPr lang="en-US" sz="1400" kern="1200" dirty="0">
                          <a:effectLst/>
                        </a:rPr>
                        <a:t>Concentration (g/L)</a:t>
                      </a:r>
                      <a:endParaRPr lang="en-US" sz="1400" dirty="0">
                        <a:effectLst/>
                        <a:latin typeface="Calibri"/>
                        <a:ea typeface="Calibri"/>
                        <a:cs typeface="Times New Roman"/>
                      </a:endParaRPr>
                    </a:p>
                  </a:txBody>
                  <a:tcPr marL="71841" marR="71841" marT="35920" marB="3592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0057">
                <a:tc>
                  <a:txBody>
                    <a:bodyPr/>
                    <a:lstStyle/>
                    <a:p>
                      <a:pPr>
                        <a:lnSpc>
                          <a:spcPct val="115000"/>
                        </a:lnSpc>
                      </a:pPr>
                      <a:endParaRPr lang="en-US" sz="1400" dirty="0">
                        <a:effectLst/>
                        <a:latin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0.00 </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0.75</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1.50</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2.25</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3.00</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r>
              <a:tr h="410057">
                <a:tc>
                  <a:txBody>
                    <a:bodyPr/>
                    <a:lstStyle/>
                    <a:p>
                      <a:pPr marL="0" marR="0" algn="just">
                        <a:lnSpc>
                          <a:spcPct val="200000"/>
                        </a:lnSpc>
                        <a:spcBef>
                          <a:spcPts val="0"/>
                        </a:spcBef>
                        <a:spcAft>
                          <a:spcPts val="0"/>
                        </a:spcAft>
                      </a:pPr>
                      <a:r>
                        <a:rPr lang="en-US" sz="1400" kern="1200" dirty="0" smtClean="0">
                          <a:effectLst/>
                        </a:rPr>
                        <a:t>Air gulping</a:t>
                      </a:r>
                      <a:endParaRPr lang="en-US" sz="1400" dirty="0">
                        <a:effectLst/>
                        <a:latin typeface="Calibri"/>
                        <a:ea typeface="Calibri"/>
                        <a:cs typeface="Times New Roman"/>
                      </a:endParaRPr>
                    </a:p>
                  </a:txBody>
                  <a:tcPr marL="71841" marR="71841" marT="35920" marB="35920" anchor="ctr">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lnT w="12700" cap="flat" cmpd="sng" algn="ctr">
                      <a:solidFill>
                        <a:schemeClr val="tx1"/>
                      </a:solidFill>
                      <a:prstDash val="solid"/>
                      <a:round/>
                      <a:headEnd type="none" w="med" len="med"/>
                      <a:tailEnd type="none" w="med" len="med"/>
                    </a:lnT>
                  </a:tcPr>
                </a:tc>
              </a:tr>
              <a:tr h="410057">
                <a:tc>
                  <a:txBody>
                    <a:bodyPr/>
                    <a:lstStyle/>
                    <a:p>
                      <a:pPr marL="0" marR="0" algn="just">
                        <a:lnSpc>
                          <a:spcPct val="200000"/>
                        </a:lnSpc>
                        <a:spcBef>
                          <a:spcPts val="0"/>
                        </a:spcBef>
                        <a:spcAft>
                          <a:spcPts val="0"/>
                        </a:spcAft>
                      </a:pPr>
                      <a:r>
                        <a:rPr lang="en-US" sz="1400" kern="1200" dirty="0" err="1" smtClean="0">
                          <a:effectLst/>
                        </a:rPr>
                        <a:t>Barbel</a:t>
                      </a:r>
                      <a:r>
                        <a:rPr lang="en-US" sz="1400" kern="1200" dirty="0" smtClean="0">
                          <a:effectLst/>
                        </a:rPr>
                        <a:t> deformation</a:t>
                      </a:r>
                      <a:endParaRPr lang="en-US" sz="1400" dirty="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r>
              <a:tr h="410057">
                <a:tc>
                  <a:txBody>
                    <a:bodyPr/>
                    <a:lstStyle/>
                    <a:p>
                      <a:pPr marL="0" marR="0" algn="just">
                        <a:lnSpc>
                          <a:spcPct val="200000"/>
                        </a:lnSpc>
                        <a:spcBef>
                          <a:spcPts val="0"/>
                        </a:spcBef>
                        <a:spcAft>
                          <a:spcPts val="0"/>
                        </a:spcAft>
                      </a:pPr>
                      <a:r>
                        <a:rPr lang="en-US" sz="1400" kern="1200" smtClean="0">
                          <a:effectLst/>
                        </a:rPr>
                        <a:t>Discolouration</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r>
              <a:tr h="410057">
                <a:tc>
                  <a:txBody>
                    <a:bodyPr/>
                    <a:lstStyle/>
                    <a:p>
                      <a:pPr marL="0" marR="0" algn="just">
                        <a:lnSpc>
                          <a:spcPct val="200000"/>
                        </a:lnSpc>
                        <a:spcBef>
                          <a:spcPts val="0"/>
                        </a:spcBef>
                        <a:spcAft>
                          <a:spcPts val="0"/>
                        </a:spcAft>
                      </a:pPr>
                      <a:r>
                        <a:rPr lang="en-US" sz="1400" kern="1200" smtClean="0">
                          <a:effectLst/>
                        </a:rPr>
                        <a:t>Erractic swimming</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r>
              <a:tr h="437512">
                <a:tc>
                  <a:txBody>
                    <a:bodyPr/>
                    <a:lstStyle/>
                    <a:p>
                      <a:pPr marL="0" marR="0" algn="just">
                        <a:lnSpc>
                          <a:spcPct val="200000"/>
                        </a:lnSpc>
                        <a:spcBef>
                          <a:spcPts val="0"/>
                        </a:spcBef>
                        <a:spcAft>
                          <a:spcPts val="0"/>
                        </a:spcAft>
                      </a:pPr>
                      <a:r>
                        <a:rPr lang="en-US" sz="1400" kern="1200" smtClean="0">
                          <a:effectLst/>
                        </a:rPr>
                        <a:t>Scratching on plastic tank</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r>
              <a:tr h="410057">
                <a:tc>
                  <a:txBody>
                    <a:bodyPr/>
                    <a:lstStyle/>
                    <a:p>
                      <a:pPr marL="0" marR="0" algn="just">
                        <a:lnSpc>
                          <a:spcPct val="200000"/>
                        </a:lnSpc>
                        <a:spcBef>
                          <a:spcPts val="0"/>
                        </a:spcBef>
                        <a:spcAft>
                          <a:spcPts val="0"/>
                        </a:spcAft>
                      </a:pPr>
                      <a:r>
                        <a:rPr lang="en-US" sz="1400" kern="1200" smtClean="0">
                          <a:effectLst/>
                        </a:rPr>
                        <a:t>Jumping</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r>
              <a:tr h="410057">
                <a:tc>
                  <a:txBody>
                    <a:bodyPr/>
                    <a:lstStyle/>
                    <a:p>
                      <a:pPr marL="0" marR="0" algn="just">
                        <a:lnSpc>
                          <a:spcPct val="200000"/>
                        </a:lnSpc>
                        <a:spcBef>
                          <a:spcPts val="0"/>
                        </a:spcBef>
                        <a:spcAft>
                          <a:spcPts val="0"/>
                        </a:spcAft>
                      </a:pPr>
                      <a:r>
                        <a:rPr lang="en-US" sz="1400" kern="1200" smtClean="0">
                          <a:effectLst/>
                        </a:rPr>
                        <a:t>Resting at bottom</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r>
              <a:tr h="808818">
                <a:tc>
                  <a:txBody>
                    <a:bodyPr/>
                    <a:lstStyle/>
                    <a:p>
                      <a:pPr marL="0" marR="0" algn="just">
                        <a:lnSpc>
                          <a:spcPct val="200000"/>
                        </a:lnSpc>
                        <a:spcBef>
                          <a:spcPts val="0"/>
                        </a:spcBef>
                        <a:spcAft>
                          <a:spcPts val="0"/>
                        </a:spcAft>
                      </a:pPr>
                      <a:r>
                        <a:rPr lang="en-US" sz="1400" kern="1200" smtClean="0">
                          <a:effectLst/>
                        </a:rPr>
                        <a:t>Hanging vertically in water column</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r>
              <a:tr h="410057">
                <a:tc>
                  <a:txBody>
                    <a:bodyPr/>
                    <a:lstStyle/>
                    <a:p>
                      <a:pPr marL="0" marR="0" algn="just">
                        <a:lnSpc>
                          <a:spcPct val="200000"/>
                        </a:lnSpc>
                        <a:spcBef>
                          <a:spcPts val="0"/>
                        </a:spcBef>
                        <a:spcAft>
                          <a:spcPts val="0"/>
                        </a:spcAft>
                      </a:pPr>
                      <a:r>
                        <a:rPr lang="en-US" sz="1400" kern="1200" dirty="0" smtClean="0">
                          <a:effectLst/>
                        </a:rPr>
                        <a:t>Fin deformation</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rot="10800000" flipV="1">
            <a:off x="533400" y="138869"/>
            <a:ext cx="77995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3: </a:t>
            </a:r>
            <a:r>
              <a:rPr kumimoji="0" lang="en-US" sz="1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Behavioural</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changes of sub adult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Clarias</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gariepinus</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aqueous stem bark extract of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during 96-hour exposure at different concentrations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992791" y="6054437"/>
            <a:ext cx="2257413" cy="369332"/>
          </a:xfrm>
          <a:prstGeom prst="rect">
            <a:avLst/>
          </a:prstGeom>
        </p:spPr>
        <p:txBody>
          <a:bodyPr wrap="none">
            <a:spAutoFit/>
          </a:bodyPr>
          <a:lstStyle/>
          <a:p>
            <a:pPr lvl="0" algn="just" eaLnBrk="0" fontAlgn="base" hangingPunct="0">
              <a:spcBef>
                <a:spcPct val="0"/>
              </a:spcBef>
              <a:spcAft>
                <a:spcPct val="0"/>
              </a:spcAft>
            </a:pPr>
            <a:r>
              <a:rPr lang="en-US" dirty="0">
                <a:latin typeface="Times New Roman" pitchFamily="18" charset="0"/>
                <a:ea typeface="Calibri" pitchFamily="34" charset="0"/>
                <a:cs typeface="Times New Roman" pitchFamily="18" charset="0"/>
              </a:rPr>
              <a:t>(-) Absent; (+) Present</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78740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77779489"/>
              </p:ext>
            </p:extLst>
          </p:nvPr>
        </p:nvGraphicFramePr>
        <p:xfrm>
          <a:off x="699655" y="956898"/>
          <a:ext cx="8001000" cy="5367702"/>
        </p:xfrm>
        <a:graphic>
          <a:graphicData uri="http://schemas.openxmlformats.org/drawingml/2006/table">
            <a:tbl>
              <a:tblPr firstRow="1" lastRow="1">
                <a:tableStyleId>{2D5ABB26-0587-4C30-8999-92F81FD0307C}</a:tableStyleId>
              </a:tblPr>
              <a:tblGrid>
                <a:gridCol w="2103613"/>
                <a:gridCol w="1044942"/>
                <a:gridCol w="1195144"/>
                <a:gridCol w="1268629"/>
                <a:gridCol w="1057864"/>
                <a:gridCol w="1330808"/>
              </a:tblGrid>
              <a:tr h="428791">
                <a:tc>
                  <a:txBody>
                    <a:bodyPr/>
                    <a:lstStyle/>
                    <a:p>
                      <a:pPr marL="0" marR="0" algn="just">
                        <a:lnSpc>
                          <a:spcPct val="200000"/>
                        </a:lnSpc>
                        <a:spcBef>
                          <a:spcPts val="0"/>
                        </a:spcBef>
                        <a:spcAft>
                          <a:spcPts val="0"/>
                        </a:spcAft>
                      </a:pPr>
                      <a:r>
                        <a:rPr lang="en-US" sz="1400" kern="1200" dirty="0" err="1">
                          <a:effectLst/>
                        </a:rPr>
                        <a:t>Behaviours</a:t>
                      </a:r>
                      <a:endParaRPr lang="en-US" sz="1400" dirty="0">
                        <a:effectLst/>
                        <a:latin typeface="Calibri"/>
                        <a:ea typeface="Calibri"/>
                        <a:cs typeface="Times New Roman"/>
                      </a:endParaRPr>
                    </a:p>
                  </a:txBody>
                  <a:tcPr marL="71841" marR="71841" marT="35920" marB="35920" anchor="ctr">
                    <a:lnT w="12700" cap="flat" cmpd="sng" algn="ctr">
                      <a:solidFill>
                        <a:schemeClr val="tx1"/>
                      </a:solidFill>
                      <a:prstDash val="solid"/>
                      <a:round/>
                      <a:headEnd type="none" w="med" len="med"/>
                      <a:tailEnd type="none" w="med" len="med"/>
                    </a:lnT>
                  </a:tcPr>
                </a:tc>
                <a:tc gridSpan="5">
                  <a:txBody>
                    <a:bodyPr/>
                    <a:lstStyle/>
                    <a:p>
                      <a:pPr marL="0" marR="0" algn="ctr">
                        <a:lnSpc>
                          <a:spcPct val="200000"/>
                        </a:lnSpc>
                        <a:spcBef>
                          <a:spcPts val="0"/>
                        </a:spcBef>
                        <a:spcAft>
                          <a:spcPts val="0"/>
                        </a:spcAft>
                      </a:pPr>
                      <a:r>
                        <a:rPr lang="en-US" sz="1400" kern="1200" dirty="0">
                          <a:effectLst/>
                        </a:rPr>
                        <a:t>Concentration (g/L)</a:t>
                      </a:r>
                      <a:endParaRPr lang="en-US" sz="1400" dirty="0">
                        <a:effectLst/>
                        <a:latin typeface="Calibri"/>
                        <a:ea typeface="Calibri"/>
                        <a:cs typeface="Times New Roman"/>
                      </a:endParaRPr>
                    </a:p>
                  </a:txBody>
                  <a:tcPr marL="71841" marR="71841" marT="35920" marB="3592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8791">
                <a:tc>
                  <a:txBody>
                    <a:bodyPr/>
                    <a:lstStyle/>
                    <a:p>
                      <a:pPr>
                        <a:lnSpc>
                          <a:spcPct val="115000"/>
                        </a:lnSpc>
                      </a:pPr>
                      <a:endParaRPr lang="en-US" sz="1400">
                        <a:effectLst/>
                        <a:latin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0.00 </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0.88</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1.75</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2.63</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3.50</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r>
              <a:tr h="428791">
                <a:tc>
                  <a:txBody>
                    <a:bodyPr/>
                    <a:lstStyle/>
                    <a:p>
                      <a:pPr marL="0" marR="0" algn="just">
                        <a:lnSpc>
                          <a:spcPct val="200000"/>
                        </a:lnSpc>
                        <a:spcBef>
                          <a:spcPts val="0"/>
                        </a:spcBef>
                        <a:spcAft>
                          <a:spcPts val="0"/>
                        </a:spcAft>
                      </a:pPr>
                      <a:r>
                        <a:rPr lang="en-US" sz="1400" kern="1200">
                          <a:effectLst/>
                        </a:rPr>
                        <a:t>Air gulping</a:t>
                      </a:r>
                      <a:endParaRPr lang="en-US" sz="1400">
                        <a:effectLst/>
                        <a:latin typeface="Calibri"/>
                        <a:ea typeface="Calibri"/>
                        <a:cs typeface="Times New Roman"/>
                      </a:endParaRPr>
                    </a:p>
                  </a:txBody>
                  <a:tcPr marL="71841" marR="71841" marT="35920" marB="35920" anchor="ctr">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lnT w="12700" cap="flat" cmpd="sng" algn="ctr">
                      <a:solidFill>
                        <a:schemeClr val="tx1"/>
                      </a:solidFill>
                      <a:prstDash val="solid"/>
                      <a:round/>
                      <a:headEnd type="none" w="med" len="med"/>
                      <a:tailEnd type="none" w="med" len="med"/>
                    </a:lnT>
                  </a:tcPr>
                </a:tc>
              </a:tr>
              <a:tr h="428791">
                <a:tc>
                  <a:txBody>
                    <a:bodyPr/>
                    <a:lstStyle/>
                    <a:p>
                      <a:pPr marL="0" marR="0" algn="just">
                        <a:lnSpc>
                          <a:spcPct val="200000"/>
                        </a:lnSpc>
                        <a:spcBef>
                          <a:spcPts val="0"/>
                        </a:spcBef>
                        <a:spcAft>
                          <a:spcPts val="0"/>
                        </a:spcAft>
                      </a:pPr>
                      <a:r>
                        <a:rPr lang="en-US" sz="1400" kern="1200">
                          <a:effectLst/>
                        </a:rPr>
                        <a:t>Barbel deformation</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r>
              <a:tr h="428791">
                <a:tc>
                  <a:txBody>
                    <a:bodyPr/>
                    <a:lstStyle/>
                    <a:p>
                      <a:pPr marL="0" marR="0" algn="just">
                        <a:lnSpc>
                          <a:spcPct val="200000"/>
                        </a:lnSpc>
                        <a:spcBef>
                          <a:spcPts val="0"/>
                        </a:spcBef>
                        <a:spcAft>
                          <a:spcPts val="0"/>
                        </a:spcAft>
                      </a:pPr>
                      <a:r>
                        <a:rPr lang="en-US" sz="1400" kern="1200">
                          <a:effectLst/>
                        </a:rPr>
                        <a:t>Discolouration</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r>
              <a:tr h="428791">
                <a:tc>
                  <a:txBody>
                    <a:bodyPr/>
                    <a:lstStyle/>
                    <a:p>
                      <a:pPr marL="0" marR="0" algn="just">
                        <a:lnSpc>
                          <a:spcPct val="200000"/>
                        </a:lnSpc>
                        <a:spcBef>
                          <a:spcPts val="0"/>
                        </a:spcBef>
                        <a:spcAft>
                          <a:spcPts val="0"/>
                        </a:spcAft>
                      </a:pPr>
                      <a:r>
                        <a:rPr lang="en-US" sz="1400" kern="1200">
                          <a:effectLst/>
                        </a:rPr>
                        <a:t>Erractic swimming</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r>
              <a:tr h="552912">
                <a:tc>
                  <a:txBody>
                    <a:bodyPr/>
                    <a:lstStyle/>
                    <a:p>
                      <a:pPr marL="0" marR="0" algn="just">
                        <a:lnSpc>
                          <a:spcPct val="200000"/>
                        </a:lnSpc>
                        <a:spcBef>
                          <a:spcPts val="0"/>
                        </a:spcBef>
                        <a:spcAft>
                          <a:spcPts val="0"/>
                        </a:spcAft>
                      </a:pPr>
                      <a:r>
                        <a:rPr lang="en-US" sz="1400" kern="1200">
                          <a:effectLst/>
                        </a:rPr>
                        <a:t>Scratching on plastic tank</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r>
              <a:tr h="428791">
                <a:tc>
                  <a:txBody>
                    <a:bodyPr/>
                    <a:lstStyle/>
                    <a:p>
                      <a:pPr marL="0" marR="0" algn="just">
                        <a:lnSpc>
                          <a:spcPct val="200000"/>
                        </a:lnSpc>
                        <a:spcBef>
                          <a:spcPts val="0"/>
                        </a:spcBef>
                        <a:spcAft>
                          <a:spcPts val="0"/>
                        </a:spcAft>
                      </a:pPr>
                      <a:r>
                        <a:rPr lang="en-US" sz="1400" kern="1200">
                          <a:effectLst/>
                        </a:rPr>
                        <a:t>Jumping</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r>
              <a:tr h="428791">
                <a:tc>
                  <a:txBody>
                    <a:bodyPr/>
                    <a:lstStyle/>
                    <a:p>
                      <a:pPr marL="0" marR="0" algn="just">
                        <a:lnSpc>
                          <a:spcPct val="200000"/>
                        </a:lnSpc>
                        <a:spcBef>
                          <a:spcPts val="0"/>
                        </a:spcBef>
                        <a:spcAft>
                          <a:spcPts val="0"/>
                        </a:spcAft>
                      </a:pPr>
                      <a:r>
                        <a:rPr lang="en-US" sz="1400" kern="1200">
                          <a:effectLst/>
                        </a:rPr>
                        <a:t>Resting at bottom</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r>
              <a:tr h="845771">
                <a:tc>
                  <a:txBody>
                    <a:bodyPr/>
                    <a:lstStyle/>
                    <a:p>
                      <a:pPr marL="0" marR="0" algn="just">
                        <a:lnSpc>
                          <a:spcPct val="200000"/>
                        </a:lnSpc>
                        <a:spcBef>
                          <a:spcPts val="0"/>
                        </a:spcBef>
                        <a:spcAft>
                          <a:spcPts val="0"/>
                        </a:spcAft>
                      </a:pPr>
                      <a:r>
                        <a:rPr lang="en-US" sz="1400" kern="1200">
                          <a:effectLst/>
                        </a:rPr>
                        <a:t>Hanging vertically in water column</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a:effectLst/>
                        </a:rPr>
                        <a:t>++</a:t>
                      </a:r>
                      <a:endParaRPr lang="en-US" sz="1400">
                        <a:effectLst/>
                        <a:latin typeface="Calibri"/>
                        <a:ea typeface="Calibri"/>
                        <a:cs typeface="Times New Roman"/>
                      </a:endParaRPr>
                    </a:p>
                  </a:txBody>
                  <a:tcPr marL="71841" marR="71841" marT="35920" marB="35920" anchor="ct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tc>
              </a:tr>
              <a:tr h="428791">
                <a:tc>
                  <a:txBody>
                    <a:bodyPr/>
                    <a:lstStyle/>
                    <a:p>
                      <a:pPr marL="0" marR="0" algn="just">
                        <a:lnSpc>
                          <a:spcPct val="200000"/>
                        </a:lnSpc>
                        <a:spcBef>
                          <a:spcPts val="0"/>
                        </a:spcBef>
                        <a:spcAft>
                          <a:spcPts val="0"/>
                        </a:spcAft>
                      </a:pPr>
                      <a:r>
                        <a:rPr lang="en-US" sz="1400" kern="1200" dirty="0">
                          <a:effectLst/>
                        </a:rPr>
                        <a:t>Fin deformation</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kern="1200" dirty="0">
                          <a:effectLst/>
                        </a:rPr>
                        <a:t>++</a:t>
                      </a:r>
                      <a:endParaRPr lang="en-US" sz="1400" dirty="0">
                        <a:effectLst/>
                        <a:latin typeface="Calibri"/>
                        <a:ea typeface="Calibri"/>
                        <a:cs typeface="Times New Roman"/>
                      </a:endParaRPr>
                    </a:p>
                  </a:txBody>
                  <a:tcPr marL="71841" marR="71841" marT="35920" marB="35920" anchor="ctr">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28601" y="270671"/>
            <a:ext cx="868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4: </a:t>
            </a:r>
            <a:r>
              <a:rPr kumimoji="0" lang="en-US" sz="16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Behavioural</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changes of sub-adult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Clarias</a:t>
            </a:r>
            <a:r>
              <a:rPr kumimoji="0" lang="en-US" sz="16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gariepinus</a:t>
            </a:r>
            <a:r>
              <a:rPr kumimoji="0" lang="en-US" sz="16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aqueous leaf extract of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6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6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during 96-hour exposure at different concentrations </a:t>
            </a:r>
          </a:p>
        </p:txBody>
      </p:sp>
      <p:sp>
        <p:nvSpPr>
          <p:cNvPr id="4" name="Rectangle 3"/>
          <p:cNvSpPr/>
          <p:nvPr/>
        </p:nvSpPr>
        <p:spPr>
          <a:xfrm>
            <a:off x="685800" y="6324600"/>
            <a:ext cx="2257413" cy="369332"/>
          </a:xfrm>
          <a:prstGeom prst="rect">
            <a:avLst/>
          </a:prstGeom>
        </p:spPr>
        <p:txBody>
          <a:bodyPr wrap="none">
            <a:spAutoFit/>
          </a:bodyPr>
          <a:lstStyle/>
          <a:p>
            <a:pPr lvl="0" algn="just" eaLnBrk="0" fontAlgn="base" hangingPunct="0">
              <a:spcBef>
                <a:spcPct val="0"/>
              </a:spcBef>
              <a:spcAft>
                <a:spcPct val="0"/>
              </a:spcAft>
            </a:pPr>
            <a:r>
              <a:rPr lang="en-US" dirty="0">
                <a:latin typeface="Times New Roman" pitchFamily="18" charset="0"/>
                <a:ea typeface="Calibri" pitchFamily="34" charset="0"/>
                <a:cs typeface="Times New Roman" pitchFamily="18" charset="0"/>
              </a:rPr>
              <a:t>(-) Absent; (+) Present</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3151680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762000"/>
            <a:ext cx="7391400" cy="4500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616527" y="5375565"/>
            <a:ext cx="82988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Plate 1: Sub-adult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Clarias</a:t>
            </a:r>
            <a:r>
              <a:rPr kumimoji="0" lang="en-US" sz="16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gariepinus</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showing physiological </a:t>
            </a:r>
            <a:r>
              <a:rPr kumimoji="0" lang="en-US" sz="16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responseto</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stem bark and leaf aqueous extract of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6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6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death</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8135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US" dirty="0" smtClean="0">
                <a:latin typeface="Times New Roman" pitchFamily="18" charset="0"/>
                <a:cs typeface="Times New Roman" pitchFamily="18" charset="0"/>
              </a:rPr>
              <a:t>Some plants have been reported for capturing fish, controlling predators and reduction of over population in aquaculture ponds over the world (</a:t>
            </a:r>
            <a:r>
              <a:rPr lang="en-US" dirty="0" err="1" smtClean="0">
                <a:latin typeface="Times New Roman" pitchFamily="18" charset="0"/>
                <a:cs typeface="Times New Roman" pitchFamily="18" charset="0"/>
              </a:rPr>
              <a:t>Tiwari</a:t>
            </a:r>
            <a:r>
              <a:rPr lang="en-US" dirty="0" smtClean="0">
                <a:latin typeface="Times New Roman" pitchFamily="18" charset="0"/>
                <a:cs typeface="Times New Roman" pitchFamily="18" charset="0"/>
              </a:rPr>
              <a:t> and Singh, 2003; </a:t>
            </a:r>
            <a:r>
              <a:rPr lang="en-US" dirty="0" err="1" smtClean="0">
                <a:latin typeface="Times New Roman" pitchFamily="18" charset="0"/>
                <a:cs typeface="Times New Roman" pitchFamily="18" charset="0"/>
              </a:rPr>
              <a:t>Agbon</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et al</a:t>
            </a:r>
            <a:r>
              <a:rPr lang="en-US" dirty="0" smtClean="0">
                <a:latin typeface="Times New Roman" pitchFamily="18" charset="0"/>
                <a:cs typeface="Times New Roman" pitchFamily="18" charset="0"/>
              </a:rPr>
              <a:t>., 2004, </a:t>
            </a:r>
            <a:r>
              <a:rPr lang="en-US" dirty="0" err="1" smtClean="0">
                <a:latin typeface="Times New Roman" pitchFamily="18" charset="0"/>
                <a:cs typeface="Times New Roman" pitchFamily="18" charset="0"/>
              </a:rPr>
              <a:t>Fafioye</a:t>
            </a:r>
            <a:r>
              <a:rPr lang="en-US" dirty="0" smtClean="0">
                <a:latin typeface="Times New Roman" pitchFamily="18" charset="0"/>
                <a:cs typeface="Times New Roman" pitchFamily="18" charset="0"/>
              </a:rPr>
              <a:t>, 2005).</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According to Jett (1991), poisonous plants are found to be effective if applied generally rather than being applied against an individual target.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Plants are known to have virtually inexhaustible source of structurally diverse and biological active substances that account for vastly all the classes of fish poisons ever known to Man (</a:t>
            </a:r>
            <a:r>
              <a:rPr lang="en-US" dirty="0" err="1" smtClean="0">
                <a:latin typeface="Times New Roman" pitchFamily="18" charset="0"/>
                <a:cs typeface="Times New Roman" pitchFamily="18" charset="0"/>
              </a:rPr>
              <a:t>Batabyal</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et al</a:t>
            </a:r>
            <a:r>
              <a:rPr lang="en-US" dirty="0" smtClean="0">
                <a:latin typeface="Times New Roman" pitchFamily="18" charset="0"/>
                <a:cs typeface="Times New Roman" pitchFamily="18" charset="0"/>
              </a:rPr>
              <a:t>., 2007).</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other to increase the catch in traditional fishing, diverse fish poisons of plant origin have been used to either harm, stupefy or kill fish have been reported (Reed </a:t>
            </a:r>
            <a:r>
              <a:rPr lang="en-US" i="1" dirty="0" smtClean="0">
                <a:latin typeface="Times New Roman" pitchFamily="18" charset="0"/>
                <a:cs typeface="Times New Roman" pitchFamily="18" charset="0"/>
              </a:rPr>
              <a:t>et a</a:t>
            </a:r>
            <a:r>
              <a:rPr lang="en-US" dirty="0" smtClean="0">
                <a:latin typeface="Times New Roman" pitchFamily="18" charset="0"/>
                <a:cs typeface="Times New Roman" pitchFamily="18" charset="0"/>
              </a:rPr>
              <a:t>l., 1967; </a:t>
            </a:r>
            <a:r>
              <a:rPr lang="en-US" dirty="0" err="1" smtClean="0">
                <a:latin typeface="Times New Roman" pitchFamily="18" charset="0"/>
                <a:cs typeface="Times New Roman" pitchFamily="18" charset="0"/>
              </a:rPr>
              <a:t>Geidam</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et al</a:t>
            </a:r>
            <a:r>
              <a:rPr lang="en-US" dirty="0" smtClean="0">
                <a:latin typeface="Times New Roman" pitchFamily="18" charset="0"/>
                <a:cs typeface="Times New Roman" pitchFamily="18" charset="0"/>
              </a:rPr>
              <a:t>., 2007).</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66098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99611347"/>
              </p:ext>
            </p:extLst>
          </p:nvPr>
        </p:nvGraphicFramePr>
        <p:xfrm>
          <a:off x="914400" y="693259"/>
          <a:ext cx="7619998" cy="5021740"/>
        </p:xfrm>
        <a:graphic>
          <a:graphicData uri="http://schemas.openxmlformats.org/drawingml/2006/table">
            <a:tbl>
              <a:tblPr firstRow="1" firstCol="1" bandRow="1">
                <a:tableStyleId>{2D5ABB26-0587-4C30-8999-92F81FD0307C}</a:tableStyleId>
              </a:tblPr>
              <a:tblGrid>
                <a:gridCol w="1166335"/>
                <a:gridCol w="1166325"/>
                <a:gridCol w="1244080"/>
                <a:gridCol w="1244080"/>
                <a:gridCol w="1477345"/>
                <a:gridCol w="1321833"/>
              </a:tblGrid>
              <a:tr h="880528">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Conc.</a:t>
                      </a:r>
                    </a:p>
                    <a:p>
                      <a:pPr marL="0" marR="0" algn="just">
                        <a:lnSpc>
                          <a:spcPct val="200000"/>
                        </a:lnSpc>
                        <a:spcBef>
                          <a:spcPts val="0"/>
                        </a:spcBef>
                        <a:spcAft>
                          <a:spcPts val="0"/>
                        </a:spcAft>
                      </a:pPr>
                      <a:r>
                        <a:rPr lang="en-US" sz="1400" dirty="0">
                          <a:effectLst/>
                          <a:latin typeface="Times New Roman" pitchFamily="18" charset="0"/>
                          <a:cs typeface="Times New Roman" pitchFamily="18" charset="0"/>
                        </a:rPr>
                        <a:t>(g/L)</a:t>
                      </a:r>
                      <a:endParaRPr lang="en-US" sz="1400" dirty="0">
                        <a:effectLst/>
                        <a:latin typeface="Times New Roman" pitchFamily="18" charset="0"/>
                        <a:ea typeface="Calibri"/>
                        <a:cs typeface="Times New Roman" pitchFamily="18" charset="0"/>
                      </a:endParaRPr>
                    </a:p>
                  </a:txBody>
                  <a:tcPr marL="22591" marR="22591"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DO</a:t>
                      </a:r>
                    </a:p>
                    <a:p>
                      <a:pPr marL="0" marR="0" algn="just">
                        <a:lnSpc>
                          <a:spcPct val="200000"/>
                        </a:lnSpc>
                        <a:spcBef>
                          <a:spcPts val="0"/>
                        </a:spcBef>
                        <a:spcAft>
                          <a:spcPts val="0"/>
                        </a:spcAft>
                      </a:pPr>
                      <a:r>
                        <a:rPr lang="en-US" sz="1400">
                          <a:effectLst/>
                          <a:latin typeface="Times New Roman" pitchFamily="18" charset="0"/>
                          <a:cs typeface="Times New Roman" pitchFamily="18" charset="0"/>
                        </a:rPr>
                        <a:t>(mg/L)</a:t>
                      </a:r>
                      <a:endParaRPr lang="en-US" sz="1400">
                        <a:effectLst/>
                        <a:latin typeface="Times New Roman" pitchFamily="18" charset="0"/>
                        <a:ea typeface="Calibri"/>
                        <a:cs typeface="Times New Roman" pitchFamily="18" charset="0"/>
                      </a:endParaRPr>
                    </a:p>
                  </a:txBody>
                  <a:tcPr marL="22591" marR="22591"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pH</a:t>
                      </a:r>
                    </a:p>
                    <a:p>
                      <a:pPr marL="0" marR="0" algn="just">
                        <a:lnSpc>
                          <a:spcPct val="200000"/>
                        </a:lnSpc>
                        <a:spcBef>
                          <a:spcPts val="0"/>
                        </a:spcBef>
                        <a:spcAft>
                          <a:spcPts val="0"/>
                        </a:spcAft>
                      </a:pPr>
                      <a:r>
                        <a:rPr lang="en-US" sz="1400">
                          <a:effectLst/>
                          <a:latin typeface="Times New Roman" pitchFamily="18" charset="0"/>
                          <a:cs typeface="Times New Roman" pitchFamily="18" charset="0"/>
                        </a:rPr>
                        <a:t> </a:t>
                      </a:r>
                      <a:endParaRPr lang="en-US" sz="1400">
                        <a:effectLst/>
                        <a:latin typeface="Times New Roman" pitchFamily="18" charset="0"/>
                        <a:ea typeface="Calibri"/>
                        <a:cs typeface="Times New Roman" pitchFamily="18" charset="0"/>
                      </a:endParaRPr>
                    </a:p>
                  </a:txBody>
                  <a:tcPr marL="22591" marR="22591"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TEMP</a:t>
                      </a:r>
                    </a:p>
                    <a:p>
                      <a:pPr marL="0" marR="0" algn="just">
                        <a:lnSpc>
                          <a:spcPct val="200000"/>
                        </a:lnSpc>
                        <a:spcBef>
                          <a:spcPts val="0"/>
                        </a:spcBef>
                        <a:spcAft>
                          <a:spcPts val="0"/>
                        </a:spcAft>
                      </a:pPr>
                      <a:r>
                        <a:rPr lang="en-US" sz="1400">
                          <a:effectLst/>
                          <a:latin typeface="Times New Roman" pitchFamily="18" charset="0"/>
                          <a:cs typeface="Times New Roman" pitchFamily="18" charset="0"/>
                        </a:rPr>
                        <a:t>(</a:t>
                      </a:r>
                      <a:r>
                        <a:rPr lang="en-US" sz="1400" baseline="30000">
                          <a:effectLst/>
                          <a:latin typeface="Times New Roman" pitchFamily="18" charset="0"/>
                          <a:cs typeface="Times New Roman" pitchFamily="18" charset="0"/>
                        </a:rPr>
                        <a:t>o</a:t>
                      </a:r>
                      <a:r>
                        <a:rPr lang="en-US" sz="1400">
                          <a:effectLst/>
                          <a:latin typeface="Times New Roman" pitchFamily="18" charset="0"/>
                          <a:cs typeface="Times New Roman" pitchFamily="18" charset="0"/>
                        </a:rPr>
                        <a:t>C)</a:t>
                      </a:r>
                      <a:endParaRPr lang="en-US" sz="1400">
                        <a:effectLst/>
                        <a:latin typeface="Times New Roman" pitchFamily="18" charset="0"/>
                        <a:ea typeface="Calibri"/>
                        <a:cs typeface="Times New Roman" pitchFamily="18" charset="0"/>
                      </a:endParaRPr>
                    </a:p>
                  </a:txBody>
                  <a:tcPr marL="22591" marR="22591"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EC</a:t>
                      </a:r>
                    </a:p>
                    <a:p>
                      <a:pPr marL="0" marR="0" algn="just">
                        <a:lnSpc>
                          <a:spcPct val="200000"/>
                        </a:lnSpc>
                        <a:spcBef>
                          <a:spcPts val="0"/>
                        </a:spcBef>
                        <a:spcAft>
                          <a:spcPts val="0"/>
                        </a:spcAft>
                      </a:pPr>
                      <a:r>
                        <a:rPr lang="en-US" sz="1400">
                          <a:effectLst/>
                          <a:latin typeface="Times New Roman" pitchFamily="18" charset="0"/>
                          <a:cs typeface="Times New Roman" pitchFamily="18" charset="0"/>
                        </a:rPr>
                        <a:t>(µS/cm)</a:t>
                      </a:r>
                      <a:endParaRPr lang="en-US" sz="1400">
                        <a:effectLst/>
                        <a:latin typeface="Times New Roman" pitchFamily="18" charset="0"/>
                        <a:ea typeface="Calibri"/>
                        <a:cs typeface="Times New Roman" pitchFamily="18" charset="0"/>
                      </a:endParaRPr>
                    </a:p>
                  </a:txBody>
                  <a:tcPr marL="22591" marR="22591"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TDS</a:t>
                      </a:r>
                    </a:p>
                    <a:p>
                      <a:pPr marL="0" marR="0" algn="just">
                        <a:lnSpc>
                          <a:spcPct val="200000"/>
                        </a:lnSpc>
                        <a:spcBef>
                          <a:spcPts val="0"/>
                        </a:spcBef>
                        <a:spcAft>
                          <a:spcPts val="0"/>
                        </a:spcAft>
                      </a:pPr>
                      <a:r>
                        <a:rPr lang="en-US" sz="1400" dirty="0">
                          <a:effectLst/>
                          <a:latin typeface="Times New Roman" pitchFamily="18" charset="0"/>
                          <a:cs typeface="Times New Roman" pitchFamily="18" charset="0"/>
                        </a:rPr>
                        <a:t>(mg/L)</a:t>
                      </a:r>
                      <a:endParaRPr lang="en-US" sz="1400" dirty="0">
                        <a:effectLst/>
                        <a:latin typeface="Times New Roman" pitchFamily="18" charset="0"/>
                        <a:ea typeface="Calibri"/>
                        <a:cs typeface="Times New Roman" pitchFamily="18" charset="0"/>
                      </a:endParaRPr>
                    </a:p>
                  </a:txBody>
                  <a:tcPr marL="22591" marR="22591"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0264">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Control</a:t>
                      </a:r>
                      <a:endParaRPr lang="en-US" sz="1400">
                        <a:effectLst/>
                        <a:latin typeface="Times New Roman" pitchFamily="18" charset="0"/>
                        <a:ea typeface="Calibri"/>
                        <a:cs typeface="Times New Roman" pitchFamily="18" charset="0"/>
                      </a:endParaRPr>
                    </a:p>
                  </a:txBody>
                  <a:tcPr marL="22591" marR="22591" marT="0" marB="0">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3.93 ± 0.17</a:t>
                      </a:r>
                      <a:r>
                        <a:rPr lang="en-US" sz="1400" baseline="30000">
                          <a:effectLst/>
                          <a:latin typeface="Times New Roman" pitchFamily="18" charset="0"/>
                          <a:cs typeface="Times New Roman" pitchFamily="18" charset="0"/>
                        </a:rPr>
                        <a:t>a</a:t>
                      </a:r>
                      <a:endParaRPr lang="en-US" sz="1400">
                        <a:effectLst/>
                        <a:latin typeface="Times New Roman" pitchFamily="18" charset="0"/>
                        <a:ea typeface="Calibri"/>
                        <a:cs typeface="Times New Roman" pitchFamily="18" charset="0"/>
                      </a:endParaRPr>
                    </a:p>
                  </a:txBody>
                  <a:tcPr marL="22591" marR="22591" marT="0" marB="0">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7.38 ± 0.06</a:t>
                      </a:r>
                      <a:r>
                        <a:rPr lang="en-US" sz="1400" baseline="30000">
                          <a:effectLst/>
                          <a:latin typeface="Times New Roman" pitchFamily="18" charset="0"/>
                          <a:cs typeface="Times New Roman" pitchFamily="18" charset="0"/>
                        </a:rPr>
                        <a:t>ab</a:t>
                      </a:r>
                      <a:endParaRPr lang="en-US" sz="1400">
                        <a:effectLst/>
                        <a:latin typeface="Times New Roman" pitchFamily="18" charset="0"/>
                        <a:ea typeface="Calibri"/>
                        <a:cs typeface="Times New Roman" pitchFamily="18" charset="0"/>
                      </a:endParaRPr>
                    </a:p>
                  </a:txBody>
                  <a:tcPr marL="22591" marR="22591" marT="0" marB="0">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27.03 ± 0.57</a:t>
                      </a:r>
                      <a:r>
                        <a:rPr lang="en-US" sz="1400" baseline="30000" dirty="0">
                          <a:effectLst/>
                          <a:latin typeface="Times New Roman" pitchFamily="18" charset="0"/>
                          <a:cs typeface="Times New Roman" pitchFamily="18" charset="0"/>
                        </a:rPr>
                        <a:t>a</a:t>
                      </a:r>
                      <a:endParaRPr lang="en-US" sz="1400" dirty="0">
                        <a:effectLst/>
                        <a:latin typeface="Times New Roman" pitchFamily="18" charset="0"/>
                        <a:ea typeface="Calibri"/>
                        <a:cs typeface="Times New Roman" pitchFamily="18" charset="0"/>
                      </a:endParaRPr>
                    </a:p>
                  </a:txBody>
                  <a:tcPr marL="22591" marR="22591" marT="0" marB="0">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527.50 ± 38.40</a:t>
                      </a:r>
                      <a:r>
                        <a:rPr lang="en-US" sz="1400" baseline="30000" dirty="0">
                          <a:effectLst/>
                          <a:latin typeface="Times New Roman" pitchFamily="18" charset="0"/>
                          <a:cs typeface="Times New Roman" pitchFamily="18" charset="0"/>
                        </a:rPr>
                        <a:t>c</a:t>
                      </a:r>
                      <a:endParaRPr lang="en-US" sz="1400" dirty="0">
                        <a:effectLst/>
                        <a:latin typeface="Times New Roman" pitchFamily="18" charset="0"/>
                        <a:ea typeface="Calibri"/>
                        <a:cs typeface="Times New Roman" pitchFamily="18" charset="0"/>
                      </a:endParaRPr>
                    </a:p>
                  </a:txBody>
                  <a:tcPr marL="22591" marR="22591" marT="0" marB="0">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264.00 ± 18.99</a:t>
                      </a:r>
                      <a:r>
                        <a:rPr lang="en-US" sz="1400" baseline="30000" dirty="0">
                          <a:effectLst/>
                          <a:latin typeface="Times New Roman" pitchFamily="18" charset="0"/>
                          <a:cs typeface="Times New Roman" pitchFamily="18" charset="0"/>
                        </a:rPr>
                        <a:t>a</a:t>
                      </a:r>
                      <a:endParaRPr lang="en-US" sz="1400" dirty="0">
                        <a:effectLst/>
                        <a:latin typeface="Times New Roman" pitchFamily="18" charset="0"/>
                        <a:ea typeface="Calibri"/>
                        <a:cs typeface="Times New Roman" pitchFamily="18" charset="0"/>
                      </a:endParaRPr>
                    </a:p>
                  </a:txBody>
                  <a:tcPr marL="22591" marR="22591" marT="0" marB="0">
                    <a:lnT w="12700" cap="flat" cmpd="sng" algn="ctr">
                      <a:solidFill>
                        <a:schemeClr val="tx1"/>
                      </a:solidFill>
                      <a:prstDash val="solid"/>
                      <a:round/>
                      <a:headEnd type="none" w="med" len="med"/>
                      <a:tailEnd type="none" w="med" len="med"/>
                    </a:lnT>
                  </a:tcPr>
                </a:tc>
              </a:tr>
              <a:tr h="440264">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0.75s</a:t>
                      </a:r>
                      <a:endParaRPr lang="en-US" sz="1400" dirty="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2.80 ± 0.28</a:t>
                      </a:r>
                      <a:r>
                        <a:rPr lang="en-US" sz="1400" baseline="30000" dirty="0">
                          <a:effectLst/>
                          <a:latin typeface="Times New Roman" pitchFamily="18" charset="0"/>
                          <a:cs typeface="Times New Roman" pitchFamily="18" charset="0"/>
                        </a:rPr>
                        <a:t>b</a:t>
                      </a:r>
                      <a:endParaRPr lang="en-US" sz="1400" dirty="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7.32 ± 0.03</a:t>
                      </a:r>
                      <a:r>
                        <a:rPr lang="en-US" sz="1400" baseline="30000">
                          <a:effectLst/>
                          <a:latin typeface="Times New Roman" pitchFamily="18" charset="0"/>
                          <a:cs typeface="Times New Roman" pitchFamily="18" charset="0"/>
                        </a:rPr>
                        <a:t>ab</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27.10 ± 0.56</a:t>
                      </a:r>
                      <a:r>
                        <a:rPr lang="en-US" sz="1400" baseline="30000">
                          <a:effectLst/>
                          <a:latin typeface="Times New Roman" pitchFamily="18" charset="0"/>
                          <a:cs typeface="Times New Roman" pitchFamily="18" charset="0"/>
                        </a:rPr>
                        <a:t>a</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568.75 ± 51.59</a:t>
                      </a:r>
                      <a:r>
                        <a:rPr lang="en-US" sz="1400" baseline="30000">
                          <a:effectLst/>
                          <a:latin typeface="Times New Roman" pitchFamily="18" charset="0"/>
                          <a:cs typeface="Times New Roman" pitchFamily="18" charset="0"/>
                        </a:rPr>
                        <a:t>c</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dirty="0" smtClean="0">
                          <a:effectLst/>
                          <a:latin typeface="Times New Roman" pitchFamily="18" charset="0"/>
                          <a:cs typeface="Times New Roman" pitchFamily="18" charset="0"/>
                        </a:rPr>
                        <a:t>284.75 ± 24.63</a:t>
                      </a:r>
                      <a:r>
                        <a:rPr lang="en-US" sz="1400" baseline="30000" dirty="0" smtClean="0">
                          <a:effectLst/>
                          <a:latin typeface="Times New Roman" pitchFamily="18" charset="0"/>
                          <a:cs typeface="Times New Roman" pitchFamily="18" charset="0"/>
                        </a:rPr>
                        <a:t>a</a:t>
                      </a:r>
                      <a:endParaRPr lang="en-US" sz="1400" dirty="0">
                        <a:effectLst/>
                        <a:latin typeface="Times New Roman" pitchFamily="18" charset="0"/>
                        <a:ea typeface="Calibri"/>
                        <a:cs typeface="Times New Roman" pitchFamily="18" charset="0"/>
                      </a:endParaRPr>
                    </a:p>
                  </a:txBody>
                  <a:tcPr marL="22591" marR="22591" marT="0" marB="0"/>
                </a:tc>
              </a:tr>
              <a:tr h="499876">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1.50 s</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1.05 ± 0.36</a:t>
                      </a:r>
                      <a:r>
                        <a:rPr lang="en-US" sz="1400" baseline="30000">
                          <a:effectLst/>
                          <a:latin typeface="Times New Roman" pitchFamily="18" charset="0"/>
                          <a:cs typeface="Times New Roman" pitchFamily="18" charset="0"/>
                        </a:rPr>
                        <a:t>c</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7.38 ± 0.05</a:t>
                      </a:r>
                      <a:r>
                        <a:rPr lang="en-US" sz="1400" baseline="30000">
                          <a:effectLst/>
                          <a:latin typeface="Times New Roman" pitchFamily="18" charset="0"/>
                          <a:cs typeface="Times New Roman" pitchFamily="18" charset="0"/>
                        </a:rPr>
                        <a:t>ab</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26.93 ± 0.66</a:t>
                      </a:r>
                      <a:r>
                        <a:rPr lang="en-US" sz="1400" baseline="30000">
                          <a:effectLst/>
                          <a:latin typeface="Times New Roman" pitchFamily="18" charset="0"/>
                          <a:cs typeface="Times New Roman" pitchFamily="18" charset="0"/>
                        </a:rPr>
                        <a:t>a</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669.25 ± 74.64</a:t>
                      </a:r>
                      <a:r>
                        <a:rPr lang="en-US" sz="1400" baseline="30000">
                          <a:effectLst/>
                          <a:latin typeface="Times New Roman" pitchFamily="18" charset="0"/>
                          <a:cs typeface="Times New Roman" pitchFamily="18" charset="0"/>
                        </a:rPr>
                        <a:t>abc</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335.25 ± 37.41</a:t>
                      </a:r>
                      <a:r>
                        <a:rPr lang="en-US" sz="1400" baseline="30000" dirty="0">
                          <a:effectLst/>
                          <a:latin typeface="Times New Roman" pitchFamily="18" charset="0"/>
                          <a:cs typeface="Times New Roman" pitchFamily="18" charset="0"/>
                        </a:rPr>
                        <a:t>abc</a:t>
                      </a:r>
                      <a:endParaRPr lang="en-US" sz="1400" dirty="0">
                        <a:effectLst/>
                        <a:latin typeface="Times New Roman" pitchFamily="18" charset="0"/>
                        <a:ea typeface="Calibri"/>
                        <a:cs typeface="Times New Roman" pitchFamily="18" charset="0"/>
                      </a:endParaRPr>
                    </a:p>
                  </a:txBody>
                  <a:tcPr marL="22591" marR="22591" marT="0" marB="0"/>
                </a:tc>
              </a:tr>
              <a:tr h="499876">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2.25s</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1.43 ± 0.15</a:t>
                      </a:r>
                      <a:r>
                        <a:rPr lang="en-US" sz="1400" baseline="30000">
                          <a:effectLst/>
                          <a:latin typeface="Times New Roman" pitchFamily="18" charset="0"/>
                          <a:cs typeface="Times New Roman" pitchFamily="18" charset="0"/>
                        </a:rPr>
                        <a:t>c</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7.35 ± 0.05</a:t>
                      </a:r>
                      <a:r>
                        <a:rPr lang="en-US" sz="1400" baseline="30000">
                          <a:effectLst/>
                          <a:latin typeface="Times New Roman" pitchFamily="18" charset="0"/>
                          <a:cs typeface="Times New Roman" pitchFamily="18" charset="0"/>
                        </a:rPr>
                        <a:t>ab</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27.05 ± 0.61</a:t>
                      </a:r>
                      <a:r>
                        <a:rPr lang="en-US" sz="1400" baseline="30000">
                          <a:effectLst/>
                          <a:latin typeface="Times New Roman" pitchFamily="18" charset="0"/>
                          <a:cs typeface="Times New Roman" pitchFamily="18" charset="0"/>
                        </a:rPr>
                        <a:t>a</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706.00 ± 84.89</a:t>
                      </a:r>
                      <a:r>
                        <a:rPr lang="en-US" sz="1400" baseline="30000">
                          <a:effectLst/>
                          <a:latin typeface="Times New Roman" pitchFamily="18" charset="0"/>
                          <a:cs typeface="Times New Roman" pitchFamily="18" charset="0"/>
                        </a:rPr>
                        <a:t>abc</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352.25 ± 40.38</a:t>
                      </a:r>
                      <a:r>
                        <a:rPr lang="en-US" sz="1400" baseline="30000" dirty="0">
                          <a:effectLst/>
                          <a:latin typeface="Times New Roman" pitchFamily="18" charset="0"/>
                          <a:cs typeface="Times New Roman" pitchFamily="18" charset="0"/>
                        </a:rPr>
                        <a:t>abc</a:t>
                      </a:r>
                      <a:endParaRPr lang="en-US" sz="1400" dirty="0">
                        <a:effectLst/>
                        <a:latin typeface="Times New Roman" pitchFamily="18" charset="0"/>
                        <a:ea typeface="Calibri"/>
                        <a:cs typeface="Times New Roman" pitchFamily="18" charset="0"/>
                      </a:endParaRPr>
                    </a:p>
                  </a:txBody>
                  <a:tcPr marL="22591" marR="22591" marT="0" marB="0"/>
                </a:tc>
              </a:tr>
              <a:tr h="440264">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3.00 s</a:t>
                      </a:r>
                      <a:endParaRPr lang="en-US" sz="1400">
                        <a:effectLst/>
                        <a:latin typeface="Times New Roman" pitchFamily="18" charset="0"/>
                        <a:ea typeface="Calibri"/>
                        <a:cs typeface="Times New Roman" pitchFamily="18" charset="0"/>
                      </a:endParaRPr>
                    </a:p>
                  </a:txBody>
                  <a:tcPr marL="22591" marR="22591"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1.35 ± 0.41</a:t>
                      </a:r>
                      <a:r>
                        <a:rPr lang="en-US" sz="1400" baseline="30000">
                          <a:effectLst/>
                          <a:latin typeface="Times New Roman" pitchFamily="18" charset="0"/>
                          <a:cs typeface="Times New Roman" pitchFamily="18" charset="0"/>
                        </a:rPr>
                        <a:t>c</a:t>
                      </a:r>
                      <a:endParaRPr lang="en-US" sz="1400">
                        <a:effectLst/>
                        <a:latin typeface="Times New Roman" pitchFamily="18" charset="0"/>
                        <a:ea typeface="Calibri"/>
                        <a:cs typeface="Times New Roman" pitchFamily="18" charset="0"/>
                      </a:endParaRPr>
                    </a:p>
                  </a:txBody>
                  <a:tcPr marL="22591" marR="22591"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7.45 ± 0.10</a:t>
                      </a:r>
                      <a:r>
                        <a:rPr lang="en-US" sz="1400" baseline="30000">
                          <a:effectLst/>
                          <a:latin typeface="Times New Roman" pitchFamily="18" charset="0"/>
                          <a:cs typeface="Times New Roman" pitchFamily="18" charset="0"/>
                        </a:rPr>
                        <a:t>a</a:t>
                      </a:r>
                      <a:endParaRPr lang="en-US" sz="1400">
                        <a:effectLst/>
                        <a:latin typeface="Times New Roman" pitchFamily="18" charset="0"/>
                        <a:ea typeface="Calibri"/>
                        <a:cs typeface="Times New Roman" pitchFamily="18" charset="0"/>
                      </a:endParaRPr>
                    </a:p>
                  </a:txBody>
                  <a:tcPr marL="22591" marR="22591"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26.95 ± 0.57</a:t>
                      </a:r>
                      <a:r>
                        <a:rPr lang="en-US" sz="1400" baseline="30000">
                          <a:effectLst/>
                          <a:latin typeface="Times New Roman" pitchFamily="18" charset="0"/>
                          <a:cs typeface="Times New Roman" pitchFamily="18" charset="0"/>
                        </a:rPr>
                        <a:t>a</a:t>
                      </a:r>
                      <a:endParaRPr lang="en-US" sz="1400">
                        <a:effectLst/>
                        <a:latin typeface="Times New Roman" pitchFamily="18" charset="0"/>
                        <a:ea typeface="Calibri"/>
                        <a:cs typeface="Times New Roman" pitchFamily="18" charset="0"/>
                      </a:endParaRPr>
                    </a:p>
                  </a:txBody>
                  <a:tcPr marL="22591" marR="22591"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901.50 ± 102.10</a:t>
                      </a:r>
                      <a:r>
                        <a:rPr lang="en-US" sz="1400" baseline="30000">
                          <a:effectLst/>
                          <a:latin typeface="Times New Roman" pitchFamily="18" charset="0"/>
                          <a:cs typeface="Times New Roman" pitchFamily="18" charset="0"/>
                        </a:rPr>
                        <a:t>a</a:t>
                      </a:r>
                      <a:endParaRPr lang="en-US" sz="1400">
                        <a:effectLst/>
                        <a:latin typeface="Times New Roman" pitchFamily="18" charset="0"/>
                        <a:ea typeface="Calibri"/>
                        <a:cs typeface="Times New Roman" pitchFamily="18" charset="0"/>
                      </a:endParaRPr>
                    </a:p>
                  </a:txBody>
                  <a:tcPr marL="22591" marR="22591"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443.00 ± 48.53</a:t>
                      </a:r>
                      <a:r>
                        <a:rPr lang="en-US" sz="1400" baseline="30000" dirty="0">
                          <a:effectLst/>
                          <a:latin typeface="Times New Roman" pitchFamily="18" charset="0"/>
                          <a:cs typeface="Times New Roman" pitchFamily="18" charset="0"/>
                        </a:rPr>
                        <a:t>a</a:t>
                      </a:r>
                      <a:endParaRPr lang="en-US" sz="1400" dirty="0">
                        <a:effectLst/>
                        <a:latin typeface="Times New Roman" pitchFamily="18" charset="0"/>
                        <a:ea typeface="Calibri"/>
                        <a:cs typeface="Times New Roman" pitchFamily="18" charset="0"/>
                      </a:endParaRPr>
                    </a:p>
                  </a:txBody>
                  <a:tcPr marL="22591" marR="22591" marT="0" marB="0">
                    <a:lnB w="12700" cap="flat" cmpd="sng" algn="ctr">
                      <a:solidFill>
                        <a:schemeClr val="tx1"/>
                      </a:solidFill>
                      <a:prstDash val="solid"/>
                      <a:round/>
                      <a:headEnd type="none" w="med" len="med"/>
                      <a:tailEnd type="none" w="med" len="med"/>
                    </a:lnB>
                  </a:tcPr>
                </a:tc>
              </a:tr>
              <a:tr h="440264">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0.88 l</a:t>
                      </a:r>
                      <a:endParaRPr lang="en-US" sz="1400">
                        <a:effectLst/>
                        <a:latin typeface="Times New Roman" pitchFamily="18" charset="0"/>
                        <a:ea typeface="Calibri"/>
                        <a:cs typeface="Times New Roman" pitchFamily="18" charset="0"/>
                      </a:endParaRPr>
                    </a:p>
                  </a:txBody>
                  <a:tcPr marL="22591" marR="22591" marT="0" marB="0">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3.11 ± 0.53</a:t>
                      </a:r>
                      <a:r>
                        <a:rPr lang="en-US" sz="1400" baseline="30000">
                          <a:effectLst/>
                          <a:latin typeface="Times New Roman" pitchFamily="18" charset="0"/>
                          <a:cs typeface="Times New Roman" pitchFamily="18" charset="0"/>
                        </a:rPr>
                        <a:t>ab</a:t>
                      </a:r>
                      <a:endParaRPr lang="en-US" sz="1400">
                        <a:effectLst/>
                        <a:latin typeface="Times New Roman" pitchFamily="18" charset="0"/>
                        <a:ea typeface="Calibri"/>
                        <a:cs typeface="Times New Roman" pitchFamily="18" charset="0"/>
                      </a:endParaRPr>
                    </a:p>
                  </a:txBody>
                  <a:tcPr marL="22591" marR="22591" marT="0" marB="0">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7.43 ± 0.05</a:t>
                      </a:r>
                      <a:r>
                        <a:rPr lang="en-US" sz="1400" baseline="30000">
                          <a:effectLst/>
                          <a:latin typeface="Times New Roman" pitchFamily="18" charset="0"/>
                          <a:cs typeface="Times New Roman" pitchFamily="18" charset="0"/>
                        </a:rPr>
                        <a:t>a</a:t>
                      </a:r>
                      <a:endParaRPr lang="en-US" sz="1400">
                        <a:effectLst/>
                        <a:latin typeface="Times New Roman" pitchFamily="18" charset="0"/>
                        <a:ea typeface="Calibri"/>
                        <a:cs typeface="Times New Roman" pitchFamily="18" charset="0"/>
                      </a:endParaRPr>
                    </a:p>
                  </a:txBody>
                  <a:tcPr marL="22591" marR="22591" marT="0" marB="0">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27.00 ± 0.56</a:t>
                      </a:r>
                      <a:r>
                        <a:rPr lang="en-US" sz="1400" baseline="30000">
                          <a:effectLst/>
                          <a:latin typeface="Times New Roman" pitchFamily="18" charset="0"/>
                          <a:cs typeface="Times New Roman" pitchFamily="18" charset="0"/>
                        </a:rPr>
                        <a:t>a</a:t>
                      </a:r>
                      <a:endParaRPr lang="en-US" sz="1400">
                        <a:effectLst/>
                        <a:latin typeface="Times New Roman" pitchFamily="18" charset="0"/>
                        <a:ea typeface="Calibri"/>
                        <a:cs typeface="Times New Roman" pitchFamily="18" charset="0"/>
                      </a:endParaRPr>
                    </a:p>
                  </a:txBody>
                  <a:tcPr marL="22591" marR="22591" marT="0" marB="0">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545.50 ± 41.21</a:t>
                      </a:r>
                      <a:r>
                        <a:rPr lang="en-US" sz="1400" baseline="30000">
                          <a:effectLst/>
                          <a:latin typeface="Times New Roman" pitchFamily="18" charset="0"/>
                          <a:cs typeface="Times New Roman" pitchFamily="18" charset="0"/>
                        </a:rPr>
                        <a:t>c</a:t>
                      </a:r>
                      <a:endParaRPr lang="en-US" sz="1400">
                        <a:effectLst/>
                        <a:latin typeface="Times New Roman" pitchFamily="18" charset="0"/>
                        <a:ea typeface="Calibri"/>
                        <a:cs typeface="Times New Roman" pitchFamily="18" charset="0"/>
                      </a:endParaRPr>
                    </a:p>
                  </a:txBody>
                  <a:tcPr marL="22591" marR="22591" marT="0" marB="0">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273.00 ± 20.15</a:t>
                      </a:r>
                      <a:r>
                        <a:rPr lang="en-US" sz="1400" baseline="30000" dirty="0">
                          <a:effectLst/>
                          <a:latin typeface="Times New Roman" pitchFamily="18" charset="0"/>
                          <a:cs typeface="Times New Roman" pitchFamily="18" charset="0"/>
                        </a:rPr>
                        <a:t>a</a:t>
                      </a:r>
                      <a:endParaRPr lang="en-US" sz="1400" dirty="0">
                        <a:effectLst/>
                        <a:latin typeface="Times New Roman" pitchFamily="18" charset="0"/>
                        <a:ea typeface="Calibri"/>
                        <a:cs typeface="Times New Roman" pitchFamily="18" charset="0"/>
                      </a:endParaRPr>
                    </a:p>
                  </a:txBody>
                  <a:tcPr marL="22591" marR="22591" marT="0" marB="0">
                    <a:lnT w="12700" cap="flat" cmpd="sng" algn="ctr">
                      <a:solidFill>
                        <a:schemeClr val="tx1"/>
                      </a:solidFill>
                      <a:prstDash val="solid"/>
                      <a:round/>
                      <a:headEnd type="none" w="med" len="med"/>
                      <a:tailEnd type="none" w="med" len="med"/>
                    </a:lnT>
                  </a:tcPr>
                </a:tc>
              </a:tr>
              <a:tr h="499876">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1.75l</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1.60 ± 0.18</a:t>
                      </a:r>
                      <a:r>
                        <a:rPr lang="en-US" sz="1400" baseline="30000">
                          <a:effectLst/>
                          <a:latin typeface="Times New Roman" pitchFamily="18" charset="0"/>
                          <a:cs typeface="Times New Roman" pitchFamily="18" charset="0"/>
                        </a:rPr>
                        <a:t>c</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7.32 ± 0.03</a:t>
                      </a:r>
                      <a:r>
                        <a:rPr lang="en-US" sz="1400" baseline="30000">
                          <a:effectLst/>
                          <a:latin typeface="Times New Roman" pitchFamily="18" charset="0"/>
                          <a:cs typeface="Times New Roman" pitchFamily="18" charset="0"/>
                        </a:rPr>
                        <a:t>ab</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27.23 ± 0.56</a:t>
                      </a:r>
                      <a:r>
                        <a:rPr lang="en-US" sz="1400" baseline="30000">
                          <a:effectLst/>
                          <a:latin typeface="Times New Roman" pitchFamily="18" charset="0"/>
                          <a:cs typeface="Times New Roman" pitchFamily="18" charset="0"/>
                        </a:rPr>
                        <a:t>a</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750.50 ± 104.78</a:t>
                      </a:r>
                      <a:r>
                        <a:rPr lang="en-US" sz="1400" baseline="30000">
                          <a:effectLst/>
                          <a:latin typeface="Times New Roman" pitchFamily="18" charset="0"/>
                          <a:cs typeface="Times New Roman" pitchFamily="18" charset="0"/>
                        </a:rPr>
                        <a:t>abc</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372.25 ± 50.56</a:t>
                      </a:r>
                      <a:r>
                        <a:rPr lang="en-US" sz="1400" baseline="30000" dirty="0">
                          <a:effectLst/>
                          <a:latin typeface="Times New Roman" pitchFamily="18" charset="0"/>
                          <a:cs typeface="Times New Roman" pitchFamily="18" charset="0"/>
                        </a:rPr>
                        <a:t>abc</a:t>
                      </a:r>
                      <a:endParaRPr lang="en-US" sz="1400" dirty="0">
                        <a:effectLst/>
                        <a:latin typeface="Times New Roman" pitchFamily="18" charset="0"/>
                        <a:ea typeface="Calibri"/>
                        <a:cs typeface="Times New Roman" pitchFamily="18" charset="0"/>
                      </a:endParaRPr>
                    </a:p>
                  </a:txBody>
                  <a:tcPr marL="22591" marR="22591" marT="0" marB="0"/>
                </a:tc>
              </a:tr>
              <a:tr h="440264">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2.63 l</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1.06 ± 0.35</a:t>
                      </a:r>
                      <a:r>
                        <a:rPr lang="en-US" sz="1400" baseline="30000">
                          <a:effectLst/>
                          <a:latin typeface="Times New Roman" pitchFamily="18" charset="0"/>
                          <a:cs typeface="Times New Roman" pitchFamily="18" charset="0"/>
                        </a:rPr>
                        <a:t>c</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7.30 ± 0.04</a:t>
                      </a:r>
                      <a:r>
                        <a:rPr lang="en-US" sz="1400" baseline="30000">
                          <a:effectLst/>
                          <a:latin typeface="Times New Roman" pitchFamily="18" charset="0"/>
                          <a:cs typeface="Times New Roman" pitchFamily="18" charset="0"/>
                        </a:rPr>
                        <a:t>ab</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26.98 ± 0.59</a:t>
                      </a:r>
                      <a:r>
                        <a:rPr lang="en-US" sz="1400" baseline="30000">
                          <a:effectLst/>
                          <a:latin typeface="Times New Roman" pitchFamily="18" charset="0"/>
                          <a:cs typeface="Times New Roman" pitchFamily="18" charset="0"/>
                        </a:rPr>
                        <a:t>a</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601.00 ± 44.83</a:t>
                      </a:r>
                      <a:r>
                        <a:rPr lang="en-US" sz="1400" baseline="30000">
                          <a:effectLst/>
                          <a:latin typeface="Times New Roman" pitchFamily="18" charset="0"/>
                          <a:cs typeface="Times New Roman" pitchFamily="18" charset="0"/>
                        </a:rPr>
                        <a:t>bc</a:t>
                      </a:r>
                      <a:endParaRPr lang="en-US" sz="1400">
                        <a:effectLst/>
                        <a:latin typeface="Times New Roman" pitchFamily="18" charset="0"/>
                        <a:ea typeface="Calibri"/>
                        <a:cs typeface="Times New Roman" pitchFamily="18" charset="0"/>
                      </a:endParaRPr>
                    </a:p>
                  </a:txBody>
                  <a:tcPr marL="22591" marR="22591"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301.00 ± 21.89</a:t>
                      </a:r>
                      <a:r>
                        <a:rPr lang="en-US" sz="1400" baseline="30000" dirty="0">
                          <a:effectLst/>
                          <a:latin typeface="Times New Roman" pitchFamily="18" charset="0"/>
                          <a:cs typeface="Times New Roman" pitchFamily="18" charset="0"/>
                        </a:rPr>
                        <a:t>bc</a:t>
                      </a:r>
                      <a:endParaRPr lang="en-US" sz="1400" dirty="0">
                        <a:effectLst/>
                        <a:latin typeface="Times New Roman" pitchFamily="18" charset="0"/>
                        <a:ea typeface="Calibri"/>
                        <a:cs typeface="Times New Roman" pitchFamily="18" charset="0"/>
                      </a:endParaRPr>
                    </a:p>
                  </a:txBody>
                  <a:tcPr marL="22591" marR="22591" marT="0" marB="0"/>
                </a:tc>
              </a:tr>
              <a:tr h="440264">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3.50 l</a:t>
                      </a:r>
                      <a:endParaRPr lang="en-US" sz="1400" dirty="0">
                        <a:effectLst/>
                        <a:latin typeface="Times New Roman" pitchFamily="18" charset="0"/>
                        <a:ea typeface="Calibri"/>
                        <a:cs typeface="Times New Roman" pitchFamily="18" charset="0"/>
                      </a:endParaRPr>
                    </a:p>
                  </a:txBody>
                  <a:tcPr marL="22591" marR="22591"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1.53 ± 0.17</a:t>
                      </a:r>
                      <a:r>
                        <a:rPr lang="en-US" sz="1400" baseline="30000" dirty="0">
                          <a:effectLst/>
                          <a:latin typeface="Times New Roman" pitchFamily="18" charset="0"/>
                          <a:cs typeface="Times New Roman" pitchFamily="18" charset="0"/>
                        </a:rPr>
                        <a:t>c</a:t>
                      </a:r>
                      <a:endParaRPr lang="en-US" sz="1400" dirty="0">
                        <a:effectLst/>
                        <a:latin typeface="Times New Roman" pitchFamily="18" charset="0"/>
                        <a:ea typeface="Calibri"/>
                        <a:cs typeface="Times New Roman" pitchFamily="18" charset="0"/>
                      </a:endParaRPr>
                    </a:p>
                  </a:txBody>
                  <a:tcPr marL="22591" marR="22591"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7.20 ± 0.07</a:t>
                      </a:r>
                      <a:r>
                        <a:rPr lang="en-US" sz="1400" baseline="30000" dirty="0">
                          <a:effectLst/>
                          <a:latin typeface="Times New Roman" pitchFamily="18" charset="0"/>
                          <a:cs typeface="Times New Roman" pitchFamily="18" charset="0"/>
                        </a:rPr>
                        <a:t>b</a:t>
                      </a:r>
                      <a:endParaRPr lang="en-US" sz="1400" dirty="0">
                        <a:effectLst/>
                        <a:latin typeface="Times New Roman" pitchFamily="18" charset="0"/>
                        <a:ea typeface="Calibri"/>
                        <a:cs typeface="Times New Roman" pitchFamily="18" charset="0"/>
                      </a:endParaRPr>
                    </a:p>
                  </a:txBody>
                  <a:tcPr marL="22591" marR="22591"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27.20 ± 0.57</a:t>
                      </a:r>
                      <a:r>
                        <a:rPr lang="en-US" sz="1400" baseline="30000" dirty="0">
                          <a:effectLst/>
                          <a:latin typeface="Times New Roman" pitchFamily="18" charset="0"/>
                          <a:cs typeface="Times New Roman" pitchFamily="18" charset="0"/>
                        </a:rPr>
                        <a:t>a</a:t>
                      </a:r>
                      <a:endParaRPr lang="en-US" sz="1400" dirty="0">
                        <a:effectLst/>
                        <a:latin typeface="Times New Roman" pitchFamily="18" charset="0"/>
                        <a:ea typeface="Calibri"/>
                        <a:cs typeface="Times New Roman" pitchFamily="18" charset="0"/>
                      </a:endParaRPr>
                    </a:p>
                  </a:txBody>
                  <a:tcPr marL="22591" marR="22591"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816.00 ± 91.71</a:t>
                      </a:r>
                      <a:r>
                        <a:rPr lang="en-US" sz="1400" baseline="30000" dirty="0">
                          <a:effectLst/>
                          <a:latin typeface="Times New Roman" pitchFamily="18" charset="0"/>
                          <a:cs typeface="Times New Roman" pitchFamily="18" charset="0"/>
                        </a:rPr>
                        <a:t>ab</a:t>
                      </a:r>
                      <a:endParaRPr lang="en-US" sz="1400" dirty="0">
                        <a:effectLst/>
                        <a:latin typeface="Times New Roman" pitchFamily="18" charset="0"/>
                        <a:ea typeface="Calibri"/>
                        <a:cs typeface="Times New Roman" pitchFamily="18" charset="0"/>
                      </a:endParaRPr>
                    </a:p>
                  </a:txBody>
                  <a:tcPr marL="22591" marR="22591"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412.00 ± 50.27</a:t>
                      </a:r>
                      <a:r>
                        <a:rPr lang="en-US" sz="1400" baseline="30000" dirty="0">
                          <a:effectLst/>
                          <a:latin typeface="Times New Roman" pitchFamily="18" charset="0"/>
                          <a:cs typeface="Times New Roman" pitchFamily="18" charset="0"/>
                        </a:rPr>
                        <a:t>ab</a:t>
                      </a:r>
                      <a:endParaRPr lang="en-US" sz="1400" dirty="0">
                        <a:effectLst/>
                        <a:latin typeface="Times New Roman" pitchFamily="18" charset="0"/>
                        <a:ea typeface="Calibri"/>
                        <a:cs typeface="Times New Roman" pitchFamily="18" charset="0"/>
                      </a:endParaRPr>
                    </a:p>
                  </a:txBody>
                  <a:tcPr marL="22591" marR="22591" marT="0" marB="0">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28600" y="30777"/>
            <a:ext cx="8534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5: Water quality parameters during 96-hr exposure of sub-adult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Clarias</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gariepinus</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aqueous</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stem bark and leaf extracts</a:t>
            </a:r>
          </a:p>
        </p:txBody>
      </p:sp>
      <p:sp>
        <p:nvSpPr>
          <p:cNvPr id="4" name="Rectangle 3"/>
          <p:cNvSpPr/>
          <p:nvPr/>
        </p:nvSpPr>
        <p:spPr>
          <a:xfrm>
            <a:off x="228600" y="5965448"/>
            <a:ext cx="8839200" cy="892552"/>
          </a:xfrm>
          <a:prstGeom prst="rect">
            <a:avLst/>
          </a:prstGeom>
        </p:spPr>
        <p:txBody>
          <a:bodyPr wrap="square">
            <a:spAutoFit/>
          </a:bodyPr>
          <a:lstStyle/>
          <a:p>
            <a:pPr lvl="0" algn="just" eaLnBrk="0" fontAlgn="base" hangingPunct="0">
              <a:spcBef>
                <a:spcPct val="0"/>
              </a:spcBef>
              <a:spcAft>
                <a:spcPct val="0"/>
              </a:spcAft>
            </a:pPr>
            <a:r>
              <a:rPr lang="en-US" sz="1300" dirty="0">
                <a:latin typeface="Times New Roman" pitchFamily="18" charset="0"/>
                <a:ea typeface="Calibri" pitchFamily="34" charset="0"/>
                <a:cs typeface="Times New Roman" pitchFamily="18" charset="0"/>
              </a:rPr>
              <a:t>*Means with the same superscripts in the same column are not significantly (p&gt;0.05) different</a:t>
            </a:r>
            <a:endParaRPr lang="en-US" sz="1300" dirty="0">
              <a:latin typeface="Arial" pitchFamily="34" charset="0"/>
              <a:cs typeface="Arial" pitchFamily="34" charset="0"/>
            </a:endParaRPr>
          </a:p>
          <a:p>
            <a:pPr lvl="0" algn="just" eaLnBrk="0" fontAlgn="base" hangingPunct="0">
              <a:spcBef>
                <a:spcPct val="0"/>
              </a:spcBef>
              <a:spcAft>
                <a:spcPct val="0"/>
              </a:spcAft>
            </a:pPr>
            <a:r>
              <a:rPr lang="en-US" sz="1300" dirty="0">
                <a:latin typeface="Times New Roman" pitchFamily="18" charset="0"/>
                <a:ea typeface="Calibri" pitchFamily="34" charset="0"/>
                <a:cs typeface="Times New Roman" pitchFamily="18" charset="0"/>
              </a:rPr>
              <a:t>*DO: Dissolved oxygen; pH: Hydrogen Ion concentration; Temp: Temperature; EC: Electrical conductivity; TDS: Total dissolved solids </a:t>
            </a:r>
            <a:endParaRPr lang="en-US" sz="1300" dirty="0">
              <a:latin typeface="Arial" pitchFamily="34" charset="0"/>
              <a:cs typeface="Arial" pitchFamily="34" charset="0"/>
            </a:endParaRPr>
          </a:p>
          <a:p>
            <a:pPr lvl="0" algn="just" eaLnBrk="0" fontAlgn="base" hangingPunct="0">
              <a:spcBef>
                <a:spcPct val="0"/>
              </a:spcBef>
              <a:spcAft>
                <a:spcPct val="0"/>
              </a:spcAft>
            </a:pPr>
            <a:r>
              <a:rPr lang="en-US" sz="1300" dirty="0">
                <a:latin typeface="Times New Roman" pitchFamily="18" charset="0"/>
                <a:ea typeface="Calibri" pitchFamily="34" charset="0"/>
                <a:cs typeface="Times New Roman" pitchFamily="18" charset="0"/>
              </a:rPr>
              <a:t>**s: Stem-bark; l: Leave</a:t>
            </a:r>
            <a:endParaRPr lang="en-US" sz="1300" dirty="0">
              <a:latin typeface="Arial" pitchFamily="34" charset="0"/>
              <a:cs typeface="Arial" pitchFamily="34" charset="0"/>
            </a:endParaRPr>
          </a:p>
        </p:txBody>
      </p:sp>
    </p:spTree>
    <p:extLst>
      <p:ext uri="{BB962C8B-B14F-4D97-AF65-F5344CB8AC3E}">
        <p14:creationId xmlns:p14="http://schemas.microsoft.com/office/powerpoint/2010/main" val="2929669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57029768"/>
              </p:ext>
            </p:extLst>
          </p:nvPr>
        </p:nvGraphicFramePr>
        <p:xfrm>
          <a:off x="685800" y="1523999"/>
          <a:ext cx="7772400" cy="4419600"/>
        </p:xfrm>
        <a:graphic>
          <a:graphicData uri="http://schemas.openxmlformats.org/drawingml/2006/table">
            <a:tbl>
              <a:tblPr firstRow="1" firstCol="1" bandRow="1">
                <a:tableStyleId>{2D5ABB26-0587-4C30-8999-92F81FD0307C}</a:tableStyleId>
              </a:tblPr>
              <a:tblGrid>
                <a:gridCol w="2123664"/>
                <a:gridCol w="1725122"/>
                <a:gridCol w="1981328"/>
                <a:gridCol w="1942286"/>
              </a:tblGrid>
              <a:tr h="1334450">
                <a:tc>
                  <a:txBody>
                    <a:bodyPr/>
                    <a:lstStyle/>
                    <a:p>
                      <a:pPr marL="0" marR="0" algn="just">
                        <a:lnSpc>
                          <a:spcPct val="200000"/>
                        </a:lnSpc>
                        <a:spcBef>
                          <a:spcPts val="0"/>
                        </a:spcBef>
                        <a:spcAft>
                          <a:spcPts val="0"/>
                        </a:spcAft>
                      </a:pPr>
                      <a:r>
                        <a:rPr lang="en-US" sz="1800" dirty="0">
                          <a:effectLst/>
                        </a:rPr>
                        <a:t>Concentration</a:t>
                      </a:r>
                    </a:p>
                    <a:p>
                      <a:pPr marL="0" marR="0" algn="just">
                        <a:lnSpc>
                          <a:spcPct val="200000"/>
                        </a:lnSpc>
                        <a:spcBef>
                          <a:spcPts val="0"/>
                        </a:spcBef>
                        <a:spcAft>
                          <a:spcPts val="0"/>
                        </a:spcAft>
                      </a:pPr>
                      <a:r>
                        <a:rPr lang="en-US" sz="1800" dirty="0">
                          <a:effectLst/>
                        </a:rPr>
                        <a:t>(g/L)</a:t>
                      </a:r>
                      <a:endParaRPr lang="en-US" sz="1800" dirty="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800" dirty="0">
                          <a:effectLst/>
                        </a:rPr>
                        <a:t>Mortality</a:t>
                      </a:r>
                    </a:p>
                    <a:p>
                      <a:pPr marL="0" marR="0" algn="just">
                        <a:lnSpc>
                          <a:spcPct val="200000"/>
                        </a:lnSpc>
                        <a:spcBef>
                          <a:spcPts val="0"/>
                        </a:spcBef>
                        <a:spcAft>
                          <a:spcPts val="0"/>
                        </a:spcAft>
                      </a:pPr>
                      <a:r>
                        <a:rPr lang="en-US" sz="1800" dirty="0">
                          <a:effectLst/>
                        </a:rPr>
                        <a:t>(%)</a:t>
                      </a:r>
                      <a:endParaRPr lang="en-US" sz="1800" dirty="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800" dirty="0">
                          <a:effectLst/>
                        </a:rPr>
                        <a:t>Log</a:t>
                      </a:r>
                      <a:r>
                        <a:rPr lang="en-US" sz="1800" baseline="-25000" dirty="0">
                          <a:effectLst/>
                        </a:rPr>
                        <a:t>10</a:t>
                      </a:r>
                      <a:r>
                        <a:rPr lang="en-US" sz="1800" dirty="0">
                          <a:effectLst/>
                        </a:rPr>
                        <a:t> Dose</a:t>
                      </a:r>
                    </a:p>
                    <a:p>
                      <a:pPr marL="0" marR="0" algn="just">
                        <a:lnSpc>
                          <a:spcPct val="200000"/>
                        </a:lnSpc>
                        <a:spcBef>
                          <a:spcPts val="0"/>
                        </a:spcBef>
                        <a:spcAft>
                          <a:spcPts val="0"/>
                        </a:spcAft>
                      </a:pPr>
                      <a:r>
                        <a:rPr lang="en-US" sz="1800" dirty="0">
                          <a:effectLst/>
                        </a:rPr>
                        <a:t>(Concentration)</a:t>
                      </a:r>
                      <a:endParaRPr lang="en-US" sz="1800" dirty="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800" dirty="0" err="1">
                          <a:effectLst/>
                        </a:rPr>
                        <a:t>Probits</a:t>
                      </a:r>
                      <a:endParaRPr lang="en-US" sz="1800" dirty="0">
                        <a:effectLst/>
                        <a:latin typeface="Times New Roman" pitchFamily="18" charset="0"/>
                        <a:ea typeface="Calibri"/>
                        <a:cs typeface="Times New Roman"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7030">
                <a:tc>
                  <a:txBody>
                    <a:bodyPr/>
                    <a:lstStyle/>
                    <a:p>
                      <a:pPr marL="0" marR="0" algn="just">
                        <a:lnSpc>
                          <a:spcPct val="200000"/>
                        </a:lnSpc>
                        <a:spcBef>
                          <a:spcPts val="0"/>
                        </a:spcBef>
                        <a:spcAft>
                          <a:spcPts val="0"/>
                        </a:spcAft>
                      </a:pPr>
                      <a:r>
                        <a:rPr lang="en-US" sz="1800">
                          <a:effectLst/>
                        </a:rPr>
                        <a:t>3.00</a:t>
                      </a:r>
                      <a:endParaRPr lang="en-US" sz="180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800">
                          <a:effectLst/>
                        </a:rPr>
                        <a:t>78.50</a:t>
                      </a:r>
                      <a:endParaRPr lang="en-US" sz="180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800" dirty="0">
                          <a:effectLst/>
                        </a:rPr>
                        <a:t>0.4771</a:t>
                      </a:r>
                      <a:endParaRPr lang="en-US" sz="1800" dirty="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800" dirty="0">
                          <a:effectLst/>
                        </a:rPr>
                        <a:t>5.81</a:t>
                      </a:r>
                      <a:endParaRPr lang="en-US" sz="1800" dirty="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tcPr>
                </a:tc>
              </a:tr>
              <a:tr h="617030">
                <a:tc>
                  <a:txBody>
                    <a:bodyPr/>
                    <a:lstStyle/>
                    <a:p>
                      <a:pPr marL="0" marR="0" algn="just">
                        <a:lnSpc>
                          <a:spcPct val="200000"/>
                        </a:lnSpc>
                        <a:spcBef>
                          <a:spcPts val="0"/>
                        </a:spcBef>
                        <a:spcAft>
                          <a:spcPts val="0"/>
                        </a:spcAft>
                      </a:pPr>
                      <a:r>
                        <a:rPr lang="en-US" sz="1800">
                          <a:effectLst/>
                        </a:rPr>
                        <a:t>2.25</a:t>
                      </a:r>
                      <a:endParaRPr lang="en-US" sz="18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a:effectLst/>
                        </a:rPr>
                        <a:t>42.85</a:t>
                      </a:r>
                      <a:endParaRPr lang="en-US" sz="18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dirty="0">
                          <a:effectLst/>
                        </a:rPr>
                        <a:t>0.3522</a:t>
                      </a:r>
                      <a:endParaRPr lang="en-US" sz="1800" dirty="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dirty="0">
                          <a:effectLst/>
                        </a:rPr>
                        <a:t>4.82</a:t>
                      </a:r>
                      <a:endParaRPr lang="en-US" sz="1800" dirty="0">
                        <a:effectLst/>
                        <a:latin typeface="Times New Roman" pitchFamily="18" charset="0"/>
                        <a:ea typeface="Calibri"/>
                        <a:cs typeface="Times New Roman" pitchFamily="18" charset="0"/>
                      </a:endParaRPr>
                    </a:p>
                  </a:txBody>
                  <a:tcPr marL="68580" marR="68580" marT="0" marB="0" anchor="b"/>
                </a:tc>
              </a:tr>
              <a:tr h="617030">
                <a:tc>
                  <a:txBody>
                    <a:bodyPr/>
                    <a:lstStyle/>
                    <a:p>
                      <a:pPr marL="0" marR="0" algn="just">
                        <a:lnSpc>
                          <a:spcPct val="200000"/>
                        </a:lnSpc>
                        <a:spcBef>
                          <a:spcPts val="0"/>
                        </a:spcBef>
                        <a:spcAft>
                          <a:spcPts val="0"/>
                        </a:spcAft>
                      </a:pPr>
                      <a:r>
                        <a:rPr lang="en-US" sz="1800">
                          <a:effectLst/>
                        </a:rPr>
                        <a:t>1.50</a:t>
                      </a:r>
                      <a:endParaRPr lang="en-US" sz="18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a:effectLst/>
                        </a:rPr>
                        <a:t>14.28</a:t>
                      </a:r>
                      <a:endParaRPr lang="en-US" sz="18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dirty="0">
                          <a:effectLst/>
                        </a:rPr>
                        <a:t>0.1761</a:t>
                      </a:r>
                      <a:endParaRPr lang="en-US" sz="1800" dirty="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dirty="0">
                          <a:effectLst/>
                        </a:rPr>
                        <a:t>3.92</a:t>
                      </a:r>
                      <a:endParaRPr lang="en-US" sz="1800" dirty="0">
                        <a:effectLst/>
                        <a:latin typeface="Times New Roman" pitchFamily="18" charset="0"/>
                        <a:ea typeface="Calibri"/>
                        <a:cs typeface="Times New Roman" pitchFamily="18" charset="0"/>
                      </a:endParaRPr>
                    </a:p>
                  </a:txBody>
                  <a:tcPr marL="68580" marR="68580" marT="0" marB="0" anchor="b"/>
                </a:tc>
              </a:tr>
              <a:tr h="617030">
                <a:tc>
                  <a:txBody>
                    <a:bodyPr/>
                    <a:lstStyle/>
                    <a:p>
                      <a:pPr marL="0" marR="0" algn="just">
                        <a:lnSpc>
                          <a:spcPct val="200000"/>
                        </a:lnSpc>
                        <a:spcBef>
                          <a:spcPts val="0"/>
                        </a:spcBef>
                        <a:spcAft>
                          <a:spcPts val="0"/>
                        </a:spcAft>
                      </a:pPr>
                      <a:r>
                        <a:rPr lang="en-US" sz="1800">
                          <a:effectLst/>
                        </a:rPr>
                        <a:t>0.75</a:t>
                      </a:r>
                      <a:endParaRPr lang="en-US" sz="18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a:effectLst/>
                        </a:rPr>
                        <a:t>0.00</a:t>
                      </a:r>
                      <a:endParaRPr lang="en-US" sz="18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800">
                          <a:effectLst/>
                        </a:rPr>
                        <a:t>-0.1249</a:t>
                      </a:r>
                      <a:endParaRPr lang="en-US" sz="1800">
                        <a:effectLst/>
                        <a:latin typeface="Times New Roman" pitchFamily="18" charset="0"/>
                        <a:ea typeface="Calibri"/>
                        <a:cs typeface="Times New Roman" pitchFamily="18" charset="0"/>
                      </a:endParaRPr>
                    </a:p>
                  </a:txBody>
                  <a:tcPr marL="68580" marR="68580" marT="0" marB="0" anchor="b"/>
                </a:tc>
                <a:tc>
                  <a:txBody>
                    <a:bodyPr/>
                    <a:lstStyle/>
                    <a:p>
                      <a:pPr marL="0" marR="0">
                        <a:lnSpc>
                          <a:spcPct val="200000"/>
                        </a:lnSpc>
                        <a:spcBef>
                          <a:spcPts val="0"/>
                        </a:spcBef>
                        <a:spcAft>
                          <a:spcPts val="0"/>
                        </a:spcAft>
                      </a:pPr>
                      <a:r>
                        <a:rPr lang="en-US" sz="1800" dirty="0">
                          <a:effectLst/>
                        </a:rPr>
                        <a:t>0</a:t>
                      </a:r>
                      <a:endParaRPr lang="en-US" sz="1800" dirty="0">
                        <a:effectLst/>
                        <a:latin typeface="Times New Roman" pitchFamily="18" charset="0"/>
                        <a:ea typeface="Calibri"/>
                        <a:cs typeface="Times New Roman" pitchFamily="18" charset="0"/>
                      </a:endParaRPr>
                    </a:p>
                  </a:txBody>
                  <a:tcPr marL="68580" marR="68580" marT="0" marB="0" anchor="b"/>
                </a:tc>
              </a:tr>
              <a:tr h="617030">
                <a:tc>
                  <a:txBody>
                    <a:bodyPr/>
                    <a:lstStyle/>
                    <a:p>
                      <a:pPr marL="0" marR="0" algn="just">
                        <a:lnSpc>
                          <a:spcPct val="200000"/>
                        </a:lnSpc>
                        <a:spcBef>
                          <a:spcPts val="0"/>
                        </a:spcBef>
                        <a:spcAft>
                          <a:spcPts val="0"/>
                        </a:spcAft>
                      </a:pPr>
                      <a:r>
                        <a:rPr lang="en-US" sz="1800" dirty="0">
                          <a:effectLst/>
                        </a:rPr>
                        <a:t>Control</a:t>
                      </a:r>
                      <a:endParaRPr lang="en-US" sz="1800" dirty="0">
                        <a:effectLst/>
                        <a:latin typeface="Times New Roman" pitchFamily="18" charset="0"/>
                        <a:ea typeface="Calibri"/>
                        <a:cs typeface="Times New Roman"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800">
                          <a:effectLst/>
                        </a:rPr>
                        <a:t>0.00</a:t>
                      </a:r>
                      <a:endParaRPr lang="en-US" sz="1800">
                        <a:effectLst/>
                        <a:latin typeface="Times New Roman" pitchFamily="18" charset="0"/>
                        <a:ea typeface="Calibri"/>
                        <a:cs typeface="Times New Roman"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800">
                          <a:effectLst/>
                        </a:rPr>
                        <a:t>0</a:t>
                      </a:r>
                      <a:endParaRPr lang="en-US" sz="1800">
                        <a:effectLst/>
                        <a:latin typeface="Times New Roman" pitchFamily="18" charset="0"/>
                        <a:ea typeface="Calibri"/>
                        <a:cs typeface="Times New Roman"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800" dirty="0">
                          <a:effectLst/>
                        </a:rPr>
                        <a:t>0</a:t>
                      </a:r>
                      <a:endParaRPr lang="en-US" sz="1800" dirty="0">
                        <a:effectLst/>
                        <a:latin typeface="Times New Roman" pitchFamily="18" charset="0"/>
                        <a:ea typeface="Calibri"/>
                        <a:cs typeface="Times New Roman" pitchFamily="18" charset="0"/>
                      </a:endParaRPr>
                    </a:p>
                  </a:txBody>
                  <a:tcPr marL="68580" marR="68580" marT="0" marB="0">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533400" y="469613"/>
            <a:ext cx="7924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6: Mortality of sub- adult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Clarias</a:t>
            </a:r>
            <a:r>
              <a:rPr kumimoji="0" lang="en-US" sz="16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gariepinus</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exposed to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6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6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stem bark aqueous extract over the 96-hr period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8142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Chart 2"/>
          <p:cNvGraphicFramePr/>
          <p:nvPr>
            <p:extLst>
              <p:ext uri="{D42A27DB-BD31-4B8C-83A1-F6EECF244321}">
                <p14:modId xmlns:p14="http://schemas.microsoft.com/office/powerpoint/2010/main" val="1473543910"/>
              </p:ext>
            </p:extLst>
          </p:nvPr>
        </p:nvGraphicFramePr>
        <p:xfrm>
          <a:off x="741746" y="457201"/>
          <a:ext cx="76962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a:spLocks noChangeArrowheads="1"/>
          </p:cNvSpPr>
          <p:nvPr/>
        </p:nvSpPr>
        <p:spPr bwMode="auto">
          <a:xfrm>
            <a:off x="457200" y="5544979"/>
            <a:ext cx="85344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1: 96-hr LC</a:t>
            </a:r>
            <a:r>
              <a:rPr kumimoji="0" lang="en-US" sz="160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50 </a:t>
            </a:r>
            <a:r>
              <a:rPr kumimoji="0" lang="en-US" sz="16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of aqueous stem bark extract of </a:t>
            </a:r>
            <a:r>
              <a:rPr kumimoji="0" lang="en-US" sz="160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60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6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on </a:t>
            </a:r>
            <a:endParaRPr kumimoji="0" lang="en-US" sz="16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sub-adult </a:t>
            </a:r>
            <a:r>
              <a:rPr kumimoji="0" lang="en-US" sz="160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Clarias</a:t>
            </a:r>
            <a:r>
              <a:rPr kumimoji="0" lang="en-US" sz="160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gariepinus</a:t>
            </a:r>
            <a:endParaRPr kumimoji="0" lang="en-US" sz="160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b="1" i="1"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solidFill>
                <a:effectLst/>
                <a:latin typeface="Times New Roman" pitchFamily="18" charset="0"/>
                <a:cs typeface="Times New Roman" pitchFamily="18" charset="0"/>
              </a:rPr>
              <a:t>LC</a:t>
            </a:r>
            <a:r>
              <a:rPr kumimoji="0" lang="en-US" sz="1600" b="1" u="none" strike="noStrike" cap="none" normalizeH="0" baseline="-25000" dirty="0" smtClean="0">
                <a:ln>
                  <a:noFill/>
                </a:ln>
                <a:solidFill>
                  <a:schemeClr val="tx1"/>
                </a:solidFill>
                <a:effectLst/>
                <a:latin typeface="Times New Roman" pitchFamily="18" charset="0"/>
                <a:cs typeface="Times New Roman" pitchFamily="18" charset="0"/>
              </a:rPr>
              <a:t>50</a:t>
            </a:r>
            <a:r>
              <a:rPr kumimoji="0" lang="en-US" sz="1600" b="1" u="none" strike="noStrike" cap="none" normalizeH="0" baseline="0" dirty="0" smtClean="0">
                <a:ln>
                  <a:noFill/>
                </a:ln>
                <a:solidFill>
                  <a:schemeClr val="tx1"/>
                </a:solidFill>
                <a:effectLst/>
                <a:latin typeface="Times New Roman" pitchFamily="18" charset="0"/>
                <a:cs typeface="Times New Roman" pitchFamily="18" charset="0"/>
              </a:rPr>
              <a:t> = 2.30 g/L</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22756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03453676"/>
              </p:ext>
            </p:extLst>
          </p:nvPr>
        </p:nvGraphicFramePr>
        <p:xfrm>
          <a:off x="838200" y="1040490"/>
          <a:ext cx="7696200" cy="4522112"/>
        </p:xfrm>
        <a:graphic>
          <a:graphicData uri="http://schemas.openxmlformats.org/drawingml/2006/table">
            <a:tbl>
              <a:tblPr firstRow="1" firstCol="1" bandRow="1">
                <a:tableStyleId>{2D5ABB26-0587-4C30-8999-92F81FD0307C}</a:tableStyleId>
              </a:tblPr>
              <a:tblGrid>
                <a:gridCol w="2108920"/>
                <a:gridCol w="1523238"/>
                <a:gridCol w="2260390"/>
                <a:gridCol w="1803652"/>
              </a:tblGrid>
              <a:tr h="1494742">
                <a:tc>
                  <a:txBody>
                    <a:bodyPr/>
                    <a:lstStyle/>
                    <a:p>
                      <a:pPr marL="0" marR="0" algn="just">
                        <a:lnSpc>
                          <a:spcPct val="200000"/>
                        </a:lnSpc>
                        <a:spcBef>
                          <a:spcPts val="0"/>
                        </a:spcBef>
                        <a:spcAft>
                          <a:spcPts val="0"/>
                        </a:spcAft>
                      </a:pPr>
                      <a:r>
                        <a:rPr lang="en-US" sz="1600" dirty="0">
                          <a:effectLst/>
                          <a:latin typeface="Times New Roman" pitchFamily="18" charset="0"/>
                          <a:cs typeface="Times New Roman" pitchFamily="18" charset="0"/>
                        </a:rPr>
                        <a:t>Concentration</a:t>
                      </a:r>
                    </a:p>
                    <a:p>
                      <a:pPr marL="0" marR="0" algn="just">
                        <a:lnSpc>
                          <a:spcPct val="200000"/>
                        </a:lnSpc>
                        <a:spcBef>
                          <a:spcPts val="0"/>
                        </a:spcBef>
                        <a:spcAft>
                          <a:spcPts val="0"/>
                        </a:spcAft>
                      </a:pPr>
                      <a:r>
                        <a:rPr lang="en-US" sz="1600" dirty="0">
                          <a:effectLst/>
                          <a:latin typeface="Times New Roman" pitchFamily="18" charset="0"/>
                          <a:cs typeface="Times New Roman" pitchFamily="18" charset="0"/>
                        </a:rPr>
                        <a:t>(g/L)</a:t>
                      </a:r>
                      <a:endParaRPr lang="en-US" sz="1600" dirty="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600" dirty="0">
                          <a:effectLst/>
                          <a:latin typeface="Times New Roman" pitchFamily="18" charset="0"/>
                          <a:cs typeface="Times New Roman" pitchFamily="18" charset="0"/>
                        </a:rPr>
                        <a:t>Mortality</a:t>
                      </a:r>
                    </a:p>
                    <a:p>
                      <a:pPr marL="0" marR="0" algn="just">
                        <a:lnSpc>
                          <a:spcPct val="200000"/>
                        </a:lnSpc>
                        <a:spcBef>
                          <a:spcPts val="0"/>
                        </a:spcBef>
                        <a:spcAft>
                          <a:spcPts val="0"/>
                        </a:spcAft>
                      </a:pP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600" dirty="0">
                          <a:effectLst/>
                          <a:latin typeface="Times New Roman" pitchFamily="18" charset="0"/>
                          <a:cs typeface="Times New Roman" pitchFamily="18" charset="0"/>
                        </a:rPr>
                        <a:t>Log</a:t>
                      </a:r>
                      <a:r>
                        <a:rPr lang="en-US" sz="1600" baseline="-25000" dirty="0">
                          <a:effectLst/>
                          <a:latin typeface="Times New Roman" pitchFamily="18" charset="0"/>
                          <a:cs typeface="Times New Roman" pitchFamily="18" charset="0"/>
                        </a:rPr>
                        <a:t>10</a:t>
                      </a:r>
                      <a:r>
                        <a:rPr lang="en-US" sz="1600" dirty="0">
                          <a:effectLst/>
                          <a:latin typeface="Times New Roman" pitchFamily="18" charset="0"/>
                          <a:cs typeface="Times New Roman" pitchFamily="18" charset="0"/>
                        </a:rPr>
                        <a:t> Dose</a:t>
                      </a:r>
                    </a:p>
                    <a:p>
                      <a:pPr marL="0" marR="0" algn="just">
                        <a:lnSpc>
                          <a:spcPct val="200000"/>
                        </a:lnSpc>
                        <a:spcBef>
                          <a:spcPts val="0"/>
                        </a:spcBef>
                        <a:spcAft>
                          <a:spcPts val="0"/>
                        </a:spcAft>
                      </a:pPr>
                      <a:r>
                        <a:rPr lang="en-US" sz="1600" dirty="0">
                          <a:effectLst/>
                          <a:latin typeface="Times New Roman" pitchFamily="18" charset="0"/>
                          <a:cs typeface="Times New Roman" pitchFamily="18" charset="0"/>
                        </a:rPr>
                        <a:t>(Concentration)</a:t>
                      </a:r>
                      <a:endParaRPr lang="en-US" sz="1600" dirty="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endParaRPr lang="en-US" sz="1600" dirty="0" smtClean="0">
                        <a:effectLst/>
                        <a:latin typeface="Times New Roman" pitchFamily="18" charset="0"/>
                        <a:cs typeface="Times New Roman" pitchFamily="18" charset="0"/>
                      </a:endParaRPr>
                    </a:p>
                    <a:p>
                      <a:pPr marL="0" marR="0" algn="just">
                        <a:lnSpc>
                          <a:spcPct val="200000"/>
                        </a:lnSpc>
                        <a:spcBef>
                          <a:spcPts val="0"/>
                        </a:spcBef>
                        <a:spcAft>
                          <a:spcPts val="0"/>
                        </a:spcAft>
                      </a:pPr>
                      <a:r>
                        <a:rPr lang="en-US" sz="1600" dirty="0" err="1" smtClean="0">
                          <a:effectLst/>
                          <a:latin typeface="Times New Roman" pitchFamily="18" charset="0"/>
                          <a:cs typeface="Times New Roman" pitchFamily="18" charset="0"/>
                        </a:rPr>
                        <a:t>Probits</a:t>
                      </a:r>
                      <a:endParaRPr lang="en-US" sz="1600" dirty="0">
                        <a:effectLst/>
                        <a:latin typeface="Times New Roman" pitchFamily="18" charset="0"/>
                        <a:ea typeface="Calibri"/>
                        <a:cs typeface="Times New Roman" pitchFamily="18"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5474">
                <a:tc>
                  <a:txBody>
                    <a:bodyPr/>
                    <a:lstStyle/>
                    <a:p>
                      <a:pPr marL="0" marR="0" algn="just">
                        <a:lnSpc>
                          <a:spcPct val="200000"/>
                        </a:lnSpc>
                        <a:spcBef>
                          <a:spcPts val="0"/>
                        </a:spcBef>
                        <a:spcAft>
                          <a:spcPts val="0"/>
                        </a:spcAft>
                      </a:pPr>
                      <a:r>
                        <a:rPr lang="en-US" sz="1600">
                          <a:effectLst/>
                          <a:latin typeface="Times New Roman" pitchFamily="18" charset="0"/>
                          <a:cs typeface="Times New Roman" pitchFamily="18" charset="0"/>
                        </a:rPr>
                        <a:t>3.50</a:t>
                      </a:r>
                      <a:endParaRPr lang="en-US" sz="160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600">
                          <a:effectLst/>
                          <a:latin typeface="Times New Roman" pitchFamily="18" charset="0"/>
                          <a:cs typeface="Times New Roman" pitchFamily="18" charset="0"/>
                        </a:rPr>
                        <a:t>78.50%</a:t>
                      </a:r>
                      <a:endParaRPr lang="en-US" sz="160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600">
                          <a:effectLst/>
                          <a:latin typeface="Times New Roman" pitchFamily="18" charset="0"/>
                          <a:cs typeface="Times New Roman" pitchFamily="18" charset="0"/>
                        </a:rPr>
                        <a:t>0.5441</a:t>
                      </a:r>
                      <a:endParaRPr lang="en-US" sz="1600">
                        <a:effectLst/>
                        <a:latin typeface="Times New Roman" pitchFamily="18" charset="0"/>
                        <a:ea typeface="Calibri"/>
                        <a:cs typeface="Times New Roman" pitchFamily="18" charset="0"/>
                      </a:endParaRPr>
                    </a:p>
                  </a:txBody>
                  <a:tcPr marL="68580" marR="68580" marT="0" marB="0" anchor="b">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600" dirty="0">
                          <a:effectLst/>
                          <a:latin typeface="Times New Roman" pitchFamily="18" charset="0"/>
                          <a:cs typeface="Times New Roman" pitchFamily="18" charset="0"/>
                        </a:rPr>
                        <a:t>5.81</a:t>
                      </a:r>
                      <a:endParaRPr lang="en-US" sz="1600" dirty="0">
                        <a:effectLst/>
                        <a:latin typeface="Times New Roman" pitchFamily="18" charset="0"/>
                        <a:ea typeface="Calibri"/>
                        <a:cs typeface="Times New Roman" pitchFamily="18" charset="0"/>
                      </a:endParaRPr>
                    </a:p>
                  </a:txBody>
                  <a:tcPr marL="68580" marR="68580" marT="0" marB="0">
                    <a:lnT w="12700" cap="flat" cmpd="sng" algn="ctr">
                      <a:solidFill>
                        <a:schemeClr val="tx1"/>
                      </a:solidFill>
                      <a:prstDash val="solid"/>
                      <a:round/>
                      <a:headEnd type="none" w="med" len="med"/>
                      <a:tailEnd type="none" w="med" len="med"/>
                    </a:lnT>
                  </a:tcPr>
                </a:tc>
              </a:tr>
              <a:tr h="605474">
                <a:tc>
                  <a:txBody>
                    <a:bodyPr/>
                    <a:lstStyle/>
                    <a:p>
                      <a:pPr marL="0" marR="0" algn="just">
                        <a:lnSpc>
                          <a:spcPct val="200000"/>
                        </a:lnSpc>
                        <a:spcBef>
                          <a:spcPts val="0"/>
                        </a:spcBef>
                        <a:spcAft>
                          <a:spcPts val="0"/>
                        </a:spcAft>
                      </a:pPr>
                      <a:r>
                        <a:rPr lang="en-US" sz="1600">
                          <a:effectLst/>
                          <a:latin typeface="Times New Roman" pitchFamily="18" charset="0"/>
                          <a:cs typeface="Times New Roman" pitchFamily="18" charset="0"/>
                        </a:rPr>
                        <a:t>2.63</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600">
                          <a:effectLst/>
                          <a:latin typeface="Times New Roman" pitchFamily="18" charset="0"/>
                          <a:cs typeface="Times New Roman" pitchFamily="18" charset="0"/>
                        </a:rPr>
                        <a:t>42.85%</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600">
                          <a:effectLst/>
                          <a:latin typeface="Times New Roman" pitchFamily="18" charset="0"/>
                          <a:cs typeface="Times New Roman" pitchFamily="18" charset="0"/>
                        </a:rPr>
                        <a:t>0.4191</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600" dirty="0">
                          <a:effectLst/>
                          <a:latin typeface="Times New Roman" pitchFamily="18" charset="0"/>
                          <a:cs typeface="Times New Roman" pitchFamily="18" charset="0"/>
                        </a:rPr>
                        <a:t>4.82</a:t>
                      </a:r>
                      <a:endParaRPr lang="en-US" sz="1600" dirty="0">
                        <a:effectLst/>
                        <a:latin typeface="Times New Roman" pitchFamily="18" charset="0"/>
                        <a:ea typeface="Calibri"/>
                        <a:cs typeface="Times New Roman" pitchFamily="18" charset="0"/>
                      </a:endParaRPr>
                    </a:p>
                  </a:txBody>
                  <a:tcPr marL="68580" marR="68580" marT="0" marB="0"/>
                </a:tc>
              </a:tr>
              <a:tr h="605474">
                <a:tc>
                  <a:txBody>
                    <a:bodyPr/>
                    <a:lstStyle/>
                    <a:p>
                      <a:pPr marL="0" marR="0" algn="just">
                        <a:lnSpc>
                          <a:spcPct val="200000"/>
                        </a:lnSpc>
                        <a:spcBef>
                          <a:spcPts val="0"/>
                        </a:spcBef>
                        <a:spcAft>
                          <a:spcPts val="0"/>
                        </a:spcAft>
                      </a:pPr>
                      <a:r>
                        <a:rPr lang="en-US" sz="1600" dirty="0">
                          <a:effectLst/>
                          <a:latin typeface="Times New Roman" pitchFamily="18" charset="0"/>
                          <a:cs typeface="Times New Roman" pitchFamily="18" charset="0"/>
                        </a:rPr>
                        <a:t>1.75</a:t>
                      </a:r>
                      <a:endParaRPr lang="en-US" sz="1600" dirty="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600">
                          <a:effectLst/>
                          <a:latin typeface="Times New Roman" pitchFamily="18" charset="0"/>
                          <a:cs typeface="Times New Roman" pitchFamily="18" charset="0"/>
                        </a:rPr>
                        <a:t>42.85%</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600">
                          <a:effectLst/>
                          <a:latin typeface="Times New Roman" pitchFamily="18" charset="0"/>
                          <a:cs typeface="Times New Roman" pitchFamily="18" charset="0"/>
                        </a:rPr>
                        <a:t>0.243</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600" dirty="0">
                          <a:effectLst/>
                          <a:latin typeface="Times New Roman" pitchFamily="18" charset="0"/>
                          <a:cs typeface="Times New Roman" pitchFamily="18" charset="0"/>
                        </a:rPr>
                        <a:t>4.82</a:t>
                      </a:r>
                      <a:endParaRPr lang="en-US" sz="1600" dirty="0">
                        <a:effectLst/>
                        <a:latin typeface="Times New Roman" pitchFamily="18" charset="0"/>
                        <a:ea typeface="Calibri"/>
                        <a:cs typeface="Times New Roman" pitchFamily="18" charset="0"/>
                      </a:endParaRPr>
                    </a:p>
                  </a:txBody>
                  <a:tcPr marL="68580" marR="68580" marT="0" marB="0"/>
                </a:tc>
              </a:tr>
              <a:tr h="605474">
                <a:tc>
                  <a:txBody>
                    <a:bodyPr/>
                    <a:lstStyle/>
                    <a:p>
                      <a:pPr marL="0" marR="0" algn="just">
                        <a:lnSpc>
                          <a:spcPct val="200000"/>
                        </a:lnSpc>
                        <a:spcBef>
                          <a:spcPts val="0"/>
                        </a:spcBef>
                        <a:spcAft>
                          <a:spcPts val="0"/>
                        </a:spcAft>
                      </a:pPr>
                      <a:r>
                        <a:rPr lang="en-US" sz="1600">
                          <a:effectLst/>
                          <a:latin typeface="Times New Roman" pitchFamily="18" charset="0"/>
                          <a:cs typeface="Times New Roman" pitchFamily="18" charset="0"/>
                        </a:rPr>
                        <a:t>0.88</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600">
                          <a:effectLst/>
                          <a:latin typeface="Times New Roman" pitchFamily="18" charset="0"/>
                          <a:cs typeface="Times New Roman" pitchFamily="18" charset="0"/>
                        </a:rPr>
                        <a:t>0.00%</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600">
                          <a:effectLst/>
                          <a:latin typeface="Times New Roman" pitchFamily="18" charset="0"/>
                          <a:cs typeface="Times New Roman" pitchFamily="18" charset="0"/>
                        </a:rPr>
                        <a:t>-0.058</a:t>
                      </a:r>
                      <a:endParaRPr lang="en-US" sz="1600">
                        <a:effectLst/>
                        <a:latin typeface="Times New Roman" pitchFamily="18" charset="0"/>
                        <a:ea typeface="Calibri"/>
                        <a:cs typeface="Times New Roman" pitchFamily="18" charset="0"/>
                      </a:endParaRPr>
                    </a:p>
                  </a:txBody>
                  <a:tcPr marL="68580" marR="68580" marT="0" marB="0" anchor="b"/>
                </a:tc>
                <a:tc>
                  <a:txBody>
                    <a:bodyPr/>
                    <a:lstStyle/>
                    <a:p>
                      <a:pPr marL="0" marR="0" algn="just">
                        <a:lnSpc>
                          <a:spcPct val="200000"/>
                        </a:lnSpc>
                        <a:spcBef>
                          <a:spcPts val="0"/>
                        </a:spcBef>
                        <a:spcAft>
                          <a:spcPts val="0"/>
                        </a:spcAft>
                      </a:pPr>
                      <a:r>
                        <a:rPr lang="en-US" sz="1600" dirty="0">
                          <a:effectLst/>
                          <a:latin typeface="Times New Roman" pitchFamily="18" charset="0"/>
                          <a:cs typeface="Times New Roman" pitchFamily="18" charset="0"/>
                        </a:rPr>
                        <a:t>0</a:t>
                      </a:r>
                      <a:endParaRPr lang="en-US" sz="1600" dirty="0">
                        <a:effectLst/>
                        <a:latin typeface="Times New Roman" pitchFamily="18" charset="0"/>
                        <a:ea typeface="Calibri"/>
                        <a:cs typeface="Times New Roman" pitchFamily="18" charset="0"/>
                      </a:endParaRPr>
                    </a:p>
                  </a:txBody>
                  <a:tcPr marL="68580" marR="68580" marT="0" marB="0"/>
                </a:tc>
              </a:tr>
              <a:tr h="605474">
                <a:tc>
                  <a:txBody>
                    <a:bodyPr/>
                    <a:lstStyle/>
                    <a:p>
                      <a:pPr marL="0" marR="0" algn="just">
                        <a:lnSpc>
                          <a:spcPct val="200000"/>
                        </a:lnSpc>
                        <a:spcBef>
                          <a:spcPts val="0"/>
                        </a:spcBef>
                        <a:spcAft>
                          <a:spcPts val="1000"/>
                        </a:spcAft>
                      </a:pPr>
                      <a:r>
                        <a:rPr lang="en-US" sz="1600" dirty="0">
                          <a:effectLst/>
                          <a:latin typeface="Times New Roman" pitchFamily="18" charset="0"/>
                          <a:cs typeface="Times New Roman" pitchFamily="18" charset="0"/>
                        </a:rPr>
                        <a:t>Control</a:t>
                      </a:r>
                      <a:endParaRPr lang="en-US" sz="1600" dirty="0">
                        <a:effectLst/>
                        <a:latin typeface="Times New Roman" pitchFamily="18" charset="0"/>
                        <a:ea typeface="Calibri"/>
                        <a:cs typeface="Times New Roman"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en-US" sz="1600">
                          <a:effectLst/>
                          <a:latin typeface="Times New Roman" pitchFamily="18" charset="0"/>
                          <a:cs typeface="Times New Roman" pitchFamily="18" charset="0"/>
                        </a:rPr>
                        <a:t>0.00</a:t>
                      </a:r>
                      <a:endParaRPr lang="en-US" sz="1600">
                        <a:effectLst/>
                        <a:latin typeface="Times New Roman" pitchFamily="18" charset="0"/>
                        <a:ea typeface="Calibri"/>
                        <a:cs typeface="Times New Roman"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en-US" sz="1600">
                          <a:effectLst/>
                          <a:latin typeface="Times New Roman" pitchFamily="18" charset="0"/>
                          <a:cs typeface="Times New Roman" pitchFamily="18" charset="0"/>
                        </a:rPr>
                        <a:t>0</a:t>
                      </a:r>
                      <a:endParaRPr lang="en-US" sz="1600">
                        <a:effectLst/>
                        <a:latin typeface="Times New Roman" pitchFamily="18" charset="0"/>
                        <a:ea typeface="Calibri"/>
                        <a:cs typeface="Times New Roman"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1000"/>
                        </a:spcAft>
                      </a:pPr>
                      <a:r>
                        <a:rPr lang="en-US" sz="1600" dirty="0">
                          <a:effectLst/>
                          <a:latin typeface="Times New Roman" pitchFamily="18" charset="0"/>
                          <a:cs typeface="Times New Roman" pitchFamily="18" charset="0"/>
                        </a:rPr>
                        <a:t>0</a:t>
                      </a:r>
                      <a:endParaRPr lang="en-US" sz="1600" dirty="0">
                        <a:effectLst/>
                        <a:latin typeface="Times New Roman" pitchFamily="18" charset="0"/>
                        <a:ea typeface="Calibri"/>
                        <a:cs typeface="Times New Roman" pitchFamily="18" charset="0"/>
                      </a:endParaRPr>
                    </a:p>
                  </a:txBody>
                  <a:tcPr marL="68580" marR="68580" marT="0" marB="0">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457200" y="178714"/>
            <a:ext cx="83058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7: Mortality of sub-adult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Clarias</a:t>
            </a:r>
            <a:r>
              <a:rPr kumimoji="0" lang="en-US" sz="16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gariepinus</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exposed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6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a:t>
            </a:r>
            <a:r>
              <a:rPr lang="en-US" sz="1600" b="1" dirty="0">
                <a:latin typeface="Times New Roman" pitchFamily="18" charset="0"/>
                <a:ea typeface="Calibri" pitchFamily="34" charset="0"/>
                <a:cs typeface="Times New Roman" pitchFamily="18" charset="0"/>
              </a:rPr>
              <a:t> aqueous </a:t>
            </a:r>
            <a:r>
              <a:rPr lang="en-US" sz="1600" b="1" dirty="0" smtClean="0">
                <a:latin typeface="Times New Roman" pitchFamily="18" charset="0"/>
                <a:ea typeface="Calibri" pitchFamily="34" charset="0"/>
                <a:cs typeface="Times New Roman" pitchFamily="18" charset="0"/>
              </a:rPr>
              <a:t>l</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eaf extract over the 96-hr period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65979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Chart 2"/>
          <p:cNvGraphicFramePr/>
          <p:nvPr>
            <p:extLst>
              <p:ext uri="{D42A27DB-BD31-4B8C-83A1-F6EECF244321}">
                <p14:modId xmlns:p14="http://schemas.microsoft.com/office/powerpoint/2010/main" val="1082453599"/>
              </p:ext>
            </p:extLst>
          </p:nvPr>
        </p:nvGraphicFramePr>
        <p:xfrm>
          <a:off x="1066800" y="457200"/>
          <a:ext cx="73914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a:spLocks noChangeArrowheads="1"/>
          </p:cNvSpPr>
          <p:nvPr/>
        </p:nvSpPr>
        <p:spPr bwMode="auto">
          <a:xfrm>
            <a:off x="228600" y="5257800"/>
            <a:ext cx="89154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2: 96-hr LC</a:t>
            </a:r>
            <a:r>
              <a:rPr kumimoji="0" lang="en-US" sz="160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50</a:t>
            </a:r>
            <a:r>
              <a:rPr kumimoji="0" lang="en-US" sz="16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of aqueous leaf extract of </a:t>
            </a:r>
            <a:r>
              <a:rPr kumimoji="0" lang="en-US" sz="160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60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6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on sub-adult </a:t>
            </a:r>
            <a:r>
              <a:rPr kumimoji="0" lang="en-US" sz="160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Clarias</a:t>
            </a:r>
            <a:r>
              <a:rPr kumimoji="0" lang="en-US" sz="160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gariepinus</a:t>
            </a:r>
            <a:endParaRPr kumimoji="0" lang="en-US" sz="160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latin typeface="Times New Roman" pitchFamily="18" charset="0"/>
                <a:cs typeface="Times New Roman" pitchFamily="18" charset="0"/>
              </a:rPr>
              <a:t>LC</a:t>
            </a:r>
            <a:r>
              <a:rPr lang="en-US" sz="1600" b="1" baseline="-25000" dirty="0" smtClean="0">
                <a:latin typeface="Times New Roman" pitchFamily="18" charset="0"/>
                <a:cs typeface="Times New Roman" pitchFamily="18" charset="0"/>
              </a:rPr>
              <a:t>50 </a:t>
            </a:r>
            <a:r>
              <a:rPr lang="en-US" sz="1600" b="1" dirty="0" smtClean="0">
                <a:latin typeface="Times New Roman" pitchFamily="18" charset="0"/>
                <a:cs typeface="Times New Roman" pitchFamily="18" charset="0"/>
              </a:rPr>
              <a:t> = 2.56 g/L</a:t>
            </a:r>
            <a:endParaRPr kumimoji="0" lang="en-US" sz="1600" b="1" u="none" strike="noStrike" cap="none" normalizeH="0" baseline="-2500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1456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26839132"/>
              </p:ext>
            </p:extLst>
          </p:nvPr>
        </p:nvGraphicFramePr>
        <p:xfrm>
          <a:off x="1295400" y="894018"/>
          <a:ext cx="6477000" cy="5033704"/>
        </p:xfrm>
        <a:graphic>
          <a:graphicData uri="http://schemas.openxmlformats.org/drawingml/2006/table">
            <a:tbl>
              <a:tblPr firstRow="1" firstCol="1" bandRow="1">
                <a:tableStyleId>{2D5ABB26-0587-4C30-8999-92F81FD0307C}</a:tableStyleId>
              </a:tblPr>
              <a:tblGrid>
                <a:gridCol w="3238500"/>
                <a:gridCol w="3238500"/>
              </a:tblGrid>
              <a:tr h="387208">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Parameters</a:t>
                      </a:r>
                      <a:endParaRPr lang="en-US" sz="1400" dirty="0">
                        <a:effectLst/>
                        <a:latin typeface="Times New Roman" pitchFamily="18" charset="0"/>
                        <a:ea typeface="Calibri"/>
                        <a:cs typeface="Times New Roman" pitchFamily="18" charset="0"/>
                      </a:endParaRPr>
                    </a:p>
                  </a:txBody>
                  <a:tcPr marL="65278" marR="65278"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5278" marR="65278"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7208">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PCV (%)</a:t>
                      </a:r>
                      <a:endParaRPr lang="en-US" sz="1400" dirty="0">
                        <a:effectLst/>
                        <a:latin typeface="Times New Roman" pitchFamily="18" charset="0"/>
                        <a:ea typeface="Calibri"/>
                        <a:cs typeface="Times New Roman" pitchFamily="18" charset="0"/>
                      </a:endParaRPr>
                    </a:p>
                  </a:txBody>
                  <a:tcPr marL="65278" marR="65278" marT="0" marB="0">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18.43 ± 0.94</a:t>
                      </a:r>
                      <a:endParaRPr lang="en-US" sz="1400" dirty="0">
                        <a:effectLst/>
                        <a:latin typeface="Times New Roman" pitchFamily="18" charset="0"/>
                        <a:ea typeface="Calibri"/>
                        <a:cs typeface="Times New Roman" pitchFamily="18" charset="0"/>
                      </a:endParaRPr>
                    </a:p>
                  </a:txBody>
                  <a:tcPr marL="65278" marR="65278" marT="0" marB="0">
                    <a:lnT w="12700" cap="flat" cmpd="sng" algn="ctr">
                      <a:solidFill>
                        <a:schemeClr val="tx1"/>
                      </a:solidFill>
                      <a:prstDash val="solid"/>
                      <a:round/>
                      <a:headEnd type="none" w="med" len="med"/>
                      <a:tailEnd type="none" w="med" len="med"/>
                    </a:lnT>
                  </a:tcPr>
                </a:tc>
              </a:tr>
              <a:tr h="387208">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Hb (g/dl)</a:t>
                      </a:r>
                      <a:endParaRPr lang="en-US" sz="1400">
                        <a:effectLst/>
                        <a:latin typeface="Times New Roman" pitchFamily="18" charset="0"/>
                        <a:ea typeface="Calibri"/>
                        <a:cs typeface="Times New Roman" pitchFamily="18" charset="0"/>
                      </a:endParaRPr>
                    </a:p>
                  </a:txBody>
                  <a:tcPr marL="65278" marR="65278"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6.22 ± 0.32</a:t>
                      </a:r>
                      <a:endParaRPr lang="en-US" sz="1400" dirty="0">
                        <a:effectLst/>
                        <a:latin typeface="Times New Roman" pitchFamily="18" charset="0"/>
                        <a:ea typeface="Calibri"/>
                        <a:cs typeface="Times New Roman" pitchFamily="18" charset="0"/>
                      </a:endParaRPr>
                    </a:p>
                  </a:txBody>
                  <a:tcPr marL="65278" marR="65278" marT="0" marB="0"/>
                </a:tc>
              </a:tr>
              <a:tr h="387208">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RBC (x10</a:t>
                      </a:r>
                      <a:r>
                        <a:rPr lang="en-US" sz="1400" baseline="30000">
                          <a:effectLst/>
                          <a:latin typeface="Times New Roman" pitchFamily="18" charset="0"/>
                          <a:cs typeface="Times New Roman" pitchFamily="18" charset="0"/>
                        </a:rPr>
                        <a:t>12</a:t>
                      </a:r>
                      <a:r>
                        <a:rPr lang="en-US" sz="1400">
                          <a:effectLst/>
                          <a:latin typeface="Times New Roman" pitchFamily="18" charset="0"/>
                          <a:cs typeface="Times New Roman" pitchFamily="18" charset="0"/>
                        </a:rPr>
                        <a:t>/L)</a:t>
                      </a:r>
                      <a:endParaRPr lang="en-US" sz="1400">
                        <a:effectLst/>
                        <a:latin typeface="Times New Roman" pitchFamily="18" charset="0"/>
                        <a:ea typeface="Calibri"/>
                        <a:cs typeface="Times New Roman" pitchFamily="18" charset="0"/>
                      </a:endParaRPr>
                    </a:p>
                  </a:txBody>
                  <a:tcPr marL="65278" marR="65278"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0.81 ± 0.04</a:t>
                      </a:r>
                      <a:endParaRPr lang="en-US" sz="1400" dirty="0">
                        <a:effectLst/>
                        <a:latin typeface="Times New Roman" pitchFamily="18" charset="0"/>
                        <a:ea typeface="Calibri"/>
                        <a:cs typeface="Times New Roman" pitchFamily="18" charset="0"/>
                      </a:endParaRPr>
                    </a:p>
                  </a:txBody>
                  <a:tcPr marL="65278" marR="65278" marT="0" marB="0"/>
                </a:tc>
              </a:tr>
              <a:tr h="387208">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WBC (x10</a:t>
                      </a:r>
                      <a:r>
                        <a:rPr lang="en-US" sz="1400" baseline="30000">
                          <a:effectLst/>
                          <a:latin typeface="Times New Roman" pitchFamily="18" charset="0"/>
                          <a:cs typeface="Times New Roman" pitchFamily="18" charset="0"/>
                        </a:rPr>
                        <a:t>3</a:t>
                      </a:r>
                      <a:r>
                        <a:rPr lang="en-US" sz="1400">
                          <a:effectLst/>
                          <a:latin typeface="Times New Roman" pitchFamily="18" charset="0"/>
                          <a:cs typeface="Times New Roman" pitchFamily="18" charset="0"/>
                        </a:rPr>
                        <a:t>/L)</a:t>
                      </a:r>
                      <a:endParaRPr lang="en-US" sz="1400">
                        <a:effectLst/>
                        <a:latin typeface="Times New Roman" pitchFamily="18" charset="0"/>
                        <a:ea typeface="Calibri"/>
                        <a:cs typeface="Times New Roman" pitchFamily="18" charset="0"/>
                      </a:endParaRPr>
                    </a:p>
                  </a:txBody>
                  <a:tcPr marL="65278" marR="65278"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9.64 ± 0.52</a:t>
                      </a:r>
                      <a:endParaRPr lang="en-US" sz="1400" dirty="0">
                        <a:effectLst/>
                        <a:latin typeface="Times New Roman" pitchFamily="18" charset="0"/>
                        <a:ea typeface="Calibri"/>
                        <a:cs typeface="Times New Roman" pitchFamily="18" charset="0"/>
                      </a:endParaRPr>
                    </a:p>
                  </a:txBody>
                  <a:tcPr marL="65278" marR="65278" marT="0" marB="0"/>
                </a:tc>
              </a:tr>
              <a:tr h="387208">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MCV (fL)</a:t>
                      </a:r>
                      <a:endParaRPr lang="en-US" sz="1400">
                        <a:effectLst/>
                        <a:latin typeface="Times New Roman" pitchFamily="18" charset="0"/>
                        <a:ea typeface="Calibri"/>
                        <a:cs typeface="Times New Roman" pitchFamily="18" charset="0"/>
                      </a:endParaRPr>
                    </a:p>
                  </a:txBody>
                  <a:tcPr marL="65278" marR="65278"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227.60 ± 2.11</a:t>
                      </a:r>
                      <a:endParaRPr lang="en-US" sz="1400" dirty="0">
                        <a:effectLst/>
                        <a:latin typeface="Times New Roman" pitchFamily="18" charset="0"/>
                        <a:ea typeface="Calibri"/>
                        <a:cs typeface="Times New Roman" pitchFamily="18" charset="0"/>
                      </a:endParaRPr>
                    </a:p>
                  </a:txBody>
                  <a:tcPr marL="65278" marR="65278" marT="0" marB="0"/>
                </a:tc>
              </a:tr>
              <a:tr h="387208">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MCH (</a:t>
                      </a:r>
                      <a:r>
                        <a:rPr lang="en-US" sz="1400" dirty="0" err="1">
                          <a:effectLst/>
                          <a:latin typeface="Times New Roman" pitchFamily="18" charset="0"/>
                          <a:cs typeface="Times New Roman" pitchFamily="18" charset="0"/>
                        </a:rPr>
                        <a:t>pg</a:t>
                      </a:r>
                      <a:r>
                        <a:rPr lang="en-US" sz="1400" dirty="0">
                          <a:effectLst/>
                          <a:latin typeface="Times New Roman" pitchFamily="18" charset="0"/>
                          <a:cs typeface="Times New Roman" pitchFamily="18" charset="0"/>
                        </a:rPr>
                        <a:t>)</a:t>
                      </a:r>
                      <a:endParaRPr lang="en-US" sz="1400" dirty="0">
                        <a:effectLst/>
                        <a:latin typeface="Times New Roman" pitchFamily="18" charset="0"/>
                        <a:ea typeface="Calibri"/>
                        <a:cs typeface="Times New Roman" pitchFamily="18" charset="0"/>
                      </a:endParaRPr>
                    </a:p>
                  </a:txBody>
                  <a:tcPr marL="65278" marR="65278"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76.93 ± 0.91</a:t>
                      </a:r>
                      <a:endParaRPr lang="en-US" sz="1400" dirty="0">
                        <a:effectLst/>
                        <a:latin typeface="Times New Roman" pitchFamily="18" charset="0"/>
                        <a:ea typeface="Calibri"/>
                        <a:cs typeface="Times New Roman" pitchFamily="18" charset="0"/>
                      </a:endParaRPr>
                    </a:p>
                  </a:txBody>
                  <a:tcPr marL="65278" marR="65278" marT="0" marB="0"/>
                </a:tc>
              </a:tr>
              <a:tr h="387208">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MCHC (g/dl)</a:t>
                      </a:r>
                      <a:endParaRPr lang="en-US" sz="1400">
                        <a:effectLst/>
                        <a:latin typeface="Times New Roman" pitchFamily="18" charset="0"/>
                        <a:ea typeface="Calibri"/>
                        <a:cs typeface="Times New Roman" pitchFamily="18" charset="0"/>
                      </a:endParaRPr>
                    </a:p>
                  </a:txBody>
                  <a:tcPr marL="65278" marR="65278"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33.80 ± 0.33</a:t>
                      </a:r>
                      <a:endParaRPr lang="en-US" sz="1400" dirty="0">
                        <a:effectLst/>
                        <a:latin typeface="Times New Roman" pitchFamily="18" charset="0"/>
                        <a:ea typeface="Calibri"/>
                        <a:cs typeface="Times New Roman" pitchFamily="18" charset="0"/>
                      </a:endParaRPr>
                    </a:p>
                  </a:txBody>
                  <a:tcPr marL="65278" marR="65278" marT="0" marB="0"/>
                </a:tc>
              </a:tr>
              <a:tr h="387208">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HET (%)</a:t>
                      </a:r>
                      <a:endParaRPr lang="en-US" sz="1400">
                        <a:effectLst/>
                        <a:latin typeface="Times New Roman" pitchFamily="18" charset="0"/>
                        <a:ea typeface="Calibri"/>
                        <a:cs typeface="Times New Roman" pitchFamily="18" charset="0"/>
                      </a:endParaRPr>
                    </a:p>
                  </a:txBody>
                  <a:tcPr marL="65278" marR="65278"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41.00 ± 2.25</a:t>
                      </a:r>
                      <a:endParaRPr lang="en-US" sz="1400" dirty="0">
                        <a:effectLst/>
                        <a:latin typeface="Times New Roman" pitchFamily="18" charset="0"/>
                        <a:ea typeface="Calibri"/>
                        <a:cs typeface="Times New Roman" pitchFamily="18" charset="0"/>
                      </a:endParaRPr>
                    </a:p>
                  </a:txBody>
                  <a:tcPr marL="65278" marR="65278" marT="0" marB="0"/>
                </a:tc>
              </a:tr>
              <a:tr h="387208">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LYM (%)</a:t>
                      </a:r>
                      <a:endParaRPr lang="en-US" sz="1400">
                        <a:effectLst/>
                        <a:latin typeface="Times New Roman" pitchFamily="18" charset="0"/>
                        <a:ea typeface="Calibri"/>
                        <a:cs typeface="Times New Roman" pitchFamily="18" charset="0"/>
                      </a:endParaRPr>
                    </a:p>
                  </a:txBody>
                  <a:tcPr marL="65278" marR="65278"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54.57 ± 2.14</a:t>
                      </a:r>
                      <a:endParaRPr lang="en-US" sz="1400" dirty="0">
                        <a:effectLst/>
                        <a:latin typeface="Times New Roman" pitchFamily="18" charset="0"/>
                        <a:ea typeface="Calibri"/>
                        <a:cs typeface="Times New Roman" pitchFamily="18" charset="0"/>
                      </a:endParaRPr>
                    </a:p>
                  </a:txBody>
                  <a:tcPr marL="65278" marR="65278" marT="0" marB="0"/>
                </a:tc>
              </a:tr>
              <a:tr h="387208">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MON (%)</a:t>
                      </a:r>
                      <a:endParaRPr lang="en-US" sz="1400">
                        <a:effectLst/>
                        <a:latin typeface="Times New Roman" pitchFamily="18" charset="0"/>
                        <a:ea typeface="Calibri"/>
                        <a:cs typeface="Times New Roman" pitchFamily="18" charset="0"/>
                      </a:endParaRPr>
                    </a:p>
                  </a:txBody>
                  <a:tcPr marL="65278" marR="65278"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0.43 ± 0.20</a:t>
                      </a:r>
                      <a:endParaRPr lang="en-US" sz="1400" dirty="0">
                        <a:effectLst/>
                        <a:latin typeface="Times New Roman" pitchFamily="18" charset="0"/>
                        <a:ea typeface="Calibri"/>
                        <a:cs typeface="Times New Roman" pitchFamily="18" charset="0"/>
                      </a:endParaRPr>
                    </a:p>
                  </a:txBody>
                  <a:tcPr marL="65278" marR="65278" marT="0" marB="0"/>
                </a:tc>
              </a:tr>
              <a:tr h="387208">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EOS (%)</a:t>
                      </a:r>
                      <a:endParaRPr lang="en-US" sz="1400">
                        <a:effectLst/>
                        <a:latin typeface="Times New Roman" pitchFamily="18" charset="0"/>
                        <a:ea typeface="Calibri"/>
                        <a:cs typeface="Times New Roman" pitchFamily="18" charset="0"/>
                      </a:endParaRPr>
                    </a:p>
                  </a:txBody>
                  <a:tcPr marL="65278" marR="65278"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4.00 ± 0.31</a:t>
                      </a:r>
                      <a:endParaRPr lang="en-US" sz="1400" dirty="0">
                        <a:effectLst/>
                        <a:latin typeface="Times New Roman" pitchFamily="18" charset="0"/>
                        <a:ea typeface="Calibri"/>
                        <a:cs typeface="Times New Roman" pitchFamily="18" charset="0"/>
                      </a:endParaRPr>
                    </a:p>
                  </a:txBody>
                  <a:tcPr marL="65278" marR="65278" marT="0" marB="0"/>
                </a:tc>
              </a:tr>
              <a:tr h="387208">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BAS (%)</a:t>
                      </a:r>
                      <a:endParaRPr lang="en-US" sz="1400">
                        <a:effectLst/>
                        <a:latin typeface="Times New Roman" pitchFamily="18" charset="0"/>
                        <a:ea typeface="Calibri"/>
                        <a:cs typeface="Times New Roman" pitchFamily="18" charset="0"/>
                      </a:endParaRPr>
                    </a:p>
                  </a:txBody>
                  <a:tcPr marL="65278" marR="65278"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0.00</a:t>
                      </a:r>
                      <a:endParaRPr lang="en-US" sz="1400" dirty="0">
                        <a:effectLst/>
                        <a:latin typeface="Times New Roman" pitchFamily="18" charset="0"/>
                        <a:ea typeface="Calibri"/>
                        <a:cs typeface="Times New Roman" pitchFamily="18" charset="0"/>
                      </a:endParaRPr>
                    </a:p>
                  </a:txBody>
                  <a:tcPr marL="65278" marR="65278" marT="0" marB="0">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685800" y="195590"/>
            <a:ext cx="8001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8: </a:t>
            </a:r>
            <a:r>
              <a:rPr kumimoji="0" lang="en-US" sz="1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Haematological</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parameters of sub-adult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Clarias</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gariepinus</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exposed to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aqueous stem bark and leaf extracts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228600" y="6019800"/>
            <a:ext cx="8610600" cy="646331"/>
          </a:xfrm>
          <a:prstGeom prst="rect">
            <a:avLst/>
          </a:prstGeom>
        </p:spPr>
        <p:txBody>
          <a:bodyPr wrap="square">
            <a:spAutoFit/>
          </a:bodyPr>
          <a:lstStyle/>
          <a:p>
            <a:r>
              <a:rPr lang="en-US" sz="1200" dirty="0">
                <a:latin typeface="Times New Roman" pitchFamily="18" charset="0"/>
                <a:cs typeface="Times New Roman" pitchFamily="18" charset="0"/>
              </a:rPr>
              <a:t>*PCV: Park cell volume; </a:t>
            </a:r>
            <a:r>
              <a:rPr lang="en-US" sz="1200" dirty="0" err="1">
                <a:latin typeface="Times New Roman" pitchFamily="18" charset="0"/>
                <a:cs typeface="Times New Roman" pitchFamily="18" charset="0"/>
              </a:rPr>
              <a:t>Hb</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Haemoglobin</a:t>
            </a:r>
            <a:r>
              <a:rPr lang="en-US" sz="1200" dirty="0">
                <a:latin typeface="Times New Roman" pitchFamily="18" charset="0"/>
                <a:cs typeface="Times New Roman" pitchFamily="18" charset="0"/>
              </a:rPr>
              <a:t> count; RBC: Red blood cell count; WBC: White blood cell count; MCV: Mean corpuscular volume; MCH: Mean corpuscular </a:t>
            </a:r>
            <a:r>
              <a:rPr lang="en-US" sz="1200" dirty="0" err="1">
                <a:latin typeface="Times New Roman" pitchFamily="18" charset="0"/>
                <a:cs typeface="Times New Roman" pitchFamily="18" charset="0"/>
              </a:rPr>
              <a:t>haemoglobin</a:t>
            </a:r>
            <a:r>
              <a:rPr lang="en-US" sz="1200" dirty="0">
                <a:latin typeface="Times New Roman" pitchFamily="18" charset="0"/>
                <a:cs typeface="Times New Roman" pitchFamily="18" charset="0"/>
              </a:rPr>
              <a:t>; MCHC: Mean corpuscular </a:t>
            </a:r>
            <a:r>
              <a:rPr lang="en-US" sz="1200" dirty="0" err="1">
                <a:latin typeface="Times New Roman" pitchFamily="18" charset="0"/>
                <a:cs typeface="Times New Roman" pitchFamily="18" charset="0"/>
              </a:rPr>
              <a:t>haemoglobin</a:t>
            </a:r>
            <a:r>
              <a:rPr lang="en-US" sz="1200" dirty="0">
                <a:latin typeface="Times New Roman" pitchFamily="18" charset="0"/>
                <a:cs typeface="Times New Roman" pitchFamily="18" charset="0"/>
              </a:rPr>
              <a:t> concentration; HET: </a:t>
            </a:r>
            <a:r>
              <a:rPr lang="en-US" sz="1200" dirty="0" err="1">
                <a:latin typeface="Times New Roman" pitchFamily="18" charset="0"/>
                <a:cs typeface="Times New Roman" pitchFamily="18" charset="0"/>
              </a:rPr>
              <a:t>Heterophils</a:t>
            </a:r>
            <a:r>
              <a:rPr lang="en-US" sz="1200" dirty="0">
                <a:latin typeface="Times New Roman" pitchFamily="18" charset="0"/>
                <a:cs typeface="Times New Roman" pitchFamily="18" charset="0"/>
              </a:rPr>
              <a:t>; LYM: Lymphocytes; MON: Monocytes; EOS: </a:t>
            </a:r>
            <a:r>
              <a:rPr lang="en-US" sz="1200" dirty="0" err="1">
                <a:latin typeface="Times New Roman" pitchFamily="18" charset="0"/>
                <a:cs typeface="Times New Roman" pitchFamily="18" charset="0"/>
              </a:rPr>
              <a:t>Eosinophils</a:t>
            </a:r>
            <a:r>
              <a:rPr lang="en-US" sz="1200" dirty="0">
                <a:latin typeface="Times New Roman" pitchFamily="18" charset="0"/>
                <a:cs typeface="Times New Roman" pitchFamily="18" charset="0"/>
              </a:rPr>
              <a:t>; BAS: Basophils</a:t>
            </a:r>
          </a:p>
        </p:txBody>
      </p:sp>
    </p:spTree>
    <p:extLst>
      <p:ext uri="{BB962C8B-B14F-4D97-AF65-F5344CB8AC3E}">
        <p14:creationId xmlns:p14="http://schemas.microsoft.com/office/powerpoint/2010/main" val="517255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65652336"/>
              </p:ext>
            </p:extLst>
          </p:nvPr>
        </p:nvGraphicFramePr>
        <p:xfrm>
          <a:off x="914400" y="914400"/>
          <a:ext cx="7391400" cy="4672395"/>
        </p:xfrm>
        <a:graphic>
          <a:graphicData uri="http://schemas.openxmlformats.org/drawingml/2006/table">
            <a:tbl>
              <a:tblPr firstRow="1" firstCol="1" bandRow="1">
                <a:tableStyleId>{2D5ABB26-0587-4C30-8999-92F81FD0307C}</a:tableStyleId>
              </a:tblPr>
              <a:tblGrid>
                <a:gridCol w="1847850"/>
                <a:gridCol w="1847850"/>
                <a:gridCol w="1847850"/>
                <a:gridCol w="1847850"/>
              </a:tblGrid>
              <a:tr h="718203">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Parameters</a:t>
                      </a:r>
                      <a:endParaRPr lang="en-US" sz="12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Control</a:t>
                      </a:r>
                    </a:p>
                    <a:p>
                      <a:pPr marL="0" marR="0" algn="just">
                        <a:lnSpc>
                          <a:spcPct val="200000"/>
                        </a:lnSpc>
                        <a:spcBef>
                          <a:spcPts val="0"/>
                        </a:spcBef>
                        <a:spcAft>
                          <a:spcPts val="0"/>
                        </a:spcAft>
                      </a:pPr>
                      <a:r>
                        <a:rPr lang="en-US" sz="1200" dirty="0">
                          <a:effectLst/>
                          <a:latin typeface="Times New Roman" pitchFamily="18" charset="0"/>
                          <a:cs typeface="Times New Roman" pitchFamily="18" charset="0"/>
                        </a:rPr>
                        <a:t>(0.00 g/L)</a:t>
                      </a:r>
                      <a:endParaRPr lang="en-US" sz="12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pitchFamily="18" charset="0"/>
                          <a:cs typeface="Times New Roman" pitchFamily="18" charset="0"/>
                        </a:rPr>
                        <a:t>Stem bark </a:t>
                      </a:r>
                    </a:p>
                    <a:p>
                      <a:pPr marL="0" marR="0" algn="just">
                        <a:spcBef>
                          <a:spcPts val="0"/>
                        </a:spcBef>
                        <a:spcAft>
                          <a:spcPts val="0"/>
                        </a:spcAft>
                      </a:pPr>
                      <a:r>
                        <a:rPr lang="en-US" sz="1200" dirty="0">
                          <a:effectLst/>
                          <a:latin typeface="Times New Roman" pitchFamily="18" charset="0"/>
                          <a:cs typeface="Times New Roman" pitchFamily="18" charset="0"/>
                        </a:rPr>
                        <a:t>extract</a:t>
                      </a:r>
                    </a:p>
                    <a:p>
                      <a:pPr marL="0" marR="0" algn="just">
                        <a:lnSpc>
                          <a:spcPct val="200000"/>
                        </a:lnSpc>
                        <a:spcBef>
                          <a:spcPts val="0"/>
                        </a:spcBef>
                        <a:spcAft>
                          <a:spcPts val="0"/>
                        </a:spcAft>
                      </a:pPr>
                      <a:r>
                        <a:rPr lang="en-US" sz="1200" dirty="0">
                          <a:effectLst/>
                          <a:latin typeface="Times New Roman" pitchFamily="18" charset="0"/>
                          <a:cs typeface="Times New Roman" pitchFamily="18" charset="0"/>
                        </a:rPr>
                        <a:t>(0.23 g/L)</a:t>
                      </a:r>
                      <a:endParaRPr lang="en-US" sz="12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pitchFamily="18" charset="0"/>
                          <a:cs typeface="Times New Roman" pitchFamily="18" charset="0"/>
                        </a:rPr>
                        <a:t>Leaf </a:t>
                      </a:r>
                    </a:p>
                    <a:p>
                      <a:pPr marL="0" marR="0" algn="just">
                        <a:spcBef>
                          <a:spcPts val="0"/>
                        </a:spcBef>
                        <a:spcAft>
                          <a:spcPts val="0"/>
                        </a:spcAft>
                      </a:pPr>
                      <a:r>
                        <a:rPr lang="en-US" sz="1200" dirty="0">
                          <a:effectLst/>
                          <a:latin typeface="Times New Roman" pitchFamily="18" charset="0"/>
                          <a:cs typeface="Times New Roman" pitchFamily="18" charset="0"/>
                        </a:rPr>
                        <a:t>extract</a:t>
                      </a:r>
                    </a:p>
                    <a:p>
                      <a:pPr marL="0" marR="0" algn="just">
                        <a:lnSpc>
                          <a:spcPct val="200000"/>
                        </a:lnSpc>
                        <a:spcBef>
                          <a:spcPts val="0"/>
                        </a:spcBef>
                        <a:spcAft>
                          <a:spcPts val="0"/>
                        </a:spcAft>
                      </a:pPr>
                      <a:r>
                        <a:rPr lang="en-US" sz="1200" dirty="0">
                          <a:effectLst/>
                          <a:latin typeface="Times New Roman" pitchFamily="18" charset="0"/>
                          <a:cs typeface="Times New Roman" pitchFamily="18" charset="0"/>
                        </a:rPr>
                        <a:t>(0.26 g/L)</a:t>
                      </a:r>
                      <a:endParaRPr lang="en-US" sz="12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951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PCV (%)</a:t>
                      </a:r>
                      <a:endParaRPr lang="en-US" sz="120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solidFill>
                      <a:schemeClr val="accent1"/>
                    </a:solidFill>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15.67 ± 1.20</a:t>
                      </a:r>
                      <a:r>
                        <a:rPr lang="en-US" sz="1200" baseline="30000" dirty="0">
                          <a:effectLst/>
                          <a:latin typeface="Times New Roman" pitchFamily="18" charset="0"/>
                          <a:cs typeface="Times New Roman" pitchFamily="18" charset="0"/>
                        </a:rPr>
                        <a:t>b</a:t>
                      </a:r>
                      <a:endParaRPr lang="en-US" sz="12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solidFill>
                      <a:schemeClr val="accent1"/>
                    </a:solidFill>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25.00 ± 2.52</a:t>
                      </a:r>
                      <a:r>
                        <a:rPr lang="en-US" sz="1200" baseline="30000">
                          <a:effectLst/>
                          <a:latin typeface="Times New Roman" pitchFamily="18" charset="0"/>
                          <a:cs typeface="Times New Roman" pitchFamily="18" charset="0"/>
                        </a:rPr>
                        <a:t>ab</a:t>
                      </a:r>
                      <a:endParaRPr lang="en-US" sz="120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solidFill>
                      <a:schemeClr val="accent1"/>
                    </a:solidFill>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28.67 ± 4.67</a:t>
                      </a:r>
                      <a:r>
                        <a:rPr lang="en-US" sz="1200" baseline="30000" dirty="0">
                          <a:effectLst/>
                          <a:latin typeface="Times New Roman" pitchFamily="18" charset="0"/>
                          <a:cs typeface="Times New Roman" pitchFamily="18" charset="0"/>
                        </a:rPr>
                        <a:t>a</a:t>
                      </a:r>
                      <a:endParaRPr lang="en-US" sz="12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solidFill>
                      <a:schemeClr val="accent1"/>
                    </a:solidFill>
                  </a:tcPr>
                </a:tc>
              </a:tr>
              <a:tr h="32951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Hb (g/dl)</a:t>
                      </a:r>
                      <a:endParaRPr lang="en-US" sz="1200">
                        <a:effectLst/>
                        <a:latin typeface="Times New Roman" pitchFamily="18" charset="0"/>
                        <a:ea typeface="Calibri"/>
                        <a:cs typeface="Times New Roman" pitchFamily="18" charset="0"/>
                      </a:endParaRPr>
                    </a:p>
                  </a:txBody>
                  <a:tcPr marL="60616" marR="60616" marT="0" marB="0">
                    <a:solidFill>
                      <a:schemeClr val="accent1"/>
                    </a:solidFill>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5.33 ± 0.39</a:t>
                      </a:r>
                      <a:r>
                        <a:rPr lang="en-US" sz="1200" baseline="30000" dirty="0">
                          <a:effectLst/>
                          <a:latin typeface="Times New Roman" pitchFamily="18" charset="0"/>
                          <a:cs typeface="Times New Roman" pitchFamily="18" charset="0"/>
                        </a:rPr>
                        <a:t>b</a:t>
                      </a:r>
                      <a:endParaRPr lang="en-US" sz="1200" dirty="0">
                        <a:effectLst/>
                        <a:latin typeface="Times New Roman" pitchFamily="18" charset="0"/>
                        <a:ea typeface="Calibri"/>
                        <a:cs typeface="Times New Roman" pitchFamily="18" charset="0"/>
                      </a:endParaRPr>
                    </a:p>
                  </a:txBody>
                  <a:tcPr marL="60616" marR="60616" marT="0" marB="0">
                    <a:solidFill>
                      <a:schemeClr val="accent1"/>
                    </a:solidFill>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8.40 ± 0.85</a:t>
                      </a:r>
                      <a:r>
                        <a:rPr lang="en-US" sz="1200" baseline="30000">
                          <a:effectLst/>
                          <a:latin typeface="Times New Roman" pitchFamily="18" charset="0"/>
                          <a:cs typeface="Times New Roman" pitchFamily="18" charset="0"/>
                        </a:rPr>
                        <a:t>ab</a:t>
                      </a:r>
                      <a:endParaRPr lang="en-US" sz="1200">
                        <a:effectLst/>
                        <a:latin typeface="Times New Roman" pitchFamily="18" charset="0"/>
                        <a:ea typeface="Calibri"/>
                        <a:cs typeface="Times New Roman" pitchFamily="18" charset="0"/>
                      </a:endParaRPr>
                    </a:p>
                  </a:txBody>
                  <a:tcPr marL="60616" marR="60616" marT="0" marB="0">
                    <a:solidFill>
                      <a:schemeClr val="accent1"/>
                    </a:solidFill>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9.53 ± 1.56</a:t>
                      </a:r>
                      <a:r>
                        <a:rPr lang="en-US" sz="1200" baseline="30000" dirty="0">
                          <a:effectLst/>
                          <a:latin typeface="Times New Roman" pitchFamily="18" charset="0"/>
                          <a:cs typeface="Times New Roman" pitchFamily="18" charset="0"/>
                        </a:rPr>
                        <a:t>a</a:t>
                      </a:r>
                      <a:endParaRPr lang="en-US" sz="1200" dirty="0">
                        <a:effectLst/>
                        <a:latin typeface="Times New Roman" pitchFamily="18" charset="0"/>
                        <a:ea typeface="Calibri"/>
                        <a:cs typeface="Times New Roman" pitchFamily="18" charset="0"/>
                      </a:endParaRPr>
                    </a:p>
                  </a:txBody>
                  <a:tcPr marL="60616" marR="60616" marT="0" marB="0">
                    <a:solidFill>
                      <a:schemeClr val="accent1"/>
                    </a:solidFill>
                  </a:tcPr>
                </a:tc>
              </a:tr>
              <a:tr h="32951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RBC (x10</a:t>
                      </a:r>
                      <a:r>
                        <a:rPr lang="en-US" sz="1200" baseline="30000">
                          <a:effectLst/>
                          <a:latin typeface="Times New Roman" pitchFamily="18" charset="0"/>
                          <a:cs typeface="Times New Roman" pitchFamily="18" charset="0"/>
                        </a:rPr>
                        <a:t>12</a:t>
                      </a:r>
                      <a:r>
                        <a:rPr lang="en-US" sz="1200">
                          <a:effectLst/>
                          <a:latin typeface="Times New Roman" pitchFamily="18" charset="0"/>
                          <a:cs typeface="Times New Roman" pitchFamily="18" charset="0"/>
                        </a:rPr>
                        <a:t>/L)</a:t>
                      </a:r>
                      <a:endParaRPr lang="en-US" sz="1200">
                        <a:effectLst/>
                        <a:latin typeface="Times New Roman" pitchFamily="18" charset="0"/>
                        <a:ea typeface="Calibri"/>
                        <a:cs typeface="Times New Roman" pitchFamily="18" charset="0"/>
                      </a:endParaRPr>
                    </a:p>
                  </a:txBody>
                  <a:tcPr marL="60616" marR="60616" marT="0" marB="0">
                    <a:solidFill>
                      <a:schemeClr val="accent1"/>
                    </a:solidFill>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0.71 ± 0.06</a:t>
                      </a:r>
                      <a:r>
                        <a:rPr lang="en-US" sz="1200" baseline="30000" dirty="0">
                          <a:effectLst/>
                          <a:latin typeface="Times New Roman" pitchFamily="18" charset="0"/>
                          <a:cs typeface="Times New Roman" pitchFamily="18" charset="0"/>
                        </a:rPr>
                        <a:t>b</a:t>
                      </a:r>
                      <a:endParaRPr lang="en-US" sz="1200" dirty="0">
                        <a:effectLst/>
                        <a:latin typeface="Times New Roman" pitchFamily="18" charset="0"/>
                        <a:ea typeface="Calibri"/>
                        <a:cs typeface="Times New Roman" pitchFamily="18" charset="0"/>
                      </a:endParaRPr>
                    </a:p>
                  </a:txBody>
                  <a:tcPr marL="60616" marR="60616" marT="0" marB="0">
                    <a:solidFill>
                      <a:schemeClr val="accent1"/>
                    </a:solidFill>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1.10 ± 0.11</a:t>
                      </a:r>
                      <a:r>
                        <a:rPr lang="en-US" sz="1200" baseline="30000" dirty="0">
                          <a:effectLst/>
                          <a:latin typeface="Times New Roman" pitchFamily="18" charset="0"/>
                          <a:cs typeface="Times New Roman" pitchFamily="18" charset="0"/>
                        </a:rPr>
                        <a:t>ab</a:t>
                      </a:r>
                      <a:endParaRPr lang="en-US" sz="1200" dirty="0">
                        <a:effectLst/>
                        <a:latin typeface="Times New Roman" pitchFamily="18" charset="0"/>
                        <a:ea typeface="Calibri"/>
                        <a:cs typeface="Times New Roman" pitchFamily="18" charset="0"/>
                      </a:endParaRPr>
                    </a:p>
                  </a:txBody>
                  <a:tcPr marL="60616" marR="60616" marT="0" marB="0">
                    <a:solidFill>
                      <a:schemeClr val="accent1"/>
                    </a:solidFill>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1.27 ± 0.22</a:t>
                      </a:r>
                      <a:r>
                        <a:rPr lang="en-US" sz="1200" baseline="30000" dirty="0">
                          <a:effectLst/>
                          <a:latin typeface="Times New Roman" pitchFamily="18" charset="0"/>
                          <a:cs typeface="Times New Roman" pitchFamily="18" charset="0"/>
                        </a:rPr>
                        <a:t>a</a:t>
                      </a:r>
                      <a:endParaRPr lang="en-US" sz="1200" dirty="0">
                        <a:effectLst/>
                        <a:latin typeface="Times New Roman" pitchFamily="18" charset="0"/>
                        <a:ea typeface="Calibri"/>
                        <a:cs typeface="Times New Roman" pitchFamily="18" charset="0"/>
                      </a:endParaRPr>
                    </a:p>
                  </a:txBody>
                  <a:tcPr marL="60616" marR="60616" marT="0" marB="0">
                    <a:solidFill>
                      <a:schemeClr val="accent1"/>
                    </a:solidFill>
                  </a:tcPr>
                </a:tc>
              </a:tr>
              <a:tr h="32951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WBC (x10</a:t>
                      </a:r>
                      <a:r>
                        <a:rPr lang="en-US" sz="1200" baseline="30000">
                          <a:effectLst/>
                          <a:latin typeface="Times New Roman" pitchFamily="18" charset="0"/>
                          <a:cs typeface="Times New Roman" pitchFamily="18" charset="0"/>
                        </a:rPr>
                        <a:t>3</a:t>
                      </a:r>
                      <a:r>
                        <a:rPr lang="en-US" sz="1200">
                          <a:effectLst/>
                          <a:latin typeface="Times New Roman" pitchFamily="18" charset="0"/>
                          <a:cs typeface="Times New Roman" pitchFamily="18" charset="0"/>
                        </a:rPr>
                        <a:t>/L)</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11.70 ± 1.29</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10.67 ± 1.13</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10.60 ± 0.30</a:t>
                      </a:r>
                      <a:endParaRPr lang="en-US" sz="1200" dirty="0">
                        <a:effectLst/>
                        <a:latin typeface="Times New Roman" pitchFamily="18" charset="0"/>
                        <a:ea typeface="Calibri"/>
                        <a:cs typeface="Times New Roman" pitchFamily="18" charset="0"/>
                      </a:endParaRPr>
                    </a:p>
                  </a:txBody>
                  <a:tcPr marL="60616" marR="60616" marT="0" marB="0"/>
                </a:tc>
              </a:tr>
              <a:tr h="32951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MCV (fL)</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221.87 ± 1.27</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228.14 ± 2.54</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226.58 ± 2.87</a:t>
                      </a:r>
                      <a:endParaRPr lang="en-US" sz="1200" dirty="0">
                        <a:effectLst/>
                        <a:latin typeface="Times New Roman" pitchFamily="18" charset="0"/>
                        <a:ea typeface="Calibri"/>
                        <a:cs typeface="Times New Roman" pitchFamily="18" charset="0"/>
                      </a:endParaRPr>
                    </a:p>
                  </a:txBody>
                  <a:tcPr marL="60616" marR="60616" marT="0" marB="0"/>
                </a:tc>
              </a:tr>
              <a:tr h="32951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MCH (pg)</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75.57 ± 0.59</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76.63 ± 0.30</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75.35 ± 0.85</a:t>
                      </a:r>
                      <a:endParaRPr lang="en-US" sz="1200" dirty="0">
                        <a:effectLst/>
                        <a:latin typeface="Times New Roman" pitchFamily="18" charset="0"/>
                        <a:ea typeface="Calibri"/>
                        <a:cs typeface="Times New Roman" pitchFamily="18" charset="0"/>
                      </a:endParaRPr>
                    </a:p>
                  </a:txBody>
                  <a:tcPr marL="60616" marR="60616" marT="0" marB="0"/>
                </a:tc>
              </a:tr>
              <a:tr h="32951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MCHC (g/dl)</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34.06 ± 0.12</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33.60 ± 0.25</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33.26 ± 0.30</a:t>
                      </a:r>
                      <a:endParaRPr lang="en-US" sz="1200" dirty="0">
                        <a:effectLst/>
                        <a:latin typeface="Times New Roman" pitchFamily="18" charset="0"/>
                        <a:ea typeface="Calibri"/>
                        <a:cs typeface="Times New Roman" pitchFamily="18" charset="0"/>
                      </a:endParaRPr>
                    </a:p>
                  </a:txBody>
                  <a:tcPr marL="60616" marR="60616" marT="0" marB="0"/>
                </a:tc>
              </a:tr>
              <a:tr h="32951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HET (%)</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38.67 ± 3.71</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38.33 ± 3.28</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39.67 ± 0.88</a:t>
                      </a:r>
                      <a:endParaRPr lang="en-US" sz="1200" dirty="0">
                        <a:effectLst/>
                        <a:latin typeface="Times New Roman" pitchFamily="18" charset="0"/>
                        <a:ea typeface="Calibri"/>
                        <a:cs typeface="Times New Roman" pitchFamily="18" charset="0"/>
                      </a:endParaRPr>
                    </a:p>
                  </a:txBody>
                  <a:tcPr marL="60616" marR="60616" marT="0" marB="0"/>
                </a:tc>
              </a:tr>
              <a:tr h="32951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LYM (%)</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57.00 ± 3.51</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57.00 ± 3.05</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56.00 ± 0.58</a:t>
                      </a:r>
                      <a:endParaRPr lang="en-US" sz="1200" dirty="0">
                        <a:effectLst/>
                        <a:latin typeface="Times New Roman" pitchFamily="18" charset="0"/>
                        <a:ea typeface="Calibri"/>
                        <a:cs typeface="Times New Roman" pitchFamily="18" charset="0"/>
                      </a:endParaRPr>
                    </a:p>
                  </a:txBody>
                  <a:tcPr marL="60616" marR="60616" marT="0" marB="0"/>
                </a:tc>
              </a:tr>
              <a:tr h="32951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MON (%)</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0.67 ± 0.33</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0.67 ± 0.33</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0.67 ± 0.33</a:t>
                      </a:r>
                      <a:endParaRPr lang="en-US" sz="1200" dirty="0">
                        <a:effectLst/>
                        <a:latin typeface="Times New Roman" pitchFamily="18" charset="0"/>
                        <a:ea typeface="Calibri"/>
                        <a:cs typeface="Times New Roman" pitchFamily="18" charset="0"/>
                      </a:endParaRPr>
                    </a:p>
                  </a:txBody>
                  <a:tcPr marL="60616" marR="60616" marT="0" marB="0"/>
                </a:tc>
              </a:tr>
              <a:tr h="32951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EOS (%)</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3.67 ± 0.67</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4.00 ± 0.58</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4.67 ± 0.33</a:t>
                      </a:r>
                      <a:endParaRPr lang="en-US" sz="1200" dirty="0">
                        <a:effectLst/>
                        <a:latin typeface="Times New Roman" pitchFamily="18" charset="0"/>
                        <a:ea typeface="Calibri"/>
                        <a:cs typeface="Times New Roman" pitchFamily="18" charset="0"/>
                      </a:endParaRPr>
                    </a:p>
                  </a:txBody>
                  <a:tcPr marL="60616" marR="60616" marT="0" marB="0"/>
                </a:tc>
              </a:tr>
              <a:tr h="329516">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BAS (%)</a:t>
                      </a:r>
                      <a:endParaRPr lang="en-US" sz="1200" dirty="0">
                        <a:effectLst/>
                        <a:latin typeface="Times New Roman" pitchFamily="18" charset="0"/>
                        <a:ea typeface="Calibri"/>
                        <a:cs typeface="Times New Roman" pitchFamily="18" charset="0"/>
                      </a:endParaRPr>
                    </a:p>
                  </a:txBody>
                  <a:tcPr marL="60616" marR="60616"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0.00</a:t>
                      </a:r>
                      <a:endParaRPr lang="en-US" sz="1200" dirty="0">
                        <a:effectLst/>
                        <a:latin typeface="Times New Roman" pitchFamily="18" charset="0"/>
                        <a:ea typeface="Calibri"/>
                        <a:cs typeface="Times New Roman" pitchFamily="18" charset="0"/>
                      </a:endParaRPr>
                    </a:p>
                  </a:txBody>
                  <a:tcPr marL="60616" marR="60616"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0.00</a:t>
                      </a:r>
                      <a:endParaRPr lang="en-US" sz="1200" dirty="0">
                        <a:effectLst/>
                        <a:latin typeface="Times New Roman" pitchFamily="18" charset="0"/>
                        <a:ea typeface="Calibri"/>
                        <a:cs typeface="Times New Roman" pitchFamily="18" charset="0"/>
                      </a:endParaRPr>
                    </a:p>
                  </a:txBody>
                  <a:tcPr marL="60616" marR="60616"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0.00</a:t>
                      </a:r>
                      <a:endParaRPr lang="en-US" sz="1200" dirty="0">
                        <a:effectLst/>
                        <a:latin typeface="Times New Roman" pitchFamily="18" charset="0"/>
                        <a:ea typeface="Calibri"/>
                        <a:cs typeface="Times New Roman" pitchFamily="18" charset="0"/>
                      </a:endParaRPr>
                    </a:p>
                  </a:txBody>
                  <a:tcPr marL="60616" marR="60616" marT="0" marB="0">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304800" y="249692"/>
            <a:ext cx="815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9: Mean values of </a:t>
            </a:r>
            <a:r>
              <a:rPr kumimoji="0" lang="en-US" sz="12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haematological</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parameters of sub-adult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Clarias</a:t>
            </a:r>
            <a:r>
              <a:rPr kumimoji="0" lang="en-US" sz="12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gariepinus</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exposed to sub-</a:t>
            </a:r>
            <a:r>
              <a:rPr kumimoji="0" lang="en-US" sz="12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lethalconcentration</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(LC</a:t>
            </a:r>
            <a:r>
              <a:rPr kumimoji="0" lang="en-US" sz="1200" b="1"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50</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of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2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aqueous stem bark and leaf extracts at 7</a:t>
            </a:r>
            <a:r>
              <a:rPr kumimoji="0" lang="en-US" sz="1200" b="1"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th</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day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76200" y="5791200"/>
            <a:ext cx="8839200" cy="938719"/>
          </a:xfrm>
          <a:prstGeom prst="rect">
            <a:avLst/>
          </a:prstGeom>
        </p:spPr>
        <p:txBody>
          <a:bodyPr wrap="square">
            <a:spAutoFit/>
          </a:bodyPr>
          <a:lstStyle/>
          <a:p>
            <a:r>
              <a:rPr lang="en-US" sz="1100" dirty="0">
                <a:latin typeface="Times New Roman" pitchFamily="18" charset="0"/>
                <a:cs typeface="Times New Roman" pitchFamily="18" charset="0"/>
              </a:rPr>
              <a:t>*Means with different superscripts along same row show significant (p&lt;0.05) difference</a:t>
            </a:r>
          </a:p>
          <a:p>
            <a:r>
              <a:rPr lang="en-US" sz="1100" dirty="0">
                <a:latin typeface="Times New Roman" pitchFamily="18" charset="0"/>
                <a:cs typeface="Times New Roman" pitchFamily="18" charset="0"/>
              </a:rPr>
              <a:t> </a:t>
            </a:r>
          </a:p>
          <a:p>
            <a:r>
              <a:rPr lang="en-US" sz="1100" dirty="0">
                <a:latin typeface="Times New Roman" pitchFamily="18" charset="0"/>
                <a:cs typeface="Times New Roman" pitchFamily="18" charset="0"/>
              </a:rPr>
              <a:t>**PCV: Park cell volume; </a:t>
            </a:r>
            <a:r>
              <a:rPr lang="en-US" sz="1100" dirty="0" err="1">
                <a:latin typeface="Times New Roman" pitchFamily="18" charset="0"/>
                <a:cs typeface="Times New Roman" pitchFamily="18" charset="0"/>
              </a:rPr>
              <a:t>Hb</a:t>
            </a: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Haemoglobin</a:t>
            </a:r>
            <a:r>
              <a:rPr lang="en-US" sz="1100" dirty="0">
                <a:latin typeface="Times New Roman" pitchFamily="18" charset="0"/>
                <a:cs typeface="Times New Roman" pitchFamily="18" charset="0"/>
              </a:rPr>
              <a:t> count; RBC: Red blood cell count; WBC: White blood cell count; MCV: Mean corpuscular volume; MCH: Mean corpuscular </a:t>
            </a:r>
            <a:r>
              <a:rPr lang="en-US" sz="1100" dirty="0" err="1">
                <a:latin typeface="Times New Roman" pitchFamily="18" charset="0"/>
                <a:cs typeface="Times New Roman" pitchFamily="18" charset="0"/>
              </a:rPr>
              <a:t>haemoglobin</a:t>
            </a:r>
            <a:r>
              <a:rPr lang="en-US" sz="1100" dirty="0">
                <a:latin typeface="Times New Roman" pitchFamily="18" charset="0"/>
                <a:cs typeface="Times New Roman" pitchFamily="18" charset="0"/>
              </a:rPr>
              <a:t>; MCHC: Mean corpuscular </a:t>
            </a:r>
            <a:r>
              <a:rPr lang="en-US" sz="1100" dirty="0" err="1">
                <a:latin typeface="Times New Roman" pitchFamily="18" charset="0"/>
                <a:cs typeface="Times New Roman" pitchFamily="18" charset="0"/>
              </a:rPr>
              <a:t>haemoglobin</a:t>
            </a:r>
            <a:r>
              <a:rPr lang="en-US" sz="1100" dirty="0">
                <a:latin typeface="Times New Roman" pitchFamily="18" charset="0"/>
                <a:cs typeface="Times New Roman" pitchFamily="18" charset="0"/>
              </a:rPr>
              <a:t> concentration; HET: </a:t>
            </a:r>
            <a:r>
              <a:rPr lang="en-US" sz="1100" dirty="0" err="1">
                <a:latin typeface="Times New Roman" pitchFamily="18" charset="0"/>
                <a:cs typeface="Times New Roman" pitchFamily="18" charset="0"/>
              </a:rPr>
              <a:t>Heterophils</a:t>
            </a:r>
            <a:r>
              <a:rPr lang="en-US" sz="1100" dirty="0">
                <a:latin typeface="Times New Roman" pitchFamily="18" charset="0"/>
                <a:cs typeface="Times New Roman" pitchFamily="18" charset="0"/>
              </a:rPr>
              <a:t>; LYM: Lymphocytes; MON: Monocytes; EOS: </a:t>
            </a:r>
            <a:r>
              <a:rPr lang="en-US" sz="1100" dirty="0" err="1">
                <a:latin typeface="Times New Roman" pitchFamily="18" charset="0"/>
                <a:cs typeface="Times New Roman" pitchFamily="18" charset="0"/>
              </a:rPr>
              <a:t>Eosinophils</a:t>
            </a:r>
            <a:r>
              <a:rPr lang="en-US" sz="1100" dirty="0">
                <a:latin typeface="Times New Roman" pitchFamily="18" charset="0"/>
                <a:cs typeface="Times New Roman" pitchFamily="18" charset="0"/>
              </a:rPr>
              <a:t>; BAS: Basophils</a:t>
            </a:r>
          </a:p>
        </p:txBody>
      </p:sp>
    </p:spTree>
    <p:extLst>
      <p:ext uri="{BB962C8B-B14F-4D97-AF65-F5344CB8AC3E}">
        <p14:creationId xmlns:p14="http://schemas.microsoft.com/office/powerpoint/2010/main" val="1628471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03746541"/>
              </p:ext>
            </p:extLst>
          </p:nvPr>
        </p:nvGraphicFramePr>
        <p:xfrm>
          <a:off x="914400" y="661600"/>
          <a:ext cx="7696200" cy="5129600"/>
        </p:xfrm>
        <a:graphic>
          <a:graphicData uri="http://schemas.openxmlformats.org/drawingml/2006/table">
            <a:tbl>
              <a:tblPr firstRow="1" firstCol="1" bandRow="1">
                <a:tableStyleId>{2D5ABB26-0587-4C30-8999-92F81FD0307C}</a:tableStyleId>
              </a:tblPr>
              <a:tblGrid>
                <a:gridCol w="1924050"/>
                <a:gridCol w="1924050"/>
                <a:gridCol w="1924050"/>
                <a:gridCol w="1924050"/>
              </a:tblGrid>
              <a:tr h="646566">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Parameters</a:t>
                      </a:r>
                      <a:endParaRPr lang="en-US" sz="14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Control</a:t>
                      </a:r>
                    </a:p>
                    <a:p>
                      <a:pPr marL="0" marR="0" algn="just">
                        <a:lnSpc>
                          <a:spcPct val="200000"/>
                        </a:lnSpc>
                        <a:spcBef>
                          <a:spcPts val="0"/>
                        </a:spcBef>
                        <a:spcAft>
                          <a:spcPts val="0"/>
                        </a:spcAft>
                      </a:pPr>
                      <a:r>
                        <a:rPr lang="en-US" sz="1400">
                          <a:effectLst/>
                          <a:latin typeface="Times New Roman" pitchFamily="18" charset="0"/>
                          <a:cs typeface="Times New Roman" pitchFamily="18" charset="0"/>
                        </a:rPr>
                        <a:t>(0.00 g/L)</a:t>
                      </a:r>
                      <a:endParaRPr lang="en-US" sz="140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1400">
                          <a:effectLst/>
                          <a:latin typeface="Times New Roman" pitchFamily="18" charset="0"/>
                          <a:cs typeface="Times New Roman" pitchFamily="18" charset="0"/>
                        </a:rPr>
                        <a:t>Stem bark </a:t>
                      </a:r>
                    </a:p>
                    <a:p>
                      <a:pPr marL="0" marR="0" algn="just">
                        <a:spcBef>
                          <a:spcPts val="0"/>
                        </a:spcBef>
                        <a:spcAft>
                          <a:spcPts val="0"/>
                        </a:spcAft>
                      </a:pPr>
                      <a:r>
                        <a:rPr lang="en-US" sz="1400">
                          <a:effectLst/>
                          <a:latin typeface="Times New Roman" pitchFamily="18" charset="0"/>
                          <a:cs typeface="Times New Roman" pitchFamily="18" charset="0"/>
                        </a:rPr>
                        <a:t>extract</a:t>
                      </a:r>
                    </a:p>
                    <a:p>
                      <a:pPr marL="0" marR="0" algn="just">
                        <a:lnSpc>
                          <a:spcPct val="200000"/>
                        </a:lnSpc>
                        <a:spcBef>
                          <a:spcPts val="0"/>
                        </a:spcBef>
                        <a:spcAft>
                          <a:spcPts val="0"/>
                        </a:spcAft>
                      </a:pPr>
                      <a:r>
                        <a:rPr lang="en-US" sz="1400">
                          <a:effectLst/>
                          <a:latin typeface="Times New Roman" pitchFamily="18" charset="0"/>
                          <a:cs typeface="Times New Roman" pitchFamily="18" charset="0"/>
                        </a:rPr>
                        <a:t>(0.23 g/L)</a:t>
                      </a:r>
                      <a:endParaRPr lang="en-US" sz="140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1400" dirty="0">
                          <a:effectLst/>
                          <a:latin typeface="Times New Roman" pitchFamily="18" charset="0"/>
                          <a:cs typeface="Times New Roman" pitchFamily="18" charset="0"/>
                        </a:rPr>
                        <a:t>Leaf </a:t>
                      </a:r>
                    </a:p>
                    <a:p>
                      <a:pPr marL="0" marR="0" algn="just">
                        <a:spcBef>
                          <a:spcPts val="0"/>
                        </a:spcBef>
                        <a:spcAft>
                          <a:spcPts val="0"/>
                        </a:spcAft>
                      </a:pPr>
                      <a:r>
                        <a:rPr lang="en-US" sz="1400" dirty="0">
                          <a:effectLst/>
                          <a:latin typeface="Times New Roman" pitchFamily="18" charset="0"/>
                          <a:cs typeface="Times New Roman" pitchFamily="18" charset="0"/>
                        </a:rPr>
                        <a:t>extract</a:t>
                      </a:r>
                    </a:p>
                    <a:p>
                      <a:pPr marL="0" marR="0" algn="just">
                        <a:lnSpc>
                          <a:spcPct val="200000"/>
                        </a:lnSpc>
                        <a:spcBef>
                          <a:spcPts val="0"/>
                        </a:spcBef>
                        <a:spcAft>
                          <a:spcPts val="0"/>
                        </a:spcAft>
                      </a:pPr>
                      <a:r>
                        <a:rPr lang="en-US" sz="1400" dirty="0">
                          <a:effectLst/>
                          <a:latin typeface="Times New Roman" pitchFamily="18" charset="0"/>
                          <a:cs typeface="Times New Roman" pitchFamily="18" charset="0"/>
                        </a:rPr>
                        <a:t>(0.26 g/L)</a:t>
                      </a:r>
                      <a:endParaRPr lang="en-US" sz="14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3283">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PCV (%)</a:t>
                      </a:r>
                      <a:endParaRPr lang="en-US" sz="14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solidFill>
                      <a:srgbClr val="FF0000"/>
                    </a:solidFill>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17.33 ± 1.76</a:t>
                      </a:r>
                      <a:r>
                        <a:rPr lang="en-US" sz="1400" baseline="30000" dirty="0">
                          <a:effectLst/>
                          <a:latin typeface="Times New Roman" pitchFamily="18" charset="0"/>
                          <a:cs typeface="Times New Roman" pitchFamily="18" charset="0"/>
                        </a:rPr>
                        <a:t>b</a:t>
                      </a:r>
                      <a:endParaRPr lang="en-US" sz="14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solidFill>
                      <a:srgbClr val="FF0000"/>
                    </a:solidFill>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29.33 ± 1.33</a:t>
                      </a:r>
                      <a:r>
                        <a:rPr lang="en-US" sz="1400" baseline="30000" dirty="0">
                          <a:effectLst/>
                          <a:latin typeface="Times New Roman" pitchFamily="18" charset="0"/>
                          <a:cs typeface="Times New Roman" pitchFamily="18" charset="0"/>
                        </a:rPr>
                        <a:t>a</a:t>
                      </a:r>
                      <a:endParaRPr lang="en-US" sz="14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solidFill>
                      <a:srgbClr val="FF0000"/>
                    </a:solidFill>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33.33 ± 1.76</a:t>
                      </a:r>
                      <a:r>
                        <a:rPr lang="en-US" sz="1400" baseline="30000" dirty="0">
                          <a:effectLst/>
                          <a:latin typeface="Times New Roman" pitchFamily="18" charset="0"/>
                          <a:cs typeface="Times New Roman" pitchFamily="18" charset="0"/>
                        </a:rPr>
                        <a:t>a</a:t>
                      </a:r>
                      <a:endParaRPr lang="en-US" sz="14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solidFill>
                      <a:srgbClr val="FF0000"/>
                    </a:solidFill>
                  </a:tcPr>
                </a:tc>
              </a:tr>
              <a:tr h="323283">
                <a:tc>
                  <a:txBody>
                    <a:bodyPr/>
                    <a:lstStyle/>
                    <a:p>
                      <a:pPr marL="0" marR="0" algn="just">
                        <a:lnSpc>
                          <a:spcPct val="200000"/>
                        </a:lnSpc>
                        <a:spcBef>
                          <a:spcPts val="0"/>
                        </a:spcBef>
                        <a:spcAft>
                          <a:spcPts val="0"/>
                        </a:spcAft>
                      </a:pPr>
                      <a:r>
                        <a:rPr lang="en-US" sz="1400" dirty="0" err="1">
                          <a:effectLst/>
                          <a:latin typeface="Times New Roman" pitchFamily="18" charset="0"/>
                          <a:cs typeface="Times New Roman" pitchFamily="18" charset="0"/>
                        </a:rPr>
                        <a:t>Hb</a:t>
                      </a:r>
                      <a:r>
                        <a:rPr lang="en-US" sz="1400" dirty="0">
                          <a:effectLst/>
                          <a:latin typeface="Times New Roman" pitchFamily="18" charset="0"/>
                          <a:cs typeface="Times New Roman" pitchFamily="18" charset="0"/>
                        </a:rPr>
                        <a:t> (g/dl)</a:t>
                      </a:r>
                      <a:endParaRPr lang="en-US" sz="1400" dirty="0">
                        <a:effectLst/>
                        <a:latin typeface="Times New Roman" pitchFamily="18" charset="0"/>
                        <a:ea typeface="Calibri"/>
                        <a:cs typeface="Times New Roman" pitchFamily="18" charset="0"/>
                      </a:endParaRPr>
                    </a:p>
                  </a:txBody>
                  <a:tcPr marL="60616" marR="60616" marT="0" marB="0">
                    <a:solidFill>
                      <a:srgbClr val="FF0000"/>
                    </a:solidFill>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5.97 ± 0.64</a:t>
                      </a:r>
                      <a:r>
                        <a:rPr lang="en-US" sz="1400" baseline="30000">
                          <a:effectLst/>
                          <a:latin typeface="Times New Roman" pitchFamily="18" charset="0"/>
                          <a:cs typeface="Times New Roman" pitchFamily="18" charset="0"/>
                        </a:rPr>
                        <a:t>b</a:t>
                      </a:r>
                      <a:endParaRPr lang="en-US" sz="1400">
                        <a:effectLst/>
                        <a:latin typeface="Times New Roman" pitchFamily="18" charset="0"/>
                        <a:ea typeface="Calibri"/>
                        <a:cs typeface="Times New Roman" pitchFamily="18" charset="0"/>
                      </a:endParaRPr>
                    </a:p>
                  </a:txBody>
                  <a:tcPr marL="60616" marR="60616" marT="0" marB="0">
                    <a:solidFill>
                      <a:srgbClr val="FF0000"/>
                    </a:solidFill>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9.77 ± 0.47</a:t>
                      </a:r>
                      <a:r>
                        <a:rPr lang="en-US" sz="1400" baseline="30000">
                          <a:effectLst/>
                          <a:latin typeface="Times New Roman" pitchFamily="18" charset="0"/>
                          <a:cs typeface="Times New Roman" pitchFamily="18" charset="0"/>
                        </a:rPr>
                        <a:t>a</a:t>
                      </a:r>
                      <a:endParaRPr lang="en-US" sz="1400">
                        <a:effectLst/>
                        <a:latin typeface="Times New Roman" pitchFamily="18" charset="0"/>
                        <a:ea typeface="Calibri"/>
                        <a:cs typeface="Times New Roman" pitchFamily="18" charset="0"/>
                      </a:endParaRPr>
                    </a:p>
                  </a:txBody>
                  <a:tcPr marL="60616" marR="60616" marT="0" marB="0">
                    <a:solidFill>
                      <a:srgbClr val="FF0000"/>
                    </a:solidFill>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11.03 ± 0.67</a:t>
                      </a:r>
                      <a:r>
                        <a:rPr lang="en-US" sz="1400" baseline="30000" dirty="0">
                          <a:effectLst/>
                          <a:latin typeface="Times New Roman" pitchFamily="18" charset="0"/>
                          <a:cs typeface="Times New Roman" pitchFamily="18" charset="0"/>
                        </a:rPr>
                        <a:t>a</a:t>
                      </a:r>
                      <a:endParaRPr lang="en-US" sz="1400" dirty="0">
                        <a:effectLst/>
                        <a:latin typeface="Times New Roman" pitchFamily="18" charset="0"/>
                        <a:ea typeface="Calibri"/>
                        <a:cs typeface="Times New Roman" pitchFamily="18" charset="0"/>
                      </a:endParaRPr>
                    </a:p>
                  </a:txBody>
                  <a:tcPr marL="60616" marR="60616" marT="0" marB="0">
                    <a:solidFill>
                      <a:srgbClr val="FF0000"/>
                    </a:solidFill>
                  </a:tcPr>
                </a:tc>
              </a:tr>
              <a:tr h="323283">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RBC (x10</a:t>
                      </a:r>
                      <a:r>
                        <a:rPr lang="en-US" sz="1400" baseline="30000" dirty="0">
                          <a:effectLst/>
                          <a:latin typeface="Times New Roman" pitchFamily="18" charset="0"/>
                          <a:cs typeface="Times New Roman" pitchFamily="18" charset="0"/>
                        </a:rPr>
                        <a:t>12</a:t>
                      </a:r>
                      <a:r>
                        <a:rPr lang="en-US" sz="1400" dirty="0">
                          <a:effectLst/>
                          <a:latin typeface="Times New Roman" pitchFamily="18" charset="0"/>
                          <a:cs typeface="Times New Roman" pitchFamily="18" charset="0"/>
                        </a:rPr>
                        <a:t>/L)</a:t>
                      </a:r>
                      <a:endParaRPr lang="en-US" sz="1400" dirty="0">
                        <a:effectLst/>
                        <a:latin typeface="Times New Roman" pitchFamily="18" charset="0"/>
                        <a:ea typeface="Calibri"/>
                        <a:cs typeface="Times New Roman" pitchFamily="18" charset="0"/>
                      </a:endParaRPr>
                    </a:p>
                  </a:txBody>
                  <a:tcPr marL="60616" marR="60616" marT="0" marB="0">
                    <a:solidFill>
                      <a:srgbClr val="FF0000"/>
                    </a:solidFill>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0.77 ± 0.07</a:t>
                      </a:r>
                      <a:r>
                        <a:rPr lang="en-US" sz="1400" baseline="30000" dirty="0">
                          <a:effectLst/>
                          <a:latin typeface="Times New Roman" pitchFamily="18" charset="0"/>
                          <a:cs typeface="Times New Roman" pitchFamily="18" charset="0"/>
                        </a:rPr>
                        <a:t>b</a:t>
                      </a:r>
                      <a:endParaRPr lang="en-US" sz="1400" dirty="0">
                        <a:effectLst/>
                        <a:latin typeface="Times New Roman" pitchFamily="18" charset="0"/>
                        <a:ea typeface="Calibri"/>
                        <a:cs typeface="Times New Roman" pitchFamily="18" charset="0"/>
                      </a:endParaRPr>
                    </a:p>
                  </a:txBody>
                  <a:tcPr marL="60616" marR="60616" marT="0" marB="0">
                    <a:solidFill>
                      <a:srgbClr val="FF0000"/>
                    </a:solidFill>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1.27 ± 0.06</a:t>
                      </a:r>
                      <a:r>
                        <a:rPr lang="en-US" sz="1400" baseline="30000" dirty="0">
                          <a:effectLst/>
                          <a:latin typeface="Times New Roman" pitchFamily="18" charset="0"/>
                          <a:cs typeface="Times New Roman" pitchFamily="18" charset="0"/>
                        </a:rPr>
                        <a:t>a</a:t>
                      </a:r>
                      <a:endParaRPr lang="en-US" sz="1400" dirty="0">
                        <a:effectLst/>
                        <a:latin typeface="Times New Roman" pitchFamily="18" charset="0"/>
                        <a:ea typeface="Calibri"/>
                        <a:cs typeface="Times New Roman" pitchFamily="18" charset="0"/>
                      </a:endParaRPr>
                    </a:p>
                  </a:txBody>
                  <a:tcPr marL="60616" marR="60616" marT="0" marB="0">
                    <a:solidFill>
                      <a:srgbClr val="FF0000"/>
                    </a:solidFill>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1.49 ± 0.09</a:t>
                      </a:r>
                      <a:r>
                        <a:rPr lang="en-US" sz="1400" baseline="30000" dirty="0">
                          <a:effectLst/>
                          <a:latin typeface="Times New Roman" pitchFamily="18" charset="0"/>
                          <a:cs typeface="Times New Roman" pitchFamily="18" charset="0"/>
                        </a:rPr>
                        <a:t>a</a:t>
                      </a:r>
                      <a:endParaRPr lang="en-US" sz="1400" dirty="0">
                        <a:effectLst/>
                        <a:latin typeface="Times New Roman" pitchFamily="18" charset="0"/>
                        <a:ea typeface="Calibri"/>
                        <a:cs typeface="Times New Roman" pitchFamily="18" charset="0"/>
                      </a:endParaRPr>
                    </a:p>
                  </a:txBody>
                  <a:tcPr marL="60616" marR="60616" marT="0" marB="0">
                    <a:solidFill>
                      <a:srgbClr val="FF0000"/>
                    </a:solidFill>
                  </a:tcPr>
                </a:tc>
              </a:tr>
              <a:tr h="323283">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WBC (x10</a:t>
                      </a:r>
                      <a:r>
                        <a:rPr lang="en-US" sz="1400" baseline="30000">
                          <a:effectLst/>
                          <a:latin typeface="Times New Roman" pitchFamily="18" charset="0"/>
                          <a:cs typeface="Times New Roman" pitchFamily="18" charset="0"/>
                        </a:rPr>
                        <a:t>3</a:t>
                      </a:r>
                      <a:r>
                        <a:rPr lang="en-US" sz="1400">
                          <a:effectLst/>
                          <a:latin typeface="Times New Roman" pitchFamily="18" charset="0"/>
                          <a:cs typeface="Times New Roman" pitchFamily="18" charset="0"/>
                        </a:rPr>
                        <a:t>/L)</a:t>
                      </a:r>
                      <a:endParaRPr lang="en-US" sz="1400">
                        <a:effectLst/>
                        <a:latin typeface="Times New Roman" pitchFamily="18" charset="0"/>
                        <a:ea typeface="Calibri"/>
                        <a:cs typeface="Times New Roman" pitchFamily="18" charset="0"/>
                      </a:endParaRPr>
                    </a:p>
                  </a:txBody>
                  <a:tcPr marL="60616" marR="60616" marT="0" marB="0">
                    <a:solidFill>
                      <a:srgbClr val="FF0000"/>
                    </a:solidFill>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11.67 ± 1.29</a:t>
                      </a:r>
                      <a:r>
                        <a:rPr lang="en-US" sz="1400" baseline="30000">
                          <a:effectLst/>
                          <a:latin typeface="Times New Roman" pitchFamily="18" charset="0"/>
                          <a:cs typeface="Times New Roman" pitchFamily="18" charset="0"/>
                        </a:rPr>
                        <a:t>a</a:t>
                      </a:r>
                      <a:endParaRPr lang="en-US" sz="1400">
                        <a:effectLst/>
                        <a:latin typeface="Times New Roman" pitchFamily="18" charset="0"/>
                        <a:ea typeface="Calibri"/>
                        <a:cs typeface="Times New Roman" pitchFamily="18" charset="0"/>
                      </a:endParaRPr>
                    </a:p>
                  </a:txBody>
                  <a:tcPr marL="60616" marR="60616" marT="0" marB="0">
                    <a:solidFill>
                      <a:srgbClr val="FF0000"/>
                    </a:solidFill>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8.77 ± 0.27</a:t>
                      </a:r>
                      <a:r>
                        <a:rPr lang="en-US" sz="1400" baseline="30000">
                          <a:effectLst/>
                          <a:latin typeface="Times New Roman" pitchFamily="18" charset="0"/>
                          <a:cs typeface="Times New Roman" pitchFamily="18" charset="0"/>
                        </a:rPr>
                        <a:t>b</a:t>
                      </a:r>
                      <a:endParaRPr lang="en-US" sz="1400">
                        <a:effectLst/>
                        <a:latin typeface="Times New Roman" pitchFamily="18" charset="0"/>
                        <a:ea typeface="Calibri"/>
                        <a:cs typeface="Times New Roman" pitchFamily="18" charset="0"/>
                      </a:endParaRPr>
                    </a:p>
                  </a:txBody>
                  <a:tcPr marL="60616" marR="60616" marT="0" marB="0">
                    <a:solidFill>
                      <a:srgbClr val="FF0000"/>
                    </a:solidFill>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10.23 ± 0.07</a:t>
                      </a:r>
                      <a:r>
                        <a:rPr lang="en-US" sz="1400" baseline="30000" dirty="0">
                          <a:effectLst/>
                          <a:latin typeface="Times New Roman" pitchFamily="18" charset="0"/>
                          <a:cs typeface="Times New Roman" pitchFamily="18" charset="0"/>
                        </a:rPr>
                        <a:t>ab</a:t>
                      </a:r>
                      <a:endParaRPr lang="en-US" sz="1400" dirty="0">
                        <a:effectLst/>
                        <a:latin typeface="Times New Roman" pitchFamily="18" charset="0"/>
                        <a:ea typeface="Calibri"/>
                        <a:cs typeface="Times New Roman" pitchFamily="18" charset="0"/>
                      </a:endParaRPr>
                    </a:p>
                  </a:txBody>
                  <a:tcPr marL="60616" marR="60616" marT="0" marB="0">
                    <a:solidFill>
                      <a:srgbClr val="FF0000"/>
                    </a:solidFill>
                  </a:tcPr>
                </a:tc>
              </a:tr>
              <a:tr h="323283">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MCV (fL)</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223.87 ± 3.11</a:t>
                      </a:r>
                      <a:endParaRPr lang="en-US" sz="1400" dirty="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230.46 ± 0.94</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224.03 ± 2.52</a:t>
                      </a:r>
                      <a:endParaRPr lang="en-US" sz="1400" dirty="0">
                        <a:effectLst/>
                        <a:latin typeface="Times New Roman" pitchFamily="18" charset="0"/>
                        <a:ea typeface="Calibri"/>
                        <a:cs typeface="Times New Roman" pitchFamily="18" charset="0"/>
                      </a:endParaRPr>
                    </a:p>
                  </a:txBody>
                  <a:tcPr marL="60616" marR="60616" marT="0" marB="0"/>
                </a:tc>
              </a:tr>
              <a:tr h="323283">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MCH (pg)</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77.01 ± 1.80</a:t>
                      </a:r>
                      <a:endParaRPr lang="en-US" sz="1400" dirty="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76.72 ± 0.14</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74.08 ± 0.47</a:t>
                      </a:r>
                      <a:endParaRPr lang="en-US" sz="1400" dirty="0">
                        <a:effectLst/>
                        <a:latin typeface="Times New Roman" pitchFamily="18" charset="0"/>
                        <a:ea typeface="Calibri"/>
                        <a:cs typeface="Times New Roman" pitchFamily="18" charset="0"/>
                      </a:endParaRPr>
                    </a:p>
                  </a:txBody>
                  <a:tcPr marL="60616" marR="60616" marT="0" marB="0"/>
                </a:tc>
              </a:tr>
              <a:tr h="323283">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MCHC (g/dl)</a:t>
                      </a:r>
                      <a:endParaRPr lang="en-US" sz="1400" dirty="0">
                        <a:effectLst/>
                        <a:latin typeface="Times New Roman" pitchFamily="18" charset="0"/>
                        <a:ea typeface="Calibri"/>
                        <a:cs typeface="Times New Roman" pitchFamily="18" charset="0"/>
                      </a:endParaRPr>
                    </a:p>
                  </a:txBody>
                  <a:tcPr marL="60616" marR="60616" marT="0" marB="0">
                    <a:solidFill>
                      <a:srgbClr val="FF0000"/>
                    </a:solidFill>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30.83 ± 1.69</a:t>
                      </a:r>
                      <a:r>
                        <a:rPr lang="en-US" sz="1400" baseline="30000" dirty="0">
                          <a:effectLst/>
                          <a:latin typeface="Times New Roman" pitchFamily="18" charset="0"/>
                          <a:cs typeface="Times New Roman" pitchFamily="18" charset="0"/>
                        </a:rPr>
                        <a:t>a</a:t>
                      </a:r>
                      <a:endParaRPr lang="en-US" sz="1400" dirty="0">
                        <a:effectLst/>
                        <a:latin typeface="Times New Roman" pitchFamily="18" charset="0"/>
                        <a:ea typeface="Calibri"/>
                        <a:cs typeface="Times New Roman" pitchFamily="18" charset="0"/>
                      </a:endParaRPr>
                    </a:p>
                  </a:txBody>
                  <a:tcPr marL="60616" marR="60616" marT="0" marB="0">
                    <a:solidFill>
                      <a:srgbClr val="FF0000"/>
                    </a:solidFill>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34.55 ± 7.30</a:t>
                      </a:r>
                      <a:r>
                        <a:rPr lang="en-US" sz="1400" baseline="30000" dirty="0">
                          <a:effectLst/>
                          <a:latin typeface="Times New Roman" pitchFamily="18" charset="0"/>
                          <a:cs typeface="Times New Roman" pitchFamily="18" charset="0"/>
                        </a:rPr>
                        <a:t>b</a:t>
                      </a:r>
                      <a:endParaRPr lang="en-US" sz="1400" dirty="0">
                        <a:effectLst/>
                        <a:latin typeface="Times New Roman" pitchFamily="18" charset="0"/>
                        <a:ea typeface="Calibri"/>
                        <a:cs typeface="Times New Roman" pitchFamily="18" charset="0"/>
                      </a:endParaRPr>
                    </a:p>
                  </a:txBody>
                  <a:tcPr marL="60616" marR="60616" marT="0" marB="0">
                    <a:solidFill>
                      <a:srgbClr val="FF0000"/>
                    </a:solidFill>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32.40 ± 2.41</a:t>
                      </a:r>
                      <a:r>
                        <a:rPr lang="en-US" sz="1400" baseline="30000" dirty="0">
                          <a:effectLst/>
                          <a:latin typeface="Times New Roman" pitchFamily="18" charset="0"/>
                          <a:cs typeface="Times New Roman" pitchFamily="18" charset="0"/>
                        </a:rPr>
                        <a:t>b</a:t>
                      </a:r>
                      <a:endParaRPr lang="en-US" sz="1400" dirty="0">
                        <a:effectLst/>
                        <a:latin typeface="Times New Roman" pitchFamily="18" charset="0"/>
                        <a:ea typeface="Calibri"/>
                        <a:cs typeface="Times New Roman" pitchFamily="18" charset="0"/>
                      </a:endParaRPr>
                    </a:p>
                  </a:txBody>
                  <a:tcPr marL="60616" marR="60616" marT="0" marB="0">
                    <a:solidFill>
                      <a:srgbClr val="FF0000"/>
                    </a:solidFill>
                  </a:tcPr>
                </a:tc>
              </a:tr>
              <a:tr h="323283">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HET (%)</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37.33 ± 2.40</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40.00 ± 3.00</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38.33 ± 1.45</a:t>
                      </a:r>
                      <a:endParaRPr lang="en-US" sz="1400" dirty="0">
                        <a:effectLst/>
                        <a:latin typeface="Times New Roman" pitchFamily="18" charset="0"/>
                        <a:ea typeface="Calibri"/>
                        <a:cs typeface="Times New Roman" pitchFamily="18" charset="0"/>
                      </a:endParaRPr>
                    </a:p>
                  </a:txBody>
                  <a:tcPr marL="60616" marR="60616" marT="0" marB="0"/>
                </a:tc>
              </a:tr>
              <a:tr h="323283">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LYM (%)</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58.00 ± 2.52</a:t>
                      </a:r>
                      <a:endParaRPr lang="en-US" sz="1400" dirty="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55.67 ± 2.67</a:t>
                      </a:r>
                      <a:endParaRPr lang="en-US" sz="1400" dirty="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57.67 ± 1.20</a:t>
                      </a:r>
                      <a:endParaRPr lang="en-US" sz="1400" dirty="0">
                        <a:effectLst/>
                        <a:latin typeface="Times New Roman" pitchFamily="18" charset="0"/>
                        <a:ea typeface="Calibri"/>
                        <a:cs typeface="Times New Roman" pitchFamily="18" charset="0"/>
                      </a:endParaRPr>
                    </a:p>
                  </a:txBody>
                  <a:tcPr marL="60616" marR="60616" marT="0" marB="0"/>
                </a:tc>
              </a:tr>
              <a:tr h="323283">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MON (%)</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0.33 ± 0.33</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1.00 ± 0.00</a:t>
                      </a:r>
                      <a:endParaRPr lang="en-US" sz="1400" dirty="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1.00 ± 0.00</a:t>
                      </a:r>
                      <a:endParaRPr lang="en-US" sz="1400" dirty="0">
                        <a:effectLst/>
                        <a:latin typeface="Times New Roman" pitchFamily="18" charset="0"/>
                        <a:ea typeface="Calibri"/>
                        <a:cs typeface="Times New Roman" pitchFamily="18" charset="0"/>
                      </a:endParaRPr>
                    </a:p>
                  </a:txBody>
                  <a:tcPr marL="60616" marR="60616" marT="0" marB="0"/>
                </a:tc>
              </a:tr>
              <a:tr h="323283">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EOS (%)</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4.33 ± 0.67</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3.33 ± 0.33</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4.00 ± 0.58</a:t>
                      </a:r>
                      <a:endParaRPr lang="en-US" sz="1400" dirty="0">
                        <a:effectLst/>
                        <a:latin typeface="Times New Roman" pitchFamily="18" charset="0"/>
                        <a:ea typeface="Calibri"/>
                        <a:cs typeface="Times New Roman" pitchFamily="18" charset="0"/>
                      </a:endParaRPr>
                    </a:p>
                  </a:txBody>
                  <a:tcPr marL="60616" marR="60616" marT="0" marB="0"/>
                </a:tc>
              </a:tr>
              <a:tr h="323283">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BAS (%)</a:t>
                      </a:r>
                      <a:endParaRPr lang="en-US" sz="1400" dirty="0">
                        <a:effectLst/>
                        <a:latin typeface="Times New Roman" pitchFamily="18" charset="0"/>
                        <a:ea typeface="Calibri"/>
                        <a:cs typeface="Times New Roman" pitchFamily="18" charset="0"/>
                      </a:endParaRPr>
                    </a:p>
                  </a:txBody>
                  <a:tcPr marL="60616" marR="60616"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0.00</a:t>
                      </a:r>
                      <a:endParaRPr lang="en-US" sz="1400" dirty="0">
                        <a:effectLst/>
                        <a:latin typeface="Times New Roman" pitchFamily="18" charset="0"/>
                        <a:ea typeface="Calibri"/>
                        <a:cs typeface="Times New Roman" pitchFamily="18" charset="0"/>
                      </a:endParaRPr>
                    </a:p>
                  </a:txBody>
                  <a:tcPr marL="60616" marR="60616"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0.00</a:t>
                      </a:r>
                      <a:endParaRPr lang="en-US" sz="1400" dirty="0">
                        <a:effectLst/>
                        <a:latin typeface="Times New Roman" pitchFamily="18" charset="0"/>
                        <a:ea typeface="Calibri"/>
                        <a:cs typeface="Times New Roman" pitchFamily="18" charset="0"/>
                      </a:endParaRPr>
                    </a:p>
                  </a:txBody>
                  <a:tcPr marL="60616" marR="60616"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0.00</a:t>
                      </a:r>
                      <a:endParaRPr lang="en-US" sz="1400" dirty="0">
                        <a:effectLst/>
                        <a:latin typeface="Times New Roman" pitchFamily="18" charset="0"/>
                        <a:ea typeface="Calibri"/>
                        <a:cs typeface="Times New Roman" pitchFamily="18" charset="0"/>
                      </a:endParaRPr>
                    </a:p>
                  </a:txBody>
                  <a:tcPr marL="60616" marR="60616" marT="0" marB="0">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84592" y="76200"/>
            <a:ext cx="867840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10: </a:t>
            </a:r>
            <a:r>
              <a:rPr kumimoji="0" lang="en-US" sz="12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Haematological</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parameters of sub-adult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Clarias</a:t>
            </a:r>
            <a:r>
              <a:rPr kumimoji="0" lang="en-US" sz="12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gariepinus</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exposed to sub-lethal concentration (LC</a:t>
            </a:r>
            <a:r>
              <a:rPr kumimoji="0" lang="en-US" sz="1200" b="1"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50</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of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2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aqueous stem bark and leaf extracts at 14</a:t>
            </a:r>
            <a:r>
              <a:rPr kumimoji="0" lang="en-US" sz="1200" b="1"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th</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day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84592" y="5791200"/>
            <a:ext cx="8983208" cy="938719"/>
          </a:xfrm>
          <a:prstGeom prst="rect">
            <a:avLst/>
          </a:prstGeom>
        </p:spPr>
        <p:txBody>
          <a:bodyPr wrap="square">
            <a:spAutoFit/>
          </a:bodyPr>
          <a:lstStyle/>
          <a:p>
            <a:r>
              <a:rPr lang="en-US" sz="1100" dirty="0">
                <a:latin typeface="Times New Roman" pitchFamily="18" charset="0"/>
                <a:cs typeface="Times New Roman" pitchFamily="18" charset="0"/>
              </a:rPr>
              <a:t>*Means with different superscripts along same row show significant (p&lt;0.05) difference </a:t>
            </a:r>
          </a:p>
          <a:p>
            <a:r>
              <a:rPr lang="en-US" sz="1100" dirty="0">
                <a:latin typeface="Times New Roman" pitchFamily="18" charset="0"/>
                <a:cs typeface="Times New Roman" pitchFamily="18" charset="0"/>
              </a:rPr>
              <a:t> </a:t>
            </a:r>
          </a:p>
          <a:p>
            <a:r>
              <a:rPr lang="en-US" sz="1100" dirty="0">
                <a:latin typeface="Times New Roman" pitchFamily="18" charset="0"/>
                <a:cs typeface="Times New Roman" pitchFamily="18" charset="0"/>
              </a:rPr>
              <a:t>**PCV: Park cell volume; </a:t>
            </a:r>
            <a:r>
              <a:rPr lang="en-US" sz="1100" dirty="0" err="1">
                <a:latin typeface="Times New Roman" pitchFamily="18" charset="0"/>
                <a:cs typeface="Times New Roman" pitchFamily="18" charset="0"/>
              </a:rPr>
              <a:t>Hb</a:t>
            </a: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Haemoglobin</a:t>
            </a:r>
            <a:r>
              <a:rPr lang="en-US" sz="1100" dirty="0">
                <a:latin typeface="Times New Roman" pitchFamily="18" charset="0"/>
                <a:cs typeface="Times New Roman" pitchFamily="18" charset="0"/>
              </a:rPr>
              <a:t> count; RBC: Red blood cell count; WBC: White blood cell count; MCV: Mean corpuscular volume; MCH: Mean corpuscular </a:t>
            </a:r>
            <a:r>
              <a:rPr lang="en-US" sz="1100" dirty="0" err="1">
                <a:latin typeface="Times New Roman" pitchFamily="18" charset="0"/>
                <a:cs typeface="Times New Roman" pitchFamily="18" charset="0"/>
              </a:rPr>
              <a:t>haemoglobin</a:t>
            </a:r>
            <a:r>
              <a:rPr lang="en-US" sz="1100" dirty="0">
                <a:latin typeface="Times New Roman" pitchFamily="18" charset="0"/>
                <a:cs typeface="Times New Roman" pitchFamily="18" charset="0"/>
              </a:rPr>
              <a:t>; MCHC: Mean corpuscular </a:t>
            </a:r>
            <a:r>
              <a:rPr lang="en-US" sz="1100" dirty="0" err="1">
                <a:latin typeface="Times New Roman" pitchFamily="18" charset="0"/>
                <a:cs typeface="Times New Roman" pitchFamily="18" charset="0"/>
              </a:rPr>
              <a:t>haemoglobin</a:t>
            </a:r>
            <a:r>
              <a:rPr lang="en-US" sz="1100" dirty="0">
                <a:latin typeface="Times New Roman" pitchFamily="18" charset="0"/>
                <a:cs typeface="Times New Roman" pitchFamily="18" charset="0"/>
              </a:rPr>
              <a:t> concentration; HET: </a:t>
            </a:r>
            <a:r>
              <a:rPr lang="en-US" sz="1100" dirty="0" err="1">
                <a:latin typeface="Times New Roman" pitchFamily="18" charset="0"/>
                <a:cs typeface="Times New Roman" pitchFamily="18" charset="0"/>
              </a:rPr>
              <a:t>Heterophils</a:t>
            </a:r>
            <a:r>
              <a:rPr lang="en-US" sz="1100" dirty="0">
                <a:latin typeface="Times New Roman" pitchFamily="18" charset="0"/>
                <a:cs typeface="Times New Roman" pitchFamily="18" charset="0"/>
              </a:rPr>
              <a:t>; LYM: Lymphocytes; MON: Monocytes; EOS: </a:t>
            </a:r>
            <a:r>
              <a:rPr lang="en-US" sz="1100" dirty="0" err="1">
                <a:latin typeface="Times New Roman" pitchFamily="18" charset="0"/>
                <a:cs typeface="Times New Roman" pitchFamily="18" charset="0"/>
              </a:rPr>
              <a:t>Eosinophils</a:t>
            </a:r>
            <a:r>
              <a:rPr lang="en-US" sz="1100" dirty="0">
                <a:latin typeface="Times New Roman" pitchFamily="18" charset="0"/>
                <a:cs typeface="Times New Roman" pitchFamily="18" charset="0"/>
              </a:rPr>
              <a:t>; BAS: Basophils</a:t>
            </a:r>
          </a:p>
        </p:txBody>
      </p:sp>
    </p:spTree>
    <p:extLst>
      <p:ext uri="{BB962C8B-B14F-4D97-AF65-F5344CB8AC3E}">
        <p14:creationId xmlns:p14="http://schemas.microsoft.com/office/powerpoint/2010/main" val="2168186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46811304"/>
              </p:ext>
            </p:extLst>
          </p:nvPr>
        </p:nvGraphicFramePr>
        <p:xfrm>
          <a:off x="1222665" y="762000"/>
          <a:ext cx="6397334" cy="4953003"/>
        </p:xfrm>
        <a:graphic>
          <a:graphicData uri="http://schemas.openxmlformats.org/drawingml/2006/table">
            <a:tbl>
              <a:tblPr firstRow="1" firstCol="1" bandRow="1">
                <a:tableStyleId>{2D5ABB26-0587-4C30-8999-92F81FD0307C}</a:tableStyleId>
              </a:tblPr>
              <a:tblGrid>
                <a:gridCol w="1617577"/>
                <a:gridCol w="1617577"/>
                <a:gridCol w="1617577"/>
                <a:gridCol w="1544603"/>
              </a:tblGrid>
              <a:tr h="707571">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Parameters</a:t>
                      </a:r>
                      <a:endParaRPr lang="en-US" sz="12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Control</a:t>
                      </a:r>
                    </a:p>
                    <a:p>
                      <a:pPr marL="0" marR="0" algn="just">
                        <a:lnSpc>
                          <a:spcPct val="200000"/>
                        </a:lnSpc>
                        <a:spcBef>
                          <a:spcPts val="0"/>
                        </a:spcBef>
                        <a:spcAft>
                          <a:spcPts val="0"/>
                        </a:spcAft>
                      </a:pPr>
                      <a:r>
                        <a:rPr lang="en-US" sz="1200">
                          <a:effectLst/>
                          <a:latin typeface="Times New Roman" pitchFamily="18" charset="0"/>
                          <a:cs typeface="Times New Roman" pitchFamily="18" charset="0"/>
                        </a:rPr>
                        <a:t>(0.00 g/L)</a:t>
                      </a:r>
                      <a:endParaRPr lang="en-US" sz="120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1200">
                          <a:effectLst/>
                          <a:latin typeface="Times New Roman" pitchFamily="18" charset="0"/>
                          <a:cs typeface="Times New Roman" pitchFamily="18" charset="0"/>
                        </a:rPr>
                        <a:t>Stem bark</a:t>
                      </a:r>
                    </a:p>
                    <a:p>
                      <a:pPr marL="0" marR="0" algn="just">
                        <a:spcBef>
                          <a:spcPts val="0"/>
                        </a:spcBef>
                        <a:spcAft>
                          <a:spcPts val="0"/>
                        </a:spcAft>
                      </a:pPr>
                      <a:r>
                        <a:rPr lang="en-US" sz="1200">
                          <a:effectLst/>
                          <a:latin typeface="Times New Roman" pitchFamily="18" charset="0"/>
                          <a:cs typeface="Times New Roman" pitchFamily="18" charset="0"/>
                        </a:rPr>
                        <a:t>extract</a:t>
                      </a:r>
                    </a:p>
                    <a:p>
                      <a:pPr marL="0" marR="0" algn="just">
                        <a:lnSpc>
                          <a:spcPct val="200000"/>
                        </a:lnSpc>
                        <a:spcBef>
                          <a:spcPts val="0"/>
                        </a:spcBef>
                        <a:spcAft>
                          <a:spcPts val="0"/>
                        </a:spcAft>
                      </a:pPr>
                      <a:r>
                        <a:rPr lang="en-US" sz="1200">
                          <a:effectLst/>
                          <a:latin typeface="Times New Roman" pitchFamily="18" charset="0"/>
                          <a:cs typeface="Times New Roman" pitchFamily="18" charset="0"/>
                        </a:rPr>
                        <a:t>(0.23 g/L)</a:t>
                      </a:r>
                      <a:endParaRPr lang="en-US" sz="120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1200" dirty="0">
                          <a:effectLst/>
                          <a:latin typeface="Times New Roman" pitchFamily="18" charset="0"/>
                          <a:cs typeface="Times New Roman" pitchFamily="18" charset="0"/>
                        </a:rPr>
                        <a:t>Leaf </a:t>
                      </a:r>
                    </a:p>
                    <a:p>
                      <a:pPr marL="0" marR="0" algn="just">
                        <a:spcBef>
                          <a:spcPts val="0"/>
                        </a:spcBef>
                        <a:spcAft>
                          <a:spcPts val="0"/>
                        </a:spcAft>
                      </a:pPr>
                      <a:r>
                        <a:rPr lang="en-US" sz="1200" dirty="0">
                          <a:effectLst/>
                          <a:latin typeface="Times New Roman" pitchFamily="18" charset="0"/>
                          <a:cs typeface="Times New Roman" pitchFamily="18" charset="0"/>
                        </a:rPr>
                        <a:t>extract</a:t>
                      </a:r>
                    </a:p>
                    <a:p>
                      <a:pPr marL="0" marR="0" algn="just">
                        <a:lnSpc>
                          <a:spcPct val="200000"/>
                        </a:lnSpc>
                        <a:spcBef>
                          <a:spcPts val="0"/>
                        </a:spcBef>
                        <a:spcAft>
                          <a:spcPts val="0"/>
                        </a:spcAft>
                      </a:pPr>
                      <a:r>
                        <a:rPr lang="en-US" sz="1200" dirty="0">
                          <a:effectLst/>
                          <a:latin typeface="Times New Roman" pitchFamily="18" charset="0"/>
                          <a:cs typeface="Times New Roman" pitchFamily="18" charset="0"/>
                        </a:rPr>
                        <a:t>(0.26 g/L)</a:t>
                      </a:r>
                      <a:endParaRPr lang="en-US" sz="12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3786">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PCV (%)</a:t>
                      </a:r>
                      <a:endParaRPr lang="en-US" sz="12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solidFill>
                      <a:srgbClr val="92D050"/>
                    </a:solidFill>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21.00 ± 2.08</a:t>
                      </a:r>
                      <a:r>
                        <a:rPr lang="en-US" sz="1200" baseline="30000">
                          <a:effectLst/>
                          <a:latin typeface="Times New Roman" pitchFamily="18" charset="0"/>
                          <a:cs typeface="Times New Roman" pitchFamily="18" charset="0"/>
                        </a:rPr>
                        <a:t>b</a:t>
                      </a:r>
                      <a:endParaRPr lang="en-US" sz="120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solidFill>
                      <a:srgbClr val="92D050"/>
                    </a:solidFill>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33.33 ± 1.67</a:t>
                      </a:r>
                      <a:r>
                        <a:rPr lang="en-US" sz="1200" baseline="30000">
                          <a:effectLst/>
                          <a:latin typeface="Times New Roman" pitchFamily="18" charset="0"/>
                          <a:cs typeface="Times New Roman" pitchFamily="18" charset="0"/>
                        </a:rPr>
                        <a:t>a</a:t>
                      </a:r>
                      <a:endParaRPr lang="en-US" sz="120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solidFill>
                      <a:srgbClr val="92D050"/>
                    </a:solidFill>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32.33 ± 1.67</a:t>
                      </a:r>
                      <a:r>
                        <a:rPr lang="en-US" sz="1200" baseline="30000" dirty="0">
                          <a:effectLst/>
                          <a:latin typeface="Times New Roman" pitchFamily="18" charset="0"/>
                          <a:cs typeface="Times New Roman" pitchFamily="18" charset="0"/>
                        </a:rPr>
                        <a:t>a</a:t>
                      </a:r>
                      <a:endParaRPr lang="en-US" sz="12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solidFill>
                      <a:srgbClr val="92D050"/>
                    </a:solidFill>
                  </a:tcPr>
                </a:tc>
              </a:tr>
              <a:tr h="353786">
                <a:tc>
                  <a:txBody>
                    <a:bodyPr/>
                    <a:lstStyle/>
                    <a:p>
                      <a:pPr marL="0" marR="0" algn="just">
                        <a:lnSpc>
                          <a:spcPct val="200000"/>
                        </a:lnSpc>
                        <a:spcBef>
                          <a:spcPts val="0"/>
                        </a:spcBef>
                        <a:spcAft>
                          <a:spcPts val="0"/>
                        </a:spcAft>
                      </a:pPr>
                      <a:r>
                        <a:rPr lang="en-US" sz="1200" dirty="0" err="1">
                          <a:effectLst/>
                          <a:latin typeface="Times New Roman" pitchFamily="18" charset="0"/>
                          <a:cs typeface="Times New Roman" pitchFamily="18" charset="0"/>
                        </a:rPr>
                        <a:t>Hb</a:t>
                      </a:r>
                      <a:r>
                        <a:rPr lang="en-US" sz="1200" dirty="0">
                          <a:effectLst/>
                          <a:latin typeface="Times New Roman" pitchFamily="18" charset="0"/>
                          <a:cs typeface="Times New Roman" pitchFamily="18" charset="0"/>
                        </a:rPr>
                        <a:t> (g/dl)</a:t>
                      </a:r>
                      <a:endParaRPr lang="en-US" sz="1200" dirty="0">
                        <a:effectLst/>
                        <a:latin typeface="Times New Roman" pitchFamily="18" charset="0"/>
                        <a:ea typeface="Calibri"/>
                        <a:cs typeface="Times New Roman" pitchFamily="18" charset="0"/>
                      </a:endParaRPr>
                    </a:p>
                  </a:txBody>
                  <a:tcPr marL="60616" marR="60616" marT="0" marB="0">
                    <a:solidFill>
                      <a:srgbClr val="92D050"/>
                    </a:solidFill>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7.10 ± 0.76</a:t>
                      </a:r>
                      <a:r>
                        <a:rPr lang="en-US" sz="1200" baseline="30000">
                          <a:effectLst/>
                          <a:latin typeface="Times New Roman" pitchFamily="18" charset="0"/>
                          <a:cs typeface="Times New Roman" pitchFamily="18" charset="0"/>
                        </a:rPr>
                        <a:t>b</a:t>
                      </a:r>
                      <a:endParaRPr lang="en-US" sz="1200">
                        <a:effectLst/>
                        <a:latin typeface="Times New Roman" pitchFamily="18" charset="0"/>
                        <a:ea typeface="Calibri"/>
                        <a:cs typeface="Times New Roman" pitchFamily="18" charset="0"/>
                      </a:endParaRPr>
                    </a:p>
                  </a:txBody>
                  <a:tcPr marL="60616" marR="60616" marT="0" marB="0">
                    <a:solidFill>
                      <a:srgbClr val="92D050"/>
                    </a:solidFill>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11.20 ± 0.60</a:t>
                      </a:r>
                      <a:r>
                        <a:rPr lang="en-US" sz="1200" baseline="30000">
                          <a:effectLst/>
                          <a:latin typeface="Times New Roman" pitchFamily="18" charset="0"/>
                          <a:cs typeface="Times New Roman" pitchFamily="18" charset="0"/>
                        </a:rPr>
                        <a:t>a</a:t>
                      </a:r>
                      <a:endParaRPr lang="en-US" sz="1200">
                        <a:effectLst/>
                        <a:latin typeface="Times New Roman" pitchFamily="18" charset="0"/>
                        <a:ea typeface="Calibri"/>
                        <a:cs typeface="Times New Roman" pitchFamily="18" charset="0"/>
                      </a:endParaRPr>
                    </a:p>
                  </a:txBody>
                  <a:tcPr marL="60616" marR="60616" marT="0" marB="0">
                    <a:solidFill>
                      <a:srgbClr val="92D050"/>
                    </a:solidFill>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11.10 ± 0.60</a:t>
                      </a:r>
                      <a:r>
                        <a:rPr lang="en-US" sz="1200" baseline="30000" dirty="0">
                          <a:effectLst/>
                          <a:latin typeface="Times New Roman" pitchFamily="18" charset="0"/>
                          <a:cs typeface="Times New Roman" pitchFamily="18" charset="0"/>
                        </a:rPr>
                        <a:t>a</a:t>
                      </a:r>
                      <a:endParaRPr lang="en-US" sz="1200" dirty="0">
                        <a:effectLst/>
                        <a:latin typeface="Times New Roman" pitchFamily="18" charset="0"/>
                        <a:ea typeface="Calibri"/>
                        <a:cs typeface="Times New Roman" pitchFamily="18" charset="0"/>
                      </a:endParaRPr>
                    </a:p>
                  </a:txBody>
                  <a:tcPr marL="60616" marR="60616" marT="0" marB="0">
                    <a:solidFill>
                      <a:srgbClr val="92D050"/>
                    </a:solidFill>
                  </a:tcPr>
                </a:tc>
              </a:tr>
              <a:tr h="353786">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RBC (x10</a:t>
                      </a:r>
                      <a:r>
                        <a:rPr lang="en-US" sz="1200" baseline="30000" dirty="0">
                          <a:effectLst/>
                          <a:latin typeface="Times New Roman" pitchFamily="18" charset="0"/>
                          <a:cs typeface="Times New Roman" pitchFamily="18" charset="0"/>
                        </a:rPr>
                        <a:t>12</a:t>
                      </a:r>
                      <a:r>
                        <a:rPr lang="en-US" sz="1200" dirty="0">
                          <a:effectLst/>
                          <a:latin typeface="Times New Roman" pitchFamily="18" charset="0"/>
                          <a:cs typeface="Times New Roman" pitchFamily="18" charset="0"/>
                        </a:rPr>
                        <a:t>/L)</a:t>
                      </a:r>
                      <a:endParaRPr lang="en-US" sz="1200" dirty="0">
                        <a:effectLst/>
                        <a:latin typeface="Times New Roman" pitchFamily="18" charset="0"/>
                        <a:ea typeface="Calibri"/>
                        <a:cs typeface="Times New Roman" pitchFamily="18" charset="0"/>
                      </a:endParaRPr>
                    </a:p>
                  </a:txBody>
                  <a:tcPr marL="60616" marR="60616" marT="0" marB="0">
                    <a:solidFill>
                      <a:srgbClr val="92D050"/>
                    </a:solidFill>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0.90 ± 0.06</a:t>
                      </a:r>
                      <a:r>
                        <a:rPr lang="en-US" sz="1200" baseline="30000">
                          <a:effectLst/>
                          <a:latin typeface="Times New Roman" pitchFamily="18" charset="0"/>
                          <a:cs typeface="Times New Roman" pitchFamily="18" charset="0"/>
                        </a:rPr>
                        <a:t>b</a:t>
                      </a:r>
                      <a:endParaRPr lang="en-US" sz="1200">
                        <a:effectLst/>
                        <a:latin typeface="Times New Roman" pitchFamily="18" charset="0"/>
                        <a:ea typeface="Calibri"/>
                        <a:cs typeface="Times New Roman" pitchFamily="18" charset="0"/>
                      </a:endParaRPr>
                    </a:p>
                  </a:txBody>
                  <a:tcPr marL="60616" marR="60616" marT="0" marB="0">
                    <a:solidFill>
                      <a:srgbClr val="92D050"/>
                    </a:solidFill>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1.42 ± 0.08</a:t>
                      </a:r>
                      <a:r>
                        <a:rPr lang="en-US" sz="1200" baseline="30000">
                          <a:effectLst/>
                          <a:latin typeface="Times New Roman" pitchFamily="18" charset="0"/>
                          <a:cs typeface="Times New Roman" pitchFamily="18" charset="0"/>
                        </a:rPr>
                        <a:t>a</a:t>
                      </a:r>
                      <a:endParaRPr lang="en-US" sz="1200">
                        <a:effectLst/>
                        <a:latin typeface="Times New Roman" pitchFamily="18" charset="0"/>
                        <a:ea typeface="Calibri"/>
                        <a:cs typeface="Times New Roman" pitchFamily="18" charset="0"/>
                      </a:endParaRPr>
                    </a:p>
                  </a:txBody>
                  <a:tcPr marL="60616" marR="60616" marT="0" marB="0">
                    <a:solidFill>
                      <a:srgbClr val="92D050"/>
                    </a:solidFill>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1.36 ± 0.07</a:t>
                      </a:r>
                      <a:r>
                        <a:rPr lang="en-US" sz="1200" baseline="30000" dirty="0">
                          <a:effectLst/>
                          <a:latin typeface="Times New Roman" pitchFamily="18" charset="0"/>
                          <a:cs typeface="Times New Roman" pitchFamily="18" charset="0"/>
                        </a:rPr>
                        <a:t>a</a:t>
                      </a:r>
                      <a:endParaRPr lang="en-US" sz="1200" dirty="0">
                        <a:effectLst/>
                        <a:latin typeface="Times New Roman" pitchFamily="18" charset="0"/>
                        <a:ea typeface="Calibri"/>
                        <a:cs typeface="Times New Roman" pitchFamily="18" charset="0"/>
                      </a:endParaRPr>
                    </a:p>
                  </a:txBody>
                  <a:tcPr marL="60616" marR="60616" marT="0" marB="0">
                    <a:solidFill>
                      <a:srgbClr val="92D050"/>
                    </a:solidFill>
                  </a:tcPr>
                </a:tc>
              </a:tr>
              <a:tr h="353786">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WBC (x10</a:t>
                      </a:r>
                      <a:r>
                        <a:rPr lang="en-US" sz="1200" baseline="30000" dirty="0">
                          <a:effectLst/>
                          <a:latin typeface="Times New Roman" pitchFamily="18" charset="0"/>
                          <a:cs typeface="Times New Roman" pitchFamily="18" charset="0"/>
                        </a:rPr>
                        <a:t>3</a:t>
                      </a:r>
                      <a:r>
                        <a:rPr lang="en-US" sz="1200" dirty="0">
                          <a:effectLst/>
                          <a:latin typeface="Times New Roman" pitchFamily="18" charset="0"/>
                          <a:cs typeface="Times New Roman" pitchFamily="18" charset="0"/>
                        </a:rPr>
                        <a:t>/L)</a:t>
                      </a:r>
                      <a:endParaRPr lang="en-US" sz="1200" dirty="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10.73 ± 0.75</a:t>
                      </a:r>
                      <a:endParaRPr lang="en-US" sz="1200" dirty="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9.23 ± 0.97</a:t>
                      </a:r>
                      <a:endParaRPr lang="en-US" sz="1200" dirty="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8.03 ± 0.67</a:t>
                      </a:r>
                      <a:endParaRPr lang="en-US" sz="1200" dirty="0">
                        <a:effectLst/>
                        <a:latin typeface="Times New Roman" pitchFamily="18" charset="0"/>
                        <a:ea typeface="Calibri"/>
                        <a:cs typeface="Times New Roman" pitchFamily="18" charset="0"/>
                      </a:endParaRPr>
                    </a:p>
                  </a:txBody>
                  <a:tcPr marL="60616" marR="60616" marT="0" marB="0"/>
                </a:tc>
              </a:tr>
              <a:tr h="35378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MCV (fL)</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231.44 ± 8.35</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233.89 ± 2.10</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237.10 ± 0.66</a:t>
                      </a:r>
                      <a:endParaRPr lang="en-US" sz="1200" dirty="0">
                        <a:effectLst/>
                        <a:latin typeface="Times New Roman" pitchFamily="18" charset="0"/>
                        <a:ea typeface="Calibri"/>
                        <a:cs typeface="Times New Roman" pitchFamily="18" charset="0"/>
                      </a:endParaRPr>
                    </a:p>
                  </a:txBody>
                  <a:tcPr marL="60616" marR="60616" marT="0" marB="0"/>
                </a:tc>
              </a:tr>
              <a:tr h="35378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MCH (pg)</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78.18 ± 3.48</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78.88 ± 0.70</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81.37 ±0.77</a:t>
                      </a:r>
                      <a:endParaRPr lang="en-US" sz="1200" dirty="0">
                        <a:effectLst/>
                        <a:latin typeface="Times New Roman" pitchFamily="18" charset="0"/>
                        <a:ea typeface="Calibri"/>
                        <a:cs typeface="Times New Roman" pitchFamily="18" charset="0"/>
                      </a:endParaRPr>
                    </a:p>
                  </a:txBody>
                  <a:tcPr marL="60616" marR="60616" marT="0" marB="0"/>
                </a:tc>
              </a:tr>
              <a:tr h="353786">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MCHC (g/dl)</a:t>
                      </a:r>
                      <a:endParaRPr lang="en-US" sz="1200" dirty="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33.76 ± 0.41</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33.59 ± 0.13</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34.32 ± 0.09</a:t>
                      </a:r>
                      <a:endParaRPr lang="en-US" sz="1200" dirty="0">
                        <a:effectLst/>
                        <a:latin typeface="Times New Roman" pitchFamily="18" charset="0"/>
                        <a:ea typeface="Calibri"/>
                        <a:cs typeface="Times New Roman" pitchFamily="18" charset="0"/>
                      </a:endParaRPr>
                    </a:p>
                  </a:txBody>
                  <a:tcPr marL="60616" marR="60616" marT="0" marB="0"/>
                </a:tc>
              </a:tr>
              <a:tr h="35378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HET (%)</a:t>
                      </a:r>
                      <a:endParaRPr lang="en-US" sz="1200">
                        <a:effectLst/>
                        <a:latin typeface="Times New Roman" pitchFamily="18" charset="0"/>
                        <a:ea typeface="Calibri"/>
                        <a:cs typeface="Times New Roman" pitchFamily="18" charset="0"/>
                      </a:endParaRPr>
                    </a:p>
                  </a:txBody>
                  <a:tcPr marL="60616" marR="60616" marT="0" marB="0">
                    <a:solidFill>
                      <a:srgbClr val="92D050"/>
                    </a:solidFill>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34.00 ± 1.15</a:t>
                      </a:r>
                      <a:r>
                        <a:rPr lang="en-US" sz="1200" baseline="30000">
                          <a:effectLst/>
                          <a:latin typeface="Times New Roman" pitchFamily="18" charset="0"/>
                          <a:cs typeface="Times New Roman" pitchFamily="18" charset="0"/>
                        </a:rPr>
                        <a:t>b</a:t>
                      </a:r>
                      <a:endParaRPr lang="en-US" sz="1200">
                        <a:effectLst/>
                        <a:latin typeface="Times New Roman" pitchFamily="18" charset="0"/>
                        <a:ea typeface="Calibri"/>
                        <a:cs typeface="Times New Roman" pitchFamily="18" charset="0"/>
                      </a:endParaRPr>
                    </a:p>
                  </a:txBody>
                  <a:tcPr marL="60616" marR="60616" marT="0" marB="0">
                    <a:solidFill>
                      <a:srgbClr val="92D050"/>
                    </a:solidFill>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37.67 ± 0.67</a:t>
                      </a:r>
                      <a:r>
                        <a:rPr lang="en-US" sz="1200" baseline="30000">
                          <a:effectLst/>
                          <a:latin typeface="Times New Roman" pitchFamily="18" charset="0"/>
                          <a:cs typeface="Times New Roman" pitchFamily="18" charset="0"/>
                        </a:rPr>
                        <a:t>a</a:t>
                      </a:r>
                      <a:endParaRPr lang="en-US" sz="1200">
                        <a:effectLst/>
                        <a:latin typeface="Times New Roman" pitchFamily="18" charset="0"/>
                        <a:ea typeface="Calibri"/>
                        <a:cs typeface="Times New Roman" pitchFamily="18" charset="0"/>
                      </a:endParaRPr>
                    </a:p>
                  </a:txBody>
                  <a:tcPr marL="60616" marR="60616" marT="0" marB="0">
                    <a:solidFill>
                      <a:srgbClr val="92D050"/>
                    </a:solidFill>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33.00 ± 0.00</a:t>
                      </a:r>
                      <a:r>
                        <a:rPr lang="en-US" sz="1200" baseline="30000" dirty="0">
                          <a:effectLst/>
                          <a:latin typeface="Times New Roman" pitchFamily="18" charset="0"/>
                          <a:cs typeface="Times New Roman" pitchFamily="18" charset="0"/>
                        </a:rPr>
                        <a:t>b</a:t>
                      </a:r>
                      <a:endParaRPr lang="en-US" sz="1200" dirty="0">
                        <a:effectLst/>
                        <a:latin typeface="Times New Roman" pitchFamily="18" charset="0"/>
                        <a:ea typeface="Calibri"/>
                        <a:cs typeface="Times New Roman" pitchFamily="18" charset="0"/>
                      </a:endParaRPr>
                    </a:p>
                  </a:txBody>
                  <a:tcPr marL="60616" marR="60616" marT="0" marB="0">
                    <a:solidFill>
                      <a:srgbClr val="92D050"/>
                    </a:solidFill>
                  </a:tcPr>
                </a:tc>
              </a:tr>
              <a:tr h="35378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LYM (%)</a:t>
                      </a:r>
                      <a:endParaRPr lang="en-US" sz="1200">
                        <a:effectLst/>
                        <a:latin typeface="Times New Roman" pitchFamily="18" charset="0"/>
                        <a:ea typeface="Calibri"/>
                        <a:cs typeface="Times New Roman" pitchFamily="18" charset="0"/>
                      </a:endParaRPr>
                    </a:p>
                  </a:txBody>
                  <a:tcPr marL="60616" marR="60616" marT="0" marB="0">
                    <a:solidFill>
                      <a:srgbClr val="92D050"/>
                    </a:solidFill>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58.67 ± 1.86</a:t>
                      </a:r>
                      <a:r>
                        <a:rPr lang="en-US" sz="1200" baseline="30000">
                          <a:effectLst/>
                          <a:latin typeface="Times New Roman" pitchFamily="18" charset="0"/>
                          <a:cs typeface="Times New Roman" pitchFamily="18" charset="0"/>
                        </a:rPr>
                        <a:t>b</a:t>
                      </a:r>
                      <a:endParaRPr lang="en-US" sz="1200">
                        <a:effectLst/>
                        <a:latin typeface="Times New Roman" pitchFamily="18" charset="0"/>
                        <a:ea typeface="Calibri"/>
                        <a:cs typeface="Times New Roman" pitchFamily="18" charset="0"/>
                      </a:endParaRPr>
                    </a:p>
                  </a:txBody>
                  <a:tcPr marL="60616" marR="60616" marT="0" marB="0">
                    <a:solidFill>
                      <a:srgbClr val="92D050"/>
                    </a:solidFill>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59.67 ± 0.33</a:t>
                      </a:r>
                      <a:r>
                        <a:rPr lang="en-US" sz="1200" baseline="30000">
                          <a:effectLst/>
                          <a:latin typeface="Times New Roman" pitchFamily="18" charset="0"/>
                          <a:cs typeface="Times New Roman" pitchFamily="18" charset="0"/>
                        </a:rPr>
                        <a:t>ab</a:t>
                      </a:r>
                      <a:endParaRPr lang="en-US" sz="1200">
                        <a:effectLst/>
                        <a:latin typeface="Times New Roman" pitchFamily="18" charset="0"/>
                        <a:ea typeface="Calibri"/>
                        <a:cs typeface="Times New Roman" pitchFamily="18" charset="0"/>
                      </a:endParaRPr>
                    </a:p>
                  </a:txBody>
                  <a:tcPr marL="60616" marR="60616" marT="0" marB="0">
                    <a:solidFill>
                      <a:srgbClr val="92D050"/>
                    </a:solidFill>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63.33 ± 0.33</a:t>
                      </a:r>
                      <a:r>
                        <a:rPr lang="en-US" sz="1200" baseline="30000" dirty="0">
                          <a:effectLst/>
                          <a:latin typeface="Times New Roman" pitchFamily="18" charset="0"/>
                          <a:cs typeface="Times New Roman" pitchFamily="18" charset="0"/>
                        </a:rPr>
                        <a:t>a</a:t>
                      </a:r>
                      <a:endParaRPr lang="en-US" sz="1200" dirty="0">
                        <a:effectLst/>
                        <a:latin typeface="Times New Roman" pitchFamily="18" charset="0"/>
                        <a:ea typeface="Calibri"/>
                        <a:cs typeface="Times New Roman" pitchFamily="18" charset="0"/>
                      </a:endParaRPr>
                    </a:p>
                  </a:txBody>
                  <a:tcPr marL="60616" marR="60616" marT="0" marB="0">
                    <a:solidFill>
                      <a:srgbClr val="92D050"/>
                    </a:solidFill>
                  </a:tcPr>
                </a:tc>
              </a:tr>
              <a:tr h="35378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MON (%)</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0.00</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0.67 ± 0.33</a:t>
                      </a:r>
                      <a:endParaRPr lang="en-US" sz="12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0.00</a:t>
                      </a:r>
                      <a:endParaRPr lang="en-US" sz="1200" dirty="0">
                        <a:effectLst/>
                        <a:latin typeface="Times New Roman" pitchFamily="18" charset="0"/>
                        <a:ea typeface="Calibri"/>
                        <a:cs typeface="Times New Roman" pitchFamily="18" charset="0"/>
                      </a:endParaRPr>
                    </a:p>
                  </a:txBody>
                  <a:tcPr marL="60616" marR="60616" marT="0" marB="0"/>
                </a:tc>
              </a:tr>
              <a:tr h="35378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EOS (%)</a:t>
                      </a:r>
                      <a:endParaRPr lang="en-US" sz="1200">
                        <a:effectLst/>
                        <a:latin typeface="Times New Roman" pitchFamily="18" charset="0"/>
                        <a:ea typeface="Calibri"/>
                        <a:cs typeface="Times New Roman" pitchFamily="18" charset="0"/>
                      </a:endParaRPr>
                    </a:p>
                  </a:txBody>
                  <a:tcPr marL="60616" marR="60616" marT="0" marB="0">
                    <a:solidFill>
                      <a:srgbClr val="92D050"/>
                    </a:solidFill>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4.00 ± 0.58</a:t>
                      </a:r>
                      <a:r>
                        <a:rPr lang="en-US" sz="1200" baseline="30000">
                          <a:effectLst/>
                          <a:latin typeface="Times New Roman" pitchFamily="18" charset="0"/>
                          <a:cs typeface="Times New Roman" pitchFamily="18" charset="0"/>
                        </a:rPr>
                        <a:t>a</a:t>
                      </a:r>
                      <a:endParaRPr lang="en-US" sz="1200">
                        <a:effectLst/>
                        <a:latin typeface="Times New Roman" pitchFamily="18" charset="0"/>
                        <a:ea typeface="Calibri"/>
                        <a:cs typeface="Times New Roman" pitchFamily="18" charset="0"/>
                      </a:endParaRPr>
                    </a:p>
                  </a:txBody>
                  <a:tcPr marL="60616" marR="60616" marT="0" marB="0">
                    <a:solidFill>
                      <a:srgbClr val="92D050"/>
                    </a:solidFill>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2.00 ± 0.00</a:t>
                      </a:r>
                      <a:r>
                        <a:rPr lang="en-US" sz="1200" baseline="30000">
                          <a:effectLst/>
                          <a:latin typeface="Times New Roman" pitchFamily="18" charset="0"/>
                          <a:cs typeface="Times New Roman" pitchFamily="18" charset="0"/>
                        </a:rPr>
                        <a:t>b</a:t>
                      </a:r>
                      <a:endParaRPr lang="en-US" sz="1200">
                        <a:effectLst/>
                        <a:latin typeface="Times New Roman" pitchFamily="18" charset="0"/>
                        <a:ea typeface="Calibri"/>
                        <a:cs typeface="Times New Roman" pitchFamily="18" charset="0"/>
                      </a:endParaRPr>
                    </a:p>
                  </a:txBody>
                  <a:tcPr marL="60616" marR="60616" marT="0" marB="0">
                    <a:solidFill>
                      <a:srgbClr val="92D050"/>
                    </a:solidFill>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3.00 ± 0.00</a:t>
                      </a:r>
                      <a:r>
                        <a:rPr lang="en-US" sz="1200" baseline="30000" dirty="0">
                          <a:effectLst/>
                          <a:latin typeface="Times New Roman" pitchFamily="18" charset="0"/>
                          <a:cs typeface="Times New Roman" pitchFamily="18" charset="0"/>
                        </a:rPr>
                        <a:t>ab</a:t>
                      </a:r>
                      <a:endParaRPr lang="en-US" sz="1200" dirty="0">
                        <a:effectLst/>
                        <a:latin typeface="Times New Roman" pitchFamily="18" charset="0"/>
                        <a:ea typeface="Calibri"/>
                        <a:cs typeface="Times New Roman" pitchFamily="18" charset="0"/>
                      </a:endParaRPr>
                    </a:p>
                  </a:txBody>
                  <a:tcPr marL="60616" marR="60616" marT="0" marB="0">
                    <a:solidFill>
                      <a:srgbClr val="92D050"/>
                    </a:solidFill>
                  </a:tcPr>
                </a:tc>
              </a:tr>
              <a:tr h="353786">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BAS (%)</a:t>
                      </a:r>
                      <a:endParaRPr lang="en-US" sz="1200">
                        <a:effectLst/>
                        <a:latin typeface="Times New Roman" pitchFamily="18" charset="0"/>
                        <a:ea typeface="Calibri"/>
                        <a:cs typeface="Times New Roman" pitchFamily="18" charset="0"/>
                      </a:endParaRPr>
                    </a:p>
                  </a:txBody>
                  <a:tcPr marL="60616" marR="60616"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0.00</a:t>
                      </a:r>
                      <a:endParaRPr lang="en-US" sz="1200">
                        <a:effectLst/>
                        <a:latin typeface="Times New Roman" pitchFamily="18" charset="0"/>
                        <a:ea typeface="Calibri"/>
                        <a:cs typeface="Times New Roman" pitchFamily="18" charset="0"/>
                      </a:endParaRPr>
                    </a:p>
                  </a:txBody>
                  <a:tcPr marL="60616" marR="60616"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200">
                          <a:effectLst/>
                          <a:latin typeface="Times New Roman" pitchFamily="18" charset="0"/>
                          <a:cs typeface="Times New Roman" pitchFamily="18" charset="0"/>
                        </a:rPr>
                        <a:t>0.00</a:t>
                      </a:r>
                      <a:endParaRPr lang="en-US" sz="1200">
                        <a:effectLst/>
                        <a:latin typeface="Times New Roman" pitchFamily="18" charset="0"/>
                        <a:ea typeface="Calibri"/>
                        <a:cs typeface="Times New Roman" pitchFamily="18" charset="0"/>
                      </a:endParaRPr>
                    </a:p>
                  </a:txBody>
                  <a:tcPr marL="60616" marR="60616"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0.00</a:t>
                      </a:r>
                      <a:endParaRPr lang="en-US" sz="1200" dirty="0">
                        <a:effectLst/>
                        <a:latin typeface="Times New Roman" pitchFamily="18" charset="0"/>
                        <a:ea typeface="Calibri"/>
                        <a:cs typeface="Times New Roman" pitchFamily="18" charset="0"/>
                      </a:endParaRPr>
                    </a:p>
                  </a:txBody>
                  <a:tcPr marL="60616" marR="60616" marT="0" marB="0">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304800" y="152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11: Mean values of </a:t>
            </a:r>
            <a:r>
              <a:rPr kumimoji="0" lang="en-US" sz="12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haematological</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parameters of sub-adult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Clarias</a:t>
            </a:r>
            <a:r>
              <a:rPr kumimoji="0" lang="en-US" sz="12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gariepinus</a:t>
            </a:r>
            <a:r>
              <a:rPr kumimoji="0" lang="en-US" sz="12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exposed to sub-lethal concentrations (LC</a:t>
            </a:r>
            <a:r>
              <a:rPr kumimoji="0" lang="en-US" sz="1200" b="1"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50</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of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2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aqueous stem bark and leaf extracts at 21</a:t>
            </a:r>
            <a:r>
              <a:rPr kumimoji="0" lang="en-US" sz="1200" b="1"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st</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day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270164" y="5638800"/>
            <a:ext cx="8763000" cy="1107996"/>
          </a:xfrm>
          <a:prstGeom prst="rect">
            <a:avLst/>
          </a:prstGeom>
        </p:spPr>
        <p:txBody>
          <a:bodyPr wrap="square">
            <a:spAutoFit/>
          </a:bodyPr>
          <a:lstStyle/>
          <a:p>
            <a:r>
              <a:rPr lang="en-US" dirty="0"/>
              <a:t>*</a:t>
            </a:r>
            <a:r>
              <a:rPr lang="en-US" sz="1200" dirty="0">
                <a:latin typeface="Times New Roman" pitchFamily="18" charset="0"/>
                <a:cs typeface="Times New Roman" pitchFamily="18" charset="0"/>
              </a:rPr>
              <a:t>Means with different superscripts along same row show significant (p&lt;0.05) difference</a:t>
            </a:r>
          </a:p>
          <a:p>
            <a:r>
              <a:rPr lang="en-US" sz="1200" dirty="0">
                <a:latin typeface="Times New Roman" pitchFamily="18" charset="0"/>
                <a:cs typeface="Times New Roman" pitchFamily="18" charset="0"/>
              </a:rPr>
              <a:t> </a:t>
            </a:r>
          </a:p>
          <a:p>
            <a:r>
              <a:rPr lang="en-US" sz="1200" dirty="0">
                <a:latin typeface="Times New Roman" pitchFamily="18" charset="0"/>
                <a:cs typeface="Times New Roman" pitchFamily="18" charset="0"/>
              </a:rPr>
              <a:t>**PCV: Park cell volume; </a:t>
            </a:r>
            <a:r>
              <a:rPr lang="en-US" sz="1200" dirty="0" err="1">
                <a:latin typeface="Times New Roman" pitchFamily="18" charset="0"/>
                <a:cs typeface="Times New Roman" pitchFamily="18" charset="0"/>
              </a:rPr>
              <a:t>Hb</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Haemoglobin</a:t>
            </a:r>
            <a:r>
              <a:rPr lang="en-US" sz="1200" dirty="0">
                <a:latin typeface="Times New Roman" pitchFamily="18" charset="0"/>
                <a:cs typeface="Times New Roman" pitchFamily="18" charset="0"/>
              </a:rPr>
              <a:t> count; RBC: Red blood cell count; WBC: White blood cell count; MCV: Mean corpuscular volume; MCH: Mean corpuscular </a:t>
            </a:r>
            <a:r>
              <a:rPr lang="en-US" sz="1200" dirty="0" err="1">
                <a:latin typeface="Times New Roman" pitchFamily="18" charset="0"/>
                <a:cs typeface="Times New Roman" pitchFamily="18" charset="0"/>
              </a:rPr>
              <a:t>haemoglobin</a:t>
            </a:r>
            <a:r>
              <a:rPr lang="en-US" sz="1200" dirty="0">
                <a:latin typeface="Times New Roman" pitchFamily="18" charset="0"/>
                <a:cs typeface="Times New Roman" pitchFamily="18" charset="0"/>
              </a:rPr>
              <a:t>; MCHC: Mean corpuscular </a:t>
            </a:r>
            <a:r>
              <a:rPr lang="en-US" sz="1200" dirty="0" err="1">
                <a:latin typeface="Times New Roman" pitchFamily="18" charset="0"/>
                <a:cs typeface="Times New Roman" pitchFamily="18" charset="0"/>
              </a:rPr>
              <a:t>haemoglobin</a:t>
            </a:r>
            <a:r>
              <a:rPr lang="en-US" sz="1200" dirty="0">
                <a:latin typeface="Times New Roman" pitchFamily="18" charset="0"/>
                <a:cs typeface="Times New Roman" pitchFamily="18" charset="0"/>
              </a:rPr>
              <a:t> concentration; HET: </a:t>
            </a:r>
            <a:r>
              <a:rPr lang="en-US" sz="1200" dirty="0" err="1">
                <a:latin typeface="Times New Roman" pitchFamily="18" charset="0"/>
                <a:cs typeface="Times New Roman" pitchFamily="18" charset="0"/>
              </a:rPr>
              <a:t>Heterophils</a:t>
            </a:r>
            <a:r>
              <a:rPr lang="en-US" sz="1200" dirty="0">
                <a:latin typeface="Times New Roman" pitchFamily="18" charset="0"/>
                <a:cs typeface="Times New Roman" pitchFamily="18" charset="0"/>
              </a:rPr>
              <a:t>; LYM: Lymphocytes; MON: Monocytes; EOS: </a:t>
            </a:r>
            <a:r>
              <a:rPr lang="en-US" sz="1200" dirty="0" err="1">
                <a:latin typeface="Times New Roman" pitchFamily="18" charset="0"/>
                <a:cs typeface="Times New Roman" pitchFamily="18" charset="0"/>
              </a:rPr>
              <a:t>Eosinophils</a:t>
            </a:r>
            <a:r>
              <a:rPr lang="en-US" sz="1200" dirty="0">
                <a:latin typeface="Times New Roman" pitchFamily="18" charset="0"/>
                <a:cs typeface="Times New Roman" pitchFamily="18" charset="0"/>
              </a:rPr>
              <a:t>; BAS: Basophils</a:t>
            </a:r>
          </a:p>
        </p:txBody>
      </p:sp>
    </p:spTree>
    <p:extLst>
      <p:ext uri="{BB962C8B-B14F-4D97-AF65-F5344CB8AC3E}">
        <p14:creationId xmlns:p14="http://schemas.microsoft.com/office/powerpoint/2010/main" val="4224548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63766242"/>
              </p:ext>
            </p:extLst>
          </p:nvPr>
        </p:nvGraphicFramePr>
        <p:xfrm>
          <a:off x="914398" y="762000"/>
          <a:ext cx="7162804" cy="5129600"/>
        </p:xfrm>
        <a:graphic>
          <a:graphicData uri="http://schemas.openxmlformats.org/drawingml/2006/table">
            <a:tbl>
              <a:tblPr firstRow="1" firstCol="1" bandRow="1">
                <a:tableStyleId>{2D5ABB26-0587-4C30-8999-92F81FD0307C}</a:tableStyleId>
              </a:tblPr>
              <a:tblGrid>
                <a:gridCol w="1790701"/>
                <a:gridCol w="1790701"/>
                <a:gridCol w="1790701"/>
                <a:gridCol w="1790701"/>
              </a:tblGrid>
              <a:tr h="761334">
                <a:tc>
                  <a:txBody>
                    <a:bodyPr/>
                    <a:lstStyle/>
                    <a:p>
                      <a:pPr marL="0" marR="0" algn="just">
                        <a:lnSpc>
                          <a:spcPct val="200000"/>
                        </a:lnSpc>
                        <a:spcBef>
                          <a:spcPts val="0"/>
                        </a:spcBef>
                        <a:spcAft>
                          <a:spcPts val="0"/>
                        </a:spcAft>
                      </a:pPr>
                      <a:r>
                        <a:rPr lang="en-US" sz="1200" dirty="0">
                          <a:effectLst/>
                          <a:latin typeface="Times New Roman" pitchFamily="18" charset="0"/>
                          <a:cs typeface="Times New Roman" pitchFamily="18" charset="0"/>
                        </a:rPr>
                        <a:t>Parameters</a:t>
                      </a:r>
                      <a:endParaRPr lang="en-US" sz="12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Control</a:t>
                      </a:r>
                    </a:p>
                    <a:p>
                      <a:pPr marL="0" marR="0" algn="just">
                        <a:lnSpc>
                          <a:spcPct val="200000"/>
                        </a:lnSpc>
                        <a:spcBef>
                          <a:spcPts val="0"/>
                        </a:spcBef>
                        <a:spcAft>
                          <a:spcPts val="0"/>
                        </a:spcAft>
                      </a:pPr>
                      <a:r>
                        <a:rPr lang="en-US" sz="1400">
                          <a:effectLst/>
                          <a:latin typeface="Times New Roman" pitchFamily="18" charset="0"/>
                          <a:cs typeface="Times New Roman" pitchFamily="18" charset="0"/>
                        </a:rPr>
                        <a:t>(0.00 g/L)</a:t>
                      </a:r>
                      <a:endParaRPr lang="en-US" sz="140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1400">
                          <a:effectLst/>
                          <a:latin typeface="Times New Roman" pitchFamily="18" charset="0"/>
                          <a:cs typeface="Times New Roman" pitchFamily="18" charset="0"/>
                        </a:rPr>
                        <a:t>Stem bark</a:t>
                      </a:r>
                    </a:p>
                    <a:p>
                      <a:pPr marL="0" marR="0" algn="just">
                        <a:spcBef>
                          <a:spcPts val="0"/>
                        </a:spcBef>
                        <a:spcAft>
                          <a:spcPts val="0"/>
                        </a:spcAft>
                      </a:pPr>
                      <a:r>
                        <a:rPr lang="en-US" sz="1400">
                          <a:effectLst/>
                          <a:latin typeface="Times New Roman" pitchFamily="18" charset="0"/>
                          <a:cs typeface="Times New Roman" pitchFamily="18" charset="0"/>
                        </a:rPr>
                        <a:t>extract</a:t>
                      </a:r>
                    </a:p>
                    <a:p>
                      <a:pPr marL="0" marR="0" algn="just">
                        <a:lnSpc>
                          <a:spcPct val="200000"/>
                        </a:lnSpc>
                        <a:spcBef>
                          <a:spcPts val="0"/>
                        </a:spcBef>
                        <a:spcAft>
                          <a:spcPts val="0"/>
                        </a:spcAft>
                      </a:pPr>
                      <a:r>
                        <a:rPr lang="en-US" sz="1400">
                          <a:effectLst/>
                          <a:latin typeface="Times New Roman" pitchFamily="18" charset="0"/>
                          <a:cs typeface="Times New Roman" pitchFamily="18" charset="0"/>
                        </a:rPr>
                        <a:t>(0.23 g/L)</a:t>
                      </a:r>
                      <a:endParaRPr lang="en-US" sz="140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1400" dirty="0">
                          <a:effectLst/>
                          <a:latin typeface="Times New Roman" pitchFamily="18" charset="0"/>
                          <a:cs typeface="Times New Roman" pitchFamily="18" charset="0"/>
                        </a:rPr>
                        <a:t>Leaf </a:t>
                      </a:r>
                    </a:p>
                    <a:p>
                      <a:pPr marL="0" marR="0" algn="just">
                        <a:spcBef>
                          <a:spcPts val="0"/>
                        </a:spcBef>
                        <a:spcAft>
                          <a:spcPts val="0"/>
                        </a:spcAft>
                      </a:pPr>
                      <a:r>
                        <a:rPr lang="en-US" sz="1400" dirty="0">
                          <a:effectLst/>
                          <a:latin typeface="Times New Roman" pitchFamily="18" charset="0"/>
                          <a:cs typeface="Times New Roman" pitchFamily="18" charset="0"/>
                        </a:rPr>
                        <a:t>extract</a:t>
                      </a:r>
                    </a:p>
                    <a:p>
                      <a:pPr marL="0" marR="0" algn="just">
                        <a:lnSpc>
                          <a:spcPct val="200000"/>
                        </a:lnSpc>
                        <a:spcBef>
                          <a:spcPts val="0"/>
                        </a:spcBef>
                        <a:spcAft>
                          <a:spcPts val="0"/>
                        </a:spcAft>
                      </a:pPr>
                      <a:r>
                        <a:rPr lang="en-US" sz="1400" dirty="0">
                          <a:effectLst/>
                          <a:latin typeface="Times New Roman" pitchFamily="18" charset="0"/>
                          <a:cs typeface="Times New Roman" pitchFamily="18" charset="0"/>
                        </a:rPr>
                        <a:t>(0.26 g/L)</a:t>
                      </a:r>
                      <a:endParaRPr lang="en-US" sz="1400" dirty="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305">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PCV (%)</a:t>
                      </a:r>
                      <a:endParaRPr lang="en-US" sz="140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23.67 ± 1.86</a:t>
                      </a:r>
                      <a:endParaRPr lang="en-US" sz="140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31.67 ± 5.67</a:t>
                      </a:r>
                      <a:endParaRPr lang="en-US" sz="140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36.00 ± 1.00</a:t>
                      </a:r>
                      <a:endParaRPr lang="en-US" sz="1400">
                        <a:effectLst/>
                        <a:latin typeface="Times New Roman" pitchFamily="18" charset="0"/>
                        <a:ea typeface="Calibri"/>
                        <a:cs typeface="Times New Roman" pitchFamily="18" charset="0"/>
                      </a:endParaRPr>
                    </a:p>
                  </a:txBody>
                  <a:tcPr marL="60616" marR="60616" marT="0" marB="0">
                    <a:lnT w="12700" cap="flat" cmpd="sng" algn="ctr">
                      <a:solidFill>
                        <a:schemeClr val="tx1"/>
                      </a:solidFill>
                      <a:prstDash val="solid"/>
                      <a:round/>
                      <a:headEnd type="none" w="med" len="med"/>
                      <a:tailEnd type="none" w="med" len="med"/>
                    </a:lnT>
                  </a:tcPr>
                </a:tc>
              </a:tr>
              <a:tr h="349305">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Hb (g/dl)</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7.97 ± 0.68</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10.73 ± 1.93</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11.67 ± 0.64</a:t>
                      </a:r>
                      <a:endParaRPr lang="en-US" sz="1400">
                        <a:effectLst/>
                        <a:latin typeface="Times New Roman" pitchFamily="18" charset="0"/>
                        <a:ea typeface="Calibri"/>
                        <a:cs typeface="Times New Roman" pitchFamily="18" charset="0"/>
                      </a:endParaRPr>
                    </a:p>
                  </a:txBody>
                  <a:tcPr marL="60616" marR="60616" marT="0" marB="0"/>
                </a:tc>
              </a:tr>
              <a:tr h="349305">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RBC (x10</a:t>
                      </a:r>
                      <a:r>
                        <a:rPr lang="en-US" sz="1400" baseline="30000">
                          <a:effectLst/>
                          <a:latin typeface="Times New Roman" pitchFamily="18" charset="0"/>
                          <a:cs typeface="Times New Roman" pitchFamily="18" charset="0"/>
                        </a:rPr>
                        <a:t>12</a:t>
                      </a:r>
                      <a:r>
                        <a:rPr lang="en-US" sz="1400">
                          <a:effectLst/>
                          <a:latin typeface="Times New Roman" pitchFamily="18" charset="0"/>
                          <a:cs typeface="Times New Roman" pitchFamily="18" charset="0"/>
                        </a:rPr>
                        <a:t>/L)</a:t>
                      </a:r>
                      <a:endParaRPr lang="en-US" sz="1400">
                        <a:effectLst/>
                        <a:latin typeface="Times New Roman" pitchFamily="18" charset="0"/>
                        <a:ea typeface="Calibri"/>
                        <a:cs typeface="Times New Roman" pitchFamily="18" charset="0"/>
                      </a:endParaRPr>
                    </a:p>
                  </a:txBody>
                  <a:tcPr marL="60616" marR="60616" marT="0" marB="0">
                    <a:solidFill>
                      <a:srgbClr val="FFFF00"/>
                    </a:solidFill>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1.00 ± 0.06</a:t>
                      </a:r>
                      <a:r>
                        <a:rPr lang="en-US" sz="1400" baseline="30000">
                          <a:effectLst/>
                          <a:latin typeface="Times New Roman" pitchFamily="18" charset="0"/>
                          <a:cs typeface="Times New Roman" pitchFamily="18" charset="0"/>
                        </a:rPr>
                        <a:t>b</a:t>
                      </a:r>
                      <a:endParaRPr lang="en-US" sz="1400">
                        <a:effectLst/>
                        <a:latin typeface="Times New Roman" pitchFamily="18" charset="0"/>
                        <a:ea typeface="Calibri"/>
                        <a:cs typeface="Times New Roman" pitchFamily="18" charset="0"/>
                      </a:endParaRPr>
                    </a:p>
                  </a:txBody>
                  <a:tcPr marL="60616" marR="60616" marT="0" marB="0">
                    <a:solidFill>
                      <a:srgbClr val="FFFF00"/>
                    </a:solidFill>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1.35 ± 0.21</a:t>
                      </a:r>
                      <a:r>
                        <a:rPr lang="en-US" sz="1400" baseline="30000">
                          <a:effectLst/>
                          <a:latin typeface="Times New Roman" pitchFamily="18" charset="0"/>
                          <a:cs typeface="Times New Roman" pitchFamily="18" charset="0"/>
                        </a:rPr>
                        <a:t>ab</a:t>
                      </a:r>
                      <a:endParaRPr lang="en-US" sz="1400">
                        <a:effectLst/>
                        <a:latin typeface="Times New Roman" pitchFamily="18" charset="0"/>
                        <a:ea typeface="Calibri"/>
                        <a:cs typeface="Times New Roman" pitchFamily="18" charset="0"/>
                      </a:endParaRPr>
                    </a:p>
                  </a:txBody>
                  <a:tcPr marL="60616" marR="60616" marT="0" marB="0">
                    <a:solidFill>
                      <a:srgbClr val="FFFF00"/>
                    </a:solidFill>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1.51 ± 0.01</a:t>
                      </a:r>
                      <a:r>
                        <a:rPr lang="en-US" sz="1400" baseline="30000" dirty="0">
                          <a:effectLst/>
                          <a:latin typeface="Times New Roman" pitchFamily="18" charset="0"/>
                          <a:cs typeface="Times New Roman" pitchFamily="18" charset="0"/>
                        </a:rPr>
                        <a:t>a</a:t>
                      </a:r>
                      <a:endParaRPr lang="en-US" sz="1400" dirty="0">
                        <a:effectLst/>
                        <a:latin typeface="Times New Roman" pitchFamily="18" charset="0"/>
                        <a:ea typeface="Calibri"/>
                        <a:cs typeface="Times New Roman" pitchFamily="18" charset="0"/>
                      </a:endParaRPr>
                    </a:p>
                  </a:txBody>
                  <a:tcPr marL="60616" marR="60616" marT="0" marB="0">
                    <a:solidFill>
                      <a:srgbClr val="FFFF00"/>
                    </a:solidFill>
                  </a:tcPr>
                </a:tc>
              </a:tr>
              <a:tr h="349305">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WBC (x10</a:t>
                      </a:r>
                      <a:r>
                        <a:rPr lang="en-US" sz="1400" baseline="30000">
                          <a:effectLst/>
                          <a:latin typeface="Times New Roman" pitchFamily="18" charset="0"/>
                          <a:cs typeface="Times New Roman" pitchFamily="18" charset="0"/>
                        </a:rPr>
                        <a:t>3</a:t>
                      </a:r>
                      <a:r>
                        <a:rPr lang="en-US" sz="1400">
                          <a:effectLst/>
                          <a:latin typeface="Times New Roman" pitchFamily="18" charset="0"/>
                          <a:cs typeface="Times New Roman" pitchFamily="18" charset="0"/>
                        </a:rPr>
                        <a:t>/L)</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10.37 ± 1.04</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8.73 ± 1.33</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9.57 ± 0.27</a:t>
                      </a:r>
                      <a:endParaRPr lang="en-US" sz="1400">
                        <a:effectLst/>
                        <a:latin typeface="Times New Roman" pitchFamily="18" charset="0"/>
                        <a:ea typeface="Calibri"/>
                        <a:cs typeface="Times New Roman" pitchFamily="18" charset="0"/>
                      </a:endParaRPr>
                    </a:p>
                  </a:txBody>
                  <a:tcPr marL="60616" marR="60616" marT="0" marB="0"/>
                </a:tc>
              </a:tr>
              <a:tr h="349305">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MCV (fL)</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237.05 ± 5.86</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233.49 ± 5.42</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238.34 ± 5.01</a:t>
                      </a:r>
                      <a:endParaRPr lang="en-US" sz="1400">
                        <a:effectLst/>
                        <a:latin typeface="Times New Roman" pitchFamily="18" charset="0"/>
                        <a:ea typeface="Calibri"/>
                        <a:cs typeface="Times New Roman" pitchFamily="18" charset="0"/>
                      </a:endParaRPr>
                    </a:p>
                  </a:txBody>
                  <a:tcPr marL="60616" marR="60616" marT="0" marB="0"/>
                </a:tc>
              </a:tr>
              <a:tr h="349305">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MCH (pg)</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79.75 ± 2.95</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79.11 ± 1.92</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77.24 ± 1.90</a:t>
                      </a:r>
                      <a:endParaRPr lang="en-US" sz="1400">
                        <a:effectLst/>
                        <a:latin typeface="Times New Roman" pitchFamily="18" charset="0"/>
                        <a:ea typeface="Calibri"/>
                        <a:cs typeface="Times New Roman" pitchFamily="18" charset="0"/>
                      </a:endParaRPr>
                    </a:p>
                  </a:txBody>
                  <a:tcPr marL="60616" marR="60616" marT="0" marB="0"/>
                </a:tc>
              </a:tr>
              <a:tr h="349305">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MCHC (g/dl)</a:t>
                      </a:r>
                      <a:endParaRPr lang="en-US" sz="1400">
                        <a:effectLst/>
                        <a:latin typeface="Times New Roman" pitchFamily="18" charset="0"/>
                        <a:ea typeface="Calibri"/>
                        <a:cs typeface="Times New Roman" pitchFamily="18" charset="0"/>
                      </a:endParaRPr>
                    </a:p>
                  </a:txBody>
                  <a:tcPr marL="60616" marR="60616" marT="0" marB="0">
                    <a:solidFill>
                      <a:srgbClr val="FFFF00"/>
                    </a:solidFill>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33.62 ± 0.41</a:t>
                      </a:r>
                      <a:r>
                        <a:rPr lang="en-US" sz="1400" baseline="30000">
                          <a:effectLst/>
                          <a:latin typeface="Times New Roman" pitchFamily="18" charset="0"/>
                          <a:cs typeface="Times New Roman" pitchFamily="18" charset="0"/>
                        </a:rPr>
                        <a:t>a</a:t>
                      </a:r>
                      <a:endParaRPr lang="en-US" sz="1400">
                        <a:effectLst/>
                        <a:latin typeface="Times New Roman" pitchFamily="18" charset="0"/>
                        <a:ea typeface="Calibri"/>
                        <a:cs typeface="Times New Roman" pitchFamily="18" charset="0"/>
                      </a:endParaRPr>
                    </a:p>
                  </a:txBody>
                  <a:tcPr marL="60616" marR="60616" marT="0" marB="0">
                    <a:solidFill>
                      <a:srgbClr val="FFFF00"/>
                    </a:solidFill>
                  </a:tcPr>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33.88 ± 0.04</a:t>
                      </a:r>
                      <a:r>
                        <a:rPr lang="en-US" sz="1400" baseline="30000">
                          <a:effectLst/>
                          <a:latin typeface="Times New Roman" pitchFamily="18" charset="0"/>
                          <a:cs typeface="Times New Roman" pitchFamily="18" charset="0"/>
                        </a:rPr>
                        <a:t>a</a:t>
                      </a:r>
                      <a:endParaRPr lang="en-US" sz="1400">
                        <a:effectLst/>
                        <a:latin typeface="Times New Roman" pitchFamily="18" charset="0"/>
                        <a:ea typeface="Calibri"/>
                        <a:cs typeface="Times New Roman" pitchFamily="18" charset="0"/>
                      </a:endParaRPr>
                    </a:p>
                  </a:txBody>
                  <a:tcPr marL="60616" marR="60616" marT="0" marB="0">
                    <a:solidFill>
                      <a:srgbClr val="FFFF00"/>
                    </a:solidFill>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32.40 ± 0.11</a:t>
                      </a:r>
                      <a:r>
                        <a:rPr lang="en-US" sz="1400" baseline="30000" dirty="0">
                          <a:effectLst/>
                          <a:latin typeface="Times New Roman" pitchFamily="18" charset="0"/>
                          <a:cs typeface="Times New Roman" pitchFamily="18" charset="0"/>
                        </a:rPr>
                        <a:t>b</a:t>
                      </a:r>
                      <a:endParaRPr lang="en-US" sz="1400" dirty="0">
                        <a:effectLst/>
                        <a:latin typeface="Times New Roman" pitchFamily="18" charset="0"/>
                        <a:ea typeface="Calibri"/>
                        <a:cs typeface="Times New Roman" pitchFamily="18" charset="0"/>
                      </a:endParaRPr>
                    </a:p>
                  </a:txBody>
                  <a:tcPr marL="60616" marR="60616" marT="0" marB="0">
                    <a:solidFill>
                      <a:srgbClr val="FFFF00"/>
                    </a:solidFill>
                  </a:tcPr>
                </a:tc>
              </a:tr>
              <a:tr h="349305">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HET (%)</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34.67 ± 1.33</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34.33 ± 1.33</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35.33 ± 1.67</a:t>
                      </a:r>
                      <a:endParaRPr lang="en-US" sz="1400">
                        <a:effectLst/>
                        <a:latin typeface="Times New Roman" pitchFamily="18" charset="0"/>
                        <a:ea typeface="Calibri"/>
                        <a:cs typeface="Times New Roman" pitchFamily="18" charset="0"/>
                      </a:endParaRPr>
                    </a:p>
                  </a:txBody>
                  <a:tcPr marL="60616" marR="60616" marT="0" marB="0"/>
                </a:tc>
              </a:tr>
              <a:tr h="349305">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LYM (%)</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58.33 ± 1.67</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61.33 ± 1.67</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62.00 ± 1.00</a:t>
                      </a:r>
                      <a:endParaRPr lang="en-US" sz="1400">
                        <a:effectLst/>
                        <a:latin typeface="Times New Roman" pitchFamily="18" charset="0"/>
                        <a:ea typeface="Calibri"/>
                        <a:cs typeface="Times New Roman" pitchFamily="18" charset="0"/>
                      </a:endParaRPr>
                    </a:p>
                  </a:txBody>
                  <a:tcPr marL="60616" marR="60616" marT="0" marB="0"/>
                </a:tc>
              </a:tr>
              <a:tr h="349305">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MON (%)</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0.33 ± 0.33</a:t>
                      </a:r>
                      <a:r>
                        <a:rPr lang="en-US" sz="1400" baseline="30000">
                          <a:effectLst/>
                          <a:latin typeface="Times New Roman" pitchFamily="18" charset="0"/>
                          <a:cs typeface="Times New Roman" pitchFamily="18" charset="0"/>
                        </a:rPr>
                        <a:t>b</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1.00 ± 0.00</a:t>
                      </a:r>
                      <a:r>
                        <a:rPr lang="en-US" sz="1400" baseline="30000">
                          <a:effectLst/>
                          <a:latin typeface="Times New Roman" pitchFamily="18" charset="0"/>
                          <a:cs typeface="Times New Roman" pitchFamily="18" charset="0"/>
                        </a:rPr>
                        <a:t>a</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0.00</a:t>
                      </a:r>
                      <a:r>
                        <a:rPr lang="en-US" sz="1400" baseline="30000">
                          <a:effectLst/>
                          <a:latin typeface="Times New Roman" pitchFamily="18" charset="0"/>
                          <a:cs typeface="Times New Roman" pitchFamily="18" charset="0"/>
                        </a:rPr>
                        <a:t>b</a:t>
                      </a:r>
                      <a:endParaRPr lang="en-US" sz="1400">
                        <a:effectLst/>
                        <a:latin typeface="Times New Roman" pitchFamily="18" charset="0"/>
                        <a:ea typeface="Calibri"/>
                        <a:cs typeface="Times New Roman" pitchFamily="18" charset="0"/>
                      </a:endParaRPr>
                    </a:p>
                  </a:txBody>
                  <a:tcPr marL="60616" marR="60616" marT="0" marB="0"/>
                </a:tc>
              </a:tr>
              <a:tr h="349305">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EOS (%)</a:t>
                      </a:r>
                      <a:endParaRPr lang="en-US" sz="1400" dirty="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3.33 ± 0.33</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3.33 ± 0.33</a:t>
                      </a:r>
                      <a:endParaRPr lang="en-US" sz="1400">
                        <a:effectLst/>
                        <a:latin typeface="Times New Roman" pitchFamily="18" charset="0"/>
                        <a:ea typeface="Calibri"/>
                        <a:cs typeface="Times New Roman" pitchFamily="18" charset="0"/>
                      </a:endParaRPr>
                    </a:p>
                  </a:txBody>
                  <a:tcPr marL="60616" marR="60616" marT="0" marB="0"/>
                </a:tc>
                <a:tc>
                  <a:txBody>
                    <a:bodyPr/>
                    <a:lstStyle/>
                    <a:p>
                      <a:pPr marL="0" marR="0" algn="just">
                        <a:lnSpc>
                          <a:spcPct val="200000"/>
                        </a:lnSpc>
                        <a:spcBef>
                          <a:spcPts val="0"/>
                        </a:spcBef>
                        <a:spcAft>
                          <a:spcPts val="0"/>
                        </a:spcAft>
                      </a:pPr>
                      <a:r>
                        <a:rPr lang="en-US" sz="1400">
                          <a:effectLst/>
                          <a:latin typeface="Times New Roman" pitchFamily="18" charset="0"/>
                          <a:cs typeface="Times New Roman" pitchFamily="18" charset="0"/>
                        </a:rPr>
                        <a:t>2.67 ± 0.67</a:t>
                      </a:r>
                      <a:endParaRPr lang="en-US" sz="1400">
                        <a:effectLst/>
                        <a:latin typeface="Times New Roman" pitchFamily="18" charset="0"/>
                        <a:ea typeface="Calibri"/>
                        <a:cs typeface="Times New Roman" pitchFamily="18" charset="0"/>
                      </a:endParaRPr>
                    </a:p>
                  </a:txBody>
                  <a:tcPr marL="60616" marR="60616" marT="0" marB="0"/>
                </a:tc>
              </a:tr>
              <a:tr h="349305">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BAS (%)</a:t>
                      </a:r>
                      <a:endParaRPr lang="en-US" sz="1400" dirty="0">
                        <a:effectLst/>
                        <a:latin typeface="Times New Roman" pitchFamily="18" charset="0"/>
                        <a:ea typeface="Calibri"/>
                        <a:cs typeface="Times New Roman" pitchFamily="18" charset="0"/>
                      </a:endParaRPr>
                    </a:p>
                  </a:txBody>
                  <a:tcPr marL="60616" marR="60616"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0.00</a:t>
                      </a:r>
                      <a:endParaRPr lang="en-US" sz="1400" dirty="0">
                        <a:effectLst/>
                        <a:latin typeface="Times New Roman" pitchFamily="18" charset="0"/>
                        <a:ea typeface="Calibri"/>
                        <a:cs typeface="Times New Roman" pitchFamily="18" charset="0"/>
                      </a:endParaRPr>
                    </a:p>
                  </a:txBody>
                  <a:tcPr marL="60616" marR="60616"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0.00</a:t>
                      </a:r>
                      <a:endParaRPr lang="en-US" sz="1400" dirty="0">
                        <a:effectLst/>
                        <a:latin typeface="Times New Roman" pitchFamily="18" charset="0"/>
                        <a:ea typeface="Calibri"/>
                        <a:cs typeface="Times New Roman" pitchFamily="18" charset="0"/>
                      </a:endParaRPr>
                    </a:p>
                  </a:txBody>
                  <a:tcPr marL="60616" marR="60616" marT="0" marB="0">
                    <a:lnB w="12700" cap="flat" cmpd="sng" algn="ctr">
                      <a:solidFill>
                        <a:schemeClr val="tx1"/>
                      </a:solidFill>
                      <a:prstDash val="solid"/>
                      <a:round/>
                      <a:headEnd type="none" w="med" len="med"/>
                      <a:tailEnd type="none" w="med" len="med"/>
                    </a:lnB>
                  </a:tcPr>
                </a:tc>
                <a:tc>
                  <a:txBody>
                    <a:bodyPr/>
                    <a:lstStyle/>
                    <a:p>
                      <a:pPr marL="0" marR="0" algn="just">
                        <a:lnSpc>
                          <a:spcPct val="200000"/>
                        </a:lnSpc>
                        <a:spcBef>
                          <a:spcPts val="0"/>
                        </a:spcBef>
                        <a:spcAft>
                          <a:spcPts val="0"/>
                        </a:spcAft>
                      </a:pPr>
                      <a:r>
                        <a:rPr lang="en-US" sz="1400" dirty="0">
                          <a:effectLst/>
                          <a:latin typeface="Times New Roman" pitchFamily="18" charset="0"/>
                          <a:cs typeface="Times New Roman" pitchFamily="18" charset="0"/>
                        </a:rPr>
                        <a:t>0.00</a:t>
                      </a:r>
                      <a:endParaRPr lang="en-US" sz="1400" dirty="0">
                        <a:effectLst/>
                        <a:latin typeface="Times New Roman" pitchFamily="18" charset="0"/>
                        <a:ea typeface="Calibri"/>
                        <a:cs typeface="Times New Roman" pitchFamily="18" charset="0"/>
                      </a:endParaRPr>
                    </a:p>
                  </a:txBody>
                  <a:tcPr marL="60616" marR="60616" marT="0" marB="0">
                    <a:lnB w="12700"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28600" y="152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12: </a:t>
            </a:r>
            <a:r>
              <a:rPr kumimoji="0" lang="en-US" sz="12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Haematological</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parameters of sub-adult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Clarias</a:t>
            </a:r>
            <a:r>
              <a:rPr kumimoji="0" lang="en-US" sz="12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gariepinus</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exposed to sub-lethal concentrations (LC</a:t>
            </a:r>
            <a:r>
              <a:rPr kumimoji="0" lang="en-US" sz="1200" b="1"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50</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of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2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aqueous stem bark and leaf extracts at 28</a:t>
            </a:r>
            <a:r>
              <a:rPr kumimoji="0" lang="en-US" sz="1200" b="1"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th</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day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52400" y="5894403"/>
            <a:ext cx="8534400" cy="938719"/>
          </a:xfrm>
          <a:prstGeom prst="rect">
            <a:avLst/>
          </a:prstGeom>
        </p:spPr>
        <p:txBody>
          <a:bodyPr wrap="square">
            <a:spAutoFit/>
          </a:bodyPr>
          <a:lstStyle/>
          <a:p>
            <a:r>
              <a:rPr lang="en-US" sz="1100" dirty="0">
                <a:latin typeface="Times New Roman" pitchFamily="18" charset="0"/>
                <a:cs typeface="Times New Roman" pitchFamily="18" charset="0"/>
              </a:rPr>
              <a:t>*Means with different superscripts along same row show significant (p&lt;0.05) difference</a:t>
            </a:r>
          </a:p>
          <a:p>
            <a:r>
              <a:rPr lang="en-US" sz="1100" dirty="0">
                <a:latin typeface="Times New Roman" pitchFamily="18" charset="0"/>
                <a:cs typeface="Times New Roman" pitchFamily="18" charset="0"/>
              </a:rPr>
              <a:t> </a:t>
            </a:r>
          </a:p>
          <a:p>
            <a:r>
              <a:rPr lang="en-US" sz="1100" dirty="0">
                <a:latin typeface="Times New Roman" pitchFamily="18" charset="0"/>
                <a:cs typeface="Times New Roman" pitchFamily="18" charset="0"/>
              </a:rPr>
              <a:t>**PCV: Park cell volume; </a:t>
            </a:r>
            <a:r>
              <a:rPr lang="en-US" sz="1100" dirty="0" err="1">
                <a:latin typeface="Times New Roman" pitchFamily="18" charset="0"/>
                <a:cs typeface="Times New Roman" pitchFamily="18" charset="0"/>
              </a:rPr>
              <a:t>Hb</a:t>
            </a:r>
            <a:r>
              <a:rPr lang="en-US" sz="1100" dirty="0">
                <a:latin typeface="Times New Roman" pitchFamily="18" charset="0"/>
                <a:cs typeface="Times New Roman" pitchFamily="18" charset="0"/>
              </a:rPr>
              <a:t>: </a:t>
            </a:r>
            <a:r>
              <a:rPr lang="en-US" sz="1100" dirty="0" err="1">
                <a:latin typeface="Times New Roman" pitchFamily="18" charset="0"/>
                <a:cs typeface="Times New Roman" pitchFamily="18" charset="0"/>
              </a:rPr>
              <a:t>Haemoglobin</a:t>
            </a:r>
            <a:r>
              <a:rPr lang="en-US" sz="1100" dirty="0">
                <a:latin typeface="Times New Roman" pitchFamily="18" charset="0"/>
                <a:cs typeface="Times New Roman" pitchFamily="18" charset="0"/>
              </a:rPr>
              <a:t> count; RBC: Red blood cell count; WBC: White blood cell count; MCV: Mean corpuscular volume; MCH: Mean corpuscular </a:t>
            </a:r>
            <a:r>
              <a:rPr lang="en-US" sz="1100" dirty="0" err="1">
                <a:latin typeface="Times New Roman" pitchFamily="18" charset="0"/>
                <a:cs typeface="Times New Roman" pitchFamily="18" charset="0"/>
              </a:rPr>
              <a:t>haemoglobin</a:t>
            </a:r>
            <a:r>
              <a:rPr lang="en-US" sz="1100" dirty="0">
                <a:latin typeface="Times New Roman" pitchFamily="18" charset="0"/>
                <a:cs typeface="Times New Roman" pitchFamily="18" charset="0"/>
              </a:rPr>
              <a:t>; MCHC: Mean corpuscular </a:t>
            </a:r>
            <a:r>
              <a:rPr lang="en-US" sz="1100" dirty="0" err="1">
                <a:latin typeface="Times New Roman" pitchFamily="18" charset="0"/>
                <a:cs typeface="Times New Roman" pitchFamily="18" charset="0"/>
              </a:rPr>
              <a:t>haemoglobin</a:t>
            </a:r>
            <a:r>
              <a:rPr lang="en-US" sz="1100" dirty="0">
                <a:latin typeface="Times New Roman" pitchFamily="18" charset="0"/>
                <a:cs typeface="Times New Roman" pitchFamily="18" charset="0"/>
              </a:rPr>
              <a:t> concentration; HET: </a:t>
            </a:r>
            <a:r>
              <a:rPr lang="en-US" sz="1100" dirty="0" err="1">
                <a:latin typeface="Times New Roman" pitchFamily="18" charset="0"/>
                <a:cs typeface="Times New Roman" pitchFamily="18" charset="0"/>
              </a:rPr>
              <a:t>Heterophils</a:t>
            </a:r>
            <a:r>
              <a:rPr lang="en-US" sz="1100" dirty="0">
                <a:latin typeface="Times New Roman" pitchFamily="18" charset="0"/>
                <a:cs typeface="Times New Roman" pitchFamily="18" charset="0"/>
              </a:rPr>
              <a:t>; LYM: Lymphocytes; MON: Monocytes; EOS: </a:t>
            </a:r>
            <a:r>
              <a:rPr lang="en-US" sz="1100" dirty="0" err="1">
                <a:latin typeface="Times New Roman" pitchFamily="18" charset="0"/>
                <a:cs typeface="Times New Roman" pitchFamily="18" charset="0"/>
              </a:rPr>
              <a:t>Eosinophils</a:t>
            </a:r>
            <a:r>
              <a:rPr lang="en-US" sz="1100" dirty="0">
                <a:latin typeface="Times New Roman" pitchFamily="18" charset="0"/>
                <a:cs typeface="Times New Roman" pitchFamily="18" charset="0"/>
              </a:rPr>
              <a:t>; BAS: Basophils</a:t>
            </a:r>
          </a:p>
        </p:txBody>
      </p:sp>
    </p:spTree>
    <p:extLst>
      <p:ext uri="{BB962C8B-B14F-4D97-AF65-F5344CB8AC3E}">
        <p14:creationId xmlns:p14="http://schemas.microsoft.com/office/powerpoint/2010/main" val="3191498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INTRODUCTION CONT’D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US" dirty="0" smtClean="0">
                <a:latin typeface="Times New Roman" pitchFamily="18" charset="0"/>
                <a:cs typeface="Times New Roman" pitchFamily="18" charset="0"/>
              </a:rPr>
              <a:t>The genus </a:t>
            </a:r>
            <a:r>
              <a:rPr lang="en-US" i="1" dirty="0" err="1" smtClean="0">
                <a:latin typeface="Times New Roman" pitchFamily="18" charset="0"/>
                <a:cs typeface="Times New Roman" pitchFamily="18" charset="0"/>
              </a:rPr>
              <a:t>Erythrophleum</a:t>
            </a:r>
            <a:r>
              <a:rPr lang="en-US" dirty="0" smtClean="0">
                <a:latin typeface="Times New Roman" pitchFamily="18" charset="0"/>
                <a:cs typeface="Times New Roman" pitchFamily="18" charset="0"/>
              </a:rPr>
              <a:t> is an endemic species in tropical Africa commonly used as poison (</a:t>
            </a:r>
            <a:r>
              <a:rPr lang="en-US" dirty="0" err="1" smtClean="0">
                <a:latin typeface="Times New Roman" pitchFamily="18" charset="0"/>
                <a:cs typeface="Times New Roman" pitchFamily="18" charset="0"/>
              </a:rPr>
              <a:t>Dongmo</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et al</a:t>
            </a:r>
            <a:r>
              <a:rPr lang="en-US" dirty="0" smtClean="0">
                <a:latin typeface="Times New Roman" pitchFamily="18" charset="0"/>
                <a:cs typeface="Times New Roman" pitchFamily="18" charset="0"/>
              </a:rPr>
              <a:t>., 2001).</a:t>
            </a:r>
          </a:p>
          <a:p>
            <a:endParaRPr lang="en-US" dirty="0" smtClean="0">
              <a:latin typeface="Times New Roman" pitchFamily="18" charset="0"/>
              <a:cs typeface="Times New Roman" pitchFamily="18" charset="0"/>
            </a:endParaRPr>
          </a:p>
          <a:p>
            <a:r>
              <a:rPr lang="en-US" i="1" dirty="0" err="1" smtClean="0">
                <a:latin typeface="Times New Roman" pitchFamily="18" charset="0"/>
                <a:cs typeface="Times New Roman" pitchFamily="18" charset="0"/>
              </a:rPr>
              <a:t>Erythrophleum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suaveolens</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is a poisonous plant that belongs to the </a:t>
            </a:r>
            <a:r>
              <a:rPr lang="en-US" dirty="0" err="1" smtClean="0">
                <a:latin typeface="Times New Roman" pitchFamily="18" charset="0"/>
                <a:cs typeface="Times New Roman" pitchFamily="18" charset="0"/>
              </a:rPr>
              <a:t>Fabaceae</a:t>
            </a:r>
            <a:r>
              <a:rPr lang="en-US" dirty="0" smtClean="0">
                <a:latin typeface="Times New Roman" pitchFamily="18" charset="0"/>
                <a:cs typeface="Times New Roman" pitchFamily="18" charset="0"/>
              </a:rPr>
              <a:t> family (</a:t>
            </a:r>
            <a:r>
              <a:rPr lang="en-US" dirty="0" err="1" smtClean="0">
                <a:latin typeface="Times New Roman" pitchFamily="18" charset="0"/>
                <a:cs typeface="Times New Roman" pitchFamily="18" charset="0"/>
              </a:rPr>
              <a:t>Burkill</a:t>
            </a:r>
            <a:r>
              <a:rPr lang="en-US" dirty="0" smtClean="0">
                <a:latin typeface="Times New Roman" pitchFamily="18" charset="0"/>
                <a:cs typeface="Times New Roman" pitchFamily="18" charset="0"/>
              </a:rPr>
              <a:t>, 1985).</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is a perennial tree of about 30m in height, often low-branching and producing a dense spreading crown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Burkill</a:t>
            </a:r>
            <a:r>
              <a:rPr lang="en-US" dirty="0">
                <a:latin typeface="Times New Roman" pitchFamily="18" charset="0"/>
                <a:cs typeface="Times New Roman" pitchFamily="18" charset="0"/>
              </a:rPr>
              <a:t>, 1985</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is traditionally called Obo and </a:t>
            </a:r>
            <a:r>
              <a:rPr lang="en-US" dirty="0" err="1" smtClean="0">
                <a:latin typeface="Times New Roman" pitchFamily="18" charset="0"/>
                <a:cs typeface="Times New Roman" pitchFamily="18" charset="0"/>
              </a:rPr>
              <a:t>Erun</a:t>
            </a:r>
            <a:r>
              <a:rPr lang="en-US" dirty="0" smtClean="0">
                <a:latin typeface="Times New Roman" pitchFamily="18" charset="0"/>
                <a:cs typeface="Times New Roman" pitchFamily="18" charset="0"/>
              </a:rPr>
              <a:t> (Yoruba) </a:t>
            </a:r>
            <a:r>
              <a:rPr lang="en-US" dirty="0" err="1" smtClean="0">
                <a:latin typeface="Times New Roman" pitchFamily="18" charset="0"/>
                <a:cs typeface="Times New Roman" pitchFamily="18" charset="0"/>
              </a:rPr>
              <a:t>Inyi</a:t>
            </a:r>
            <a:r>
              <a:rPr lang="en-US" dirty="0" smtClean="0">
                <a:latin typeface="Times New Roman" pitchFamily="18" charset="0"/>
                <a:cs typeface="Times New Roman" pitchFamily="18" charset="0"/>
              </a:rPr>
              <a:t> (Igbo) </a:t>
            </a:r>
            <a:r>
              <a:rPr lang="en-US" dirty="0" err="1" smtClean="0">
                <a:latin typeface="Times New Roman" pitchFamily="18" charset="0"/>
                <a:cs typeface="Times New Roman" pitchFamily="18" charset="0"/>
              </a:rPr>
              <a:t>Baska</a:t>
            </a:r>
            <a:r>
              <a:rPr lang="en-US" dirty="0" smtClean="0">
                <a:latin typeface="Times New Roman" pitchFamily="18" charset="0"/>
                <a:cs typeface="Times New Roman" pitchFamily="18" charset="0"/>
              </a:rPr>
              <a:t> (Hausa) Aba (Akan-Asante, Ghana) </a:t>
            </a:r>
            <a:r>
              <a:rPr lang="en-US" dirty="0" err="1" smtClean="0">
                <a:latin typeface="Times New Roman" pitchFamily="18" charset="0"/>
                <a:cs typeface="Times New Roman" pitchFamily="18" charset="0"/>
              </a:rPr>
              <a:t>Tali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koranko</a:t>
            </a:r>
            <a:r>
              <a:rPr lang="en-US" dirty="0" smtClean="0">
                <a:latin typeface="Times New Roman" pitchFamily="18" charset="0"/>
                <a:cs typeface="Times New Roman" pitchFamily="18" charset="0"/>
              </a:rPr>
              <a:t>, Sierra </a:t>
            </a:r>
            <a:r>
              <a:rPr lang="en-US" dirty="0" err="1" smtClean="0">
                <a:latin typeface="Times New Roman" pitchFamily="18" charset="0"/>
                <a:cs typeface="Times New Roman" pitchFamily="18" charset="0"/>
              </a:rPr>
              <a:t>leone</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Studies have shown that the plant </a:t>
            </a:r>
            <a:r>
              <a:rPr lang="en-US" i="1" dirty="0" err="1" smtClean="0">
                <a:latin typeface="Times New Roman" pitchFamily="18" charset="0"/>
                <a:cs typeface="Times New Roman" pitchFamily="18" charset="0"/>
              </a:rPr>
              <a:t>Erythrophleum</a:t>
            </a:r>
            <a:r>
              <a:rPr lang="en-US" dirty="0" smtClean="0">
                <a:latin typeface="Times New Roman" pitchFamily="18" charset="0"/>
                <a:cs typeface="Times New Roman" pitchFamily="18" charset="0"/>
              </a:rPr>
              <a:t> species is extremely toxic to livestock especially sheep and cow (</a:t>
            </a:r>
            <a:r>
              <a:rPr lang="en-US" dirty="0" err="1" smtClean="0">
                <a:latin typeface="Times New Roman" pitchFamily="18" charset="0"/>
                <a:cs typeface="Times New Roman" pitchFamily="18" charset="0"/>
              </a:rPr>
              <a:t>Aiyegoro</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et al</a:t>
            </a:r>
            <a:r>
              <a:rPr lang="en-US" dirty="0" smtClean="0">
                <a:latin typeface="Times New Roman" pitchFamily="18" charset="0"/>
                <a:cs typeface="Times New Roman" pitchFamily="18" charset="0"/>
              </a:rPr>
              <a:t>., 2007).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14021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Chart 2"/>
          <p:cNvGraphicFramePr/>
          <p:nvPr>
            <p:extLst>
              <p:ext uri="{D42A27DB-BD31-4B8C-83A1-F6EECF244321}">
                <p14:modId xmlns:p14="http://schemas.microsoft.com/office/powerpoint/2010/main" val="4262655611"/>
              </p:ext>
            </p:extLst>
          </p:nvPr>
        </p:nvGraphicFramePr>
        <p:xfrm>
          <a:off x="1219200" y="457200"/>
          <a:ext cx="65532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a:spLocks noChangeArrowheads="1"/>
          </p:cNvSpPr>
          <p:nvPr/>
        </p:nvSpPr>
        <p:spPr bwMode="auto">
          <a:xfrm>
            <a:off x="1295400" y="5548745"/>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Figure 3: Weekly weight gain (mean ± SEM) of sub-adult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Clarias</a:t>
            </a:r>
            <a:r>
              <a:rPr kumimoji="0" lang="en-US" sz="12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gariepinus</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exposed to sub-lethal concentration of aqueous stem bark and leaf extracts</a:t>
            </a:r>
            <a:r>
              <a:rPr kumimoji="0" lang="en-US" sz="12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of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2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2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48506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78379125"/>
              </p:ext>
            </p:extLst>
          </p:nvPr>
        </p:nvGraphicFramePr>
        <p:xfrm>
          <a:off x="990600" y="990600"/>
          <a:ext cx="7086600" cy="4114800"/>
        </p:xfrm>
        <a:graphic>
          <a:graphicData uri="http://schemas.openxmlformats.org/drawingml/2006/table">
            <a:tbl>
              <a:tblPr firstRow="1" firstCol="1" bandRow="1">
                <a:tableStyleId>{2D5ABB26-0587-4C30-8999-92F81FD0307C}</a:tableStyleId>
              </a:tblPr>
              <a:tblGrid>
                <a:gridCol w="1771250"/>
                <a:gridCol w="1771250"/>
                <a:gridCol w="1772050"/>
                <a:gridCol w="1772050"/>
              </a:tblGrid>
              <a:tr h="1645920">
                <a:tc>
                  <a:txBody>
                    <a:bodyPr/>
                    <a:lstStyle/>
                    <a:p>
                      <a:pPr marL="0" marR="0" algn="just">
                        <a:lnSpc>
                          <a:spcPct val="200000"/>
                        </a:lnSpc>
                        <a:spcBef>
                          <a:spcPts val="0"/>
                        </a:spcBef>
                        <a:spcAft>
                          <a:spcPts val="0"/>
                        </a:spcAf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200000"/>
                        </a:lnSpc>
                        <a:spcBef>
                          <a:spcPts val="0"/>
                        </a:spcBef>
                        <a:spcAft>
                          <a:spcPts val="0"/>
                        </a:spcAft>
                      </a:pPr>
                      <a:r>
                        <a:rPr lang="en-US" sz="1600">
                          <a:effectLst/>
                          <a:latin typeface="Times New Roman" pitchFamily="18" charset="0"/>
                          <a:cs typeface="Times New Roman" pitchFamily="18" charset="0"/>
                        </a:rPr>
                        <a:t>Initial weight</a:t>
                      </a:r>
                    </a:p>
                    <a:p>
                      <a:pPr marL="0" marR="0" algn="ctr">
                        <a:lnSpc>
                          <a:spcPct val="200000"/>
                        </a:lnSpc>
                        <a:spcBef>
                          <a:spcPts val="0"/>
                        </a:spcBef>
                        <a:spcAft>
                          <a:spcPts val="0"/>
                        </a:spcAft>
                      </a:pPr>
                      <a:r>
                        <a:rPr lang="en-US" sz="1600">
                          <a:effectLst/>
                          <a:latin typeface="Times New Roman" pitchFamily="18" charset="0"/>
                          <a:cs typeface="Times New Roman" pitchFamily="18" charset="0"/>
                        </a:rPr>
                        <a:t>(g)</a:t>
                      </a:r>
                      <a:endParaRPr lang="en-US" sz="1600">
                        <a:effectLst/>
                        <a:latin typeface="Times New Roman" pitchFamily="18" charset="0"/>
                        <a:ea typeface="Calibri"/>
                        <a:cs typeface="Times New Roman"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200000"/>
                        </a:lnSpc>
                        <a:spcBef>
                          <a:spcPts val="0"/>
                        </a:spcBef>
                        <a:spcAft>
                          <a:spcPts val="0"/>
                        </a:spcAft>
                      </a:pPr>
                      <a:r>
                        <a:rPr lang="en-US" sz="1600">
                          <a:effectLst/>
                          <a:latin typeface="Times New Roman" pitchFamily="18" charset="0"/>
                          <a:cs typeface="Times New Roman" pitchFamily="18" charset="0"/>
                        </a:rPr>
                        <a:t>Final weight</a:t>
                      </a:r>
                    </a:p>
                    <a:p>
                      <a:pPr marL="0" marR="0" algn="ctr">
                        <a:lnSpc>
                          <a:spcPct val="200000"/>
                        </a:lnSpc>
                        <a:spcBef>
                          <a:spcPts val="0"/>
                        </a:spcBef>
                        <a:spcAft>
                          <a:spcPts val="0"/>
                        </a:spcAft>
                      </a:pPr>
                      <a:r>
                        <a:rPr lang="en-US" sz="1600">
                          <a:effectLst/>
                          <a:latin typeface="Times New Roman" pitchFamily="18" charset="0"/>
                          <a:cs typeface="Times New Roman" pitchFamily="18" charset="0"/>
                        </a:rPr>
                        <a:t>(g)</a:t>
                      </a:r>
                      <a:endParaRPr lang="en-US" sz="1600">
                        <a:effectLst/>
                        <a:latin typeface="Times New Roman" pitchFamily="18" charset="0"/>
                        <a:ea typeface="Calibri"/>
                        <a:cs typeface="Times New Roman"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200000"/>
                        </a:lnSpc>
                        <a:spcBef>
                          <a:spcPts val="0"/>
                        </a:spcBef>
                        <a:spcAft>
                          <a:spcPts val="0"/>
                        </a:spcAft>
                      </a:pPr>
                      <a:r>
                        <a:rPr lang="en-US" sz="1600" dirty="0">
                          <a:effectLst/>
                          <a:latin typeface="Times New Roman" pitchFamily="18" charset="0"/>
                          <a:cs typeface="Times New Roman" pitchFamily="18" charset="0"/>
                        </a:rPr>
                        <a:t>Percentage weight gain (%)</a:t>
                      </a:r>
                      <a:endParaRPr lang="en-US" sz="1600" dirty="0">
                        <a:effectLst/>
                        <a:latin typeface="Times New Roman" pitchFamily="18" charset="0"/>
                        <a:ea typeface="Calibri"/>
                        <a:cs typeface="Times New Roman"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22960">
                <a:tc>
                  <a:txBody>
                    <a:bodyPr/>
                    <a:lstStyle/>
                    <a:p>
                      <a:pPr marL="0" marR="0" algn="ctr">
                        <a:spcBef>
                          <a:spcPts val="0"/>
                        </a:spcBef>
                        <a:spcAft>
                          <a:spcPts val="0"/>
                        </a:spcAft>
                      </a:pPr>
                      <a:r>
                        <a:rPr lang="en-US" sz="1600">
                          <a:effectLst/>
                          <a:latin typeface="Times New Roman" pitchFamily="18" charset="0"/>
                          <a:cs typeface="Times New Roman" pitchFamily="18" charset="0"/>
                        </a:rPr>
                        <a:t>Control</a:t>
                      </a:r>
                    </a:p>
                    <a:p>
                      <a:pPr marL="0" marR="0" algn="ctr">
                        <a:spcBef>
                          <a:spcPts val="0"/>
                        </a:spcBef>
                        <a:spcAft>
                          <a:spcPts val="0"/>
                        </a:spcAft>
                      </a:pPr>
                      <a:r>
                        <a:rPr lang="en-US" sz="1600">
                          <a:effectLst/>
                          <a:latin typeface="Times New Roman" pitchFamily="18" charset="0"/>
                          <a:cs typeface="Times New Roman" pitchFamily="18" charset="0"/>
                        </a:rPr>
                        <a:t>(0.00 g/L)</a:t>
                      </a:r>
                      <a:endParaRPr lang="en-US" sz="1600">
                        <a:effectLst/>
                        <a:latin typeface="Times New Roman" pitchFamily="18" charset="0"/>
                        <a:ea typeface="Calibri"/>
                        <a:cs typeface="Times New Roman"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lnSpc>
                          <a:spcPct val="200000"/>
                        </a:lnSpc>
                        <a:spcBef>
                          <a:spcPts val="0"/>
                        </a:spcBef>
                        <a:spcAft>
                          <a:spcPts val="0"/>
                        </a:spcAft>
                      </a:pPr>
                      <a:r>
                        <a:rPr lang="en-US" sz="1600">
                          <a:effectLst/>
                          <a:latin typeface="Times New Roman" pitchFamily="18" charset="0"/>
                          <a:cs typeface="Times New Roman" pitchFamily="18" charset="0"/>
                        </a:rPr>
                        <a:t>124.61 ± 0.75</a:t>
                      </a:r>
                      <a:endParaRPr lang="en-US" sz="1600">
                        <a:effectLst/>
                        <a:latin typeface="Times New Roman" pitchFamily="18" charset="0"/>
                        <a:ea typeface="Calibri"/>
                        <a:cs typeface="Times New Roman"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lnSpc>
                          <a:spcPct val="200000"/>
                        </a:lnSpc>
                        <a:spcBef>
                          <a:spcPts val="0"/>
                        </a:spcBef>
                        <a:spcAft>
                          <a:spcPts val="0"/>
                        </a:spcAft>
                      </a:pPr>
                      <a:r>
                        <a:rPr lang="en-US" sz="1600">
                          <a:effectLst/>
                          <a:latin typeface="Times New Roman" pitchFamily="18" charset="0"/>
                          <a:cs typeface="Times New Roman" pitchFamily="18" charset="0"/>
                        </a:rPr>
                        <a:t>155.27 ± 2.07</a:t>
                      </a:r>
                      <a:endParaRPr lang="en-US" sz="1600">
                        <a:effectLst/>
                        <a:latin typeface="Times New Roman" pitchFamily="18" charset="0"/>
                        <a:ea typeface="Calibri"/>
                        <a:cs typeface="Times New Roman"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lnSpc>
                          <a:spcPct val="200000"/>
                        </a:lnSpc>
                        <a:spcBef>
                          <a:spcPts val="0"/>
                        </a:spcBef>
                        <a:spcAft>
                          <a:spcPts val="0"/>
                        </a:spcAft>
                      </a:pPr>
                      <a:r>
                        <a:rPr lang="en-US" sz="1600">
                          <a:effectLst/>
                          <a:latin typeface="Times New Roman" pitchFamily="18" charset="0"/>
                          <a:cs typeface="Times New Roman" pitchFamily="18" charset="0"/>
                        </a:rPr>
                        <a:t>24.60 ± 1.26</a:t>
                      </a:r>
                      <a:endParaRPr lang="en-US" sz="1600">
                        <a:effectLst/>
                        <a:latin typeface="Times New Roman" pitchFamily="18" charset="0"/>
                        <a:ea typeface="Calibri"/>
                        <a:cs typeface="Times New Roman"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r h="822960">
                <a:tc>
                  <a:txBody>
                    <a:bodyPr/>
                    <a:lstStyle/>
                    <a:p>
                      <a:pPr marL="0" marR="0" algn="ctr">
                        <a:spcBef>
                          <a:spcPts val="0"/>
                        </a:spcBef>
                        <a:spcAft>
                          <a:spcPts val="0"/>
                        </a:spcAft>
                      </a:pPr>
                      <a:r>
                        <a:rPr lang="en-US" sz="1600">
                          <a:effectLst/>
                          <a:latin typeface="Times New Roman" pitchFamily="18" charset="0"/>
                          <a:cs typeface="Times New Roman" pitchFamily="18" charset="0"/>
                        </a:rPr>
                        <a:t>Stem bark extract</a:t>
                      </a:r>
                    </a:p>
                    <a:p>
                      <a:pPr marL="0" marR="0" algn="ctr">
                        <a:spcBef>
                          <a:spcPts val="0"/>
                        </a:spcBef>
                        <a:spcAft>
                          <a:spcPts val="0"/>
                        </a:spcAft>
                      </a:pPr>
                      <a:r>
                        <a:rPr lang="en-US" sz="1600">
                          <a:effectLst/>
                          <a:latin typeface="Times New Roman" pitchFamily="18" charset="0"/>
                          <a:cs typeface="Times New Roman" pitchFamily="18" charset="0"/>
                        </a:rPr>
                        <a:t>(0.23 g/L)</a:t>
                      </a:r>
                      <a:endParaRPr lang="en-US" sz="1600">
                        <a:effectLst/>
                        <a:latin typeface="Times New Roman" pitchFamily="18" charset="0"/>
                        <a:ea typeface="Calibri"/>
                        <a:cs typeface="Times New Roman"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marL="0" marR="0" algn="ctr">
                        <a:lnSpc>
                          <a:spcPct val="200000"/>
                        </a:lnSpc>
                        <a:spcBef>
                          <a:spcPts val="0"/>
                        </a:spcBef>
                        <a:spcAft>
                          <a:spcPts val="0"/>
                        </a:spcAft>
                      </a:pPr>
                      <a:r>
                        <a:rPr lang="en-US" sz="1600">
                          <a:effectLst/>
                          <a:latin typeface="Times New Roman" pitchFamily="18" charset="0"/>
                          <a:cs typeface="Times New Roman" pitchFamily="18" charset="0"/>
                        </a:rPr>
                        <a:t>124.82 ± 0.96</a:t>
                      </a:r>
                      <a:endParaRPr lang="en-US" sz="1600">
                        <a:effectLst/>
                        <a:latin typeface="Times New Roman" pitchFamily="18" charset="0"/>
                        <a:ea typeface="Calibri"/>
                        <a:cs typeface="Times New Roman"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marL="0" marR="0" algn="ctr">
                        <a:lnSpc>
                          <a:spcPct val="200000"/>
                        </a:lnSpc>
                        <a:spcBef>
                          <a:spcPts val="0"/>
                        </a:spcBef>
                        <a:spcAft>
                          <a:spcPts val="0"/>
                        </a:spcAft>
                      </a:pPr>
                      <a:r>
                        <a:rPr lang="en-US" sz="1600">
                          <a:effectLst/>
                          <a:latin typeface="Times New Roman" pitchFamily="18" charset="0"/>
                          <a:cs typeface="Times New Roman" pitchFamily="18" charset="0"/>
                        </a:rPr>
                        <a:t>158.90 ± 2.78</a:t>
                      </a:r>
                      <a:endParaRPr lang="en-US" sz="1600">
                        <a:effectLst/>
                        <a:latin typeface="Times New Roman" pitchFamily="18" charset="0"/>
                        <a:ea typeface="Calibri"/>
                        <a:cs typeface="Times New Roman"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marL="0" marR="0" algn="ctr">
                        <a:lnSpc>
                          <a:spcPct val="200000"/>
                        </a:lnSpc>
                        <a:spcBef>
                          <a:spcPts val="0"/>
                        </a:spcBef>
                        <a:spcAft>
                          <a:spcPts val="0"/>
                        </a:spcAft>
                      </a:pPr>
                      <a:r>
                        <a:rPr lang="en-US" sz="1600">
                          <a:effectLst/>
                          <a:latin typeface="Times New Roman" pitchFamily="18" charset="0"/>
                          <a:cs typeface="Times New Roman" pitchFamily="18" charset="0"/>
                        </a:rPr>
                        <a:t>27.32 ± 2.25</a:t>
                      </a:r>
                      <a:endParaRPr lang="en-US" sz="1600">
                        <a:effectLst/>
                        <a:latin typeface="Times New Roman" pitchFamily="18" charset="0"/>
                        <a:ea typeface="Calibri"/>
                        <a:cs typeface="Times New Roman"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r>
              <a:tr h="822960">
                <a:tc>
                  <a:txBody>
                    <a:bodyPr/>
                    <a:lstStyle/>
                    <a:p>
                      <a:pPr marL="0" marR="0" algn="ctr">
                        <a:spcBef>
                          <a:spcPts val="0"/>
                        </a:spcBef>
                        <a:spcAft>
                          <a:spcPts val="0"/>
                        </a:spcAft>
                      </a:pPr>
                      <a:r>
                        <a:rPr lang="en-US" sz="1600" dirty="0">
                          <a:effectLst/>
                          <a:latin typeface="Times New Roman" pitchFamily="18" charset="0"/>
                          <a:cs typeface="Times New Roman" pitchFamily="18" charset="0"/>
                        </a:rPr>
                        <a:t>Leaf extract</a:t>
                      </a:r>
                    </a:p>
                    <a:p>
                      <a:pPr marL="0" marR="0" algn="ctr">
                        <a:spcBef>
                          <a:spcPts val="0"/>
                        </a:spcBef>
                        <a:spcAft>
                          <a:spcPts val="0"/>
                        </a:spcAft>
                      </a:pPr>
                      <a:r>
                        <a:rPr lang="en-US" sz="1600" dirty="0">
                          <a:effectLst/>
                          <a:latin typeface="Times New Roman" pitchFamily="18" charset="0"/>
                          <a:cs typeface="Times New Roman" pitchFamily="18" charset="0"/>
                        </a:rPr>
                        <a:t>(0.26 g/L)</a:t>
                      </a:r>
                      <a:endParaRPr lang="en-US" sz="1600" dirty="0">
                        <a:effectLst/>
                        <a:latin typeface="Times New Roman" pitchFamily="18" charset="0"/>
                        <a:ea typeface="Calibri"/>
                        <a:cs typeface="Times New Roman" pitchFamily="18" charset="0"/>
                      </a:endParaRPr>
                    </a:p>
                  </a:txBody>
                  <a:tcPr marL="68580" marR="68580" marT="0" marB="0">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200000"/>
                        </a:lnSpc>
                        <a:spcBef>
                          <a:spcPts val="0"/>
                        </a:spcBef>
                        <a:spcAft>
                          <a:spcPts val="0"/>
                        </a:spcAft>
                      </a:pPr>
                      <a:r>
                        <a:rPr lang="en-US" sz="1600" dirty="0">
                          <a:effectLst/>
                          <a:latin typeface="Times New Roman" pitchFamily="18" charset="0"/>
                          <a:cs typeface="Times New Roman" pitchFamily="18" charset="0"/>
                        </a:rPr>
                        <a:t>124.81 ± 1.07</a:t>
                      </a:r>
                      <a:endParaRPr lang="en-US" sz="1600" dirty="0">
                        <a:effectLst/>
                        <a:latin typeface="Times New Roman" pitchFamily="18" charset="0"/>
                        <a:ea typeface="Calibri"/>
                        <a:cs typeface="Times New Roman" pitchFamily="18" charset="0"/>
                      </a:endParaRPr>
                    </a:p>
                  </a:txBody>
                  <a:tcPr marL="68580" marR="68580" marT="0" marB="0">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200000"/>
                        </a:lnSpc>
                        <a:spcBef>
                          <a:spcPts val="0"/>
                        </a:spcBef>
                        <a:spcAft>
                          <a:spcPts val="0"/>
                        </a:spcAft>
                      </a:pPr>
                      <a:r>
                        <a:rPr lang="en-US" sz="1600" dirty="0">
                          <a:effectLst/>
                          <a:latin typeface="Times New Roman" pitchFamily="18" charset="0"/>
                          <a:cs typeface="Times New Roman" pitchFamily="18" charset="0"/>
                        </a:rPr>
                        <a:t>162.25 ± 8.96</a:t>
                      </a:r>
                      <a:endParaRPr lang="en-US" sz="1600" dirty="0">
                        <a:effectLst/>
                        <a:latin typeface="Times New Roman" pitchFamily="18" charset="0"/>
                        <a:ea typeface="Calibri"/>
                        <a:cs typeface="Times New Roman" pitchFamily="18" charset="0"/>
                      </a:endParaRPr>
                    </a:p>
                  </a:txBody>
                  <a:tcPr marL="68580" marR="68580" marT="0" marB="0">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200000"/>
                        </a:lnSpc>
                        <a:spcBef>
                          <a:spcPts val="0"/>
                        </a:spcBef>
                        <a:spcAft>
                          <a:spcPts val="0"/>
                        </a:spcAft>
                      </a:pPr>
                      <a:r>
                        <a:rPr lang="en-US" sz="1600" dirty="0">
                          <a:effectLst/>
                          <a:latin typeface="Times New Roman" pitchFamily="18" charset="0"/>
                          <a:cs typeface="Times New Roman" pitchFamily="18" charset="0"/>
                        </a:rPr>
                        <a:t>30.00 ± 7.03</a:t>
                      </a:r>
                      <a:endParaRPr lang="en-US" sz="1600" dirty="0">
                        <a:effectLst/>
                        <a:latin typeface="Times New Roman" pitchFamily="18" charset="0"/>
                        <a:ea typeface="Calibri"/>
                        <a:cs typeface="Times New Roman" pitchFamily="18" charset="0"/>
                      </a:endParaRPr>
                    </a:p>
                  </a:txBody>
                  <a:tcPr marL="68580" marR="68580" marT="0" marB="0">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Rectangle 1"/>
          <p:cNvSpPr>
            <a:spLocks noChangeArrowheads="1"/>
          </p:cNvSpPr>
          <p:nvPr/>
        </p:nvSpPr>
        <p:spPr bwMode="auto">
          <a:xfrm>
            <a:off x="381000" y="195590"/>
            <a:ext cx="80554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13: Percentage weight gain of sub-adult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Clarias</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gariepinus</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exposed to sub-lethal concentration (LC</a:t>
            </a:r>
            <a:r>
              <a:rPr kumimoji="0" lang="en-US" sz="1400" b="1"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50</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of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Erythrophleum</a:t>
            </a:r>
            <a:r>
              <a:rPr kumimoji="0" lang="en-US" sz="14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400" b="1"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suaveolens</a:t>
            </a: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aqueous stem bark and leaf extracts for 28days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33362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HISTOLOGICAL CHANGES IN THE GILLS</a:t>
            </a:r>
            <a:endParaRPr lang="en-US" dirty="0">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601565"/>
            <a:ext cx="6781800" cy="4037235"/>
          </a:xfrm>
        </p:spPr>
      </p:pic>
      <p:sp>
        <p:nvSpPr>
          <p:cNvPr id="6" name="Rectangle 5"/>
          <p:cNvSpPr/>
          <p:nvPr/>
        </p:nvSpPr>
        <p:spPr>
          <a:xfrm>
            <a:off x="152400" y="5943600"/>
            <a:ext cx="8458200" cy="738664"/>
          </a:xfrm>
          <a:prstGeom prst="rect">
            <a:avLst/>
          </a:prstGeom>
        </p:spPr>
        <p:txBody>
          <a:bodyPr wrap="square">
            <a:spAutoFit/>
          </a:bodyPr>
          <a:lstStyle/>
          <a:p>
            <a:r>
              <a:rPr lang="en-US" sz="1400" b="1" dirty="0">
                <a:latin typeface="Times New Roman" pitchFamily="18" charset="0"/>
                <a:cs typeface="Times New Roman" pitchFamily="18" charset="0"/>
              </a:rPr>
              <a:t>Plate 2: Section of gill s</a:t>
            </a:r>
            <a:r>
              <a:rPr lang="en-GB" sz="1400" b="1" dirty="0" err="1">
                <a:latin typeface="Times New Roman" pitchFamily="18" charset="0"/>
                <a:cs typeface="Times New Roman" pitchFamily="18" charset="0"/>
              </a:rPr>
              <a:t>howing</a:t>
            </a:r>
            <a:r>
              <a:rPr lang="en-GB" sz="1400" b="1" dirty="0">
                <a:latin typeface="Times New Roman" pitchFamily="18" charset="0"/>
                <a:cs typeface="Times New Roman" pitchFamily="18" charset="0"/>
              </a:rPr>
              <a:t> normal cartilaginous core of the primary lamellae (long arrows) and the mucosa of the secondary lamellae (short arrows) of sub-adult </a:t>
            </a:r>
            <a:r>
              <a:rPr lang="en-GB" sz="1400" b="1" i="1" dirty="0" err="1">
                <a:latin typeface="Times New Roman" pitchFamily="18" charset="0"/>
                <a:cs typeface="Times New Roman" pitchFamily="18" charset="0"/>
              </a:rPr>
              <a:t>Clarias</a:t>
            </a:r>
            <a:r>
              <a:rPr lang="en-GB" sz="1400" b="1" i="1" dirty="0">
                <a:latin typeface="Times New Roman" pitchFamily="18" charset="0"/>
                <a:cs typeface="Times New Roman" pitchFamily="18" charset="0"/>
              </a:rPr>
              <a:t> </a:t>
            </a:r>
            <a:r>
              <a:rPr lang="en-GB" sz="1400" b="1" i="1" dirty="0" err="1">
                <a:latin typeface="Times New Roman" pitchFamily="18" charset="0"/>
                <a:cs typeface="Times New Roman" pitchFamily="18" charset="0"/>
              </a:rPr>
              <a:t>gariepinus</a:t>
            </a:r>
            <a:r>
              <a:rPr lang="en-GB" sz="1400" b="1" dirty="0">
                <a:latin typeface="Times New Roman" pitchFamily="18" charset="0"/>
                <a:cs typeface="Times New Roman" pitchFamily="18" charset="0"/>
              </a:rPr>
              <a:t> before exposure to aqueous stem bark and leaf extracts of </a:t>
            </a:r>
            <a:r>
              <a:rPr lang="en-GB" sz="1400" b="1" i="1" dirty="0" err="1">
                <a:latin typeface="Times New Roman" pitchFamily="18" charset="0"/>
                <a:cs typeface="Times New Roman" pitchFamily="18" charset="0"/>
              </a:rPr>
              <a:t>Erythrophleum</a:t>
            </a:r>
            <a:r>
              <a:rPr lang="en-GB" sz="1400" b="1" i="1" dirty="0">
                <a:latin typeface="Times New Roman" pitchFamily="18" charset="0"/>
                <a:cs typeface="Times New Roman" pitchFamily="18" charset="0"/>
              </a:rPr>
              <a:t> </a:t>
            </a:r>
            <a:r>
              <a:rPr lang="en-GB" sz="1400" b="1" i="1" dirty="0" err="1">
                <a:latin typeface="Times New Roman" pitchFamily="18" charset="0"/>
                <a:cs typeface="Times New Roman" pitchFamily="18" charset="0"/>
              </a:rPr>
              <a:t>suaveolens</a:t>
            </a:r>
            <a:r>
              <a:rPr lang="en-GB" sz="1400" b="1" dirty="0">
                <a:latin typeface="Times New Roman" pitchFamily="18" charset="0"/>
                <a:cs typeface="Times New Roman" pitchFamily="18" charset="0"/>
              </a:rPr>
              <a:t> (H &amp; E; x400).</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999686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562600"/>
            <a:ext cx="8686800" cy="738664"/>
          </a:xfrm>
          <a:prstGeom prst="rect">
            <a:avLst/>
          </a:prstGeom>
        </p:spPr>
        <p:txBody>
          <a:bodyPr wrap="square">
            <a:spAutoFit/>
          </a:bodyPr>
          <a:lstStyle/>
          <a:p>
            <a:r>
              <a:rPr lang="en-US" sz="1400" b="1" dirty="0">
                <a:latin typeface="Times New Roman" pitchFamily="18" charset="0"/>
                <a:cs typeface="Times New Roman" pitchFamily="18" charset="0"/>
              </a:rPr>
              <a:t>Plate 3: Section of the gill </a:t>
            </a:r>
            <a:r>
              <a:rPr lang="en-GB" sz="1400" b="1" dirty="0">
                <a:latin typeface="Times New Roman" pitchFamily="18" charset="0"/>
                <a:cs typeface="Times New Roman" pitchFamily="18" charset="0"/>
              </a:rPr>
              <a:t>showing a very severe erosion of the entire gill mucosa (arrows) of sub-adult </a:t>
            </a:r>
            <a:r>
              <a:rPr lang="en-GB" sz="1400" b="1" i="1" dirty="0" err="1">
                <a:latin typeface="Times New Roman" pitchFamily="18" charset="0"/>
                <a:cs typeface="Times New Roman" pitchFamily="18" charset="0"/>
              </a:rPr>
              <a:t>Clarias</a:t>
            </a:r>
            <a:r>
              <a:rPr lang="en-GB" sz="1400" b="1" i="1" dirty="0">
                <a:latin typeface="Times New Roman" pitchFamily="18" charset="0"/>
                <a:cs typeface="Times New Roman" pitchFamily="18" charset="0"/>
              </a:rPr>
              <a:t> </a:t>
            </a:r>
            <a:r>
              <a:rPr lang="en-GB" sz="1400" b="1" i="1" dirty="0" err="1">
                <a:latin typeface="Times New Roman" pitchFamily="18" charset="0"/>
                <a:cs typeface="Times New Roman" pitchFamily="18" charset="0"/>
              </a:rPr>
              <a:t>gariepinus</a:t>
            </a:r>
            <a:r>
              <a:rPr lang="en-GB" sz="1400" b="1" dirty="0">
                <a:latin typeface="Times New Roman" pitchFamily="18" charset="0"/>
                <a:cs typeface="Times New Roman" pitchFamily="18" charset="0"/>
              </a:rPr>
              <a:t> exposed to sub-lethal (LC</a:t>
            </a:r>
            <a:r>
              <a:rPr lang="en-GB" sz="1400" b="1" baseline="-25000" dirty="0">
                <a:latin typeface="Times New Roman" pitchFamily="18" charset="0"/>
                <a:cs typeface="Times New Roman" pitchFamily="18" charset="0"/>
              </a:rPr>
              <a:t>50</a:t>
            </a:r>
            <a:r>
              <a:rPr lang="en-GB" sz="1400" b="1" dirty="0">
                <a:latin typeface="Times New Roman" pitchFamily="18" charset="0"/>
                <a:cs typeface="Times New Roman" pitchFamily="18" charset="0"/>
              </a:rPr>
              <a:t>) concentration of aqueous stem bark extract  of </a:t>
            </a:r>
            <a:r>
              <a:rPr lang="en-GB" sz="1400" b="1" i="1" dirty="0" err="1">
                <a:latin typeface="Times New Roman" pitchFamily="18" charset="0"/>
                <a:cs typeface="Times New Roman" pitchFamily="18" charset="0"/>
              </a:rPr>
              <a:t>Erythrophleum</a:t>
            </a:r>
            <a:r>
              <a:rPr lang="en-GB" sz="1400" b="1" i="1" dirty="0">
                <a:latin typeface="Times New Roman" pitchFamily="18" charset="0"/>
                <a:cs typeface="Times New Roman" pitchFamily="18" charset="0"/>
              </a:rPr>
              <a:t> </a:t>
            </a:r>
            <a:r>
              <a:rPr lang="en-GB" sz="1400" b="1" i="1" dirty="0" err="1">
                <a:latin typeface="Times New Roman" pitchFamily="18" charset="0"/>
                <a:cs typeface="Times New Roman" pitchFamily="18" charset="0"/>
              </a:rPr>
              <a:t>suaveolens</a:t>
            </a:r>
            <a:r>
              <a:rPr lang="en-GB" sz="1400" b="1" dirty="0">
                <a:latin typeface="Times New Roman" pitchFamily="18" charset="0"/>
                <a:cs typeface="Times New Roman" pitchFamily="18" charset="0"/>
              </a:rPr>
              <a:t> at 28</a:t>
            </a:r>
            <a:r>
              <a:rPr lang="en-GB" sz="1400" b="1" baseline="30000" dirty="0">
                <a:latin typeface="Times New Roman" pitchFamily="18" charset="0"/>
                <a:cs typeface="Times New Roman" pitchFamily="18" charset="0"/>
              </a:rPr>
              <a:t>th</a:t>
            </a:r>
            <a:r>
              <a:rPr lang="en-GB" sz="1400" b="1" dirty="0">
                <a:latin typeface="Times New Roman" pitchFamily="18" charset="0"/>
                <a:cs typeface="Times New Roman" pitchFamily="18" charset="0"/>
              </a:rPr>
              <a:t> day. (H &amp; E; x400)</a:t>
            </a:r>
            <a:endParaRPr lang="en-US" sz="1400" dirty="0">
              <a:latin typeface="Times New Roman" pitchFamily="18" charset="0"/>
              <a:cs typeface="Times New Roman" pitchFamily="18" charset="0"/>
            </a:endParaRPr>
          </a:p>
        </p:txBody>
      </p:sp>
      <p:pic>
        <p:nvPicPr>
          <p:cNvPr id="3" name="Content Placeholder 5"/>
          <p:cNvPicPr/>
          <p:nvPr/>
        </p:nvPicPr>
        <p:blipFill>
          <a:blip r:embed="rId2">
            <a:extLst>
              <a:ext uri="{28A0092B-C50C-407E-A947-70E740481C1C}">
                <a14:useLocalDpi xmlns:a14="http://schemas.microsoft.com/office/drawing/2010/main" val="0"/>
              </a:ext>
            </a:extLst>
          </a:blip>
          <a:stretch>
            <a:fillRect/>
          </a:stretch>
        </p:blipFill>
        <p:spPr bwMode="auto">
          <a:xfrm>
            <a:off x="1295400" y="609600"/>
            <a:ext cx="6858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692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255" y="5562600"/>
            <a:ext cx="8382000" cy="923330"/>
          </a:xfrm>
          <a:prstGeom prst="rect">
            <a:avLst/>
          </a:prstGeom>
        </p:spPr>
        <p:txBody>
          <a:bodyPr wrap="square">
            <a:spAutoFit/>
          </a:bodyPr>
          <a:lstStyle/>
          <a:p>
            <a:r>
              <a:rPr lang="en-US" b="1" dirty="0"/>
              <a:t>Plate 4: Section of the gill </a:t>
            </a:r>
            <a:r>
              <a:rPr lang="en-GB" b="1" dirty="0"/>
              <a:t>showing severely eroded mucosa of the secondary lamellae (arrows) of sub-adult </a:t>
            </a:r>
            <a:r>
              <a:rPr lang="en-GB" b="1" i="1" dirty="0" err="1"/>
              <a:t>Clarias</a:t>
            </a:r>
            <a:r>
              <a:rPr lang="en-GB" b="1" i="1" dirty="0"/>
              <a:t> </a:t>
            </a:r>
            <a:r>
              <a:rPr lang="en-GB" b="1" i="1" dirty="0" err="1"/>
              <a:t>gariepinus</a:t>
            </a:r>
            <a:r>
              <a:rPr lang="en-GB" b="1" dirty="0"/>
              <a:t> exposed to sub-lethal (LC</a:t>
            </a:r>
            <a:r>
              <a:rPr lang="en-GB" b="1" baseline="-25000" dirty="0"/>
              <a:t>50</a:t>
            </a:r>
            <a:r>
              <a:rPr lang="en-GB" b="1" dirty="0"/>
              <a:t>) concentration of aqueous leaf extract of </a:t>
            </a:r>
            <a:r>
              <a:rPr lang="en-GB" b="1" i="1" dirty="0" err="1"/>
              <a:t>Erythrophleum</a:t>
            </a:r>
            <a:r>
              <a:rPr lang="en-GB" b="1" i="1" dirty="0"/>
              <a:t> </a:t>
            </a:r>
            <a:r>
              <a:rPr lang="en-GB" b="1" i="1" dirty="0" err="1"/>
              <a:t>suaveolens</a:t>
            </a:r>
            <a:r>
              <a:rPr lang="en-GB" b="1" dirty="0"/>
              <a:t> at 28</a:t>
            </a:r>
            <a:r>
              <a:rPr lang="en-GB" b="1" baseline="30000" dirty="0"/>
              <a:t>th</a:t>
            </a:r>
            <a:r>
              <a:rPr lang="en-GB" b="1" dirty="0"/>
              <a:t> day. (H &amp; E; x400)</a:t>
            </a:r>
            <a:endParaRPr lang="en-US" dirty="0"/>
          </a:p>
        </p:txBody>
      </p:sp>
      <p:pic>
        <p:nvPicPr>
          <p:cNvPr id="3" name="Content Placeholder 11"/>
          <p:cNvPicPr/>
          <p:nvPr/>
        </p:nvPicPr>
        <p:blipFill>
          <a:blip r:embed="rId2">
            <a:extLst>
              <a:ext uri="{28A0092B-C50C-407E-A947-70E740481C1C}">
                <a14:useLocalDpi xmlns:a14="http://schemas.microsoft.com/office/drawing/2010/main" val="0"/>
              </a:ext>
            </a:extLst>
          </a:blip>
          <a:stretch>
            <a:fillRect/>
          </a:stretch>
        </p:blipFill>
        <p:spPr bwMode="auto">
          <a:xfrm>
            <a:off x="1066800" y="609600"/>
            <a:ext cx="7010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0022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HISTOLOGY OF THE LIVER</a:t>
            </a:r>
            <a:endParaRPr lang="en-US" sz="40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1" y="1447800"/>
            <a:ext cx="6400800" cy="4114801"/>
          </a:xfrm>
        </p:spPr>
      </p:pic>
      <p:sp>
        <p:nvSpPr>
          <p:cNvPr id="5" name="Rectangle 4"/>
          <p:cNvSpPr/>
          <p:nvPr/>
        </p:nvSpPr>
        <p:spPr>
          <a:xfrm>
            <a:off x="249382" y="5867400"/>
            <a:ext cx="8839200" cy="738664"/>
          </a:xfrm>
          <a:prstGeom prst="rect">
            <a:avLst/>
          </a:prstGeom>
        </p:spPr>
        <p:txBody>
          <a:bodyPr wrap="square">
            <a:spAutoFit/>
          </a:bodyPr>
          <a:lstStyle/>
          <a:p>
            <a:r>
              <a:rPr lang="en-GB" sz="1400" b="1" dirty="0">
                <a:latin typeface="Times New Roman" pitchFamily="18" charset="0"/>
                <a:cs typeface="Times New Roman" pitchFamily="18" charset="0"/>
              </a:rPr>
              <a:t>Plate 5: Section of the liver showing normal hepatocytes (arrowheads) and a slightly congested portal vessels (long arrows) of </a:t>
            </a:r>
            <a:r>
              <a:rPr lang="en-GB" sz="1400" b="1" i="1" dirty="0" err="1">
                <a:latin typeface="Times New Roman" pitchFamily="18" charset="0"/>
                <a:cs typeface="Times New Roman" pitchFamily="18" charset="0"/>
              </a:rPr>
              <a:t>Clarias</a:t>
            </a:r>
            <a:r>
              <a:rPr lang="en-GB" sz="1400" b="1" i="1" dirty="0">
                <a:latin typeface="Times New Roman" pitchFamily="18" charset="0"/>
                <a:cs typeface="Times New Roman" pitchFamily="18" charset="0"/>
              </a:rPr>
              <a:t> </a:t>
            </a:r>
            <a:r>
              <a:rPr lang="en-GB" sz="1400" b="1" i="1" dirty="0" err="1">
                <a:latin typeface="Times New Roman" pitchFamily="18" charset="0"/>
                <a:cs typeface="Times New Roman" pitchFamily="18" charset="0"/>
              </a:rPr>
              <a:t>gariepinus</a:t>
            </a:r>
            <a:r>
              <a:rPr lang="en-GB" sz="1400" b="1" dirty="0">
                <a:latin typeface="Times New Roman" pitchFamily="18" charset="0"/>
                <a:cs typeface="Times New Roman" pitchFamily="18" charset="0"/>
              </a:rPr>
              <a:t> before exposure to aqueous stem bark and leaf extracts of </a:t>
            </a:r>
            <a:r>
              <a:rPr lang="en-GB" sz="1400" b="1" i="1" dirty="0" err="1">
                <a:latin typeface="Times New Roman" pitchFamily="18" charset="0"/>
                <a:cs typeface="Times New Roman" pitchFamily="18" charset="0"/>
              </a:rPr>
              <a:t>Erythrophleum</a:t>
            </a:r>
            <a:r>
              <a:rPr lang="en-GB" sz="1400" b="1" i="1" dirty="0">
                <a:latin typeface="Times New Roman" pitchFamily="18" charset="0"/>
                <a:cs typeface="Times New Roman" pitchFamily="18" charset="0"/>
              </a:rPr>
              <a:t> </a:t>
            </a:r>
            <a:r>
              <a:rPr lang="en-GB" sz="1400" b="1" i="1" dirty="0" err="1">
                <a:latin typeface="Times New Roman" pitchFamily="18" charset="0"/>
                <a:cs typeface="Times New Roman" pitchFamily="18" charset="0"/>
              </a:rPr>
              <a:t>suaveolens</a:t>
            </a:r>
            <a:r>
              <a:rPr lang="en-GB" sz="1400" b="1" dirty="0">
                <a:latin typeface="Times New Roman" pitchFamily="18" charset="0"/>
                <a:cs typeface="Times New Roman" pitchFamily="18" charset="0"/>
              </a:rPr>
              <a:t> (H &amp; E; x400)</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87087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REFERENCES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1500" dirty="0" err="1">
                <a:latin typeface="Times New Roman" pitchFamily="18" charset="0"/>
                <a:cs typeface="Times New Roman" pitchFamily="18" charset="0"/>
              </a:rPr>
              <a:t>Agbon</a:t>
            </a:r>
            <a:r>
              <a:rPr lang="en-US" sz="1500" dirty="0">
                <a:latin typeface="Times New Roman" pitchFamily="18" charset="0"/>
                <a:cs typeface="Times New Roman" pitchFamily="18" charset="0"/>
              </a:rPr>
              <a:t>, A.O., </a:t>
            </a:r>
            <a:r>
              <a:rPr lang="en-US" sz="1500" dirty="0" err="1">
                <a:latin typeface="Times New Roman" pitchFamily="18" charset="0"/>
                <a:cs typeface="Times New Roman" pitchFamily="18" charset="0"/>
              </a:rPr>
              <a:t>Omoniyi</a:t>
            </a:r>
            <a:r>
              <a:rPr lang="en-US" sz="1500" dirty="0">
                <a:latin typeface="Times New Roman" pitchFamily="18" charset="0"/>
                <a:cs typeface="Times New Roman" pitchFamily="18" charset="0"/>
              </a:rPr>
              <a:t>, I.T. and </a:t>
            </a:r>
            <a:r>
              <a:rPr lang="en-US" sz="1500" dirty="0" err="1">
                <a:latin typeface="Times New Roman" pitchFamily="18" charset="0"/>
                <a:cs typeface="Times New Roman" pitchFamily="18" charset="0"/>
              </a:rPr>
              <a:t>Teko</a:t>
            </a:r>
            <a:r>
              <a:rPr lang="en-US" sz="1500" dirty="0">
                <a:latin typeface="Times New Roman" pitchFamily="18" charset="0"/>
                <a:cs typeface="Times New Roman" pitchFamily="18" charset="0"/>
              </a:rPr>
              <a:t>, A.A. 2002. Acute toxicity of tobacco (</a:t>
            </a:r>
            <a:r>
              <a:rPr lang="en-US" sz="1500" i="1" dirty="0" err="1">
                <a:latin typeface="Times New Roman" pitchFamily="18" charset="0"/>
                <a:cs typeface="Times New Roman" pitchFamily="18" charset="0"/>
              </a:rPr>
              <a:t>Nicotiana</a:t>
            </a:r>
            <a:r>
              <a:rPr lang="en-US" sz="1500" i="1" dirty="0">
                <a:latin typeface="Times New Roman" pitchFamily="18" charset="0"/>
                <a:cs typeface="Times New Roman" pitchFamily="18" charset="0"/>
              </a:rPr>
              <a:t> </a:t>
            </a:r>
            <a:r>
              <a:rPr lang="en-US" sz="1500" i="1" dirty="0" err="1">
                <a:latin typeface="Times New Roman" pitchFamily="18" charset="0"/>
                <a:cs typeface="Times New Roman" pitchFamily="18" charset="0"/>
              </a:rPr>
              <a:t>tobaccum</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leaf dust on </a:t>
            </a:r>
            <a:r>
              <a:rPr lang="en-US" sz="1500" i="1" dirty="0" err="1">
                <a:latin typeface="Times New Roman" pitchFamily="18" charset="0"/>
                <a:cs typeface="Times New Roman" pitchFamily="18" charset="0"/>
              </a:rPr>
              <a:t>Oreochromis</a:t>
            </a:r>
            <a:r>
              <a:rPr lang="en-US" sz="1500" i="1" dirty="0">
                <a:latin typeface="Times New Roman" pitchFamily="18" charset="0"/>
                <a:cs typeface="Times New Roman" pitchFamily="18" charset="0"/>
              </a:rPr>
              <a:t> </a:t>
            </a:r>
            <a:r>
              <a:rPr lang="en-US" sz="1500" i="1" dirty="0" err="1">
                <a:latin typeface="Times New Roman" pitchFamily="18" charset="0"/>
                <a:cs typeface="Times New Roman" pitchFamily="18" charset="0"/>
              </a:rPr>
              <a:t>niloticus</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and </a:t>
            </a:r>
            <a:r>
              <a:rPr lang="en-US" sz="1500" dirty="0" err="1">
                <a:latin typeface="Times New Roman" pitchFamily="18" charset="0"/>
                <a:cs typeface="Times New Roman" pitchFamily="18" charset="0"/>
              </a:rPr>
              <a:t>haematological</a:t>
            </a:r>
            <a:r>
              <a:rPr lang="en-US" sz="1500" dirty="0">
                <a:latin typeface="Times New Roman" pitchFamily="18" charset="0"/>
                <a:cs typeface="Times New Roman" pitchFamily="18" charset="0"/>
              </a:rPr>
              <a:t> changes resulting from </a:t>
            </a:r>
            <a:r>
              <a:rPr lang="en-US" sz="1500" dirty="0" err="1">
                <a:latin typeface="Times New Roman" pitchFamily="18" charset="0"/>
                <a:cs typeface="Times New Roman" pitchFamily="18" charset="0"/>
              </a:rPr>
              <a:t>sublethal</a:t>
            </a:r>
            <a:r>
              <a:rPr lang="en-US" sz="1500" dirty="0">
                <a:latin typeface="Times New Roman" pitchFamily="18" charset="0"/>
                <a:cs typeface="Times New Roman" pitchFamily="18" charset="0"/>
              </a:rPr>
              <a:t> exposure. </a:t>
            </a:r>
            <a:r>
              <a:rPr lang="en-US" sz="1500" i="1" dirty="0">
                <a:latin typeface="Times New Roman" pitchFamily="18" charset="0"/>
                <a:cs typeface="Times New Roman" pitchFamily="18" charset="0"/>
              </a:rPr>
              <a:t>Journal of Aquatic Sciences</a:t>
            </a:r>
            <a:r>
              <a:rPr lang="en-US" sz="1500" dirty="0">
                <a:latin typeface="Times New Roman" pitchFamily="18" charset="0"/>
                <a:cs typeface="Times New Roman" pitchFamily="18" charset="0"/>
              </a:rPr>
              <a:t>.</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17, 1: 5-8</a:t>
            </a:r>
          </a:p>
          <a:p>
            <a:r>
              <a:rPr lang="en-US" sz="1500" dirty="0" err="1">
                <a:latin typeface="Times New Roman" pitchFamily="18" charset="0"/>
                <a:cs typeface="Times New Roman" pitchFamily="18" charset="0"/>
              </a:rPr>
              <a:t>Aiyegoro</a:t>
            </a:r>
            <a:r>
              <a:rPr lang="en-US" sz="1500" dirty="0">
                <a:latin typeface="Times New Roman" pitchFamily="18" charset="0"/>
                <a:cs typeface="Times New Roman" pitchFamily="18" charset="0"/>
              </a:rPr>
              <a:t>, O. A., </a:t>
            </a:r>
            <a:r>
              <a:rPr lang="en-US" sz="1500" dirty="0" err="1">
                <a:latin typeface="Times New Roman" pitchFamily="18" charset="0"/>
                <a:cs typeface="Times New Roman" pitchFamily="18" charset="0"/>
              </a:rPr>
              <a:t>Akinpelu</a:t>
            </a:r>
            <a:r>
              <a:rPr lang="en-US" sz="1500" dirty="0">
                <a:latin typeface="Times New Roman" pitchFamily="18" charset="0"/>
                <a:cs typeface="Times New Roman" pitchFamily="18" charset="0"/>
              </a:rPr>
              <a:t>, D. A and </a:t>
            </a:r>
            <a:r>
              <a:rPr lang="en-US" sz="1500" dirty="0" err="1">
                <a:latin typeface="Times New Roman" pitchFamily="18" charset="0"/>
                <a:cs typeface="Times New Roman" pitchFamily="18" charset="0"/>
              </a:rPr>
              <a:t>Okoh</a:t>
            </a:r>
            <a:r>
              <a:rPr lang="en-US" sz="1500" dirty="0">
                <a:latin typeface="Times New Roman" pitchFamily="18" charset="0"/>
                <a:cs typeface="Times New Roman" pitchFamily="18" charset="0"/>
              </a:rPr>
              <a:t>, A. I. 2007. </a:t>
            </a:r>
            <a:r>
              <a:rPr lang="en-US" sz="1500" i="1" dirty="0">
                <a:latin typeface="Times New Roman" pitchFamily="18" charset="0"/>
                <a:cs typeface="Times New Roman" pitchFamily="18" charset="0"/>
              </a:rPr>
              <a:t>In vitro </a:t>
            </a:r>
            <a:r>
              <a:rPr lang="en-US" sz="1500" dirty="0">
                <a:latin typeface="Times New Roman" pitchFamily="18" charset="0"/>
                <a:cs typeface="Times New Roman" pitchFamily="18" charset="0"/>
              </a:rPr>
              <a:t>antibacterial potentials of the stem-bark of red water tree (</a:t>
            </a:r>
            <a:r>
              <a:rPr lang="en-US" sz="1500" i="1" dirty="0" err="1">
                <a:latin typeface="Times New Roman" pitchFamily="18" charset="0"/>
                <a:cs typeface="Times New Roman" pitchFamily="18" charset="0"/>
              </a:rPr>
              <a:t>Erythrophleum</a:t>
            </a:r>
            <a:r>
              <a:rPr lang="en-US" sz="1500" i="1" dirty="0">
                <a:latin typeface="Times New Roman" pitchFamily="18" charset="0"/>
                <a:cs typeface="Times New Roman" pitchFamily="18" charset="0"/>
              </a:rPr>
              <a:t> </a:t>
            </a:r>
            <a:r>
              <a:rPr lang="en-US" sz="1500" i="1" dirty="0" err="1">
                <a:latin typeface="Times New Roman" pitchFamily="18" charset="0"/>
                <a:cs typeface="Times New Roman" pitchFamily="18" charset="0"/>
              </a:rPr>
              <a:t>suaveolens</a:t>
            </a:r>
            <a:r>
              <a:rPr lang="en-US" sz="1500" dirty="0">
                <a:latin typeface="Times New Roman" pitchFamily="18" charset="0"/>
                <a:cs typeface="Times New Roman" pitchFamily="18" charset="0"/>
              </a:rPr>
              <a:t>). </a:t>
            </a:r>
            <a:r>
              <a:rPr lang="en-US" sz="1500" i="1" dirty="0">
                <a:latin typeface="Times New Roman" pitchFamily="18" charset="0"/>
                <a:cs typeface="Times New Roman" pitchFamily="18" charset="0"/>
              </a:rPr>
              <a:t>Journal of Biological Sciences</a:t>
            </a:r>
            <a:r>
              <a:rPr lang="en-US" sz="1500" dirty="0">
                <a:latin typeface="Times New Roman" pitchFamily="18" charset="0"/>
                <a:cs typeface="Times New Roman" pitchFamily="18" charset="0"/>
              </a:rPr>
              <a:t>. 7:1233-1237</a:t>
            </a:r>
          </a:p>
          <a:p>
            <a:r>
              <a:rPr lang="en-US" sz="1500" dirty="0">
                <a:latin typeface="Times New Roman" pitchFamily="18" charset="0"/>
                <a:cs typeface="Times New Roman" pitchFamily="18" charset="0"/>
              </a:rPr>
              <a:t>APHA. 2005. Standard Methods for Examination of Water and Wastewater, American Public Health Association WWA, Washington, D.C.</a:t>
            </a:r>
          </a:p>
          <a:p>
            <a:r>
              <a:rPr lang="en-US" sz="1500" dirty="0" err="1">
                <a:latin typeface="Times New Roman" pitchFamily="18" charset="0"/>
                <a:cs typeface="Times New Roman" pitchFamily="18" charset="0"/>
              </a:rPr>
              <a:t>Burkill</a:t>
            </a:r>
            <a:r>
              <a:rPr lang="en-US" sz="1500" dirty="0">
                <a:latin typeface="Times New Roman" pitchFamily="18" charset="0"/>
                <a:cs typeface="Times New Roman" pitchFamily="18" charset="0"/>
              </a:rPr>
              <a:t>, H. 1985. The useful plants of West Tropical Africa. 3(857):116-120. Centers for Disease Control and </a:t>
            </a:r>
            <a:r>
              <a:rPr lang="en-US" sz="1500" dirty="0" err="1">
                <a:latin typeface="Times New Roman" pitchFamily="18" charset="0"/>
                <a:cs typeface="Times New Roman" pitchFamily="18" charset="0"/>
              </a:rPr>
              <a:t>Prevention.Methicillin</a:t>
            </a:r>
            <a:r>
              <a:rPr lang="en-US" sz="1500" dirty="0">
                <a:latin typeface="Times New Roman" pitchFamily="18" charset="0"/>
                <a:cs typeface="Times New Roman" pitchFamily="18" charset="0"/>
              </a:rPr>
              <a:t>-resistant </a:t>
            </a:r>
            <a:r>
              <a:rPr lang="en-US" sz="1500" i="1" dirty="0">
                <a:latin typeface="Times New Roman" pitchFamily="18" charset="0"/>
                <a:cs typeface="Times New Roman" pitchFamily="18" charset="0"/>
              </a:rPr>
              <a:t>Staphylococcus </a:t>
            </a:r>
            <a:r>
              <a:rPr lang="en-US" sz="1500" i="1" dirty="0" err="1">
                <a:latin typeface="Times New Roman" pitchFamily="18" charset="0"/>
                <a:cs typeface="Times New Roman" pitchFamily="18" charset="0"/>
              </a:rPr>
              <a:t>aureus</a:t>
            </a:r>
            <a:r>
              <a:rPr lang="en-US" sz="1500" dirty="0">
                <a:latin typeface="Times New Roman" pitchFamily="18" charset="0"/>
                <a:cs typeface="Times New Roman" pitchFamily="18" charset="0"/>
              </a:rPr>
              <a:t> (MRSA) infections. Accessed April 17, 2012.</a:t>
            </a:r>
          </a:p>
          <a:p>
            <a:r>
              <a:rPr lang="en-US" sz="1500" dirty="0" err="1">
                <a:latin typeface="Times New Roman" pitchFamily="18" charset="0"/>
                <a:cs typeface="Times New Roman" pitchFamily="18" charset="0"/>
              </a:rPr>
              <a:t>Caguan</a:t>
            </a:r>
            <a:r>
              <a:rPr lang="en-US" sz="1500" dirty="0">
                <a:latin typeface="Times New Roman" pitchFamily="18" charset="0"/>
                <a:cs typeface="Times New Roman" pitchFamily="18" charset="0"/>
              </a:rPr>
              <a:t>, A.G., </a:t>
            </a:r>
            <a:r>
              <a:rPr lang="en-US" sz="1500" dirty="0" err="1">
                <a:latin typeface="Times New Roman" pitchFamily="18" charset="0"/>
                <a:cs typeface="Times New Roman" pitchFamily="18" charset="0"/>
              </a:rPr>
              <a:t>Galaites</a:t>
            </a:r>
            <a:r>
              <a:rPr lang="en-US" sz="1500" dirty="0">
                <a:latin typeface="Times New Roman" pitchFamily="18" charset="0"/>
                <a:cs typeface="Times New Roman" pitchFamily="18" charset="0"/>
              </a:rPr>
              <a:t>, M.C. and </a:t>
            </a:r>
            <a:r>
              <a:rPr lang="en-US" sz="1500" dirty="0" err="1">
                <a:latin typeface="Times New Roman" pitchFamily="18" charset="0"/>
                <a:cs typeface="Times New Roman" pitchFamily="18" charset="0"/>
              </a:rPr>
              <a:t>Fajardo</a:t>
            </a:r>
            <a:r>
              <a:rPr lang="en-US" sz="1500" dirty="0">
                <a:latin typeface="Times New Roman" pitchFamily="18" charset="0"/>
                <a:cs typeface="Times New Roman" pitchFamily="18" charset="0"/>
              </a:rPr>
              <a:t>, L.J. 2004. Evaluation of botanical </a:t>
            </a:r>
            <a:r>
              <a:rPr lang="en-US" sz="1500" dirty="0" err="1">
                <a:latin typeface="Times New Roman" pitchFamily="18" charset="0"/>
                <a:cs typeface="Times New Roman" pitchFamily="18" charset="0"/>
              </a:rPr>
              <a:t>pisicides</a:t>
            </a:r>
            <a:r>
              <a:rPr lang="en-US" sz="1500" dirty="0">
                <a:latin typeface="Times New Roman" pitchFamily="18" charset="0"/>
                <a:cs typeface="Times New Roman" pitchFamily="18" charset="0"/>
              </a:rPr>
              <a:t> on Nile Tilapia </a:t>
            </a:r>
            <a:r>
              <a:rPr lang="en-US" sz="1500" i="1" dirty="0" err="1">
                <a:latin typeface="Times New Roman" pitchFamily="18" charset="0"/>
                <a:cs typeface="Times New Roman" pitchFamily="18" charset="0"/>
              </a:rPr>
              <a:t>Oreochromis</a:t>
            </a:r>
            <a:r>
              <a:rPr lang="en-US" sz="1500" i="1" dirty="0">
                <a:latin typeface="Times New Roman" pitchFamily="18" charset="0"/>
                <a:cs typeface="Times New Roman" pitchFamily="18" charset="0"/>
              </a:rPr>
              <a:t> </a:t>
            </a:r>
            <a:r>
              <a:rPr lang="en-US" sz="1500" i="1" dirty="0" err="1">
                <a:latin typeface="Times New Roman" pitchFamily="18" charset="0"/>
                <a:cs typeface="Times New Roman" pitchFamily="18" charset="0"/>
              </a:rPr>
              <a:t>niloticus</a:t>
            </a:r>
            <a:r>
              <a:rPr lang="en-US" sz="1500" dirty="0">
                <a:latin typeface="Times New Roman" pitchFamily="18" charset="0"/>
                <a:cs typeface="Times New Roman" pitchFamily="18" charset="0"/>
              </a:rPr>
              <a:t> L. and </a:t>
            </a:r>
            <a:r>
              <a:rPr lang="en-US" sz="1500" dirty="0" err="1">
                <a:latin typeface="Times New Roman" pitchFamily="18" charset="0"/>
                <a:cs typeface="Times New Roman" pitchFamily="18" charset="0"/>
              </a:rPr>
              <a:t>mosquitoe</a:t>
            </a:r>
            <a:r>
              <a:rPr lang="en-US" sz="1500" dirty="0">
                <a:latin typeface="Times New Roman" pitchFamily="18" charset="0"/>
                <a:cs typeface="Times New Roman" pitchFamily="18" charset="0"/>
              </a:rPr>
              <a:t> fish </a:t>
            </a:r>
            <a:r>
              <a:rPr lang="en-US" sz="1500" i="1" dirty="0" err="1">
                <a:latin typeface="Times New Roman" pitchFamily="18" charset="0"/>
                <a:cs typeface="Times New Roman" pitchFamily="18" charset="0"/>
              </a:rPr>
              <a:t>Gambusia</a:t>
            </a:r>
            <a:r>
              <a:rPr lang="en-US" sz="1500" i="1" dirty="0">
                <a:latin typeface="Times New Roman" pitchFamily="18" charset="0"/>
                <a:cs typeface="Times New Roman" pitchFamily="18" charset="0"/>
              </a:rPr>
              <a:t> </a:t>
            </a:r>
            <a:r>
              <a:rPr lang="en-US" sz="1500" i="1" dirty="0" err="1">
                <a:latin typeface="Times New Roman" pitchFamily="18" charset="0"/>
                <a:cs typeface="Times New Roman" pitchFamily="18" charset="0"/>
              </a:rPr>
              <a:t>affinis</a:t>
            </a:r>
            <a:r>
              <a:rPr lang="en-US" sz="1500" dirty="0">
                <a:latin typeface="Times New Roman" pitchFamily="18" charset="0"/>
                <a:cs typeface="Times New Roman" pitchFamily="18" charset="0"/>
              </a:rPr>
              <a:t> Baird and Girard. Proceedings on ISTA, 12-16 September. </a:t>
            </a:r>
            <a:r>
              <a:rPr lang="en-US" sz="1500" dirty="0" err="1">
                <a:latin typeface="Times New Roman" pitchFamily="18" charset="0"/>
                <a:cs typeface="Times New Roman" pitchFamily="18" charset="0"/>
              </a:rPr>
              <a:t>Manilla</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Phillipines</a:t>
            </a:r>
            <a:r>
              <a:rPr lang="en-US" sz="1500" dirty="0">
                <a:latin typeface="Times New Roman" pitchFamily="18" charset="0"/>
                <a:cs typeface="Times New Roman" pitchFamily="18" charset="0"/>
              </a:rPr>
              <a:t>: 179-187pp.</a:t>
            </a:r>
          </a:p>
          <a:p>
            <a:r>
              <a:rPr lang="en-US" sz="1500" dirty="0" err="1">
                <a:latin typeface="Times New Roman" pitchFamily="18" charset="0"/>
                <a:cs typeface="Times New Roman" pitchFamily="18" charset="0"/>
              </a:rPr>
              <a:t>Fafioye</a:t>
            </a:r>
            <a:r>
              <a:rPr lang="en-US" sz="1500" dirty="0">
                <a:latin typeface="Times New Roman" pitchFamily="18" charset="0"/>
                <a:cs typeface="Times New Roman" pitchFamily="18" charset="0"/>
              </a:rPr>
              <a:t>, O.O. 2005. Plants with </a:t>
            </a:r>
            <a:r>
              <a:rPr lang="en-US" sz="1500" dirty="0" err="1">
                <a:latin typeface="Times New Roman" pitchFamily="18" charset="0"/>
                <a:cs typeface="Times New Roman" pitchFamily="18" charset="0"/>
              </a:rPr>
              <a:t>piscicidal</a:t>
            </a:r>
            <a:r>
              <a:rPr lang="en-US" sz="1500" dirty="0">
                <a:latin typeface="Times New Roman" pitchFamily="18" charset="0"/>
                <a:cs typeface="Times New Roman" pitchFamily="18" charset="0"/>
              </a:rPr>
              <a:t> activities in Southwestern Nigeria. Turkish Journal of Fisheries and Aquatic Sciences. 5: 91-97</a:t>
            </a:r>
          </a:p>
          <a:p>
            <a:r>
              <a:rPr lang="en-US" sz="1500" dirty="0">
                <a:latin typeface="Times New Roman" pitchFamily="18" charset="0"/>
                <a:cs typeface="Times New Roman" pitchFamily="18" charset="0"/>
              </a:rPr>
              <a:t>Finney, D. J., Ed. (1952): </a:t>
            </a:r>
            <a:r>
              <a:rPr lang="en-US" sz="1500" dirty="0" err="1">
                <a:latin typeface="Times New Roman" pitchFamily="18" charset="0"/>
                <a:cs typeface="Times New Roman" pitchFamily="18" charset="0"/>
              </a:rPr>
              <a:t>Probit</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Analysis.Cambridge</a:t>
            </a:r>
            <a:r>
              <a:rPr lang="en-US" sz="1500" dirty="0">
                <a:latin typeface="Times New Roman" pitchFamily="18" charset="0"/>
                <a:cs typeface="Times New Roman" pitchFamily="18" charset="0"/>
              </a:rPr>
              <a:t>, England, Cambridge University Press.</a:t>
            </a:r>
          </a:p>
          <a:p>
            <a:r>
              <a:rPr lang="en-US" sz="1500" dirty="0" err="1">
                <a:latin typeface="Times New Roman" pitchFamily="18" charset="0"/>
                <a:cs typeface="Times New Roman" pitchFamily="18" charset="0"/>
              </a:rPr>
              <a:t>Omoniyi</a:t>
            </a:r>
            <a:r>
              <a:rPr lang="en-US" sz="1500" dirty="0">
                <a:latin typeface="Times New Roman" pitchFamily="18" charset="0"/>
                <a:cs typeface="Times New Roman" pitchFamily="18" charset="0"/>
              </a:rPr>
              <a:t>, I., </a:t>
            </a:r>
            <a:r>
              <a:rPr lang="en-US" sz="1500" dirty="0" err="1">
                <a:latin typeface="Times New Roman" pitchFamily="18" charset="0"/>
                <a:cs typeface="Times New Roman" pitchFamily="18" charset="0"/>
              </a:rPr>
              <a:t>Agbon</a:t>
            </a:r>
            <a:r>
              <a:rPr lang="en-US" sz="1500" dirty="0">
                <a:latin typeface="Times New Roman" pitchFamily="18" charset="0"/>
                <a:cs typeface="Times New Roman" pitchFamily="18" charset="0"/>
              </a:rPr>
              <a:t>, A.O. and </a:t>
            </a:r>
            <a:r>
              <a:rPr lang="en-US" sz="1500" dirty="0" err="1">
                <a:latin typeface="Times New Roman" pitchFamily="18" charset="0"/>
                <a:cs typeface="Times New Roman" pitchFamily="18" charset="0"/>
              </a:rPr>
              <a:t>Sodunke</a:t>
            </a:r>
            <a:r>
              <a:rPr lang="en-US" sz="1500" dirty="0">
                <a:latin typeface="Times New Roman" pitchFamily="18" charset="0"/>
                <a:cs typeface="Times New Roman" pitchFamily="18" charset="0"/>
              </a:rPr>
              <a:t>, S.A. 2002. Effect of lethal and </a:t>
            </a:r>
            <a:r>
              <a:rPr lang="en-US" sz="1500" dirty="0" err="1">
                <a:latin typeface="Times New Roman" pitchFamily="18" charset="0"/>
                <a:cs typeface="Times New Roman" pitchFamily="18" charset="0"/>
              </a:rPr>
              <a:t>sublethal</a:t>
            </a:r>
            <a:r>
              <a:rPr lang="en-US" sz="1500" dirty="0">
                <a:latin typeface="Times New Roman" pitchFamily="18" charset="0"/>
                <a:cs typeface="Times New Roman" pitchFamily="18" charset="0"/>
              </a:rPr>
              <a:t> concentrations of tobacco (</a:t>
            </a:r>
            <a:r>
              <a:rPr lang="en-US" sz="1500" i="1" dirty="0" err="1">
                <a:latin typeface="Times New Roman" pitchFamily="18" charset="0"/>
                <a:cs typeface="Times New Roman" pitchFamily="18" charset="0"/>
              </a:rPr>
              <a:t>Nicotiana</a:t>
            </a:r>
            <a:r>
              <a:rPr lang="en-US" sz="1500" i="1" dirty="0">
                <a:latin typeface="Times New Roman" pitchFamily="18" charset="0"/>
                <a:cs typeface="Times New Roman" pitchFamily="18" charset="0"/>
              </a:rPr>
              <a:t> </a:t>
            </a:r>
            <a:r>
              <a:rPr lang="en-US" sz="1500" i="1" dirty="0" err="1">
                <a:latin typeface="Times New Roman" pitchFamily="18" charset="0"/>
                <a:cs typeface="Times New Roman" pitchFamily="18" charset="0"/>
              </a:rPr>
              <a:t>tobaccum</a:t>
            </a:r>
            <a:r>
              <a:rPr lang="en-US" sz="1500" dirty="0">
                <a:latin typeface="Times New Roman" pitchFamily="18" charset="0"/>
                <a:cs typeface="Times New Roman" pitchFamily="18" charset="0"/>
              </a:rPr>
              <a:t>) leaf dust extract on weight and </a:t>
            </a:r>
            <a:r>
              <a:rPr lang="en-US" sz="1500" dirty="0" err="1">
                <a:latin typeface="Times New Roman" pitchFamily="18" charset="0"/>
                <a:cs typeface="Times New Roman" pitchFamily="18" charset="0"/>
              </a:rPr>
              <a:t>heamatological</a:t>
            </a:r>
            <a:r>
              <a:rPr lang="en-US" sz="1500" dirty="0">
                <a:latin typeface="Times New Roman" pitchFamily="18" charset="0"/>
                <a:cs typeface="Times New Roman" pitchFamily="18" charset="0"/>
              </a:rPr>
              <a:t> changes in </a:t>
            </a:r>
            <a:r>
              <a:rPr lang="en-US" sz="1500" i="1" dirty="0" err="1">
                <a:latin typeface="Times New Roman" pitchFamily="18" charset="0"/>
                <a:cs typeface="Times New Roman" pitchFamily="18" charset="0"/>
              </a:rPr>
              <a:t>Clarias</a:t>
            </a:r>
            <a:r>
              <a:rPr lang="en-US" sz="1500" i="1" dirty="0">
                <a:latin typeface="Times New Roman" pitchFamily="18" charset="0"/>
                <a:cs typeface="Times New Roman" pitchFamily="18" charset="0"/>
              </a:rPr>
              <a:t> </a:t>
            </a:r>
            <a:r>
              <a:rPr lang="en-US" sz="1500" i="1" dirty="0" err="1">
                <a:latin typeface="Times New Roman" pitchFamily="18" charset="0"/>
                <a:cs typeface="Times New Roman" pitchFamily="18" charset="0"/>
              </a:rPr>
              <a:t>gariepinus</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a:t>
            </a:r>
            <a:r>
              <a:rPr lang="en-US" sz="1500" dirty="0" err="1">
                <a:latin typeface="Times New Roman" pitchFamily="18" charset="0"/>
                <a:cs typeface="Times New Roman" pitchFamily="18" charset="0"/>
              </a:rPr>
              <a:t>Burchell</a:t>
            </a:r>
            <a:r>
              <a:rPr lang="en-US" sz="1500" dirty="0">
                <a:latin typeface="Times New Roman" pitchFamily="18" charset="0"/>
                <a:cs typeface="Times New Roman" pitchFamily="18" charset="0"/>
              </a:rPr>
              <a:t>). </a:t>
            </a:r>
            <a:r>
              <a:rPr lang="en-US" sz="1500" i="1" dirty="0">
                <a:latin typeface="Times New Roman" pitchFamily="18" charset="0"/>
                <a:cs typeface="Times New Roman" pitchFamily="18" charset="0"/>
              </a:rPr>
              <a:t>Journal of Applied Science and Environmental Management</a:t>
            </a:r>
            <a:r>
              <a:rPr lang="en-US" sz="1500" dirty="0">
                <a:latin typeface="Times New Roman" pitchFamily="18" charset="0"/>
                <a:cs typeface="Times New Roman" pitchFamily="18" charset="0"/>
              </a:rPr>
              <a:t>. 6, 2: 37-41</a:t>
            </a:r>
          </a:p>
          <a:p>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3689426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436" y="5867400"/>
            <a:ext cx="8610600" cy="738664"/>
          </a:xfrm>
          <a:prstGeom prst="rect">
            <a:avLst/>
          </a:prstGeom>
        </p:spPr>
        <p:txBody>
          <a:bodyPr wrap="square">
            <a:spAutoFit/>
          </a:bodyPr>
          <a:lstStyle/>
          <a:p>
            <a:r>
              <a:rPr lang="en-GB" sz="1400" b="1" dirty="0">
                <a:latin typeface="Times New Roman" pitchFamily="18" charset="0"/>
                <a:cs typeface="Times New Roman" pitchFamily="18" charset="0"/>
              </a:rPr>
              <a:t>Plate 6: Section of the liver showing a severe diffuse </a:t>
            </a:r>
            <a:r>
              <a:rPr lang="en-GB" sz="1400" b="1" dirty="0" err="1">
                <a:latin typeface="Times New Roman" pitchFamily="18" charset="0"/>
                <a:cs typeface="Times New Roman" pitchFamily="18" charset="0"/>
              </a:rPr>
              <a:t>vacuolation</a:t>
            </a:r>
            <a:r>
              <a:rPr lang="en-GB" sz="1400" b="1" dirty="0">
                <a:latin typeface="Times New Roman" pitchFamily="18" charset="0"/>
                <a:cs typeface="Times New Roman" pitchFamily="18" charset="0"/>
              </a:rPr>
              <a:t> and necrosis of the (short arrows), with mild to moderate cellular infiltration(long arrows) of sub-adult </a:t>
            </a:r>
            <a:r>
              <a:rPr lang="en-GB" sz="1400" b="1" i="1" dirty="0" err="1">
                <a:latin typeface="Times New Roman" pitchFamily="18" charset="0"/>
                <a:cs typeface="Times New Roman" pitchFamily="18" charset="0"/>
              </a:rPr>
              <a:t>Clarias</a:t>
            </a:r>
            <a:r>
              <a:rPr lang="en-GB" sz="1400" b="1" i="1" dirty="0">
                <a:latin typeface="Times New Roman" pitchFamily="18" charset="0"/>
                <a:cs typeface="Times New Roman" pitchFamily="18" charset="0"/>
              </a:rPr>
              <a:t> </a:t>
            </a:r>
            <a:r>
              <a:rPr lang="en-GB" sz="1400" b="1" i="1" dirty="0" err="1">
                <a:latin typeface="Times New Roman" pitchFamily="18" charset="0"/>
                <a:cs typeface="Times New Roman" pitchFamily="18" charset="0"/>
              </a:rPr>
              <a:t>gariepinus</a:t>
            </a:r>
            <a:r>
              <a:rPr lang="en-GB" sz="1400" b="1" dirty="0">
                <a:latin typeface="Times New Roman" pitchFamily="18" charset="0"/>
                <a:cs typeface="Times New Roman" pitchFamily="18" charset="0"/>
              </a:rPr>
              <a:t> exposed to sub-lethal (LC</a:t>
            </a:r>
            <a:r>
              <a:rPr lang="en-GB" sz="1400" b="1" baseline="-25000" dirty="0">
                <a:latin typeface="Times New Roman" pitchFamily="18" charset="0"/>
                <a:cs typeface="Times New Roman" pitchFamily="18" charset="0"/>
              </a:rPr>
              <a:t>50</a:t>
            </a:r>
            <a:r>
              <a:rPr lang="en-GB" sz="1400" b="1" dirty="0">
                <a:latin typeface="Times New Roman" pitchFamily="18" charset="0"/>
                <a:cs typeface="Times New Roman" pitchFamily="18" charset="0"/>
              </a:rPr>
              <a:t>) concentration of aqueous stem bark extract of </a:t>
            </a:r>
            <a:r>
              <a:rPr lang="en-GB" sz="1400" b="1" i="1" dirty="0" err="1">
                <a:latin typeface="Times New Roman" pitchFamily="18" charset="0"/>
                <a:cs typeface="Times New Roman" pitchFamily="18" charset="0"/>
              </a:rPr>
              <a:t>Erythrophleum</a:t>
            </a:r>
            <a:r>
              <a:rPr lang="en-GB" sz="1400" b="1" i="1" dirty="0">
                <a:latin typeface="Times New Roman" pitchFamily="18" charset="0"/>
                <a:cs typeface="Times New Roman" pitchFamily="18" charset="0"/>
              </a:rPr>
              <a:t> </a:t>
            </a:r>
            <a:r>
              <a:rPr lang="en-GB" sz="1400" b="1" i="1" dirty="0" err="1">
                <a:latin typeface="Times New Roman" pitchFamily="18" charset="0"/>
                <a:cs typeface="Times New Roman" pitchFamily="18" charset="0"/>
              </a:rPr>
              <a:t>suaveolens</a:t>
            </a:r>
            <a:r>
              <a:rPr lang="en-GB" sz="1400" b="1" dirty="0">
                <a:latin typeface="Times New Roman" pitchFamily="18" charset="0"/>
                <a:cs typeface="Times New Roman" pitchFamily="18" charset="0"/>
              </a:rPr>
              <a:t> at 28</a:t>
            </a:r>
            <a:r>
              <a:rPr lang="en-GB" sz="1400" b="1" baseline="30000" dirty="0">
                <a:latin typeface="Times New Roman" pitchFamily="18" charset="0"/>
                <a:cs typeface="Times New Roman" pitchFamily="18" charset="0"/>
              </a:rPr>
              <a:t>th</a:t>
            </a:r>
            <a:r>
              <a:rPr lang="en-GB" sz="1400" b="1" dirty="0">
                <a:latin typeface="Times New Roman" pitchFamily="18" charset="0"/>
                <a:cs typeface="Times New Roman" pitchFamily="18" charset="0"/>
              </a:rPr>
              <a:t> day. (H &amp; E; x400)</a:t>
            </a:r>
            <a:endParaRPr lang="en-US" sz="1400" dirty="0">
              <a:latin typeface="Times New Roman" pitchFamily="18" charset="0"/>
              <a:cs typeface="Times New Roman" pitchFamily="18" charset="0"/>
            </a:endParaRPr>
          </a:p>
        </p:txBody>
      </p:sp>
      <p:pic>
        <p:nvPicPr>
          <p:cNvPr id="3" name="Content Placeholder 13" descr="liver 1.jpg"/>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14401"/>
            <a:ext cx="6934200" cy="477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7159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455" y="5867400"/>
            <a:ext cx="8686800" cy="738664"/>
          </a:xfrm>
          <a:prstGeom prst="rect">
            <a:avLst/>
          </a:prstGeom>
        </p:spPr>
        <p:txBody>
          <a:bodyPr wrap="square">
            <a:spAutoFit/>
          </a:bodyPr>
          <a:lstStyle/>
          <a:p>
            <a:r>
              <a:rPr lang="en-GB" sz="1400" b="1" dirty="0">
                <a:latin typeface="Times New Roman" pitchFamily="18" charset="0"/>
                <a:cs typeface="Times New Roman" pitchFamily="18" charset="0"/>
              </a:rPr>
              <a:t>Plate 7: Section of the liver showing a severe diffuse </a:t>
            </a:r>
            <a:r>
              <a:rPr lang="en-GB" sz="1400" b="1" dirty="0" err="1">
                <a:latin typeface="Times New Roman" pitchFamily="18" charset="0"/>
                <a:cs typeface="Times New Roman" pitchFamily="18" charset="0"/>
              </a:rPr>
              <a:t>vacuolation</a:t>
            </a:r>
            <a:r>
              <a:rPr lang="en-GB" sz="1400" b="1" dirty="0">
                <a:latin typeface="Times New Roman" pitchFamily="18" charset="0"/>
                <a:cs typeface="Times New Roman" pitchFamily="18" charset="0"/>
              </a:rPr>
              <a:t> of hepatocytes (stars) with several hepatocytes necrotic (arrows) of </a:t>
            </a:r>
            <a:r>
              <a:rPr lang="en-GB" sz="1400" b="1" i="1" dirty="0" err="1">
                <a:latin typeface="Times New Roman" pitchFamily="18" charset="0"/>
                <a:cs typeface="Times New Roman" pitchFamily="18" charset="0"/>
              </a:rPr>
              <a:t>Clarias</a:t>
            </a:r>
            <a:r>
              <a:rPr lang="en-GB" sz="1400" b="1" i="1" dirty="0">
                <a:latin typeface="Times New Roman" pitchFamily="18" charset="0"/>
                <a:cs typeface="Times New Roman" pitchFamily="18" charset="0"/>
              </a:rPr>
              <a:t> </a:t>
            </a:r>
            <a:r>
              <a:rPr lang="en-GB" sz="1400" b="1" i="1" dirty="0" err="1">
                <a:latin typeface="Times New Roman" pitchFamily="18" charset="0"/>
                <a:cs typeface="Times New Roman" pitchFamily="18" charset="0"/>
              </a:rPr>
              <a:t>gariepinus</a:t>
            </a:r>
            <a:r>
              <a:rPr lang="en-GB" sz="1400" b="1" i="1" dirty="0">
                <a:latin typeface="Times New Roman" pitchFamily="18" charset="0"/>
                <a:cs typeface="Times New Roman" pitchFamily="18" charset="0"/>
              </a:rPr>
              <a:t> </a:t>
            </a:r>
            <a:r>
              <a:rPr lang="en-GB" sz="1400" b="1" dirty="0">
                <a:latin typeface="Times New Roman" pitchFamily="18" charset="0"/>
                <a:cs typeface="Times New Roman" pitchFamily="18" charset="0"/>
              </a:rPr>
              <a:t>exposed to sub-lethal (LC</a:t>
            </a:r>
            <a:r>
              <a:rPr lang="en-GB" sz="1400" b="1" baseline="-25000" dirty="0">
                <a:latin typeface="Times New Roman" pitchFamily="18" charset="0"/>
                <a:cs typeface="Times New Roman" pitchFamily="18" charset="0"/>
              </a:rPr>
              <a:t>50</a:t>
            </a:r>
            <a:r>
              <a:rPr lang="en-GB" sz="1400" b="1" dirty="0">
                <a:latin typeface="Times New Roman" pitchFamily="18" charset="0"/>
                <a:cs typeface="Times New Roman" pitchFamily="18" charset="0"/>
              </a:rPr>
              <a:t>) concentration of aqueous leaf extract of </a:t>
            </a:r>
            <a:r>
              <a:rPr lang="en-GB" sz="1400" b="1" i="1" dirty="0" err="1">
                <a:latin typeface="Times New Roman" pitchFamily="18" charset="0"/>
                <a:cs typeface="Times New Roman" pitchFamily="18" charset="0"/>
              </a:rPr>
              <a:t>Erythrophleum</a:t>
            </a:r>
            <a:r>
              <a:rPr lang="en-GB" sz="1400" b="1" i="1" dirty="0">
                <a:latin typeface="Times New Roman" pitchFamily="18" charset="0"/>
                <a:cs typeface="Times New Roman" pitchFamily="18" charset="0"/>
              </a:rPr>
              <a:t> </a:t>
            </a:r>
            <a:r>
              <a:rPr lang="en-GB" sz="1400" b="1" i="1" dirty="0" err="1">
                <a:latin typeface="Times New Roman" pitchFamily="18" charset="0"/>
                <a:cs typeface="Times New Roman" pitchFamily="18" charset="0"/>
              </a:rPr>
              <a:t>suaveolens</a:t>
            </a:r>
            <a:r>
              <a:rPr lang="en-GB" sz="1400" b="1" dirty="0">
                <a:latin typeface="Times New Roman" pitchFamily="18" charset="0"/>
                <a:cs typeface="Times New Roman" pitchFamily="18" charset="0"/>
              </a:rPr>
              <a:t> at 28</a:t>
            </a:r>
            <a:r>
              <a:rPr lang="en-GB" sz="1400" b="1" baseline="30000" dirty="0">
                <a:latin typeface="Times New Roman" pitchFamily="18" charset="0"/>
                <a:cs typeface="Times New Roman" pitchFamily="18" charset="0"/>
              </a:rPr>
              <a:t>th</a:t>
            </a:r>
            <a:r>
              <a:rPr lang="en-GB" sz="1400" b="1" dirty="0">
                <a:latin typeface="Times New Roman" pitchFamily="18" charset="0"/>
                <a:cs typeface="Times New Roman" pitchFamily="18" charset="0"/>
              </a:rPr>
              <a:t> day (H &amp; E; x400</a:t>
            </a:r>
            <a:r>
              <a:rPr lang="en-GB" sz="1400" b="1"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85801"/>
            <a:ext cx="6781800" cy="4873942"/>
          </a:xfrm>
          <a:prstGeom prst="rect">
            <a:avLst/>
          </a:prstGeom>
          <a:noFill/>
          <a:ln>
            <a:noFill/>
          </a:ln>
          <a:extLst/>
        </p:spPr>
      </p:pic>
    </p:spTree>
    <p:extLst>
      <p:ext uri="{BB962C8B-B14F-4D97-AF65-F5344CB8AC3E}">
        <p14:creationId xmlns:p14="http://schemas.microsoft.com/office/powerpoint/2010/main" val="2494186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noAutofit/>
          </a:bodyPr>
          <a:lstStyle/>
          <a:p>
            <a:pPr marL="0" indent="0">
              <a:buNone/>
            </a:pPr>
            <a:r>
              <a:rPr lang="en-US" sz="1800" dirty="0" smtClean="0">
                <a:latin typeface="Times New Roman" pitchFamily="18" charset="0"/>
                <a:cs typeface="Times New Roman" pitchFamily="18" charset="0"/>
              </a:rPr>
              <a:t>From this study:</a:t>
            </a:r>
          </a:p>
          <a:p>
            <a:r>
              <a:rPr lang="en-US" sz="1800" dirty="0" smtClean="0">
                <a:latin typeface="Times New Roman" pitchFamily="18" charset="0"/>
                <a:cs typeface="Times New Roman" pitchFamily="18" charset="0"/>
              </a:rPr>
              <a:t>Toxic substances such as tannins and oxalates were more in stem bark extract than in the leaf extract, while </a:t>
            </a:r>
            <a:r>
              <a:rPr lang="en-US" sz="1800" dirty="0" err="1" smtClean="0">
                <a:latin typeface="Times New Roman" pitchFamily="18" charset="0"/>
                <a:cs typeface="Times New Roman" pitchFamily="18" charset="0"/>
              </a:rPr>
              <a:t>cyanogenic</a:t>
            </a:r>
            <a:r>
              <a:rPr lang="en-US" sz="1800" dirty="0" smtClean="0">
                <a:latin typeface="Times New Roman" pitchFamily="18" charset="0"/>
                <a:cs typeface="Times New Roman" pitchFamily="18" charset="0"/>
              </a:rPr>
              <a:t> glycosides and phenols were more in leaf extract than the stem bark extract</a:t>
            </a: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extract from the stem bark was more toxic (LC</a:t>
            </a:r>
            <a:r>
              <a:rPr lang="en-US" sz="1800" baseline="-25000" dirty="0" smtClean="0">
                <a:latin typeface="Times New Roman" pitchFamily="18" charset="0"/>
                <a:cs typeface="Times New Roman" pitchFamily="18" charset="0"/>
              </a:rPr>
              <a:t>50</a:t>
            </a:r>
            <a:r>
              <a:rPr lang="en-US" sz="1800" dirty="0" smtClean="0">
                <a:latin typeface="Times New Roman" pitchFamily="18" charset="0"/>
                <a:cs typeface="Times New Roman" pitchFamily="18" charset="0"/>
              </a:rPr>
              <a:t> = 2.30 g/L) than that of the leaf (LC</a:t>
            </a:r>
            <a:r>
              <a:rPr lang="en-US" sz="1800" baseline="-25000" dirty="0" smtClean="0">
                <a:latin typeface="Times New Roman" pitchFamily="18" charset="0"/>
                <a:cs typeface="Times New Roman" pitchFamily="18" charset="0"/>
              </a:rPr>
              <a:t>50</a:t>
            </a:r>
            <a:r>
              <a:rPr lang="en-US" sz="1800" dirty="0" smtClean="0">
                <a:latin typeface="Times New Roman" pitchFamily="18" charset="0"/>
                <a:cs typeface="Times New Roman" pitchFamily="18" charset="0"/>
              </a:rPr>
              <a:t> = 2.56 g/L)</a:t>
            </a: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Both the aqueous stem bark and leaf extracts reduced the dissolved oxygen (DO) in the water causing hypoxic condition and death of fish.</a:t>
            </a: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Exposure of </a:t>
            </a:r>
            <a:r>
              <a:rPr lang="en-US" sz="1800" i="1" dirty="0" smtClean="0">
                <a:latin typeface="Times New Roman" pitchFamily="18" charset="0"/>
                <a:cs typeface="Times New Roman" pitchFamily="18" charset="0"/>
              </a:rPr>
              <a:t>C. </a:t>
            </a:r>
            <a:r>
              <a:rPr lang="en-US" sz="1800" i="1" dirty="0" err="1" smtClean="0">
                <a:latin typeface="Times New Roman" pitchFamily="18" charset="0"/>
                <a:cs typeface="Times New Roman" pitchFamily="18" charset="0"/>
              </a:rPr>
              <a:t>gariepinus</a:t>
            </a:r>
            <a:r>
              <a:rPr lang="en-US" sz="1800" i="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to both extracts caused increased production of PCV, </a:t>
            </a:r>
            <a:r>
              <a:rPr lang="en-US" sz="1800" dirty="0" err="1" smtClean="0">
                <a:latin typeface="Times New Roman" pitchFamily="18" charset="0"/>
                <a:cs typeface="Times New Roman" pitchFamily="18" charset="0"/>
              </a:rPr>
              <a:t>Hb</a:t>
            </a:r>
            <a:r>
              <a:rPr lang="en-US" sz="1800" dirty="0" smtClean="0">
                <a:latin typeface="Times New Roman" pitchFamily="18" charset="0"/>
                <a:cs typeface="Times New Roman" pitchFamily="18" charset="0"/>
              </a:rPr>
              <a:t>, and RBC which led to polycythemia in the fish</a:t>
            </a: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There was no significant (p&gt;0.05) difference in the percentage weight gain of </a:t>
            </a:r>
            <a:r>
              <a:rPr lang="en-US" sz="1800" i="1" dirty="0" smtClean="0">
                <a:latin typeface="Times New Roman" pitchFamily="18" charset="0"/>
                <a:cs typeface="Times New Roman" pitchFamily="18" charset="0"/>
              </a:rPr>
              <a:t>C. </a:t>
            </a:r>
            <a:r>
              <a:rPr lang="en-US" sz="1800" i="1" dirty="0" err="1" smtClean="0">
                <a:latin typeface="Times New Roman" pitchFamily="18" charset="0"/>
                <a:cs typeface="Times New Roman" pitchFamily="18" charset="0"/>
              </a:rPr>
              <a:t>gariepinus</a:t>
            </a:r>
            <a:r>
              <a:rPr lang="en-US" sz="1800" i="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exposed to the two extracts, however fish exposed to the leaf extracts show superior weight gain when compared to the stem bark and control fish.</a:t>
            </a: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81923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JUSTIFICATION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r>
              <a:rPr lang="en-US" dirty="0" smtClean="0">
                <a:latin typeface="Times New Roman" pitchFamily="18" charset="0"/>
                <a:cs typeface="Times New Roman" pitchFamily="18" charset="0"/>
              </a:rPr>
              <a:t>The use of </a:t>
            </a:r>
            <a:r>
              <a:rPr lang="en-US" dirty="0" err="1" smtClean="0">
                <a:latin typeface="Times New Roman" pitchFamily="18" charset="0"/>
                <a:cs typeface="Times New Roman" pitchFamily="18" charset="0"/>
              </a:rPr>
              <a:t>ichthyotoxic</a:t>
            </a:r>
            <a:r>
              <a:rPr lang="en-US" dirty="0" smtClean="0">
                <a:latin typeface="Times New Roman" pitchFamily="18" charset="0"/>
                <a:cs typeface="Times New Roman" pitchFamily="18" charset="0"/>
              </a:rPr>
              <a:t> plants has been widely embraced in preference to synthetic compounds because they do not bio-accumulate in aquatic ecosystem, hence environmentally friendly (</a:t>
            </a:r>
            <a:r>
              <a:rPr lang="en-US" dirty="0" err="1" smtClean="0">
                <a:latin typeface="Times New Roman" pitchFamily="18" charset="0"/>
                <a:cs typeface="Times New Roman" pitchFamily="18" charset="0"/>
              </a:rPr>
              <a:t>Agbon</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et al</a:t>
            </a:r>
            <a:r>
              <a:rPr lang="en-US" dirty="0" smtClean="0">
                <a:latin typeface="Times New Roman" pitchFamily="18" charset="0"/>
                <a:cs typeface="Times New Roman" pitchFamily="18" charset="0"/>
              </a:rPr>
              <a:t>., 2002; </a:t>
            </a:r>
            <a:r>
              <a:rPr lang="en-US" dirty="0" err="1" smtClean="0">
                <a:latin typeface="Times New Roman" pitchFamily="18" charset="0"/>
                <a:cs typeface="Times New Roman" pitchFamily="18" charset="0"/>
              </a:rPr>
              <a:t>Omoniyi</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et al</a:t>
            </a:r>
            <a:r>
              <a:rPr lang="en-US" dirty="0" smtClean="0">
                <a:latin typeface="Times New Roman" pitchFamily="18" charset="0"/>
                <a:cs typeface="Times New Roman" pitchFamily="18" charset="0"/>
              </a:rPr>
              <a:t>., 2002; </a:t>
            </a:r>
            <a:r>
              <a:rPr lang="en-US" dirty="0" err="1" smtClean="0">
                <a:latin typeface="Times New Roman" pitchFamily="18" charset="0"/>
                <a:cs typeface="Times New Roman" pitchFamily="18" charset="0"/>
              </a:rPr>
              <a:t>Fafioye</a:t>
            </a:r>
            <a:r>
              <a:rPr lang="en-US" dirty="0" smtClean="0">
                <a:latin typeface="Times New Roman" pitchFamily="18" charset="0"/>
                <a:cs typeface="Times New Roman" pitchFamily="18" charset="0"/>
              </a:rPr>
              <a:t> 2005).</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Neuwinger</a:t>
            </a:r>
            <a:r>
              <a:rPr lang="en-US" dirty="0" smtClean="0">
                <a:latin typeface="Times New Roman" pitchFamily="18" charset="0"/>
                <a:cs typeface="Times New Roman" pitchFamily="18" charset="0"/>
              </a:rPr>
              <a:t> (2004) also observed that there is a wide variety </a:t>
            </a:r>
            <a:r>
              <a:rPr lang="en-US" dirty="0" err="1" smtClean="0">
                <a:latin typeface="Times New Roman" pitchFamily="18" charset="0"/>
                <a:cs typeface="Times New Roman" pitchFamily="18" charset="0"/>
              </a:rPr>
              <a:t>ofn</a:t>
            </a:r>
            <a:r>
              <a:rPr lang="en-US" dirty="0" smtClean="0">
                <a:latin typeface="Times New Roman" pitchFamily="18" charset="0"/>
                <a:cs typeface="Times New Roman" pitchFamily="18" charset="0"/>
              </a:rPr>
              <a:t> wild and cultivated poisonous plants available to coastal fishermen for capturing fish.</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Siegler</a:t>
            </a:r>
            <a:r>
              <a:rPr lang="en-US" dirty="0" smtClean="0">
                <a:latin typeface="Times New Roman" pitchFamily="18" charset="0"/>
                <a:cs typeface="Times New Roman" pitchFamily="18" charset="0"/>
              </a:rPr>
              <a:t> (2002) emphasized that these active compounds lead to growing </a:t>
            </a:r>
            <a:r>
              <a:rPr lang="en-US" dirty="0" err="1" smtClean="0">
                <a:latin typeface="Times New Roman" pitchFamily="18" charset="0"/>
                <a:cs typeface="Times New Roman" pitchFamily="18" charset="0"/>
              </a:rPr>
              <a:t>conccerns</a:t>
            </a:r>
            <a:r>
              <a:rPr lang="en-US" dirty="0" smtClean="0">
                <a:latin typeface="Times New Roman" pitchFamily="18" charset="0"/>
                <a:cs typeface="Times New Roman" pitchFamily="18" charset="0"/>
              </a:rPr>
              <a:t> on their potential to cause adverse effects on the health of aquatic organisms especially non target species.</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Erythrophleum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suaveolens</a:t>
            </a:r>
            <a:r>
              <a:rPr lang="en-US" dirty="0" smtClean="0">
                <a:latin typeface="Times New Roman" pitchFamily="18" charset="0"/>
                <a:cs typeface="Times New Roman" pitchFamily="18" charset="0"/>
              </a:rPr>
              <a:t> is used as poison or repellant against rodents, insects and some aquatic animals and also in tanning hides and as dye (</a:t>
            </a:r>
            <a:r>
              <a:rPr lang="en-US" dirty="0" err="1" smtClean="0">
                <a:latin typeface="Times New Roman" pitchFamily="18" charset="0"/>
                <a:cs typeface="Times New Roman" pitchFamily="18" charset="0"/>
              </a:rPr>
              <a:t>Aiyegoro</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et al</a:t>
            </a:r>
            <a:r>
              <a:rPr lang="en-US" dirty="0" smtClean="0">
                <a:latin typeface="Times New Roman" pitchFamily="18" charset="0"/>
                <a:cs typeface="Times New Roman" pitchFamily="18" charset="0"/>
              </a:rPr>
              <a:t>., 2007).</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Most research studies carried out on E. </a:t>
            </a:r>
            <a:r>
              <a:rPr lang="en-US" dirty="0" err="1" smtClean="0">
                <a:latin typeface="Times New Roman" pitchFamily="18" charset="0"/>
                <a:cs typeface="Times New Roman" pitchFamily="18" charset="0"/>
              </a:rPr>
              <a:t>suaveolens</a:t>
            </a:r>
            <a:r>
              <a:rPr lang="en-US" dirty="0" smtClean="0">
                <a:latin typeface="Times New Roman" pitchFamily="18" charset="0"/>
                <a:cs typeface="Times New Roman" pitchFamily="18" charset="0"/>
              </a:rPr>
              <a:t> have been centered on terrestrial animals with little or no study on the toxicity of its </a:t>
            </a:r>
            <a:r>
              <a:rPr lang="en-US" dirty="0" err="1" smtClean="0">
                <a:latin typeface="Times New Roman" pitchFamily="18" charset="0"/>
                <a:cs typeface="Times New Roman" pitchFamily="18" charset="0"/>
              </a:rPr>
              <a:t>diffferent</a:t>
            </a:r>
            <a:r>
              <a:rPr lang="en-US" dirty="0" smtClean="0">
                <a:latin typeface="Times New Roman" pitchFamily="18" charset="0"/>
                <a:cs typeface="Times New Roman" pitchFamily="18" charset="0"/>
              </a:rPr>
              <a:t> parts on aquatic organisms especially fish</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1767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RECOMMENDATIONS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itchFamily="18" charset="0"/>
                <a:cs typeface="Times New Roman" pitchFamily="18" charset="0"/>
              </a:rPr>
              <a:t>Indiscriminate disposal of the plant stem bark and leaf should be discouraged; they are toxic and lethal at low concentrations.</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Lower concentrations of both plant extracts could be useful for reducing or solving anemia problem in fish but further research should be carried out to determine </a:t>
            </a:r>
            <a:r>
              <a:rPr lang="en-US" dirty="0" err="1" smtClean="0">
                <a:latin typeface="Times New Roman" pitchFamily="18" charset="0"/>
                <a:cs typeface="Times New Roman" pitchFamily="18" charset="0"/>
              </a:rPr>
              <a:t>appropiate</a:t>
            </a:r>
            <a:r>
              <a:rPr lang="en-US" dirty="0" smtClean="0">
                <a:latin typeface="Times New Roman" pitchFamily="18" charset="0"/>
                <a:cs typeface="Times New Roman" pitchFamily="18" charset="0"/>
              </a:rPr>
              <a:t> concentration that will not have deleterious or damaging effects on fish.</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Further studies should be carried out on the concentration of the leaf that could encourage growth. More so, the constituent of the leaf responsible for the growth should be established.</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More studies should be carried out on the toxicity of other forms of extract on fish.</a:t>
            </a:r>
          </a:p>
          <a:p>
            <a:endParaRPr lang="en-US" dirty="0"/>
          </a:p>
        </p:txBody>
      </p:sp>
    </p:spTree>
    <p:extLst>
      <p:ext uri="{BB962C8B-B14F-4D97-AF65-F5344CB8AC3E}">
        <p14:creationId xmlns:p14="http://schemas.microsoft.com/office/powerpoint/2010/main" val="2201372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OBJECTIVES OF THE STUDY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latin typeface="Times New Roman" pitchFamily="18" charset="0"/>
                <a:cs typeface="Times New Roman" pitchFamily="18" charset="0"/>
              </a:rPr>
              <a:t>MAIN OBJECTIVE</a:t>
            </a:r>
          </a:p>
          <a:p>
            <a:pPr marL="0" indent="0">
              <a:buNone/>
            </a:pPr>
            <a:r>
              <a:rPr lang="en-US" dirty="0">
                <a:latin typeface="Times New Roman" pitchFamily="18" charset="0"/>
                <a:cs typeface="Times New Roman" pitchFamily="18" charset="0"/>
              </a:rPr>
              <a:t>The main objective of this research was to investigate the toxicity of the extracts of </a:t>
            </a:r>
            <a:r>
              <a:rPr lang="en-US" i="1" dirty="0" err="1">
                <a:latin typeface="Times New Roman" pitchFamily="18" charset="0"/>
                <a:cs typeface="Times New Roman" pitchFamily="18" charset="0"/>
              </a:rPr>
              <a:t>Erythrophleum</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suaveolens</a:t>
            </a:r>
            <a:r>
              <a:rPr lang="en-US" dirty="0">
                <a:latin typeface="Times New Roman" pitchFamily="18" charset="0"/>
                <a:cs typeface="Times New Roman" pitchFamily="18" charset="0"/>
              </a:rPr>
              <a:t> on sub-adult </a:t>
            </a:r>
            <a:r>
              <a:rPr lang="en-US" i="1" dirty="0" err="1">
                <a:latin typeface="Times New Roman" pitchFamily="18" charset="0"/>
                <a:cs typeface="Times New Roman" pitchFamily="18" charset="0"/>
              </a:rPr>
              <a:t>Clarias</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gariepinus</a:t>
            </a:r>
            <a:r>
              <a:rPr lang="en-US" i="1"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The specific objectives were to</a:t>
            </a:r>
          </a:p>
          <a:p>
            <a:pPr lvl="0"/>
            <a:r>
              <a:rPr lang="en-US" dirty="0">
                <a:latin typeface="Times New Roman" pitchFamily="18" charset="0"/>
                <a:cs typeface="Times New Roman" pitchFamily="18" charset="0"/>
              </a:rPr>
              <a:t>determine the acute lethal effects of extracts from the bark and leaves of </a:t>
            </a:r>
            <a:r>
              <a:rPr lang="en-US" i="1" dirty="0">
                <a:latin typeface="Times New Roman" pitchFamily="18" charset="0"/>
                <a:cs typeface="Times New Roman" pitchFamily="18" charset="0"/>
              </a:rPr>
              <a:t>E. </a:t>
            </a:r>
            <a:r>
              <a:rPr lang="en-US" i="1" dirty="0" err="1">
                <a:latin typeface="Times New Roman" pitchFamily="18" charset="0"/>
                <a:cs typeface="Times New Roman" pitchFamily="18" charset="0"/>
              </a:rPr>
              <a:t>suaveolens</a:t>
            </a:r>
            <a:r>
              <a:rPr lang="en-US" dirty="0">
                <a:latin typeface="Times New Roman" pitchFamily="18" charset="0"/>
                <a:cs typeface="Times New Roman" pitchFamily="18" charset="0"/>
              </a:rPr>
              <a:t> on </a:t>
            </a:r>
            <a:r>
              <a:rPr lang="en-US" i="1" dirty="0">
                <a:latin typeface="Times New Roman" pitchFamily="18" charset="0"/>
                <a:cs typeface="Times New Roman" pitchFamily="18" charset="0"/>
              </a:rPr>
              <a:t>C. </a:t>
            </a:r>
            <a:r>
              <a:rPr lang="en-US" i="1" dirty="0" err="1">
                <a:latin typeface="Times New Roman" pitchFamily="18" charset="0"/>
                <a:cs typeface="Times New Roman" pitchFamily="18" charset="0"/>
              </a:rPr>
              <a:t>gariepinus</a:t>
            </a:r>
            <a:r>
              <a:rPr lang="en-US" i="1"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determine the sub-lethal effects of extracts from the bark and leaves of </a:t>
            </a:r>
            <a:r>
              <a:rPr lang="en-US" i="1" dirty="0">
                <a:latin typeface="Times New Roman" pitchFamily="18" charset="0"/>
                <a:cs typeface="Times New Roman" pitchFamily="18" charset="0"/>
              </a:rPr>
              <a:t>E. </a:t>
            </a:r>
            <a:r>
              <a:rPr lang="en-US" i="1" dirty="0" err="1">
                <a:latin typeface="Times New Roman" pitchFamily="18" charset="0"/>
                <a:cs typeface="Times New Roman" pitchFamily="18" charset="0"/>
              </a:rPr>
              <a:t>suaveolens</a:t>
            </a:r>
            <a:r>
              <a:rPr lang="en-US" dirty="0">
                <a:latin typeface="Times New Roman" pitchFamily="18" charset="0"/>
                <a:cs typeface="Times New Roman" pitchFamily="18" charset="0"/>
              </a:rPr>
              <a:t> on </a:t>
            </a:r>
            <a:r>
              <a:rPr lang="en-US" i="1" dirty="0">
                <a:latin typeface="Times New Roman" pitchFamily="18" charset="0"/>
                <a:cs typeface="Times New Roman" pitchFamily="18" charset="0"/>
              </a:rPr>
              <a:t>C. </a:t>
            </a:r>
            <a:r>
              <a:rPr lang="en-US" i="1" dirty="0" err="1">
                <a:latin typeface="Times New Roman" pitchFamily="18" charset="0"/>
                <a:cs typeface="Times New Roman" pitchFamily="18" charset="0"/>
              </a:rPr>
              <a:t>gariepinus</a:t>
            </a:r>
            <a:r>
              <a:rPr lang="en-US" i="1"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evaluate and assess the weekly effect of extracts  of </a:t>
            </a:r>
            <a:r>
              <a:rPr lang="en-US" i="1" dirty="0">
                <a:latin typeface="Times New Roman" pitchFamily="18" charset="0"/>
                <a:cs typeface="Times New Roman" pitchFamily="18" charset="0"/>
              </a:rPr>
              <a:t>E. </a:t>
            </a:r>
            <a:r>
              <a:rPr lang="en-US" i="1" dirty="0" err="1">
                <a:latin typeface="Times New Roman" pitchFamily="18" charset="0"/>
                <a:cs typeface="Times New Roman" pitchFamily="18" charset="0"/>
              </a:rPr>
              <a:t>suaveolens</a:t>
            </a:r>
            <a:r>
              <a:rPr lang="en-US" dirty="0">
                <a:latin typeface="Times New Roman" pitchFamily="18" charset="0"/>
                <a:cs typeface="Times New Roman" pitchFamily="18" charset="0"/>
              </a:rPr>
              <a:t> on </a:t>
            </a:r>
            <a:r>
              <a:rPr lang="en-US" dirty="0" err="1">
                <a:latin typeface="Times New Roman" pitchFamily="18" charset="0"/>
                <a:cs typeface="Times New Roman" pitchFamily="18" charset="0"/>
              </a:rPr>
              <a:t>haematological</a:t>
            </a:r>
            <a:r>
              <a:rPr lang="en-US" dirty="0">
                <a:latin typeface="Times New Roman" pitchFamily="18" charset="0"/>
                <a:cs typeface="Times New Roman" pitchFamily="18" charset="0"/>
              </a:rPr>
              <a:t> parameters of </a:t>
            </a:r>
            <a:r>
              <a:rPr lang="en-US" i="1" dirty="0">
                <a:latin typeface="Times New Roman" pitchFamily="18" charset="0"/>
                <a:cs typeface="Times New Roman" pitchFamily="18" charset="0"/>
              </a:rPr>
              <a:t>C. </a:t>
            </a:r>
            <a:r>
              <a:rPr lang="en-US" i="1" dirty="0" err="1">
                <a:latin typeface="Times New Roman" pitchFamily="18" charset="0"/>
                <a:cs typeface="Times New Roman" pitchFamily="18" charset="0"/>
              </a:rPr>
              <a:t>gariepinus</a:t>
            </a:r>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evaluate the possible effect of the plant extract on weight changes of the  fish during exposure period  </a:t>
            </a:r>
          </a:p>
          <a:p>
            <a:pPr lvl="0"/>
            <a:r>
              <a:rPr lang="en-US" dirty="0">
                <a:latin typeface="Times New Roman" pitchFamily="18" charset="0"/>
                <a:cs typeface="Times New Roman" pitchFamily="18" charset="0"/>
              </a:rPr>
              <a:t>examine the </a:t>
            </a:r>
            <a:r>
              <a:rPr lang="en-US" dirty="0" err="1">
                <a:latin typeface="Times New Roman" pitchFamily="18" charset="0"/>
                <a:cs typeface="Times New Roman" pitchFamily="18" charset="0"/>
              </a:rPr>
              <a:t>histo</a:t>
            </a:r>
            <a:r>
              <a:rPr lang="en-US" dirty="0">
                <a:latin typeface="Times New Roman" pitchFamily="18" charset="0"/>
                <a:cs typeface="Times New Roman" pitchFamily="18" charset="0"/>
              </a:rPr>
              <a:t>-pathological effects on some organs (gills and liver) of </a:t>
            </a:r>
            <a:r>
              <a:rPr lang="en-US" i="1" dirty="0">
                <a:latin typeface="Times New Roman" pitchFamily="18" charset="0"/>
                <a:cs typeface="Times New Roman" pitchFamily="18" charset="0"/>
              </a:rPr>
              <a:t>C. </a:t>
            </a:r>
            <a:r>
              <a:rPr lang="en-US" i="1" dirty="0" err="1">
                <a:latin typeface="Times New Roman" pitchFamily="18" charset="0"/>
                <a:cs typeface="Times New Roman" pitchFamily="18" charset="0"/>
              </a:rPr>
              <a:t>gariepinus</a:t>
            </a:r>
            <a:r>
              <a:rPr lang="en-US" dirty="0">
                <a:latin typeface="Times New Roman" pitchFamily="18" charset="0"/>
                <a:cs typeface="Times New Roman" pitchFamily="18" charset="0"/>
              </a:rPr>
              <a:t> exposed to extracts from the bark and leaves of </a:t>
            </a:r>
            <a:r>
              <a:rPr lang="en-US" i="1" dirty="0">
                <a:latin typeface="Times New Roman" pitchFamily="18" charset="0"/>
                <a:cs typeface="Times New Roman" pitchFamily="18" charset="0"/>
              </a:rPr>
              <a:t>E. </a:t>
            </a:r>
            <a:r>
              <a:rPr lang="en-US" i="1" dirty="0" err="1">
                <a:latin typeface="Times New Roman" pitchFamily="18" charset="0"/>
                <a:cs typeface="Times New Roman" pitchFamily="18" charset="0"/>
              </a:rPr>
              <a:t>suaveolens</a:t>
            </a:r>
            <a:r>
              <a:rPr lang="en-US" i="1"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243983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MATERIALS AND METHODS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5029200"/>
          </a:xfrm>
        </p:spPr>
        <p:txBody>
          <a:bodyPr>
            <a:noAutofit/>
          </a:bodyPr>
          <a:lstStyle/>
          <a:p>
            <a:pPr marL="0" indent="0">
              <a:buNone/>
            </a:pPr>
            <a:r>
              <a:rPr lang="en-US" sz="1800" b="1" dirty="0">
                <a:latin typeface="Times New Roman" pitchFamily="18" charset="0"/>
                <a:cs typeface="Times New Roman" pitchFamily="18" charset="0"/>
              </a:rPr>
              <a:t>Experimental site</a:t>
            </a:r>
          </a:p>
          <a:p>
            <a:r>
              <a:rPr lang="en-US" sz="1800" dirty="0">
                <a:latin typeface="Times New Roman" pitchFamily="18" charset="0"/>
                <a:cs typeface="Times New Roman" pitchFamily="18" charset="0"/>
              </a:rPr>
              <a:t>The experiment was carried out at the Hatchery section of Department of Aquaculture and Fisheries Management fish farm, Federal University of Agriculture, Abeokuta.</a:t>
            </a:r>
          </a:p>
          <a:p>
            <a:pPr marL="0" indent="0">
              <a:buNone/>
            </a:pPr>
            <a:r>
              <a:rPr lang="en-US" sz="1800" b="1" dirty="0">
                <a:latin typeface="Times New Roman" pitchFamily="18" charset="0"/>
                <a:cs typeface="Times New Roman" pitchFamily="18" charset="0"/>
              </a:rPr>
              <a:t>Sourcing of Plant materials</a:t>
            </a:r>
          </a:p>
          <a:p>
            <a:r>
              <a:rPr lang="en-US" sz="1800" dirty="0">
                <a:latin typeface="Times New Roman" pitchFamily="18" charset="0"/>
                <a:cs typeface="Times New Roman" pitchFamily="18" charset="0"/>
              </a:rPr>
              <a:t>Freshly picked stem bark and leaf of </a:t>
            </a:r>
            <a:r>
              <a:rPr lang="en-US" sz="1800" i="1" dirty="0" err="1">
                <a:latin typeface="Times New Roman" pitchFamily="18" charset="0"/>
                <a:cs typeface="Times New Roman" pitchFamily="18" charset="0"/>
              </a:rPr>
              <a:t>Erythrophleum</a:t>
            </a:r>
            <a:r>
              <a:rPr lang="en-US" sz="1800" i="1" dirty="0">
                <a:latin typeface="Times New Roman" pitchFamily="18" charset="0"/>
                <a:cs typeface="Times New Roman" pitchFamily="18" charset="0"/>
              </a:rPr>
              <a:t> </a:t>
            </a:r>
            <a:r>
              <a:rPr lang="en-US" sz="1800" i="1" dirty="0" err="1">
                <a:latin typeface="Times New Roman" pitchFamily="18" charset="0"/>
                <a:cs typeface="Times New Roman" pitchFamily="18" charset="0"/>
              </a:rPr>
              <a:t>suaveolens</a:t>
            </a:r>
            <a:r>
              <a:rPr lang="en-US" sz="1800" dirty="0">
                <a:latin typeface="Times New Roman" pitchFamily="18" charset="0"/>
                <a:cs typeface="Times New Roman" pitchFamily="18" charset="0"/>
              </a:rPr>
              <a:t> was sourced from </a:t>
            </a:r>
            <a:r>
              <a:rPr lang="en-US" sz="1800" dirty="0" err="1">
                <a:latin typeface="Times New Roman" pitchFamily="18" charset="0"/>
                <a:cs typeface="Times New Roman" pitchFamily="18" charset="0"/>
              </a:rPr>
              <a:t>Ilewo-Orile</a:t>
            </a:r>
            <a:r>
              <a:rPr lang="en-US" sz="1800" dirty="0">
                <a:latin typeface="Times New Roman" pitchFamily="18" charset="0"/>
                <a:cs typeface="Times New Roman" pitchFamily="18" charset="0"/>
              </a:rPr>
              <a:t>, a town in Abeokuta North Local Government. The plant collected was identified at the Department of Forestry and Wildlife Management of the Federal University of Agriculture, Abeokuta.</a:t>
            </a:r>
          </a:p>
          <a:p>
            <a:pPr marL="0" indent="0">
              <a:buNone/>
            </a:pPr>
            <a:r>
              <a:rPr lang="en-US" sz="1800" b="1" dirty="0">
                <a:latin typeface="Times New Roman" pitchFamily="18" charset="0"/>
                <a:cs typeface="Times New Roman" pitchFamily="18" charset="0"/>
              </a:rPr>
              <a:t>Phytochemical screening</a:t>
            </a:r>
          </a:p>
          <a:p>
            <a:r>
              <a:rPr lang="en-US" sz="1800" dirty="0">
                <a:latin typeface="Times New Roman" pitchFamily="18" charset="0"/>
                <a:cs typeface="Times New Roman" pitchFamily="18" charset="0"/>
              </a:rPr>
              <a:t>Phytochemical screening for major constituents was carried out on </a:t>
            </a:r>
            <a:r>
              <a:rPr lang="en-US" sz="1800" i="1" dirty="0" err="1">
                <a:latin typeface="Times New Roman" pitchFamily="18" charset="0"/>
                <a:cs typeface="Times New Roman" pitchFamily="18" charset="0"/>
              </a:rPr>
              <a:t>Erythrophleum</a:t>
            </a:r>
            <a:r>
              <a:rPr lang="en-US" sz="1800" i="1" dirty="0">
                <a:latin typeface="Times New Roman" pitchFamily="18" charset="0"/>
                <a:cs typeface="Times New Roman" pitchFamily="18" charset="0"/>
              </a:rPr>
              <a:t> </a:t>
            </a:r>
            <a:r>
              <a:rPr lang="en-US" sz="1800" i="1" dirty="0" err="1">
                <a:latin typeface="Times New Roman" pitchFamily="18" charset="0"/>
                <a:cs typeface="Times New Roman" pitchFamily="18" charset="0"/>
              </a:rPr>
              <a:t>suaveolens</a:t>
            </a:r>
            <a:r>
              <a:rPr lang="en-US" sz="1800" dirty="0">
                <a:latin typeface="Times New Roman" pitchFamily="18" charset="0"/>
                <a:cs typeface="Times New Roman" pitchFamily="18" charset="0"/>
              </a:rPr>
              <a:t> using standard qualitative methods as described by (</a:t>
            </a:r>
            <a:r>
              <a:rPr lang="en-US" sz="1800" dirty="0" err="1">
                <a:latin typeface="Times New Roman" pitchFamily="18" charset="0"/>
                <a:cs typeface="Times New Roman" pitchFamily="18" charset="0"/>
              </a:rPr>
              <a:t>Harborne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1992).</a:t>
            </a:r>
          </a:p>
          <a:p>
            <a:pPr marL="0" indent="0">
              <a:buNone/>
            </a:pPr>
            <a:r>
              <a:rPr lang="en-US" sz="1800" b="1" dirty="0" smtClean="0">
                <a:latin typeface="Times New Roman" pitchFamily="18" charset="0"/>
                <a:cs typeface="Times New Roman" pitchFamily="18" charset="0"/>
              </a:rPr>
              <a:t>Quantitative screening of phytochemicals</a:t>
            </a:r>
          </a:p>
          <a:p>
            <a:r>
              <a:rPr lang="en-US" sz="1800" dirty="0" smtClean="0">
                <a:latin typeface="Times New Roman" pitchFamily="18" charset="0"/>
                <a:cs typeface="Times New Roman" pitchFamily="18" charset="0"/>
              </a:rPr>
              <a:t>Chemical tests were carried out on the extracts to quantify total phenol, tannins, alkaloids, </a:t>
            </a:r>
            <a:r>
              <a:rPr lang="en-US" sz="1800" dirty="0" err="1" smtClean="0">
                <a:latin typeface="Times New Roman" pitchFamily="18" charset="0"/>
                <a:cs typeface="Times New Roman" pitchFamily="18" charset="0"/>
              </a:rPr>
              <a:t>saponins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flavanoids</a:t>
            </a:r>
            <a:r>
              <a:rPr lang="en-US" sz="1800" dirty="0" smtClean="0">
                <a:latin typeface="Times New Roman" pitchFamily="18" charset="0"/>
                <a:cs typeface="Times New Roman" pitchFamily="18" charset="0"/>
              </a:rPr>
              <a:t> constituents by using standard methods described by </a:t>
            </a:r>
            <a:r>
              <a:rPr lang="en-US" sz="1800" dirty="0" err="1" smtClean="0">
                <a:latin typeface="Times New Roman" pitchFamily="18" charset="0"/>
                <a:cs typeface="Times New Roman" pitchFamily="18" charset="0"/>
              </a:rPr>
              <a:t>Jayaraman</a:t>
            </a:r>
            <a:r>
              <a:rPr lang="en-US" sz="1800" dirty="0" smtClean="0">
                <a:latin typeface="Times New Roman" pitchFamily="18" charset="0"/>
                <a:cs typeface="Times New Roman" pitchFamily="18" charset="0"/>
              </a:rPr>
              <a:t> (1981).</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5895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MATERIALS AND </a:t>
            </a:r>
            <a:r>
              <a:rPr lang="en-US" b="1" dirty="0" smtClean="0">
                <a:latin typeface="Times New Roman" pitchFamily="18" charset="0"/>
                <a:cs typeface="Times New Roman" pitchFamily="18" charset="0"/>
              </a:rPr>
              <a:t>METHODS CONT’D</a:t>
            </a:r>
            <a:endParaRPr lang="en-US" b="1" dirty="0"/>
          </a:p>
        </p:txBody>
      </p:sp>
      <p:sp>
        <p:nvSpPr>
          <p:cNvPr id="3" name="Content Placeholder 2"/>
          <p:cNvSpPr>
            <a:spLocks noGrp="1"/>
          </p:cNvSpPr>
          <p:nvPr>
            <p:ph idx="1"/>
          </p:nvPr>
        </p:nvSpPr>
        <p:spPr>
          <a:xfrm>
            <a:off x="457200" y="1752600"/>
            <a:ext cx="8229600" cy="4572000"/>
          </a:xfrm>
        </p:spPr>
        <p:txBody>
          <a:bodyPr>
            <a:noAutofit/>
          </a:bodyPr>
          <a:lstStyle/>
          <a:p>
            <a:r>
              <a:rPr lang="en-US" sz="2100" b="1" dirty="0">
                <a:latin typeface="Times New Roman" pitchFamily="18" charset="0"/>
                <a:cs typeface="Times New Roman" pitchFamily="18" charset="0"/>
              </a:rPr>
              <a:t>Collection of sub-adult </a:t>
            </a:r>
            <a:r>
              <a:rPr lang="en-US" sz="2100" b="1" i="1" dirty="0" err="1">
                <a:latin typeface="Times New Roman" pitchFamily="18" charset="0"/>
                <a:cs typeface="Times New Roman" pitchFamily="18" charset="0"/>
              </a:rPr>
              <a:t>Clarias</a:t>
            </a:r>
            <a:r>
              <a:rPr lang="en-US" sz="2100" b="1" i="1" dirty="0">
                <a:latin typeface="Times New Roman" pitchFamily="18" charset="0"/>
                <a:cs typeface="Times New Roman" pitchFamily="18" charset="0"/>
              </a:rPr>
              <a:t> </a:t>
            </a:r>
            <a:r>
              <a:rPr lang="en-US" sz="2100" b="1" i="1" dirty="0" err="1">
                <a:latin typeface="Times New Roman" pitchFamily="18" charset="0"/>
                <a:cs typeface="Times New Roman" pitchFamily="18" charset="0"/>
              </a:rPr>
              <a:t>gariepinus</a:t>
            </a:r>
            <a:endParaRPr lang="en-US" sz="2100" b="1" dirty="0">
              <a:latin typeface="Times New Roman" pitchFamily="18" charset="0"/>
              <a:cs typeface="Times New Roman" pitchFamily="18" charset="0"/>
            </a:endParaRPr>
          </a:p>
          <a:p>
            <a:pPr marL="0" indent="0">
              <a:buNone/>
            </a:pPr>
            <a:r>
              <a:rPr lang="en-US" sz="2100" dirty="0">
                <a:latin typeface="Times New Roman" pitchFamily="18" charset="0"/>
                <a:cs typeface="Times New Roman" pitchFamily="18" charset="0"/>
              </a:rPr>
              <a:t>Three hundred (300) sub-adults, </a:t>
            </a:r>
            <a:r>
              <a:rPr lang="en-US" sz="2100" i="1" dirty="0">
                <a:latin typeface="Times New Roman" pitchFamily="18" charset="0"/>
                <a:cs typeface="Times New Roman" pitchFamily="18" charset="0"/>
              </a:rPr>
              <a:t>C. </a:t>
            </a:r>
            <a:r>
              <a:rPr lang="en-US" sz="2100" i="1" dirty="0" err="1">
                <a:latin typeface="Times New Roman" pitchFamily="18" charset="0"/>
                <a:cs typeface="Times New Roman" pitchFamily="18" charset="0"/>
              </a:rPr>
              <a:t>gariepinus</a:t>
            </a:r>
            <a:r>
              <a:rPr lang="en-US" sz="2100" dirty="0">
                <a:latin typeface="Times New Roman" pitchFamily="18" charset="0"/>
                <a:cs typeface="Times New Roman" pitchFamily="18" charset="0"/>
              </a:rPr>
              <a:t> with mean weight of 121.95 ± 0.31g and standard length of 24.47 ± 0.89 cm were collected from the Directorate of University farms (DUFARMS), Federal University of Agriculture, Abeokuta and transported in batches in a 50- </a:t>
            </a:r>
            <a:r>
              <a:rPr lang="en-US" sz="2100" dirty="0" err="1">
                <a:latin typeface="Times New Roman" pitchFamily="18" charset="0"/>
                <a:cs typeface="Times New Roman" pitchFamily="18" charset="0"/>
              </a:rPr>
              <a:t>litre</a:t>
            </a:r>
            <a:r>
              <a:rPr lang="en-US" sz="2100" dirty="0">
                <a:latin typeface="Times New Roman" pitchFamily="18" charset="0"/>
                <a:cs typeface="Times New Roman" pitchFamily="18" charset="0"/>
              </a:rPr>
              <a:t> capacity plastic container to the University hatchery</a:t>
            </a:r>
            <a:r>
              <a:rPr lang="en-US" sz="2100" dirty="0" smtClean="0">
                <a:latin typeface="Times New Roman" pitchFamily="18" charset="0"/>
                <a:cs typeface="Times New Roman" pitchFamily="18" charset="0"/>
              </a:rPr>
              <a:t>.</a:t>
            </a:r>
          </a:p>
          <a:p>
            <a:pPr marL="0" indent="0">
              <a:buNone/>
            </a:pPr>
            <a:r>
              <a:rPr lang="en-US" sz="2100" dirty="0" smtClean="0">
                <a:latin typeface="Times New Roman" pitchFamily="18" charset="0"/>
                <a:cs typeface="Times New Roman" pitchFamily="18" charset="0"/>
              </a:rPr>
              <a:t> </a:t>
            </a:r>
            <a:endParaRPr lang="en-US" sz="2100" dirty="0">
              <a:latin typeface="Times New Roman" pitchFamily="18" charset="0"/>
              <a:cs typeface="Times New Roman" pitchFamily="18" charset="0"/>
            </a:endParaRPr>
          </a:p>
          <a:p>
            <a:r>
              <a:rPr lang="en-US" sz="2100" b="1" dirty="0" err="1">
                <a:latin typeface="Times New Roman" pitchFamily="18" charset="0"/>
                <a:cs typeface="Times New Roman" pitchFamily="18" charset="0"/>
              </a:rPr>
              <a:t>Acclamatization</a:t>
            </a:r>
            <a:r>
              <a:rPr lang="en-US" sz="2100" b="1" dirty="0">
                <a:latin typeface="Times New Roman" pitchFamily="18" charset="0"/>
                <a:cs typeface="Times New Roman" pitchFamily="18" charset="0"/>
              </a:rPr>
              <a:t> of sub-adult </a:t>
            </a:r>
            <a:r>
              <a:rPr lang="en-US" sz="2100" b="1" i="1" dirty="0" err="1">
                <a:latin typeface="Times New Roman" pitchFamily="18" charset="0"/>
                <a:cs typeface="Times New Roman" pitchFamily="18" charset="0"/>
              </a:rPr>
              <a:t>Clarias</a:t>
            </a:r>
            <a:r>
              <a:rPr lang="en-US" sz="2100" b="1" i="1" dirty="0">
                <a:latin typeface="Times New Roman" pitchFamily="18" charset="0"/>
                <a:cs typeface="Times New Roman" pitchFamily="18" charset="0"/>
              </a:rPr>
              <a:t> </a:t>
            </a:r>
            <a:r>
              <a:rPr lang="en-US" sz="2100" b="1" i="1" dirty="0" err="1">
                <a:latin typeface="Times New Roman" pitchFamily="18" charset="0"/>
                <a:cs typeface="Times New Roman" pitchFamily="18" charset="0"/>
              </a:rPr>
              <a:t>gariepinus</a:t>
            </a:r>
            <a:endParaRPr lang="en-US" sz="2100" b="1" dirty="0">
              <a:latin typeface="Times New Roman" pitchFamily="18" charset="0"/>
              <a:cs typeface="Times New Roman" pitchFamily="18" charset="0"/>
            </a:endParaRPr>
          </a:p>
          <a:p>
            <a:pPr marL="0" indent="0">
              <a:buNone/>
            </a:pPr>
            <a:r>
              <a:rPr lang="en-US" sz="2100" dirty="0">
                <a:latin typeface="Times New Roman" pitchFamily="18" charset="0"/>
                <a:cs typeface="Times New Roman" pitchFamily="18" charset="0"/>
              </a:rPr>
              <a:t>Sub-adults </a:t>
            </a:r>
            <a:r>
              <a:rPr lang="en-US" sz="2100" i="1" dirty="0">
                <a:latin typeface="Times New Roman" pitchFamily="18" charset="0"/>
                <a:cs typeface="Times New Roman" pitchFamily="18" charset="0"/>
              </a:rPr>
              <a:t>C. </a:t>
            </a:r>
            <a:r>
              <a:rPr lang="en-US" sz="2100" i="1" dirty="0" err="1">
                <a:latin typeface="Times New Roman" pitchFamily="18" charset="0"/>
                <a:cs typeface="Times New Roman" pitchFamily="18" charset="0"/>
              </a:rPr>
              <a:t>gariepinus</a:t>
            </a:r>
            <a:r>
              <a:rPr lang="en-US" sz="2100" dirty="0">
                <a:latin typeface="Times New Roman" pitchFamily="18" charset="0"/>
                <a:cs typeface="Times New Roman" pitchFamily="18" charset="0"/>
              </a:rPr>
              <a:t> were first acclimatized in an outdoor concrete tank for two (2) weeks before they were transferred into a circular </a:t>
            </a:r>
            <a:r>
              <a:rPr lang="en-US" sz="2100" dirty="0" err="1">
                <a:latin typeface="Times New Roman" pitchFamily="18" charset="0"/>
                <a:cs typeface="Times New Roman" pitchFamily="18" charset="0"/>
              </a:rPr>
              <a:t>fibre</a:t>
            </a:r>
            <a:r>
              <a:rPr lang="en-US" sz="2100" dirty="0">
                <a:latin typeface="Times New Roman" pitchFamily="18" charset="0"/>
                <a:cs typeface="Times New Roman" pitchFamily="18" charset="0"/>
              </a:rPr>
              <a:t> tank inside the hatchery for one (1) week and were fed with 4mm commercial feed (</a:t>
            </a:r>
            <a:r>
              <a:rPr lang="en-US" sz="2100" dirty="0" err="1">
                <a:latin typeface="Times New Roman" pitchFamily="18" charset="0"/>
                <a:cs typeface="Times New Roman" pitchFamily="18" charset="0"/>
              </a:rPr>
              <a:t>Skretting</a:t>
            </a:r>
            <a:r>
              <a:rPr lang="en-US" sz="2100" dirty="0">
                <a:latin typeface="Times New Roman" pitchFamily="18" charset="0"/>
                <a:cs typeface="Times New Roman" pitchFamily="18" charset="0"/>
              </a:rPr>
              <a:t>) during the period. Water was changed every other day following the method recommended by </a:t>
            </a:r>
            <a:r>
              <a:rPr lang="en-US" sz="2100" dirty="0" err="1">
                <a:latin typeface="Times New Roman" pitchFamily="18" charset="0"/>
                <a:cs typeface="Times New Roman" pitchFamily="18" charset="0"/>
              </a:rPr>
              <a:t>Agbon</a:t>
            </a:r>
            <a:r>
              <a:rPr lang="en-US" sz="2100" dirty="0">
                <a:latin typeface="Times New Roman" pitchFamily="18" charset="0"/>
                <a:cs typeface="Times New Roman" pitchFamily="18" charset="0"/>
              </a:rPr>
              <a:t> </a:t>
            </a:r>
            <a:r>
              <a:rPr lang="en-US" sz="2100" i="1" dirty="0">
                <a:latin typeface="Times New Roman" pitchFamily="18" charset="0"/>
                <a:cs typeface="Times New Roman" pitchFamily="18" charset="0"/>
              </a:rPr>
              <a:t>et al.</a:t>
            </a:r>
            <a:r>
              <a:rPr lang="en-US" sz="2100" dirty="0">
                <a:latin typeface="Times New Roman" pitchFamily="18" charset="0"/>
                <a:cs typeface="Times New Roman" pitchFamily="18" charset="0"/>
              </a:rPr>
              <a:t> (2002). </a:t>
            </a:r>
          </a:p>
        </p:txBody>
      </p:sp>
    </p:spTree>
    <p:extLst>
      <p:ext uri="{BB962C8B-B14F-4D97-AF65-F5344CB8AC3E}">
        <p14:creationId xmlns:p14="http://schemas.microsoft.com/office/powerpoint/2010/main" val="1483630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MATERIALS AND METHODS CONT’D</a:t>
            </a:r>
            <a:endParaRPr lang="en-US" dirty="0"/>
          </a:p>
        </p:txBody>
      </p:sp>
      <p:sp>
        <p:nvSpPr>
          <p:cNvPr id="3" name="Content Placeholder 2"/>
          <p:cNvSpPr>
            <a:spLocks noGrp="1"/>
          </p:cNvSpPr>
          <p:nvPr>
            <p:ph idx="1"/>
          </p:nvPr>
        </p:nvSpPr>
        <p:spPr>
          <a:xfrm>
            <a:off x="457200" y="1447800"/>
            <a:ext cx="8229600" cy="5334000"/>
          </a:xfrm>
        </p:spPr>
        <p:txBody>
          <a:bodyPr>
            <a:normAutofit fontScale="25000" lnSpcReduction="20000"/>
          </a:bodyPr>
          <a:lstStyle/>
          <a:p>
            <a:pPr marL="0" indent="0">
              <a:buNone/>
            </a:pPr>
            <a:r>
              <a:rPr lang="en-US" sz="7200" b="1" dirty="0" smtClean="0">
                <a:latin typeface="Times New Roman" pitchFamily="18" charset="0"/>
                <a:cs typeface="Times New Roman" pitchFamily="18" charset="0"/>
              </a:rPr>
              <a:t>PREPARATION OF </a:t>
            </a:r>
            <a:r>
              <a:rPr lang="en-US" sz="7200" b="1" i="1" dirty="0" err="1" smtClean="0">
                <a:latin typeface="Times New Roman" pitchFamily="18" charset="0"/>
                <a:cs typeface="Times New Roman" pitchFamily="18" charset="0"/>
              </a:rPr>
              <a:t>Erythrophleum</a:t>
            </a:r>
            <a:r>
              <a:rPr lang="en-US" sz="7200" b="1" i="1" dirty="0" smtClean="0">
                <a:latin typeface="Times New Roman" pitchFamily="18" charset="0"/>
                <a:cs typeface="Times New Roman" pitchFamily="18" charset="0"/>
              </a:rPr>
              <a:t> </a:t>
            </a:r>
            <a:r>
              <a:rPr lang="en-US" sz="7200" b="1" i="1" dirty="0" err="1">
                <a:latin typeface="Times New Roman" pitchFamily="18" charset="0"/>
                <a:cs typeface="Times New Roman" pitchFamily="18" charset="0"/>
              </a:rPr>
              <a:t>suaveolens</a:t>
            </a:r>
            <a:r>
              <a:rPr lang="en-US" sz="7200" b="1" i="1" dirty="0">
                <a:latin typeface="Times New Roman" pitchFamily="18" charset="0"/>
                <a:cs typeface="Times New Roman" pitchFamily="18" charset="0"/>
              </a:rPr>
              <a:t> </a:t>
            </a:r>
            <a:r>
              <a:rPr lang="en-US" sz="7200" b="1" dirty="0" smtClean="0">
                <a:latin typeface="Times New Roman" pitchFamily="18" charset="0"/>
                <a:cs typeface="Times New Roman" pitchFamily="18" charset="0"/>
              </a:rPr>
              <a:t>EXTRACTS</a:t>
            </a:r>
          </a:p>
          <a:p>
            <a:pPr marL="0" indent="0">
              <a:buNone/>
            </a:pPr>
            <a:endParaRPr lang="en-US" sz="7200" b="1" dirty="0" smtClean="0">
              <a:latin typeface="Times New Roman" pitchFamily="18" charset="0"/>
              <a:cs typeface="Times New Roman" pitchFamily="18" charset="0"/>
            </a:endParaRPr>
          </a:p>
          <a:p>
            <a:r>
              <a:rPr lang="en-US" sz="7200" dirty="0" smtClean="0">
                <a:latin typeface="Times New Roman" pitchFamily="18" charset="0"/>
                <a:cs typeface="Times New Roman" pitchFamily="18" charset="0"/>
              </a:rPr>
              <a:t>The </a:t>
            </a:r>
            <a:r>
              <a:rPr lang="en-US" sz="7200" dirty="0">
                <a:latin typeface="Times New Roman" pitchFamily="18" charset="0"/>
                <a:cs typeface="Times New Roman" pitchFamily="18" charset="0"/>
              </a:rPr>
              <a:t>stem bark and leaf </a:t>
            </a:r>
            <a:r>
              <a:rPr lang="en-US" sz="7200" dirty="0" smtClean="0">
                <a:latin typeface="Times New Roman" pitchFamily="18" charset="0"/>
                <a:cs typeface="Times New Roman" pitchFamily="18" charset="0"/>
              </a:rPr>
              <a:t>were </a:t>
            </a:r>
            <a:r>
              <a:rPr lang="en-US" sz="7200" dirty="0">
                <a:latin typeface="Times New Roman" pitchFamily="18" charset="0"/>
                <a:cs typeface="Times New Roman" pitchFamily="18" charset="0"/>
              </a:rPr>
              <a:t>first air dried for three (3) days at room temperature. The stem bark and leaf was oven dried for 24 hours using </a:t>
            </a:r>
            <a:r>
              <a:rPr lang="en-US" sz="7200" dirty="0" err="1">
                <a:latin typeface="Times New Roman" pitchFamily="18" charset="0"/>
                <a:cs typeface="Times New Roman" pitchFamily="18" charset="0"/>
              </a:rPr>
              <a:t>GallenKamp</a:t>
            </a:r>
            <a:r>
              <a:rPr lang="en-US" sz="7200" dirty="0">
                <a:latin typeface="Times New Roman" pitchFamily="18" charset="0"/>
                <a:cs typeface="Times New Roman" pitchFamily="18" charset="0"/>
              </a:rPr>
              <a:t> oven at 60ºC (</a:t>
            </a:r>
            <a:r>
              <a:rPr lang="en-US" sz="7200" dirty="0" err="1">
                <a:latin typeface="Times New Roman" pitchFamily="18" charset="0"/>
                <a:cs typeface="Times New Roman" pitchFamily="18" charset="0"/>
              </a:rPr>
              <a:t>Oshimagye</a:t>
            </a:r>
            <a:r>
              <a:rPr lang="en-US" sz="7200" dirty="0">
                <a:latin typeface="Times New Roman" pitchFamily="18" charset="0"/>
                <a:cs typeface="Times New Roman" pitchFamily="18" charset="0"/>
              </a:rPr>
              <a:t> </a:t>
            </a:r>
            <a:r>
              <a:rPr lang="en-US" sz="7200" i="1" dirty="0">
                <a:latin typeface="Times New Roman" pitchFamily="18" charset="0"/>
                <a:cs typeface="Times New Roman" pitchFamily="18" charset="0"/>
              </a:rPr>
              <a:t>et al.,</a:t>
            </a:r>
            <a:r>
              <a:rPr lang="en-US" sz="7200" dirty="0">
                <a:latin typeface="Times New Roman" pitchFamily="18" charset="0"/>
                <a:cs typeface="Times New Roman" pitchFamily="18" charset="0"/>
              </a:rPr>
              <a:t> 2014). </a:t>
            </a:r>
            <a:endParaRPr lang="en-US" sz="7200" dirty="0" smtClean="0">
              <a:latin typeface="Times New Roman" pitchFamily="18" charset="0"/>
              <a:cs typeface="Times New Roman" pitchFamily="18" charset="0"/>
            </a:endParaRPr>
          </a:p>
          <a:p>
            <a:r>
              <a:rPr lang="en-US" sz="7200" dirty="0" smtClean="0">
                <a:latin typeface="Times New Roman" pitchFamily="18" charset="0"/>
                <a:cs typeface="Times New Roman" pitchFamily="18" charset="0"/>
              </a:rPr>
              <a:t>After </a:t>
            </a:r>
            <a:r>
              <a:rPr lang="en-US" sz="7200" dirty="0">
                <a:latin typeface="Times New Roman" pitchFamily="18" charset="0"/>
                <a:cs typeface="Times New Roman" pitchFamily="18" charset="0"/>
              </a:rPr>
              <a:t>drying, the stem bark was pounded using mortar and pestle into finely grounded particles while, the leaf was pulverized with an electric blender (Paulson) and were kept in black polythene bags until required for </a:t>
            </a:r>
            <a:r>
              <a:rPr lang="en-US" sz="7200" dirty="0" smtClean="0">
                <a:latin typeface="Times New Roman" pitchFamily="18" charset="0"/>
                <a:cs typeface="Times New Roman" pitchFamily="18" charset="0"/>
              </a:rPr>
              <a:t>use </a:t>
            </a:r>
            <a:r>
              <a:rPr lang="en-US" sz="7200" dirty="0">
                <a:latin typeface="Times New Roman" pitchFamily="18" charset="0"/>
                <a:cs typeface="Times New Roman" pitchFamily="18" charset="0"/>
              </a:rPr>
              <a:t>(</a:t>
            </a:r>
            <a:r>
              <a:rPr lang="en-US" sz="7200" dirty="0" err="1">
                <a:latin typeface="Times New Roman" pitchFamily="18" charset="0"/>
                <a:cs typeface="Times New Roman" pitchFamily="18" charset="0"/>
              </a:rPr>
              <a:t>Oshimagye</a:t>
            </a:r>
            <a:r>
              <a:rPr lang="en-US" sz="7200" dirty="0">
                <a:latin typeface="Times New Roman" pitchFamily="18" charset="0"/>
                <a:cs typeface="Times New Roman" pitchFamily="18" charset="0"/>
              </a:rPr>
              <a:t> </a:t>
            </a:r>
            <a:r>
              <a:rPr lang="en-US" sz="7200" i="1" dirty="0">
                <a:latin typeface="Times New Roman" pitchFamily="18" charset="0"/>
                <a:cs typeface="Times New Roman" pitchFamily="18" charset="0"/>
              </a:rPr>
              <a:t>et al.,</a:t>
            </a:r>
            <a:r>
              <a:rPr lang="en-US" sz="7200" dirty="0">
                <a:latin typeface="Times New Roman" pitchFamily="18" charset="0"/>
                <a:cs typeface="Times New Roman" pitchFamily="18" charset="0"/>
              </a:rPr>
              <a:t> 2014</a:t>
            </a:r>
            <a:r>
              <a:rPr lang="en-US" sz="7200" dirty="0" smtClean="0">
                <a:latin typeface="Times New Roman" pitchFamily="18" charset="0"/>
                <a:cs typeface="Times New Roman" pitchFamily="18" charset="0"/>
              </a:rPr>
              <a:t>).</a:t>
            </a:r>
          </a:p>
          <a:p>
            <a:endParaRPr lang="en-US" sz="7200" dirty="0">
              <a:latin typeface="Times New Roman" pitchFamily="18" charset="0"/>
              <a:cs typeface="Times New Roman" pitchFamily="18" charset="0"/>
            </a:endParaRPr>
          </a:p>
          <a:p>
            <a:r>
              <a:rPr lang="en-US" sz="7200" dirty="0" smtClean="0">
                <a:latin typeface="Times New Roman" pitchFamily="18" charset="0"/>
                <a:cs typeface="Times New Roman" pitchFamily="18" charset="0"/>
              </a:rPr>
              <a:t>960g of stem bark powder </a:t>
            </a:r>
            <a:r>
              <a:rPr lang="en-US" sz="7200" dirty="0">
                <a:latin typeface="Times New Roman" pitchFamily="18" charset="0"/>
                <a:cs typeface="Times New Roman" pitchFamily="18" charset="0"/>
              </a:rPr>
              <a:t>was soaked </a:t>
            </a:r>
            <a:r>
              <a:rPr lang="en-US" sz="7200" dirty="0" smtClean="0">
                <a:latin typeface="Times New Roman" pitchFamily="18" charset="0"/>
                <a:cs typeface="Times New Roman" pitchFamily="18" charset="0"/>
              </a:rPr>
              <a:t>in 8 </a:t>
            </a:r>
            <a:r>
              <a:rPr lang="en-US" sz="7200" dirty="0" err="1">
                <a:latin typeface="Times New Roman" pitchFamily="18" charset="0"/>
                <a:cs typeface="Times New Roman" pitchFamily="18" charset="0"/>
              </a:rPr>
              <a:t>litres</a:t>
            </a:r>
            <a:r>
              <a:rPr lang="en-US" sz="7200" dirty="0">
                <a:latin typeface="Times New Roman" pitchFamily="18" charset="0"/>
                <a:cs typeface="Times New Roman" pitchFamily="18" charset="0"/>
              </a:rPr>
              <a:t> of water for 24hours and the broth was then sieved using a muslin </a:t>
            </a:r>
            <a:r>
              <a:rPr lang="en-US" sz="7200" dirty="0" smtClean="0">
                <a:latin typeface="Times New Roman" pitchFamily="18" charset="0"/>
                <a:cs typeface="Times New Roman" pitchFamily="18" charset="0"/>
              </a:rPr>
              <a:t>cloth and the solution was applied immediately.</a:t>
            </a:r>
          </a:p>
          <a:p>
            <a:endParaRPr lang="en-US" sz="7200" dirty="0" smtClean="0">
              <a:latin typeface="Times New Roman" pitchFamily="18" charset="0"/>
              <a:cs typeface="Times New Roman" pitchFamily="18" charset="0"/>
            </a:endParaRPr>
          </a:p>
          <a:p>
            <a:r>
              <a:rPr lang="en-US" sz="7200" dirty="0" smtClean="0">
                <a:latin typeface="Times New Roman" pitchFamily="18" charset="0"/>
                <a:cs typeface="Times New Roman" pitchFamily="18" charset="0"/>
              </a:rPr>
              <a:t>Serial dilutions were made from the stock solution at the following concentrations: 3.00 g/L, 2.25 g/L, 1.50 g/L and 0.75 g/L</a:t>
            </a:r>
          </a:p>
          <a:p>
            <a:endParaRPr lang="en-US" sz="7200" dirty="0">
              <a:latin typeface="Times New Roman" pitchFamily="18" charset="0"/>
              <a:cs typeface="Times New Roman" pitchFamily="18" charset="0"/>
            </a:endParaRPr>
          </a:p>
          <a:p>
            <a:r>
              <a:rPr lang="en-US" sz="7200" dirty="0" smtClean="0">
                <a:latin typeface="Times New Roman" pitchFamily="18" charset="0"/>
                <a:cs typeface="Times New Roman" pitchFamily="18" charset="0"/>
              </a:rPr>
              <a:t>1.12kg of leaf powder was </a:t>
            </a:r>
            <a:r>
              <a:rPr lang="en-US" sz="7200" dirty="0">
                <a:latin typeface="Times New Roman" pitchFamily="18" charset="0"/>
                <a:cs typeface="Times New Roman" pitchFamily="18" charset="0"/>
              </a:rPr>
              <a:t>soaked in </a:t>
            </a:r>
            <a:r>
              <a:rPr lang="en-US" sz="7200" dirty="0" smtClean="0">
                <a:latin typeface="Times New Roman" pitchFamily="18" charset="0"/>
                <a:cs typeface="Times New Roman" pitchFamily="18" charset="0"/>
              </a:rPr>
              <a:t>8 </a:t>
            </a:r>
            <a:r>
              <a:rPr lang="en-US" sz="7200" dirty="0" err="1">
                <a:latin typeface="Times New Roman" pitchFamily="18" charset="0"/>
                <a:cs typeface="Times New Roman" pitchFamily="18" charset="0"/>
              </a:rPr>
              <a:t>litres</a:t>
            </a:r>
            <a:r>
              <a:rPr lang="en-US" sz="7200" dirty="0">
                <a:latin typeface="Times New Roman" pitchFamily="18" charset="0"/>
                <a:cs typeface="Times New Roman" pitchFamily="18" charset="0"/>
              </a:rPr>
              <a:t> of water for 24hours the broth was sieved using a muslin </a:t>
            </a:r>
            <a:r>
              <a:rPr lang="en-US" sz="7200" dirty="0" smtClean="0">
                <a:latin typeface="Times New Roman" pitchFamily="18" charset="0"/>
                <a:cs typeface="Times New Roman" pitchFamily="18" charset="0"/>
              </a:rPr>
              <a:t>cloth and the solution was applied immediately.</a:t>
            </a:r>
          </a:p>
          <a:p>
            <a:endParaRPr lang="en-US" sz="7200" dirty="0" smtClean="0">
              <a:latin typeface="Times New Roman" pitchFamily="18" charset="0"/>
              <a:cs typeface="Times New Roman" pitchFamily="18" charset="0"/>
            </a:endParaRPr>
          </a:p>
          <a:p>
            <a:r>
              <a:rPr lang="en-US" sz="7200" dirty="0" smtClean="0">
                <a:latin typeface="Times New Roman" pitchFamily="18" charset="0"/>
                <a:cs typeface="Times New Roman" pitchFamily="18" charset="0"/>
              </a:rPr>
              <a:t>Dilutions were made from the stock solution at the following concentrations 3.50 g/L, 2.63 g/L, 1.75 g/L and 0.88 g/L</a:t>
            </a:r>
            <a:endParaRPr lang="en-US" sz="72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96556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MATERIALS AND METHODS CONT’D</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3600" b="1" dirty="0" smtClean="0">
                <a:latin typeface="Times New Roman" pitchFamily="18" charset="0"/>
                <a:cs typeface="Times New Roman" pitchFamily="18" charset="0"/>
              </a:rPr>
              <a:t>EXPERIMENTAL DESIGN</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completely randomized design was used for the experiment.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96-hr static non-renewal bioassay test procedure was used to determine the acute toxicity of </a:t>
            </a:r>
            <a:r>
              <a:rPr lang="en-US" i="1" dirty="0" smtClean="0">
                <a:latin typeface="Times New Roman" pitchFamily="18" charset="0"/>
                <a:cs typeface="Times New Roman" pitchFamily="18" charset="0"/>
              </a:rPr>
              <a:t>E. </a:t>
            </a:r>
            <a:r>
              <a:rPr lang="en-US" i="1" dirty="0" err="1" smtClean="0">
                <a:latin typeface="Times New Roman" pitchFamily="18" charset="0"/>
                <a:cs typeface="Times New Roman" pitchFamily="18" charset="0"/>
              </a:rPr>
              <a:t>suaveolens</a:t>
            </a:r>
            <a:r>
              <a:rPr lang="en-US" dirty="0" smtClean="0">
                <a:latin typeface="Times New Roman" pitchFamily="18" charset="0"/>
                <a:cs typeface="Times New Roman" pitchFamily="18" charset="0"/>
              </a:rPr>
              <a:t> a aqueous stem bark and leaf extracts on sub-adult </a:t>
            </a:r>
            <a:r>
              <a:rPr lang="en-US" i="1" dirty="0" smtClean="0">
                <a:latin typeface="Times New Roman" pitchFamily="18" charset="0"/>
                <a:cs typeface="Times New Roman" pitchFamily="18" charset="0"/>
              </a:rPr>
              <a:t>C. </a:t>
            </a:r>
            <a:r>
              <a:rPr lang="en-US" i="1" dirty="0" err="1" smtClean="0">
                <a:latin typeface="Times New Roman" pitchFamily="18" charset="0"/>
                <a:cs typeface="Times New Roman" pitchFamily="18" charset="0"/>
              </a:rPr>
              <a:t>gariepinus</a:t>
            </a:r>
            <a:r>
              <a:rPr lang="en-US" dirty="0" smtClean="0">
                <a:latin typeface="Times New Roman" pitchFamily="18" charset="0"/>
                <a:cs typeface="Times New Roman" pitchFamily="18" charset="0"/>
              </a:rPr>
              <a:t> (APHA, 1992).</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Seven (7) sub-adults  were put in 60- </a:t>
            </a:r>
            <a:r>
              <a:rPr lang="en-US" dirty="0" err="1" smtClean="0">
                <a:latin typeface="Times New Roman" pitchFamily="18" charset="0"/>
                <a:cs typeface="Times New Roman" pitchFamily="18" charset="0"/>
              </a:rPr>
              <a:t>litre</a:t>
            </a:r>
            <a:r>
              <a:rPr lang="en-US" dirty="0" smtClean="0">
                <a:latin typeface="Times New Roman" pitchFamily="18" charset="0"/>
                <a:cs typeface="Times New Roman" pitchFamily="18" charset="0"/>
              </a:rPr>
              <a:t> rectangular plastic tanks with the water filled to a 40-litre mark</a:t>
            </a:r>
          </a:p>
          <a:p>
            <a:r>
              <a:rPr lang="en-US" dirty="0" smtClean="0">
                <a:latin typeface="Times New Roman" pitchFamily="18" charset="0"/>
                <a:cs typeface="Times New Roman" pitchFamily="18" charset="0"/>
              </a:rPr>
              <a:t>Five treatments and three replicates were used</a:t>
            </a:r>
          </a:p>
          <a:p>
            <a:r>
              <a:rPr lang="en-US" dirty="0" smtClean="0">
                <a:latin typeface="Times New Roman" pitchFamily="18" charset="0"/>
                <a:cs typeface="Times New Roman" pitchFamily="18" charset="0"/>
              </a:rPr>
              <a:t>Feeding was discontinued 48hrs prior to acute toxicity test.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Water quality parameters were determined using portable hand-held test kits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23413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TotalTime>
  <Words>4126</Words>
  <Application>Microsoft Office PowerPoint</Application>
  <PresentationFormat>On-screen Show (4:3)</PresentationFormat>
  <Paragraphs>780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A MAF OPEN-DEFENCE  ON   TOXICITY EFFECTS OF Erythrophleum suaveolens EXTRACTS ON SUB-ADULT Clarias gariepinus (Burchell, 1822)  </vt:lpstr>
      <vt:lpstr>INTRODUCTION</vt:lpstr>
      <vt:lpstr>INTRODUCTION CONT’D</vt:lpstr>
      <vt:lpstr>JUSTIFICATION</vt:lpstr>
      <vt:lpstr>OBJECTIVES OF THE STUDY</vt:lpstr>
      <vt:lpstr>MATERIALS AND METHODS</vt:lpstr>
      <vt:lpstr>MATERIALS AND METHODS CONT’D</vt:lpstr>
      <vt:lpstr>MATERIALS AND METHODS CONT’D</vt:lpstr>
      <vt:lpstr>MATERIALS AND METHODS CONT’D</vt:lpstr>
      <vt:lpstr>MATERIALS AND METHODS CONT’D</vt:lpstr>
      <vt:lpstr>MATERIALS AND METHODS CONT’D</vt:lpstr>
      <vt:lpstr>MATERIALS AND METHODS CONT’D</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HISTOLOGICAL CHANGES IN THE GILLS</vt:lpstr>
      <vt:lpstr>PowerPoint Presentation</vt:lpstr>
      <vt:lpstr>PowerPoint Presentation</vt:lpstr>
      <vt:lpstr>HISTOLOGY OF THE LIVER</vt:lpstr>
      <vt:lpstr>REFERENCES</vt:lpstr>
      <vt:lpstr>PowerPoint Presentation</vt:lpstr>
      <vt:lpstr>PowerPoint Presentation</vt:lpstr>
      <vt:lpstr>CONCLUSION</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MAF OPEN-DEFENCE DISSERTATION  ON  TOXICITY EFFECTS OF Erythrophleum suaveolens EXTRACTS ON SUB-ADULT Clarias gariepinus (Burchell, 1822) </dc:title>
  <dc:creator>SAJOJO</dc:creator>
  <cp:lastModifiedBy>SAJOJO</cp:lastModifiedBy>
  <cp:revision>47</cp:revision>
  <dcterms:created xsi:type="dcterms:W3CDTF">2018-01-09T10:29:20Z</dcterms:created>
  <dcterms:modified xsi:type="dcterms:W3CDTF">2018-01-11T19:34:38Z</dcterms:modified>
</cp:coreProperties>
</file>