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notesMasterIdLst>
    <p:notesMasterId r:id="rId54"/>
  </p:notesMasterIdLst>
  <p:sldIdLst>
    <p:sldId id="256" r:id="rId2"/>
    <p:sldId id="257" r:id="rId3"/>
    <p:sldId id="258" r:id="rId4"/>
    <p:sldId id="262" r:id="rId5"/>
    <p:sldId id="264" r:id="rId6"/>
    <p:sldId id="265" r:id="rId7"/>
    <p:sldId id="301" r:id="rId8"/>
    <p:sldId id="266" r:id="rId9"/>
    <p:sldId id="332" r:id="rId10"/>
    <p:sldId id="318" r:id="rId11"/>
    <p:sldId id="320" r:id="rId12"/>
    <p:sldId id="321" r:id="rId13"/>
    <p:sldId id="288" r:id="rId14"/>
    <p:sldId id="269" r:id="rId15"/>
    <p:sldId id="273" r:id="rId16"/>
    <p:sldId id="274" r:id="rId17"/>
    <p:sldId id="304" r:id="rId18"/>
    <p:sldId id="315" r:id="rId19"/>
    <p:sldId id="293" r:id="rId20"/>
    <p:sldId id="316" r:id="rId21"/>
    <p:sldId id="294" r:id="rId22"/>
    <p:sldId id="295" r:id="rId23"/>
    <p:sldId id="296" r:id="rId24"/>
    <p:sldId id="297" r:id="rId25"/>
    <p:sldId id="322" r:id="rId26"/>
    <p:sldId id="323" r:id="rId27"/>
    <p:sldId id="324" r:id="rId28"/>
    <p:sldId id="325" r:id="rId29"/>
    <p:sldId id="326" r:id="rId30"/>
    <p:sldId id="327" r:id="rId31"/>
    <p:sldId id="328" r:id="rId32"/>
    <p:sldId id="329" r:id="rId33"/>
    <p:sldId id="330" r:id="rId34"/>
    <p:sldId id="305" r:id="rId35"/>
    <p:sldId id="306" r:id="rId36"/>
    <p:sldId id="307" r:id="rId37"/>
    <p:sldId id="308" r:id="rId38"/>
    <p:sldId id="309" r:id="rId39"/>
    <p:sldId id="310" r:id="rId40"/>
    <p:sldId id="317" r:id="rId41"/>
    <p:sldId id="311" r:id="rId42"/>
    <p:sldId id="312" r:id="rId43"/>
    <p:sldId id="313" r:id="rId44"/>
    <p:sldId id="289" r:id="rId45"/>
    <p:sldId id="290" r:id="rId46"/>
    <p:sldId id="292" r:id="rId47"/>
    <p:sldId id="291" r:id="rId48"/>
    <p:sldId id="275" r:id="rId49"/>
    <p:sldId id="276" r:id="rId50"/>
    <p:sldId id="279" r:id="rId51"/>
    <p:sldId id="281" r:id="rId52"/>
    <p:sldId id="28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40B7BF-B996-40A5-8B86-32289105C83C}" type="datetimeFigureOut">
              <a:rPr lang="en-US" smtClean="0"/>
              <a:pPr/>
              <a:t>2/19/2020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268293-B4D4-458B-987F-9FA925D95764}" type="slidenum">
              <a:rPr lang="en-GB" smtClean="0"/>
              <a:pPr/>
              <a:t>‹#›</a:t>
            </a:fld>
            <a:endParaRPr lang="en-GB"/>
          </a:p>
        </p:txBody>
      </p:sp>
    </p:spTree>
    <p:extLst>
      <p:ext uri="{BB962C8B-B14F-4D97-AF65-F5344CB8AC3E}">
        <p14:creationId xmlns:p14="http://schemas.microsoft.com/office/powerpoint/2010/main" val="3860224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951FF5F-6A22-4B52-9363-633BC7917B53}" type="datetimeFigureOut">
              <a:rPr lang="en-US" smtClean="0"/>
              <a:pPr/>
              <a:t>2/19/2020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39DC60-5C5B-4F52-B0B1-67ECAFBA5F0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951FF5F-6A22-4B52-9363-633BC7917B53}" type="datetimeFigureOut">
              <a:rPr lang="en-US" smtClean="0"/>
              <a:pPr/>
              <a:t>2/19/2020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39DC60-5C5B-4F52-B0B1-67ECAFBA5F0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951FF5F-6A22-4B52-9363-633BC7917B53}" type="datetimeFigureOut">
              <a:rPr lang="en-US" smtClean="0"/>
              <a:pPr/>
              <a:t>2/19/2020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39DC60-5C5B-4F52-B0B1-67ECAFBA5F0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951FF5F-6A22-4B52-9363-633BC7917B53}" type="datetimeFigureOut">
              <a:rPr lang="en-US" smtClean="0"/>
              <a:pPr/>
              <a:t>2/19/2020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39DC60-5C5B-4F52-B0B1-67ECAFBA5F0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51FF5F-6A22-4B52-9363-633BC7917B53}" type="datetimeFigureOut">
              <a:rPr lang="en-US" smtClean="0"/>
              <a:pPr/>
              <a:t>2/19/2020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39DC60-5C5B-4F52-B0B1-67ECAFBA5F0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951FF5F-6A22-4B52-9363-633BC7917B53}" type="datetimeFigureOut">
              <a:rPr lang="en-US" smtClean="0"/>
              <a:pPr/>
              <a:t>2/19/2020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39DC60-5C5B-4F52-B0B1-67ECAFBA5F0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951FF5F-6A22-4B52-9363-633BC7917B53}" type="datetimeFigureOut">
              <a:rPr lang="en-US" smtClean="0"/>
              <a:pPr/>
              <a:t>2/19/2020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39DC60-5C5B-4F52-B0B1-67ECAFBA5F0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951FF5F-6A22-4B52-9363-633BC7917B53}" type="datetimeFigureOut">
              <a:rPr lang="en-US" smtClean="0"/>
              <a:pPr/>
              <a:t>2/19/2020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39DC60-5C5B-4F52-B0B1-67ECAFBA5F0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1FF5F-6A22-4B52-9363-633BC7917B53}" type="datetimeFigureOut">
              <a:rPr lang="en-US" smtClean="0"/>
              <a:pPr/>
              <a:t>2/19/2020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D39DC60-5C5B-4F52-B0B1-67ECAFBA5F0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51FF5F-6A22-4B52-9363-633BC7917B53}" type="datetimeFigureOut">
              <a:rPr lang="en-US" smtClean="0"/>
              <a:pPr/>
              <a:t>2/19/2020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39DC60-5C5B-4F52-B0B1-67ECAFBA5F0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51FF5F-6A22-4B52-9363-633BC7917B53}" type="datetimeFigureOut">
              <a:rPr lang="en-US" smtClean="0"/>
              <a:pPr/>
              <a:t>2/19/2020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39DC60-5C5B-4F52-B0B1-67ECAFBA5F0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1FF5F-6A22-4B52-9363-633BC7917B53}" type="datetimeFigureOut">
              <a:rPr lang="en-US" smtClean="0"/>
              <a:pPr/>
              <a:t>2/19/2020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9DC60-5C5B-4F52-B0B1-67ECAFBA5F0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094524"/>
          </a:xfrm>
          <a:prstGeom prst="rect">
            <a:avLst/>
          </a:prstGeom>
        </p:spPr>
        <p:txBody>
          <a:bodyPr wrap="square">
            <a:spAutoFit/>
          </a:bodyPr>
          <a:lstStyle/>
          <a:p>
            <a:pPr algn="ctr">
              <a:buNone/>
            </a:pPr>
            <a:r>
              <a:rPr lang="en-GB" sz="2400" dirty="0" smtClean="0">
                <a:latin typeface="Times New Roman" pitchFamily="18" charset="0"/>
                <a:cs typeface="Times New Roman" pitchFamily="18" charset="0"/>
              </a:rPr>
              <a:t> </a:t>
            </a:r>
          </a:p>
          <a:p>
            <a:pPr algn="ctr">
              <a:buNone/>
            </a:pPr>
            <a:r>
              <a:rPr lang="en-US" sz="2400" b="1" dirty="0" smtClean="0">
                <a:latin typeface="Times New Roman" pitchFamily="18" charset="0"/>
                <a:cs typeface="Times New Roman" pitchFamily="18" charset="0"/>
              </a:rPr>
              <a:t> </a:t>
            </a:r>
            <a:r>
              <a:rPr lang="en-GB" sz="2000" b="1" dirty="0" smtClean="0">
                <a:latin typeface="Times New Roman" pitchFamily="18" charset="0"/>
                <a:cs typeface="Times New Roman" pitchFamily="18" charset="0"/>
              </a:rPr>
              <a:t> ALLELOPATHIC INFLUENCE OF </a:t>
            </a:r>
            <a:r>
              <a:rPr lang="en-US" sz="2000" b="1" i="1" dirty="0" err="1" smtClean="0">
                <a:latin typeface="Times New Roman" pitchFamily="18" charset="0"/>
                <a:cs typeface="Times New Roman" pitchFamily="18" charset="0"/>
              </a:rPr>
              <a:t>Azadirachta</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indica</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 </a:t>
            </a:r>
            <a:r>
              <a:rPr lang="en-US" sz="2000" dirty="0" err="1" smtClean="0">
                <a:latin typeface="Times New Roman" pitchFamily="18" charset="0"/>
                <a:cs typeface="Times New Roman" pitchFamily="18" charset="0"/>
              </a:rPr>
              <a:t>Juss</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Neem</a:t>
            </a:r>
            <a:r>
              <a:rPr lang="en-US" sz="2000" b="1" dirty="0" smtClean="0">
                <a:latin typeface="Times New Roman" pitchFamily="18" charset="0"/>
                <a:cs typeface="Times New Roman" pitchFamily="18" charset="0"/>
              </a:rPr>
              <a:t>)</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Senna</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siamea</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Lam.</a:t>
            </a:r>
            <a:r>
              <a:rPr lang="en-US" sz="2000" b="1" dirty="0" smtClean="0">
                <a:latin typeface="Times New Roman" pitchFamily="18" charset="0"/>
                <a:cs typeface="Times New Roman" pitchFamily="18" charset="0"/>
              </a:rPr>
              <a:t> (Cassia)</a:t>
            </a:r>
            <a:r>
              <a:rPr lang="en-US" sz="2000" b="1" i="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AND</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Mangifera</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indica</a:t>
            </a:r>
            <a:r>
              <a:rPr lang="en-US" sz="2000" dirty="0" smtClean="0">
                <a:latin typeface="Times New Roman" pitchFamily="18" charset="0"/>
                <a:cs typeface="Times New Roman" pitchFamily="18" charset="0"/>
              </a:rPr>
              <a:t> L.</a:t>
            </a:r>
            <a:r>
              <a:rPr lang="en-US" sz="2000" b="1" i="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(Mango) </a:t>
            </a:r>
            <a:r>
              <a:rPr lang="en-GB" sz="2000" b="1" dirty="0" smtClean="0">
                <a:latin typeface="Times New Roman" pitchFamily="18" charset="0"/>
                <a:cs typeface="Times New Roman" pitchFamily="18" charset="0"/>
              </a:rPr>
              <a:t>ON THE GERMINATION, GROWTH AND YIELD OF </a:t>
            </a:r>
            <a:r>
              <a:rPr lang="en-US" sz="2000" b="1" i="1" dirty="0" err="1" smtClean="0">
                <a:latin typeface="Times New Roman" pitchFamily="18" charset="0"/>
                <a:cs typeface="Times New Roman" pitchFamily="18" charset="0"/>
              </a:rPr>
              <a:t>Zea</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mays</a:t>
            </a:r>
            <a:r>
              <a:rPr lang="en-US" sz="2000" b="1" i="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(Maize)</a:t>
            </a:r>
            <a:endParaRPr lang="en-GB" sz="2000" dirty="0" smtClean="0">
              <a:latin typeface="Times New Roman" pitchFamily="18" charset="0"/>
              <a:cs typeface="Times New Roman" pitchFamily="18" charset="0"/>
            </a:endParaRPr>
          </a:p>
          <a:p>
            <a:pPr algn="ctr">
              <a:buNone/>
            </a:pPr>
            <a:r>
              <a:rPr lang="en-GB" sz="2400" b="1" dirty="0" smtClean="0">
                <a:latin typeface="Times New Roman" pitchFamily="18" charset="0"/>
                <a:cs typeface="Times New Roman" pitchFamily="18" charset="0"/>
              </a:rPr>
              <a:t> </a:t>
            </a:r>
          </a:p>
          <a:p>
            <a:pPr algn="ctr">
              <a:buNone/>
            </a:pPr>
            <a:r>
              <a:rPr lang="en-GB" sz="2400" b="1" i="1" dirty="0" smtClean="0">
                <a:latin typeface="Times New Roman" pitchFamily="18" charset="0"/>
                <a:cs typeface="Times New Roman" pitchFamily="18" charset="0"/>
              </a:rPr>
              <a:t> BY</a:t>
            </a:r>
            <a:endParaRPr lang="en-GB" sz="2400" dirty="0" smtClean="0">
              <a:latin typeface="Times New Roman" pitchFamily="18" charset="0"/>
              <a:cs typeface="Times New Roman" pitchFamily="18" charset="0"/>
            </a:endParaRPr>
          </a:p>
          <a:p>
            <a:pPr algn="ctr">
              <a:buNone/>
            </a:pPr>
            <a:r>
              <a:rPr lang="en-GB"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ABODUNRIN, Emmanuel </a:t>
            </a:r>
            <a:r>
              <a:rPr lang="en-US" sz="2400" b="1" dirty="0" err="1" smtClean="0">
                <a:latin typeface="Times New Roman" pitchFamily="18" charset="0"/>
                <a:cs typeface="Times New Roman" pitchFamily="18" charset="0"/>
              </a:rPr>
              <a:t>Kolawole</a:t>
            </a:r>
            <a:endParaRPr lang="en-GB" sz="2400" dirty="0" smtClean="0">
              <a:latin typeface="Times New Roman" pitchFamily="18" charset="0"/>
              <a:cs typeface="Times New Roman" pitchFamily="18" charset="0"/>
            </a:endParaRPr>
          </a:p>
          <a:p>
            <a:pPr algn="ctr">
              <a:buNone/>
            </a:pPr>
            <a:r>
              <a:rPr lang="en-GB"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PG15/0521</a:t>
            </a:r>
            <a:r>
              <a:rPr lang="en-GB" sz="2400" b="1" dirty="0" smtClean="0">
                <a:latin typeface="Times New Roman" pitchFamily="18" charset="0"/>
                <a:cs typeface="Times New Roman" pitchFamily="18" charset="0"/>
              </a:rPr>
              <a:t>)</a:t>
            </a:r>
            <a:endParaRPr lang="en-GB" sz="2400" dirty="0" smtClean="0">
              <a:latin typeface="Times New Roman" pitchFamily="18" charset="0"/>
              <a:cs typeface="Times New Roman" pitchFamily="18" charset="0"/>
            </a:endParaRPr>
          </a:p>
          <a:p>
            <a:pPr algn="ctr">
              <a:buNone/>
            </a:pPr>
            <a:r>
              <a:rPr lang="en-US" sz="2400" b="1" dirty="0" smtClean="0">
                <a:latin typeface="Times New Roman" pitchFamily="18" charset="0"/>
                <a:cs typeface="Times New Roman" pitchFamily="18" charset="0"/>
              </a:rPr>
              <a:t> </a:t>
            </a:r>
            <a:r>
              <a:rPr lang="en-GB" sz="2400" b="1" dirty="0" smtClean="0">
                <a:latin typeface="Times New Roman" pitchFamily="18" charset="0"/>
                <a:cs typeface="Times New Roman" pitchFamily="18" charset="0"/>
              </a:rPr>
              <a:t>DEPARTMENT OF FORESTRY AND WILDLIFE MANAGEMENT,</a:t>
            </a:r>
          </a:p>
          <a:p>
            <a:pPr algn="ctr">
              <a:buNone/>
            </a:pPr>
            <a:r>
              <a:rPr lang="en-GB" sz="2400" b="1" dirty="0" smtClean="0">
                <a:latin typeface="Times New Roman" pitchFamily="18" charset="0"/>
                <a:cs typeface="Times New Roman" pitchFamily="18" charset="0"/>
              </a:rPr>
              <a:t>COLLEGE OF ENVIRONMENTAL RESOURCES MANAGEMENT</a:t>
            </a:r>
          </a:p>
          <a:p>
            <a:pPr algn="ctr">
              <a:buNone/>
            </a:pPr>
            <a:endParaRPr lang="en-GB" sz="2400" b="1" dirty="0" smtClean="0">
              <a:latin typeface="Times New Roman" pitchFamily="18" charset="0"/>
              <a:cs typeface="Times New Roman" pitchFamily="18" charset="0"/>
            </a:endParaRPr>
          </a:p>
          <a:p>
            <a:pPr algn="ctr">
              <a:buNone/>
            </a:pPr>
            <a:r>
              <a:rPr lang="en-GB" sz="2400" b="1" dirty="0" smtClean="0">
                <a:latin typeface="Times New Roman" pitchFamily="18" charset="0"/>
                <a:cs typeface="Times New Roman" pitchFamily="18" charset="0"/>
              </a:rPr>
              <a:t>FEDERAL UNIVERSITY OF AGRICULTURE, ABEOKUTA.</a:t>
            </a:r>
          </a:p>
          <a:p>
            <a:pPr algn="ctr">
              <a:buNone/>
            </a:pPr>
            <a:endParaRPr lang="en-GB" sz="2400" b="1" dirty="0" smtClean="0">
              <a:latin typeface="Times New Roman" pitchFamily="18" charset="0"/>
              <a:cs typeface="Times New Roman" pitchFamily="18" charset="0"/>
            </a:endParaRPr>
          </a:p>
          <a:p>
            <a:pPr algn="ctr">
              <a:buNone/>
            </a:pPr>
            <a:endParaRPr lang="en-GB" sz="2400" b="1" dirty="0" smtClean="0">
              <a:latin typeface="Times New Roman" pitchFamily="18" charset="0"/>
              <a:cs typeface="Times New Roman" pitchFamily="18" charset="0"/>
            </a:endParaRPr>
          </a:p>
          <a:p>
            <a:pPr algn="ctr">
              <a:buNone/>
            </a:pPr>
            <a:r>
              <a:rPr lang="en-GB" sz="2400" b="1" dirty="0" smtClean="0">
                <a:latin typeface="Times New Roman" pitchFamily="18" charset="0"/>
                <a:cs typeface="Times New Roman" pitchFamily="18" charset="0"/>
              </a:rPr>
              <a:t>FEBRUARY, 2020</a:t>
            </a:r>
          </a:p>
          <a:p>
            <a:pPr algn="ctr">
              <a:buNone/>
            </a:pPr>
            <a:endParaRPr lang="en-GB" sz="2400" b="1" dirty="0" smtClean="0">
              <a:latin typeface="Times New Roman" pitchFamily="18" charset="0"/>
              <a:cs typeface="Times New Roman" pitchFamily="18" charset="0"/>
            </a:endParaRPr>
          </a:p>
          <a:p>
            <a:pPr algn="ctr">
              <a:buNone/>
            </a:pPr>
            <a:endParaRPr lang="en-GB" sz="2400" b="1" dirty="0" smtClean="0">
              <a:latin typeface="Times New Roman" pitchFamily="18" charset="0"/>
              <a:cs typeface="Times New Roman" pitchFamily="18" charset="0"/>
            </a:endParaRPr>
          </a:p>
          <a:p>
            <a:pPr algn="ctr">
              <a:buNone/>
            </a:pPr>
            <a:endParaRPr lang="en-GB" sz="2400" b="1" dirty="0" smtClean="0">
              <a:latin typeface="Times New Roman" pitchFamily="18" charset="0"/>
              <a:cs typeface="Times New Roman" pitchFamily="18" charset="0"/>
            </a:endParaRPr>
          </a:p>
          <a:p>
            <a:pPr algn="ctr">
              <a:buNone/>
            </a:pPr>
            <a:endParaRPr lang="en-GB" sz="2400" dirty="0" smtClean="0">
              <a:latin typeface="Times New Roman" pitchFamily="18" charset="0"/>
              <a:cs typeface="Times New Roman" pitchFamily="18" charset="0"/>
            </a:endParaRPr>
          </a:p>
          <a:p>
            <a:endParaRPr lang="en-GB"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GB" sz="2400" b="1" dirty="0" smtClean="0">
                <a:latin typeface="Times New Roman" pitchFamily="18" charset="0"/>
                <a:cs typeface="Times New Roman" pitchFamily="18" charset="0"/>
              </a:rPr>
              <a:t>MATERIALS AND METHODS CONT’D</a:t>
            </a:r>
            <a:endParaRPr lang="en-GB" sz="2400" dirty="0">
              <a:latin typeface="Times New Roman" pitchFamily="18" charset="0"/>
              <a:cs typeface="Times New Roman" pitchFamily="18" charset="0"/>
            </a:endParaRPr>
          </a:p>
        </p:txBody>
      </p:sp>
      <p:sp>
        <p:nvSpPr>
          <p:cNvPr id="3" name="Content Placeholder 2"/>
          <p:cNvSpPr>
            <a:spLocks noGrp="1"/>
          </p:cNvSpPr>
          <p:nvPr>
            <p:ph idx="1"/>
          </p:nvPr>
        </p:nvSpPr>
        <p:spPr>
          <a:xfrm>
            <a:off x="179512" y="1052736"/>
            <a:ext cx="8964488" cy="4925144"/>
          </a:xfrm>
        </p:spPr>
        <p:txBody>
          <a:bodyPr>
            <a:noAutofit/>
          </a:bodyPr>
          <a:lstStyle/>
          <a:p>
            <a:pPr>
              <a:lnSpc>
                <a:spcPct val="150000"/>
              </a:lnSpc>
              <a:buNone/>
            </a:pPr>
            <a:r>
              <a:rPr lang="en-US" sz="2000" b="1" dirty="0" smtClean="0">
                <a:latin typeface="Times New Roman" pitchFamily="18" charset="0"/>
                <a:cs typeface="Times New Roman" pitchFamily="18" charset="0"/>
              </a:rPr>
              <a:t>          Determination of Glycosides: </a:t>
            </a:r>
          </a:p>
          <a:p>
            <a:pPr>
              <a:lnSpc>
                <a:spcPct val="150000"/>
              </a:lnSpc>
            </a:pPr>
            <a:r>
              <a:rPr lang="en-US" sz="2000" dirty="0" smtClean="0">
                <a:latin typeface="Times New Roman" pitchFamily="18" charset="0"/>
                <a:cs typeface="Times New Roman" pitchFamily="18" charset="0"/>
              </a:rPr>
              <a:t>10cm</a:t>
            </a:r>
            <a:r>
              <a:rPr lang="en-US" sz="2000" baseline="30000" dirty="0" smtClean="0">
                <a:latin typeface="Times New Roman" pitchFamily="18" charset="0"/>
                <a:cs typeface="Times New Roman" pitchFamily="18" charset="0"/>
              </a:rPr>
              <a:t>3 </a:t>
            </a:r>
            <a:r>
              <a:rPr lang="en-US" sz="2000" dirty="0" smtClean="0">
                <a:latin typeface="Times New Roman" pitchFamily="18" charset="0"/>
                <a:cs typeface="Times New Roman" pitchFamily="18" charset="0"/>
              </a:rPr>
              <a:t>of extract was pipette into a 250ml Conical Flask. 50ml Chloroform was added and shake on a Vortex Mixer for 1hr. </a:t>
            </a:r>
          </a:p>
          <a:p>
            <a:pPr>
              <a:lnSpc>
                <a:spcPct val="150000"/>
              </a:lnSpc>
            </a:pPr>
            <a:r>
              <a:rPr lang="en-US" sz="2000" dirty="0" smtClean="0">
                <a:latin typeface="Times New Roman" pitchFamily="18" charset="0"/>
                <a:cs typeface="Times New Roman" pitchFamily="18" charset="0"/>
              </a:rPr>
              <a:t>The mixture was filtered into 100ml conical flask and 10ml pyridine; 2ml of 2% sodium nitroprusside were added, shaking thoroughly for 10minutes. 3ml of 2% NAOH was later added to develop a brownish yellow </a:t>
            </a:r>
            <a:r>
              <a:rPr lang="en-US" sz="2000" dirty="0" err="1" smtClean="0">
                <a:latin typeface="Times New Roman" pitchFamily="18" charset="0"/>
                <a:cs typeface="Times New Roman" pitchFamily="18" charset="0"/>
              </a:rPr>
              <a:t>colour</a:t>
            </a:r>
            <a:r>
              <a:rPr lang="en-US" sz="2000" dirty="0" smtClean="0">
                <a:latin typeface="Times New Roman" pitchFamily="18" charset="0"/>
                <a:cs typeface="Times New Roman" pitchFamily="18" charset="0"/>
              </a:rPr>
              <a:t>. </a:t>
            </a:r>
          </a:p>
          <a:p>
            <a:pPr>
              <a:lnSpc>
                <a:spcPct val="150000"/>
              </a:lnSpc>
            </a:pPr>
            <a:r>
              <a:rPr lang="en-US" sz="2000" dirty="0" smtClean="0">
                <a:latin typeface="Times New Roman" pitchFamily="18" charset="0"/>
                <a:cs typeface="Times New Roman" pitchFamily="18" charset="0"/>
              </a:rPr>
              <a:t>Glycoside standard of concentrations which range from 0-5mg/ml were treated similarly like sample above. The absorbance of  sample as well as  standards were read  on a </a:t>
            </a:r>
            <a:r>
              <a:rPr lang="en-US" sz="2000" dirty="0" err="1" smtClean="0">
                <a:latin typeface="Times New Roman" pitchFamily="18" charset="0"/>
                <a:cs typeface="Times New Roman" pitchFamily="18" charset="0"/>
              </a:rPr>
              <a:t>Spectronic</a:t>
            </a:r>
            <a:r>
              <a:rPr lang="en-US" sz="2000" dirty="0" smtClean="0">
                <a:latin typeface="Times New Roman" pitchFamily="18" charset="0"/>
                <a:cs typeface="Times New Roman" pitchFamily="18" charset="0"/>
              </a:rPr>
              <a:t> 21D Digital Spectrophotometer at a wavelength  of  510nm% </a:t>
            </a:r>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0648"/>
            <a:ext cx="8964488" cy="4525963"/>
          </a:xfrm>
        </p:spPr>
        <p:txBody>
          <a:bodyPr>
            <a:noAutofit/>
          </a:bodyPr>
          <a:lstStyle/>
          <a:p>
            <a:pPr>
              <a:buNone/>
            </a:pPr>
            <a:r>
              <a:rPr lang="en-US" sz="2000" b="1" dirty="0" smtClean="0">
                <a:latin typeface="Times New Roman" pitchFamily="18" charset="0"/>
                <a:cs typeface="Times New Roman" pitchFamily="18" charset="0"/>
              </a:rPr>
              <a:t>          Determination of </a:t>
            </a:r>
            <a:r>
              <a:rPr lang="en-US" sz="2000" b="1" dirty="0" err="1" smtClean="0">
                <a:latin typeface="Times New Roman" pitchFamily="18" charset="0"/>
                <a:cs typeface="Times New Roman" pitchFamily="18" charset="0"/>
              </a:rPr>
              <a:t>anthraquinones</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About 0.5g of the extract was placed in a dry test tube and 5ml of chloroform was added and shaken for 5minutes using electric shaker. The content was filtered and equal volume of 100% ammonia solution was added and mixed together. A pink violet or red </a:t>
            </a:r>
            <a:r>
              <a:rPr lang="en-US" sz="2000" dirty="0" err="1" smtClean="0">
                <a:latin typeface="Times New Roman" pitchFamily="18" charset="0"/>
                <a:cs typeface="Times New Roman" pitchFamily="18" charset="0"/>
              </a:rPr>
              <a:t>colour</a:t>
            </a:r>
            <a:r>
              <a:rPr lang="en-US" sz="2000" dirty="0" smtClean="0">
                <a:latin typeface="Times New Roman" pitchFamily="18" charset="0"/>
                <a:cs typeface="Times New Roman" pitchFamily="18" charset="0"/>
              </a:rPr>
              <a:t> in the ammoniac layer indicated the presence of </a:t>
            </a:r>
            <a:r>
              <a:rPr lang="en-US" sz="2000" dirty="0" err="1" smtClean="0">
                <a:latin typeface="Times New Roman" pitchFamily="18" charset="0"/>
                <a:cs typeface="Times New Roman" pitchFamily="18" charset="0"/>
              </a:rPr>
              <a:t>anthraquinones</a:t>
            </a:r>
            <a:r>
              <a:rPr lang="en-US" sz="2000" dirty="0" smtClean="0">
                <a:latin typeface="Times New Roman" pitchFamily="18" charset="0"/>
                <a:cs typeface="Times New Roman" pitchFamily="18" charset="0"/>
              </a:rPr>
              <a:t>.</a:t>
            </a:r>
            <a:endParaRPr lang="en-GB" sz="2000"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Test for Phenolic Compound:</a:t>
            </a:r>
          </a:p>
          <a:p>
            <a:pPr algn="just"/>
            <a:r>
              <a:rPr lang="en-US" sz="24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0.20g of sample was weighed into a 50ml beaker; 20ml of acetone was added and homogenized properly for 1hour to prevent lumping. </a:t>
            </a:r>
          </a:p>
          <a:p>
            <a:pPr algn="just"/>
            <a:r>
              <a:rPr lang="en-US" sz="2000" dirty="0" smtClean="0">
                <a:latin typeface="Times New Roman" pitchFamily="18" charset="0"/>
                <a:cs typeface="Times New Roman" pitchFamily="18" charset="0"/>
              </a:rPr>
              <a:t>This was filtered through No.1 filter paper into a 100ml Volumetric flask using acetone to rinse and made to mark with distilled water with thorough mixing. 1ml of sample extract was </a:t>
            </a:r>
            <a:r>
              <a:rPr lang="en-US" sz="2000" dirty="0" err="1" smtClean="0">
                <a:latin typeface="Times New Roman" pitchFamily="18" charset="0"/>
                <a:cs typeface="Times New Roman" pitchFamily="18" charset="0"/>
              </a:rPr>
              <a:t>pippeted</a:t>
            </a:r>
            <a:r>
              <a:rPr lang="en-US" sz="2000" dirty="0" smtClean="0">
                <a:latin typeface="Times New Roman" pitchFamily="18" charset="0"/>
                <a:cs typeface="Times New Roman" pitchFamily="18" charset="0"/>
              </a:rPr>
              <a:t> into 50ml Volumetric flask, 20ml water added, 3ml of </a:t>
            </a:r>
            <a:r>
              <a:rPr lang="en-US" sz="2000" dirty="0" err="1" smtClean="0">
                <a:latin typeface="Times New Roman" pitchFamily="18" charset="0"/>
                <a:cs typeface="Times New Roman" pitchFamily="18" charset="0"/>
              </a:rPr>
              <a:t>phosphomolybdic</a:t>
            </a:r>
            <a:r>
              <a:rPr lang="en-US" sz="2000" dirty="0" smtClean="0">
                <a:latin typeface="Times New Roman" pitchFamily="18" charset="0"/>
                <a:cs typeface="Times New Roman" pitchFamily="18" charset="0"/>
              </a:rPr>
              <a:t> acid added followed by addition of 5ml of 23% NaCO2 and mixed thoroughly, made up to mark with water and allowed to stand for 10minutes to develop bluish-green </a:t>
            </a:r>
            <a:r>
              <a:rPr lang="en-US" sz="2000" dirty="0" err="1" smtClean="0">
                <a:latin typeface="Times New Roman" pitchFamily="18" charset="0"/>
                <a:cs typeface="Times New Roman" pitchFamily="18" charset="0"/>
              </a:rPr>
              <a:t>colour</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Standard </a:t>
            </a:r>
            <a:r>
              <a:rPr lang="en-US" sz="2000" dirty="0" err="1" smtClean="0">
                <a:latin typeface="Times New Roman" pitchFamily="18" charset="0"/>
                <a:cs typeface="Times New Roman" pitchFamily="18" charset="0"/>
              </a:rPr>
              <a:t>Phonol</a:t>
            </a:r>
            <a:r>
              <a:rPr lang="en-US" sz="2000" dirty="0" smtClean="0">
                <a:latin typeface="Times New Roman" pitchFamily="18" charset="0"/>
                <a:cs typeface="Times New Roman" pitchFamily="18" charset="0"/>
              </a:rPr>
              <a:t> of concentration range 0-10mg/ml were prepared from 100mg/L stock Phenol solution from Sigma-Aldrich chemicals, U.S.A. The absorbance of samples as well as that of standard concentration of Phenol was read on a Digital Spectrophotometer at a wavelength of 510nm. </a:t>
            </a:r>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normAutofit/>
          </a:bodyPr>
          <a:lstStyle/>
          <a:p>
            <a:r>
              <a:rPr lang="en-GB" sz="2400" b="1" dirty="0" smtClean="0">
                <a:latin typeface="Times New Roman" pitchFamily="18" charset="0"/>
                <a:cs typeface="Times New Roman" pitchFamily="18" charset="0"/>
              </a:rPr>
              <a:t>MATERIALS AND METHODS CONT’D</a:t>
            </a:r>
            <a:endParaRPr lang="en-GB" sz="2400" dirty="0">
              <a:latin typeface="Times New Roman" pitchFamily="18" charset="0"/>
              <a:cs typeface="Times New Roman" pitchFamily="18" charset="0"/>
            </a:endParaRPr>
          </a:p>
        </p:txBody>
      </p:sp>
      <p:sp>
        <p:nvSpPr>
          <p:cNvPr id="3" name="Content Placeholder 2"/>
          <p:cNvSpPr>
            <a:spLocks noGrp="1"/>
          </p:cNvSpPr>
          <p:nvPr>
            <p:ph idx="1"/>
          </p:nvPr>
        </p:nvSpPr>
        <p:spPr>
          <a:xfrm>
            <a:off x="179512" y="548680"/>
            <a:ext cx="8964488" cy="4525963"/>
          </a:xfrm>
        </p:spPr>
        <p:txBody>
          <a:bodyPr>
            <a:noAutofit/>
          </a:bodyPr>
          <a:lstStyle/>
          <a:p>
            <a:pPr>
              <a:buNone/>
            </a:pPr>
            <a:r>
              <a:rPr lang="en-US" sz="2000" b="1" dirty="0" smtClean="0">
                <a:latin typeface="Times New Roman" pitchFamily="18" charset="0"/>
                <a:cs typeface="Times New Roman" pitchFamily="18" charset="0"/>
              </a:rPr>
              <a:t>        PROXIMATE ANALYSIS</a:t>
            </a:r>
          </a:p>
          <a:p>
            <a:pPr>
              <a:lnSpc>
                <a:spcPct val="150000"/>
              </a:lnSpc>
            </a:pPr>
            <a:r>
              <a:rPr lang="en-US" sz="1800" dirty="0" smtClean="0">
                <a:latin typeface="Times New Roman" pitchFamily="18" charset="0"/>
                <a:cs typeface="Times New Roman" pitchFamily="18" charset="0"/>
              </a:rPr>
              <a:t>Samples of maize grains were collected from the experimental site and analyzed at the livestock laboratory of the Institute of Agricultural Research and Training (I.A.R&amp;T), Moor Plantation, Ibadan.</a:t>
            </a:r>
            <a:endParaRPr lang="en-GB" sz="1800" dirty="0" smtClean="0">
              <a:latin typeface="Times New Roman" pitchFamily="18" charset="0"/>
              <a:cs typeface="Times New Roman" pitchFamily="18" charset="0"/>
            </a:endParaRPr>
          </a:p>
          <a:p>
            <a:pPr>
              <a:lnSpc>
                <a:spcPct val="150000"/>
              </a:lnSpc>
            </a:pPr>
            <a:r>
              <a:rPr lang="en-US" sz="1800" dirty="0" smtClean="0">
                <a:latin typeface="Times New Roman" pitchFamily="18" charset="0"/>
                <a:cs typeface="Times New Roman" pitchFamily="18" charset="0"/>
              </a:rPr>
              <a:t>Samples were analyzed according to the official methods of analysis described by the Association of Official Chemist (A.O.A.C, 1990). All analysis were carried out in duplicate</a:t>
            </a:r>
          </a:p>
          <a:p>
            <a:pPr>
              <a:lnSpc>
                <a:spcPct val="150000"/>
              </a:lnSpc>
            </a:pPr>
            <a:r>
              <a:rPr lang="en-US" sz="1800" dirty="0" smtClean="0">
                <a:latin typeface="Times New Roman" pitchFamily="18" charset="0"/>
                <a:cs typeface="Times New Roman" pitchFamily="18" charset="0"/>
              </a:rPr>
              <a:t>CRUDE PROTEIN DETERMINATION</a:t>
            </a:r>
          </a:p>
          <a:p>
            <a:pPr>
              <a:lnSpc>
                <a:spcPct val="150000"/>
              </a:lnSpc>
            </a:pPr>
            <a:r>
              <a:rPr lang="en-US" sz="1800" dirty="0" smtClean="0">
                <a:latin typeface="Times New Roman" pitchFamily="18" charset="0"/>
                <a:cs typeface="Times New Roman" pitchFamily="18" charset="0"/>
              </a:rPr>
              <a:t>FIBBRE DETERMINATION </a:t>
            </a:r>
            <a:r>
              <a:rPr lang="en-US" sz="1800" dirty="0" err="1" smtClean="0">
                <a:latin typeface="Times New Roman" pitchFamily="18" charset="0"/>
                <a:cs typeface="Times New Roman" pitchFamily="18" charset="0"/>
              </a:rPr>
              <a:t>Ghulam</a:t>
            </a:r>
            <a:r>
              <a:rPr lang="en-US" sz="1800" dirty="0" smtClean="0">
                <a:latin typeface="Times New Roman" pitchFamily="18" charset="0"/>
                <a:cs typeface="Times New Roman" pitchFamily="18" charset="0"/>
              </a:rPr>
              <a:t> et al., (2013)</a:t>
            </a:r>
          </a:p>
          <a:p>
            <a:pPr>
              <a:lnSpc>
                <a:spcPct val="150000"/>
              </a:lnSpc>
            </a:pPr>
            <a:r>
              <a:rPr lang="en-US" sz="1800" dirty="0" smtClean="0">
                <a:latin typeface="Times New Roman" pitchFamily="18" charset="0"/>
                <a:cs typeface="Times New Roman" pitchFamily="18" charset="0"/>
              </a:rPr>
              <a:t>CRUDE  FAT OR ETHER EXTRACT DETERMINATION</a:t>
            </a:r>
          </a:p>
          <a:p>
            <a:pPr>
              <a:lnSpc>
                <a:spcPct val="150000"/>
              </a:lnSpc>
            </a:pPr>
            <a:r>
              <a:rPr lang="en-US" sz="1800" dirty="0" smtClean="0">
                <a:latin typeface="Times New Roman" pitchFamily="18" charset="0"/>
                <a:cs typeface="Times New Roman" pitchFamily="18" charset="0"/>
              </a:rPr>
              <a:t> DRY MATTER AND MOISTURE DETERMINATION</a:t>
            </a:r>
          </a:p>
          <a:p>
            <a:pPr>
              <a:lnSpc>
                <a:spcPct val="150000"/>
              </a:lnSpc>
            </a:pPr>
            <a:r>
              <a:rPr lang="en-US" sz="1800" dirty="0" smtClean="0">
                <a:latin typeface="Times New Roman" pitchFamily="18" charset="0"/>
                <a:cs typeface="Times New Roman" pitchFamily="18" charset="0"/>
              </a:rPr>
              <a:t> DETERMINATION OF ASH</a:t>
            </a:r>
          </a:p>
          <a:p>
            <a:pPr>
              <a:lnSpc>
                <a:spcPct val="150000"/>
              </a:lnSpc>
            </a:pPr>
            <a:r>
              <a:rPr lang="en-US" sz="1800" dirty="0" smtClean="0">
                <a:latin typeface="Times New Roman" pitchFamily="18" charset="0"/>
                <a:cs typeface="Times New Roman" pitchFamily="18" charset="0"/>
              </a:rPr>
              <a:t>CALCIUM DETERMINATION A.O.A.C., 2005</a:t>
            </a:r>
          </a:p>
          <a:p>
            <a:pPr>
              <a:lnSpc>
                <a:spcPct val="150000"/>
              </a:lnSpc>
            </a:pPr>
            <a:r>
              <a:rPr lang="en-US" sz="1800" dirty="0" smtClean="0">
                <a:latin typeface="Times New Roman" pitchFamily="18" charset="0"/>
                <a:cs typeface="Times New Roman" pitchFamily="18" charset="0"/>
              </a:rPr>
              <a:t>PHOSPHORUS DETERMINATION</a:t>
            </a:r>
          </a:p>
          <a:p>
            <a:pPr>
              <a:lnSpc>
                <a:spcPct val="150000"/>
              </a:lnSpc>
            </a:pPr>
            <a:r>
              <a:rPr lang="en-US" sz="1800" dirty="0" smtClean="0">
                <a:latin typeface="Times New Roman" pitchFamily="18" charset="0"/>
                <a:cs typeface="Times New Roman" pitchFamily="18" charset="0"/>
              </a:rPr>
              <a:t>DETERMINATION OF VITAMIN A (Retinol) </a:t>
            </a:r>
            <a:r>
              <a:rPr lang="en-US" sz="1800" dirty="0" err="1" smtClean="0">
                <a:latin typeface="Times New Roman" pitchFamily="18" charset="0"/>
                <a:cs typeface="Times New Roman" pitchFamily="18" charset="0"/>
              </a:rPr>
              <a:t>Achikanu</a:t>
            </a:r>
            <a:r>
              <a:rPr lang="en-US" sz="1800" dirty="0" smtClean="0">
                <a:latin typeface="Times New Roman" pitchFamily="18" charset="0"/>
                <a:cs typeface="Times New Roman" pitchFamily="18" charset="0"/>
              </a:rPr>
              <a:t> et al., (2013)</a:t>
            </a: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smtClean="0">
              <a:latin typeface="Times New Roman" pitchFamily="18" charset="0"/>
              <a:cs typeface="Times New Roman" pitchFamily="18" charset="0"/>
            </a:endParaRPr>
          </a:p>
          <a:p>
            <a:pPr>
              <a:lnSpc>
                <a:spcPct val="150000"/>
              </a:lnSpc>
            </a:pPr>
            <a:endParaRPr lang="en-GB" sz="1800" dirty="0" smtClean="0">
              <a:latin typeface="Times New Roman" pitchFamily="18" charset="0"/>
              <a:cs typeface="Times New Roman" pitchFamily="18" charset="0"/>
            </a:endParaRPr>
          </a:p>
          <a:p>
            <a:endParaRPr lang="en-GB"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GERMINATION PERCENTAGE</a:t>
            </a:r>
            <a:endParaRPr lang="en-GB" sz="2400" dirty="0"/>
          </a:p>
        </p:txBody>
      </p:sp>
      <p:sp>
        <p:nvSpPr>
          <p:cNvPr id="3" name="Content Placeholder 2"/>
          <p:cNvSpPr>
            <a:spLocks noGrp="1"/>
          </p:cNvSpPr>
          <p:nvPr>
            <p:ph idx="1"/>
          </p:nvPr>
        </p:nvSpPr>
        <p:spPr>
          <a:xfrm>
            <a:off x="0" y="1600200"/>
            <a:ext cx="9144000" cy="4525963"/>
          </a:xfrm>
        </p:spPr>
        <p:txBody>
          <a:bodyPr>
            <a:normAutofit/>
          </a:bodyPr>
          <a:lstStyle/>
          <a:p>
            <a:pPr>
              <a:buNone/>
            </a:pPr>
            <a:r>
              <a:rPr lang="en-US" sz="2400" dirty="0" smtClean="0">
                <a:latin typeface="Times New Roman" pitchFamily="18" charset="0"/>
                <a:cs typeface="Times New Roman" pitchFamily="18" charset="0"/>
              </a:rPr>
              <a:t>    Germination percentage (GP ) was calculated as follows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number of germinated seeds was counted on the tenth day and germination percentage was calculated using the following </a:t>
            </a:r>
            <a:r>
              <a:rPr lang="en-GB" sz="2400" dirty="0" smtClean="0">
                <a:latin typeface="Times New Roman" pitchFamily="18" charset="0"/>
                <a:cs typeface="Times New Roman" pitchFamily="18" charset="0"/>
              </a:rPr>
              <a:t>mathematical relationship </a:t>
            </a:r>
            <a:endParaRPr lang="en-US" sz="2400" dirty="0" smtClean="0">
              <a:latin typeface="Times New Roman" pitchFamily="18" charset="0"/>
              <a:cs typeface="Times New Roman" pitchFamily="18" charset="0"/>
            </a:endParaRPr>
          </a:p>
          <a:p>
            <a:endParaRPr lang="en-GB" sz="2400" dirty="0" smtClean="0">
              <a:latin typeface="Times New Roman" pitchFamily="18" charset="0"/>
              <a:cs typeface="Times New Roman" pitchFamily="18" charset="0"/>
            </a:endParaRPr>
          </a:p>
          <a:p>
            <a:endParaRPr lang="en-GB" sz="2400" dirty="0">
              <a:latin typeface="Times New Roman" pitchFamily="18" charset="0"/>
              <a:cs typeface="Times New Roman" pitchFamily="18" charset="0"/>
            </a:endParaRPr>
          </a:p>
          <a:p>
            <a:r>
              <a:rPr lang="en-GB" sz="2400" dirty="0" smtClean="0">
                <a:latin typeface="Times New Roman" pitchFamily="18" charset="0"/>
                <a:cs typeface="Times New Roman" pitchFamily="18" charset="0"/>
              </a:rPr>
              <a:t>Germination </a:t>
            </a:r>
            <a:r>
              <a:rPr lang="en-GB" sz="2400" dirty="0" smtClean="0">
                <a:latin typeface="Times New Roman" pitchFamily="18" charset="0"/>
                <a:cs typeface="Times New Roman" pitchFamily="18" charset="0"/>
              </a:rPr>
              <a:t>=  </a:t>
            </a:r>
            <a:r>
              <a:rPr lang="en-GB" sz="2400" u="sng" dirty="0" smtClean="0">
                <a:latin typeface="Times New Roman" pitchFamily="18" charset="0"/>
                <a:cs typeface="Times New Roman" pitchFamily="18" charset="0"/>
              </a:rPr>
              <a:t>number of seed germinated  </a:t>
            </a:r>
            <a:r>
              <a:rPr lang="en-GB" sz="2400" dirty="0" smtClean="0">
                <a:latin typeface="Times New Roman" pitchFamily="18" charset="0"/>
                <a:cs typeface="Times New Roman" pitchFamily="18" charset="0"/>
              </a:rPr>
              <a:t>X 100</a:t>
            </a:r>
          </a:p>
          <a:p>
            <a:pPr>
              <a:buNone/>
            </a:pPr>
            <a:r>
              <a:rPr lang="en-GB" sz="2400" dirty="0" smtClean="0">
                <a:latin typeface="Times New Roman" pitchFamily="18" charset="0"/>
                <a:cs typeface="Times New Roman" pitchFamily="18" charset="0"/>
              </a:rPr>
              <a:t>                                  Total number of seeds sown </a:t>
            </a:r>
          </a:p>
          <a:p>
            <a:endParaRPr lang="en-GB"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5416"/>
            <a:ext cx="8229600" cy="857256"/>
          </a:xfrm>
        </p:spPr>
        <p:txBody>
          <a:bodyPr>
            <a:normAutofit fontScale="90000"/>
          </a:bodyPr>
          <a:lstStyle/>
          <a:p>
            <a:r>
              <a:rPr lang="en-GB" b="1" dirty="0" smtClean="0"/>
              <a:t/>
            </a:r>
            <a:br>
              <a:rPr lang="en-GB" b="1" dirty="0" smtClean="0"/>
            </a:br>
            <a:r>
              <a:rPr lang="en-GB" b="1" dirty="0" smtClean="0"/>
              <a:t> </a:t>
            </a:r>
            <a:r>
              <a:rPr lang="en-GB" sz="3100" b="1" dirty="0" smtClean="0">
                <a:latin typeface="Times New Roman" pitchFamily="18" charset="0"/>
                <a:cs typeface="Times New Roman" pitchFamily="18" charset="0"/>
              </a:rPr>
              <a:t>EXPERIMENTAL</a:t>
            </a:r>
            <a:r>
              <a:rPr lang="en-GB" b="1" dirty="0" smtClean="0"/>
              <a:t> </a:t>
            </a:r>
            <a:r>
              <a:rPr lang="en-GB" sz="3100" b="1" dirty="0" smtClean="0">
                <a:latin typeface="Times New Roman" pitchFamily="18" charset="0"/>
                <a:cs typeface="Times New Roman" pitchFamily="18" charset="0"/>
              </a:rPr>
              <a:t>LAYOUT</a:t>
            </a:r>
            <a:r>
              <a:rPr lang="en-GB" b="1" dirty="0" smtClean="0"/>
              <a:t> </a:t>
            </a:r>
            <a:r>
              <a:rPr lang="en-GB" dirty="0" smtClean="0"/>
              <a:t/>
            </a:r>
            <a:br>
              <a:rPr lang="en-GB" dirty="0" smtClean="0"/>
            </a:br>
            <a:endParaRPr lang="en-GB" dirty="0"/>
          </a:p>
        </p:txBody>
      </p:sp>
      <p:sp>
        <p:nvSpPr>
          <p:cNvPr id="3" name="Content Placeholder 2"/>
          <p:cNvSpPr>
            <a:spLocks noGrp="1"/>
          </p:cNvSpPr>
          <p:nvPr>
            <p:ph idx="1"/>
          </p:nvPr>
        </p:nvSpPr>
        <p:spPr>
          <a:xfrm>
            <a:off x="8434" y="404664"/>
            <a:ext cx="8964488" cy="4525963"/>
          </a:xfrm>
        </p:spPr>
        <p:txBody>
          <a:bodyPr>
            <a:normAutofit/>
          </a:bodyPr>
          <a:lstStyle/>
          <a:p>
            <a:pPr algn="just"/>
            <a:endParaRPr lang="en-GB" sz="1800" dirty="0" smtClean="0">
              <a:latin typeface="Times New Roman" pitchFamily="18" charset="0"/>
              <a:cs typeface="Times New Roman" pitchFamily="18" charset="0"/>
            </a:endParaRPr>
          </a:p>
          <a:p>
            <a:pPr algn="just"/>
            <a:r>
              <a:rPr lang="en-GB" sz="1800" dirty="0" smtClean="0">
                <a:latin typeface="Times New Roman" pitchFamily="18" charset="0"/>
                <a:cs typeface="Times New Roman" pitchFamily="18" charset="0"/>
              </a:rPr>
              <a:t>The experiment consisted sixteen (16) treatments including control with four (4) replicates making a total of six four (64) of six (6) maize seeds laid in Completely Randomize Design (CRD).</a:t>
            </a:r>
          </a:p>
          <a:p>
            <a:pPr algn="just"/>
            <a:endParaRPr lang="en-GB" sz="18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500166" y="1714462"/>
          <a:ext cx="6072231" cy="5143538"/>
        </p:xfrm>
        <a:graphic>
          <a:graphicData uri="http://schemas.openxmlformats.org/drawingml/2006/table">
            <a:tbl>
              <a:tblPr>
                <a:tableStyleId>{9D7B26C5-4107-4FEC-AEDC-1716B250A1EF}</a:tableStyleId>
              </a:tblPr>
              <a:tblGrid>
                <a:gridCol w="1538300"/>
                <a:gridCol w="1376371"/>
                <a:gridCol w="1457335"/>
                <a:gridCol w="1700225"/>
              </a:tblGrid>
              <a:tr h="382426">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2</a:t>
                      </a:r>
                      <a:r>
                        <a:rPr lang="en-US" sz="1200" dirty="0">
                          <a:solidFill>
                            <a:srgbClr val="000000"/>
                          </a:solidFill>
                          <a:latin typeface="Times New Roman"/>
                          <a:ea typeface="Times New Roman"/>
                          <a:cs typeface="Times New Roman"/>
                        </a:rPr>
                        <a:t>M</a:t>
                      </a:r>
                      <a:r>
                        <a:rPr lang="en-US" sz="1200" baseline="-25000" dirty="0">
                          <a:solidFill>
                            <a:srgbClr val="000000"/>
                          </a:solidFill>
                          <a:latin typeface="Times New Roman"/>
                          <a:ea typeface="Times New Roman"/>
                          <a:cs typeface="Times New Roman"/>
                        </a:rPr>
                        <a:t>2</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1</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A</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2</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0</a:t>
                      </a:r>
                      <a:r>
                        <a:rPr lang="en-US" sz="1200">
                          <a:solidFill>
                            <a:srgbClr val="000000"/>
                          </a:solidFill>
                          <a:latin typeface="Times New Roman"/>
                          <a:ea typeface="Times New Roman"/>
                          <a:cs typeface="Times New Roman"/>
                        </a:rPr>
                        <a:t>C</a:t>
                      </a:r>
                      <a:r>
                        <a:rPr lang="en-US" sz="1200" baseline="-25000">
                          <a:solidFill>
                            <a:srgbClr val="000000"/>
                          </a:solidFill>
                          <a:latin typeface="Times New Roman"/>
                          <a:ea typeface="Times New Roman"/>
                          <a:cs typeface="Times New Roman"/>
                        </a:rPr>
                        <a:t>3</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3</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1</a:t>
                      </a:r>
                      <a:r>
                        <a:rPr lang="en-US" sz="1200">
                          <a:solidFill>
                            <a:srgbClr val="000000"/>
                          </a:solidFill>
                          <a:latin typeface="Times New Roman"/>
                          <a:ea typeface="Times New Roman"/>
                          <a:cs typeface="Times New Roman"/>
                        </a:rPr>
                        <a:t>M</a:t>
                      </a:r>
                      <a:r>
                        <a:rPr lang="en-US" sz="1200" baseline="-25000">
                          <a:solidFill>
                            <a:srgbClr val="000000"/>
                          </a:solidFill>
                          <a:latin typeface="Times New Roman"/>
                          <a:ea typeface="Times New Roman"/>
                          <a:cs typeface="Times New Roman"/>
                        </a:rPr>
                        <a:t>5</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4</a:t>
                      </a:r>
                      <a:endParaRPr lang="en-GB" sz="1100">
                        <a:latin typeface="Calibri"/>
                        <a:ea typeface="Times New Roman"/>
                        <a:cs typeface="Times New Roman"/>
                      </a:endParaRPr>
                    </a:p>
                  </a:txBody>
                  <a:tcPr marL="68580" marR="68580" marT="0" marB="0"/>
                </a:tc>
              </a:tr>
              <a:tr h="382426">
                <a:tc>
                  <a:txBody>
                    <a:bodyPr/>
                    <a:lstStyle/>
                    <a:p>
                      <a:pPr>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1</a:t>
                      </a:r>
                      <a:r>
                        <a:rPr lang="en-US" sz="1200">
                          <a:solidFill>
                            <a:srgbClr val="000000"/>
                          </a:solidFill>
                          <a:latin typeface="Times New Roman"/>
                          <a:ea typeface="Times New Roman"/>
                          <a:cs typeface="Times New Roman"/>
                        </a:rPr>
                        <a:t>M</a:t>
                      </a:r>
                      <a:r>
                        <a:rPr lang="en-US" sz="1200" baseline="-25000">
                          <a:solidFill>
                            <a:srgbClr val="000000"/>
                          </a:solidFill>
                          <a:latin typeface="Times New Roman"/>
                          <a:ea typeface="Times New Roman"/>
                          <a:cs typeface="Times New Roman"/>
                        </a:rPr>
                        <a:t>5</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1</a:t>
                      </a:r>
                      <a:endParaRPr lang="en-GB" sz="1100">
                        <a:latin typeface="Calibri"/>
                        <a:ea typeface="Times New Roman"/>
                        <a:cs typeface="Times New Roman"/>
                      </a:endParaRPr>
                    </a:p>
                  </a:txBody>
                  <a:tcPr marL="68580" marR="68580" marT="0" marB="0"/>
                </a:tc>
                <a:tc>
                  <a:txBody>
                    <a:bodyPr/>
                    <a:lstStyle/>
                    <a:p>
                      <a:pPr>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M</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2</a:t>
                      </a:r>
                      <a:endParaRPr lang="en-GB" sz="1100">
                        <a:latin typeface="Calibri"/>
                        <a:ea typeface="Times New Roman"/>
                        <a:cs typeface="Times New Roman"/>
                      </a:endParaRPr>
                    </a:p>
                  </a:txBody>
                  <a:tcPr marL="68580" marR="68580" marT="0" marB="0"/>
                </a:tc>
                <a:tc>
                  <a:txBody>
                    <a:bodyPr/>
                    <a:lstStyle/>
                    <a:p>
                      <a:pPr>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S</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3</a:t>
                      </a:r>
                      <a:endParaRPr lang="en-GB" sz="1100">
                        <a:latin typeface="Calibri"/>
                        <a:ea typeface="Times New Roman"/>
                        <a:cs typeface="Times New Roman"/>
                      </a:endParaRPr>
                    </a:p>
                  </a:txBody>
                  <a:tcPr marL="68580" marR="68580" marT="0" marB="0"/>
                </a:tc>
                <a:tc>
                  <a:txBody>
                    <a:bodyPr/>
                    <a:lstStyle/>
                    <a:p>
                      <a:pPr>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3</a:t>
                      </a:r>
                      <a:r>
                        <a:rPr lang="en-US" sz="1200">
                          <a:solidFill>
                            <a:srgbClr val="000000"/>
                          </a:solidFill>
                          <a:latin typeface="Times New Roman"/>
                          <a:ea typeface="Times New Roman"/>
                          <a:cs typeface="Times New Roman"/>
                        </a:rPr>
                        <a:t>A</a:t>
                      </a:r>
                      <a:r>
                        <a:rPr lang="en-US" sz="1200" baseline="-25000">
                          <a:solidFill>
                            <a:srgbClr val="000000"/>
                          </a:solidFill>
                          <a:latin typeface="Times New Roman"/>
                          <a:ea typeface="Times New Roman"/>
                          <a:cs typeface="Times New Roman"/>
                        </a:rPr>
                        <a:t>3</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4</a:t>
                      </a:r>
                      <a:endParaRPr lang="en-GB" sz="1100">
                        <a:latin typeface="Calibri"/>
                        <a:ea typeface="Times New Roman"/>
                        <a:cs typeface="Times New Roman"/>
                      </a:endParaRPr>
                    </a:p>
                  </a:txBody>
                  <a:tcPr marL="68580" marR="68580" marT="0" marB="0"/>
                </a:tc>
              </a:tr>
              <a:tr h="399626">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A</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1</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5</a:t>
                      </a:r>
                      <a:r>
                        <a:rPr lang="en-US" sz="1200">
                          <a:solidFill>
                            <a:srgbClr val="000000"/>
                          </a:solidFill>
                          <a:latin typeface="Times New Roman"/>
                          <a:ea typeface="Times New Roman"/>
                          <a:cs typeface="Times New Roman"/>
                        </a:rPr>
                        <a:t>S</a:t>
                      </a:r>
                      <a:r>
                        <a:rPr lang="en-US" sz="1200" baseline="-25000">
                          <a:solidFill>
                            <a:srgbClr val="000000"/>
                          </a:solidFill>
                          <a:latin typeface="Times New Roman"/>
                          <a:ea typeface="Times New Roman"/>
                          <a:cs typeface="Times New Roman"/>
                        </a:rPr>
                        <a:t>5</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2</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A</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3</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5</a:t>
                      </a:r>
                      <a:r>
                        <a:rPr lang="en-US" sz="1200">
                          <a:solidFill>
                            <a:srgbClr val="000000"/>
                          </a:solidFill>
                          <a:latin typeface="Times New Roman"/>
                          <a:ea typeface="Times New Roman"/>
                          <a:cs typeface="Times New Roman"/>
                        </a:rPr>
                        <a:t>A</a:t>
                      </a:r>
                      <a:r>
                        <a:rPr lang="en-US" sz="1200" baseline="-25000">
                          <a:solidFill>
                            <a:srgbClr val="000000"/>
                          </a:solidFill>
                          <a:latin typeface="Times New Roman"/>
                          <a:ea typeface="Times New Roman"/>
                          <a:cs typeface="Times New Roman"/>
                        </a:rPr>
                        <a:t>5</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4</a:t>
                      </a:r>
                      <a:endParaRPr lang="en-GB" sz="1100">
                        <a:latin typeface="Calibri"/>
                        <a:ea typeface="Times New Roman"/>
                        <a:cs typeface="Times New Roman"/>
                      </a:endParaRPr>
                    </a:p>
                  </a:txBody>
                  <a:tcPr marL="68580" marR="68580" marT="0" marB="0"/>
                </a:tc>
              </a:tr>
              <a:tr h="399626">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3</a:t>
                      </a:r>
                      <a:r>
                        <a:rPr lang="en-US" sz="1200" dirty="0">
                          <a:solidFill>
                            <a:srgbClr val="000000"/>
                          </a:solidFill>
                          <a:latin typeface="Times New Roman"/>
                          <a:ea typeface="Times New Roman"/>
                          <a:cs typeface="Times New Roman"/>
                        </a:rPr>
                        <a:t>M</a:t>
                      </a:r>
                      <a:r>
                        <a:rPr lang="en-US" sz="1200" baseline="-25000" dirty="0">
                          <a:solidFill>
                            <a:srgbClr val="000000"/>
                          </a:solidFill>
                          <a:latin typeface="Times New Roman"/>
                          <a:ea typeface="Times New Roman"/>
                          <a:cs typeface="Times New Roman"/>
                        </a:rPr>
                        <a:t>3</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1</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1</a:t>
                      </a:r>
                      <a:r>
                        <a:rPr lang="en-US" sz="1200">
                          <a:solidFill>
                            <a:srgbClr val="000000"/>
                          </a:solidFill>
                          <a:latin typeface="Times New Roman"/>
                          <a:ea typeface="Times New Roman"/>
                          <a:cs typeface="Times New Roman"/>
                        </a:rPr>
                        <a:t>S</a:t>
                      </a:r>
                      <a:r>
                        <a:rPr lang="en-US" sz="1200" baseline="-25000">
                          <a:solidFill>
                            <a:srgbClr val="000000"/>
                          </a:solidFill>
                          <a:latin typeface="Times New Roman"/>
                          <a:ea typeface="Times New Roman"/>
                          <a:cs typeface="Times New Roman"/>
                        </a:rPr>
                        <a:t>1</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2</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3</a:t>
                      </a:r>
                      <a:r>
                        <a:rPr lang="en-US" sz="1200" dirty="0">
                          <a:solidFill>
                            <a:srgbClr val="000000"/>
                          </a:solidFill>
                          <a:latin typeface="Times New Roman"/>
                          <a:ea typeface="Times New Roman"/>
                          <a:cs typeface="Times New Roman"/>
                        </a:rPr>
                        <a:t>S</a:t>
                      </a:r>
                      <a:r>
                        <a:rPr lang="en-US" sz="1200" baseline="-25000" dirty="0">
                          <a:solidFill>
                            <a:srgbClr val="000000"/>
                          </a:solidFill>
                          <a:latin typeface="Times New Roman"/>
                          <a:ea typeface="Times New Roman"/>
                          <a:cs typeface="Times New Roman"/>
                        </a:rPr>
                        <a:t>3</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3</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A</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4</a:t>
                      </a:r>
                      <a:endParaRPr lang="en-GB" sz="1100">
                        <a:latin typeface="Calibri"/>
                        <a:ea typeface="Times New Roman"/>
                        <a:cs typeface="Times New Roman"/>
                      </a:endParaRPr>
                    </a:p>
                  </a:txBody>
                  <a:tcPr marL="68580" marR="68580" marT="0" marB="0"/>
                </a:tc>
              </a:tr>
              <a:tr h="382426">
                <a:tc>
                  <a:txBody>
                    <a:bodyPr/>
                    <a:lstStyle/>
                    <a:p>
                      <a:pPr>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A</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1</a:t>
                      </a:r>
                      <a:endParaRPr lang="en-GB" sz="1100">
                        <a:latin typeface="Calibri"/>
                        <a:ea typeface="Times New Roman"/>
                        <a:cs typeface="Times New Roman"/>
                      </a:endParaRPr>
                    </a:p>
                  </a:txBody>
                  <a:tcPr marL="68580" marR="68580" marT="0" marB="0"/>
                </a:tc>
                <a:tc>
                  <a:txBody>
                    <a:bodyPr/>
                    <a:lstStyle/>
                    <a:p>
                      <a:pPr>
                        <a:lnSpc>
                          <a:spcPct val="150000"/>
                        </a:lnSpc>
                        <a:spcAft>
                          <a:spcPts val="0"/>
                        </a:spcAft>
                      </a:pPr>
                      <a:r>
                        <a:rPr lang="en-US" sz="1200" dirty="0" smtClean="0">
                          <a:solidFill>
                            <a:srgbClr val="000000"/>
                          </a:solidFill>
                          <a:latin typeface="Times New Roman"/>
                          <a:ea typeface="Times New Roman"/>
                          <a:cs typeface="Times New Roman"/>
                        </a:rPr>
                        <a:t>T</a:t>
                      </a:r>
                      <a:r>
                        <a:rPr lang="en-US" sz="1200" baseline="-25000" dirty="0" smtClean="0">
                          <a:solidFill>
                            <a:srgbClr val="000000"/>
                          </a:solidFill>
                          <a:latin typeface="Times New Roman"/>
                          <a:ea typeface="Times New Roman"/>
                          <a:cs typeface="Times New Roman"/>
                        </a:rPr>
                        <a:t>3</a:t>
                      </a:r>
                      <a:r>
                        <a:rPr lang="en-US" sz="1200" dirty="0" smtClean="0">
                          <a:solidFill>
                            <a:srgbClr val="000000"/>
                          </a:solidFill>
                          <a:latin typeface="Times New Roman"/>
                          <a:ea typeface="Times New Roman"/>
                          <a:cs typeface="Times New Roman"/>
                        </a:rPr>
                        <a:t>A</a:t>
                      </a:r>
                      <a:r>
                        <a:rPr lang="en-US" sz="1200" baseline="-25000" dirty="0" smtClean="0">
                          <a:solidFill>
                            <a:srgbClr val="000000"/>
                          </a:solidFill>
                          <a:latin typeface="Times New Roman"/>
                          <a:ea typeface="Times New Roman"/>
                          <a:cs typeface="Times New Roman"/>
                        </a:rPr>
                        <a:t>3</a:t>
                      </a:r>
                      <a:r>
                        <a:rPr lang="en-US" sz="1200" dirty="0" smtClean="0">
                          <a:solidFill>
                            <a:srgbClr val="000000"/>
                          </a:solidFill>
                          <a:latin typeface="Times New Roman"/>
                          <a:ea typeface="Times New Roman"/>
                          <a:cs typeface="Times New Roman"/>
                        </a:rPr>
                        <a:t>R</a:t>
                      </a:r>
                      <a:r>
                        <a:rPr lang="en-US" sz="1200" baseline="-25000" dirty="0" smtClean="0">
                          <a:solidFill>
                            <a:srgbClr val="000000"/>
                          </a:solidFill>
                          <a:latin typeface="Times New Roman"/>
                          <a:ea typeface="Times New Roman"/>
                          <a:cs typeface="Times New Roman"/>
                        </a:rPr>
                        <a:t>2</a:t>
                      </a:r>
                      <a:endParaRPr lang="en-GB" sz="1100" dirty="0">
                        <a:latin typeface="Calibri"/>
                        <a:ea typeface="Times New Roman"/>
                        <a:cs typeface="Times New Roman"/>
                      </a:endParaRPr>
                    </a:p>
                  </a:txBody>
                  <a:tcPr marL="68580" marR="68580" marT="0" marB="0"/>
                </a:tc>
                <a:tc>
                  <a:txBody>
                    <a:bodyPr/>
                    <a:lstStyle/>
                    <a:p>
                      <a:pPr>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M</a:t>
                      </a:r>
                      <a:r>
                        <a:rPr lang="en-US" sz="1200" baseline="-25000" dirty="0">
                          <a:solidFill>
                            <a:srgbClr val="000000"/>
                          </a:solidFill>
                          <a:latin typeface="Times New Roman"/>
                          <a:ea typeface="Times New Roman"/>
                          <a:cs typeface="Times New Roman"/>
                        </a:rPr>
                        <a:t>4</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3</a:t>
                      </a:r>
                      <a:r>
                        <a:rPr lang="en-US" sz="1200" baseline="-25000" dirty="0" smtClean="0">
                          <a:solidFill>
                            <a:srgbClr val="000000"/>
                          </a:solidFill>
                          <a:latin typeface="Times New Roman"/>
                          <a:ea typeface="Times New Roman"/>
                          <a:cs typeface="Times New Roman"/>
                        </a:rPr>
                        <a:t>`</a:t>
                      </a:r>
                      <a:endParaRPr lang="en-GB" sz="1100" dirty="0">
                        <a:latin typeface="Calibri"/>
                        <a:ea typeface="Times New Roman"/>
                        <a:cs typeface="Times New Roman"/>
                      </a:endParaRPr>
                    </a:p>
                  </a:txBody>
                  <a:tcPr marL="68580" marR="68580" marT="0" marB="0"/>
                </a:tc>
                <a:tc>
                  <a:txBody>
                    <a:bodyPr/>
                    <a:lstStyle/>
                    <a:p>
                      <a:pPr>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S</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4</a:t>
                      </a:r>
                      <a:endParaRPr lang="en-GB" sz="1100">
                        <a:latin typeface="Calibri"/>
                        <a:ea typeface="Times New Roman"/>
                        <a:cs typeface="Times New Roman"/>
                      </a:endParaRPr>
                    </a:p>
                  </a:txBody>
                  <a:tcPr marL="68580" marR="68580" marT="0" marB="0"/>
                </a:tc>
              </a:tr>
              <a:tr h="399626">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1</a:t>
                      </a:r>
                      <a:r>
                        <a:rPr lang="en-US" sz="1200">
                          <a:solidFill>
                            <a:srgbClr val="000000"/>
                          </a:solidFill>
                          <a:latin typeface="Times New Roman"/>
                          <a:ea typeface="Times New Roman"/>
                          <a:cs typeface="Times New Roman"/>
                        </a:rPr>
                        <a:t>M</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1</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S</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2</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2</a:t>
                      </a:r>
                      <a:r>
                        <a:rPr lang="en-US" sz="1200" dirty="0">
                          <a:solidFill>
                            <a:srgbClr val="000000"/>
                          </a:solidFill>
                          <a:latin typeface="Times New Roman"/>
                          <a:ea typeface="Times New Roman"/>
                          <a:cs typeface="Times New Roman"/>
                        </a:rPr>
                        <a:t>M</a:t>
                      </a:r>
                      <a:r>
                        <a:rPr lang="en-US" sz="1200" baseline="-25000" dirty="0">
                          <a:solidFill>
                            <a:srgbClr val="000000"/>
                          </a:solidFill>
                          <a:latin typeface="Times New Roman"/>
                          <a:ea typeface="Times New Roman"/>
                          <a:cs typeface="Times New Roman"/>
                        </a:rPr>
                        <a:t>2</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3</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A</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4</a:t>
                      </a:r>
                      <a:endParaRPr lang="en-GB" sz="1100">
                        <a:latin typeface="Calibri"/>
                        <a:ea typeface="Times New Roman"/>
                        <a:cs typeface="Times New Roman"/>
                      </a:endParaRPr>
                    </a:p>
                  </a:txBody>
                  <a:tcPr marL="68580" marR="68580" marT="0" marB="0"/>
                </a:tc>
              </a:tr>
              <a:tr h="399626">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S</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1</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M</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2</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5</a:t>
                      </a:r>
                      <a:r>
                        <a:rPr lang="en-US" sz="1200" dirty="0">
                          <a:solidFill>
                            <a:srgbClr val="000000"/>
                          </a:solidFill>
                          <a:latin typeface="Times New Roman"/>
                          <a:ea typeface="Times New Roman"/>
                          <a:cs typeface="Times New Roman"/>
                        </a:rPr>
                        <a:t>S</a:t>
                      </a:r>
                      <a:r>
                        <a:rPr lang="en-US" sz="1200" baseline="-25000" dirty="0">
                          <a:solidFill>
                            <a:srgbClr val="000000"/>
                          </a:solidFill>
                          <a:latin typeface="Times New Roman"/>
                          <a:ea typeface="Times New Roman"/>
                          <a:cs typeface="Times New Roman"/>
                        </a:rPr>
                        <a:t>5</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3</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M</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4</a:t>
                      </a:r>
                      <a:endParaRPr lang="en-GB" sz="1100">
                        <a:latin typeface="Calibri"/>
                        <a:ea typeface="Times New Roman"/>
                        <a:cs typeface="Times New Roman"/>
                      </a:endParaRPr>
                    </a:p>
                  </a:txBody>
                  <a:tcPr marL="68580" marR="68580" marT="0" marB="0"/>
                </a:tc>
              </a:tr>
              <a:tr h="399626">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5</a:t>
                      </a:r>
                      <a:r>
                        <a:rPr lang="en-US" sz="1200">
                          <a:solidFill>
                            <a:srgbClr val="000000"/>
                          </a:solidFill>
                          <a:latin typeface="Times New Roman"/>
                          <a:ea typeface="Times New Roman"/>
                          <a:cs typeface="Times New Roman"/>
                        </a:rPr>
                        <a:t>S</a:t>
                      </a:r>
                      <a:r>
                        <a:rPr lang="en-US" sz="1200" baseline="-25000">
                          <a:solidFill>
                            <a:srgbClr val="000000"/>
                          </a:solidFill>
                          <a:latin typeface="Times New Roman"/>
                          <a:ea typeface="Times New Roman"/>
                          <a:cs typeface="Times New Roman"/>
                        </a:rPr>
                        <a:t>5</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1</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1</a:t>
                      </a:r>
                      <a:r>
                        <a:rPr lang="en-US" sz="1200">
                          <a:solidFill>
                            <a:srgbClr val="000000"/>
                          </a:solidFill>
                          <a:latin typeface="Times New Roman"/>
                          <a:ea typeface="Times New Roman"/>
                          <a:cs typeface="Times New Roman"/>
                        </a:rPr>
                        <a:t>A</a:t>
                      </a:r>
                      <a:r>
                        <a:rPr lang="en-US" sz="1200" baseline="-25000">
                          <a:solidFill>
                            <a:srgbClr val="000000"/>
                          </a:solidFill>
                          <a:latin typeface="Times New Roman"/>
                          <a:ea typeface="Times New Roman"/>
                          <a:cs typeface="Times New Roman"/>
                        </a:rPr>
                        <a:t>1</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2</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M</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3</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1</a:t>
                      </a:r>
                      <a:r>
                        <a:rPr lang="en-US" sz="1200">
                          <a:solidFill>
                            <a:srgbClr val="000000"/>
                          </a:solidFill>
                          <a:latin typeface="Times New Roman"/>
                          <a:ea typeface="Times New Roman"/>
                          <a:cs typeface="Times New Roman"/>
                        </a:rPr>
                        <a:t>A</a:t>
                      </a:r>
                      <a:r>
                        <a:rPr lang="en-US" sz="1200" baseline="-25000">
                          <a:solidFill>
                            <a:srgbClr val="000000"/>
                          </a:solidFill>
                          <a:latin typeface="Times New Roman"/>
                          <a:ea typeface="Times New Roman"/>
                          <a:cs typeface="Times New Roman"/>
                        </a:rPr>
                        <a:t>1</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4</a:t>
                      </a:r>
                      <a:endParaRPr lang="en-GB" sz="1100">
                        <a:latin typeface="Calibri"/>
                        <a:ea typeface="Times New Roman"/>
                        <a:cs typeface="Times New Roman"/>
                      </a:endParaRPr>
                    </a:p>
                  </a:txBody>
                  <a:tcPr marL="68580" marR="68580" marT="0" marB="0"/>
                </a:tc>
              </a:tr>
              <a:tr h="399626">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0</a:t>
                      </a:r>
                      <a:r>
                        <a:rPr lang="en-US" sz="1200" dirty="0">
                          <a:solidFill>
                            <a:srgbClr val="000000"/>
                          </a:solidFill>
                          <a:latin typeface="Times New Roman"/>
                          <a:ea typeface="Times New Roman"/>
                          <a:cs typeface="Times New Roman"/>
                        </a:rPr>
                        <a:t>C</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1</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dirty="0" smtClean="0">
                          <a:solidFill>
                            <a:srgbClr val="000000"/>
                          </a:solidFill>
                          <a:latin typeface="Times New Roman"/>
                          <a:ea typeface="Times New Roman"/>
                          <a:cs typeface="Times New Roman"/>
                        </a:rPr>
                        <a:t>T</a:t>
                      </a:r>
                      <a:r>
                        <a:rPr lang="en-US" sz="1200" baseline="-25000" dirty="0" smtClean="0">
                          <a:solidFill>
                            <a:srgbClr val="000000"/>
                          </a:solidFill>
                          <a:latin typeface="Times New Roman"/>
                          <a:ea typeface="Times New Roman"/>
                          <a:cs typeface="Times New Roman"/>
                        </a:rPr>
                        <a:t>1</a:t>
                      </a:r>
                      <a:r>
                        <a:rPr lang="en-US" sz="1200" dirty="0" smtClean="0">
                          <a:solidFill>
                            <a:srgbClr val="000000"/>
                          </a:solidFill>
                          <a:latin typeface="Times New Roman"/>
                          <a:ea typeface="Times New Roman"/>
                          <a:cs typeface="Times New Roman"/>
                        </a:rPr>
                        <a:t>M</a:t>
                      </a:r>
                      <a:r>
                        <a:rPr lang="en-US" sz="1200" baseline="-25000" dirty="0" smtClean="0">
                          <a:solidFill>
                            <a:srgbClr val="000000"/>
                          </a:solidFill>
                          <a:latin typeface="Times New Roman"/>
                          <a:ea typeface="Times New Roman"/>
                          <a:cs typeface="Times New Roman"/>
                        </a:rPr>
                        <a:t>5</a:t>
                      </a:r>
                      <a:r>
                        <a:rPr lang="en-US" sz="1200" dirty="0" smtClean="0">
                          <a:solidFill>
                            <a:srgbClr val="000000"/>
                          </a:solidFill>
                          <a:latin typeface="Times New Roman"/>
                          <a:ea typeface="Times New Roman"/>
                          <a:cs typeface="Times New Roman"/>
                        </a:rPr>
                        <a:t>R</a:t>
                      </a:r>
                      <a:r>
                        <a:rPr lang="en-US" sz="1200" baseline="-25000" dirty="0" smtClean="0">
                          <a:solidFill>
                            <a:srgbClr val="000000"/>
                          </a:solidFill>
                          <a:latin typeface="Times New Roman"/>
                          <a:ea typeface="Times New Roman"/>
                          <a:cs typeface="Times New Roman"/>
                        </a:rPr>
                        <a:t>2</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4</a:t>
                      </a:r>
                      <a:r>
                        <a:rPr lang="en-US" sz="1200" dirty="0">
                          <a:solidFill>
                            <a:srgbClr val="000000"/>
                          </a:solidFill>
                          <a:latin typeface="Times New Roman"/>
                          <a:ea typeface="Times New Roman"/>
                          <a:cs typeface="Times New Roman"/>
                        </a:rPr>
                        <a:t>S</a:t>
                      </a:r>
                      <a:r>
                        <a:rPr lang="en-US" sz="1200" baseline="-25000" dirty="0">
                          <a:solidFill>
                            <a:srgbClr val="000000"/>
                          </a:solidFill>
                          <a:latin typeface="Times New Roman"/>
                          <a:ea typeface="Times New Roman"/>
                          <a:cs typeface="Times New Roman"/>
                        </a:rPr>
                        <a:t>4</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3</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3</a:t>
                      </a:r>
                      <a:r>
                        <a:rPr lang="en-US" sz="1200">
                          <a:solidFill>
                            <a:srgbClr val="000000"/>
                          </a:solidFill>
                          <a:latin typeface="Times New Roman"/>
                          <a:ea typeface="Times New Roman"/>
                          <a:cs typeface="Times New Roman"/>
                        </a:rPr>
                        <a:t>S</a:t>
                      </a:r>
                      <a:r>
                        <a:rPr lang="en-US" sz="1200" baseline="-25000">
                          <a:solidFill>
                            <a:srgbClr val="000000"/>
                          </a:solidFill>
                          <a:latin typeface="Times New Roman"/>
                          <a:ea typeface="Times New Roman"/>
                          <a:cs typeface="Times New Roman"/>
                        </a:rPr>
                        <a:t>3</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4</a:t>
                      </a:r>
                      <a:endParaRPr lang="en-GB" sz="1100">
                        <a:latin typeface="Calibri"/>
                        <a:ea typeface="Times New Roman"/>
                        <a:cs typeface="Times New Roman"/>
                      </a:endParaRPr>
                    </a:p>
                  </a:txBody>
                  <a:tcPr marL="68580" marR="68580" marT="0" marB="0"/>
                </a:tc>
              </a:tr>
              <a:tr h="399626">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3</a:t>
                      </a:r>
                      <a:r>
                        <a:rPr lang="en-US" sz="1200">
                          <a:solidFill>
                            <a:srgbClr val="000000"/>
                          </a:solidFill>
                          <a:latin typeface="Times New Roman"/>
                          <a:ea typeface="Times New Roman"/>
                          <a:cs typeface="Times New Roman"/>
                        </a:rPr>
                        <a:t>A</a:t>
                      </a:r>
                      <a:r>
                        <a:rPr lang="en-US" sz="1200" baseline="-25000">
                          <a:solidFill>
                            <a:srgbClr val="000000"/>
                          </a:solidFill>
                          <a:latin typeface="Times New Roman"/>
                          <a:ea typeface="Times New Roman"/>
                          <a:cs typeface="Times New Roman"/>
                        </a:rPr>
                        <a:t>3</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1</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3</a:t>
                      </a:r>
                      <a:r>
                        <a:rPr lang="en-US" sz="1200">
                          <a:solidFill>
                            <a:srgbClr val="000000"/>
                          </a:solidFill>
                          <a:latin typeface="Times New Roman"/>
                          <a:ea typeface="Times New Roman"/>
                          <a:cs typeface="Times New Roman"/>
                        </a:rPr>
                        <a:t>M</a:t>
                      </a:r>
                      <a:r>
                        <a:rPr lang="en-US" sz="1200" baseline="-25000">
                          <a:solidFill>
                            <a:srgbClr val="000000"/>
                          </a:solidFill>
                          <a:latin typeface="Times New Roman"/>
                          <a:ea typeface="Times New Roman"/>
                          <a:cs typeface="Times New Roman"/>
                        </a:rPr>
                        <a:t>3</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2</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S</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3</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1</a:t>
                      </a:r>
                      <a:r>
                        <a:rPr lang="en-US" sz="1200">
                          <a:solidFill>
                            <a:srgbClr val="000000"/>
                          </a:solidFill>
                          <a:latin typeface="Times New Roman"/>
                          <a:ea typeface="Times New Roman"/>
                          <a:cs typeface="Times New Roman"/>
                        </a:rPr>
                        <a:t>M</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4</a:t>
                      </a:r>
                      <a:endParaRPr lang="en-GB" sz="1100">
                        <a:latin typeface="Calibri"/>
                        <a:ea typeface="Times New Roman"/>
                        <a:cs typeface="Times New Roman"/>
                      </a:endParaRPr>
                    </a:p>
                  </a:txBody>
                  <a:tcPr marL="68580" marR="68580" marT="0" marB="0"/>
                </a:tc>
              </a:tr>
              <a:tr h="399626">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S</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1</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5</a:t>
                      </a:r>
                      <a:r>
                        <a:rPr lang="en-US" sz="1200">
                          <a:solidFill>
                            <a:srgbClr val="000000"/>
                          </a:solidFill>
                          <a:latin typeface="Times New Roman"/>
                          <a:ea typeface="Times New Roman"/>
                          <a:cs typeface="Times New Roman"/>
                        </a:rPr>
                        <a:t> A</a:t>
                      </a:r>
                      <a:r>
                        <a:rPr lang="en-US" sz="1200" baseline="-25000">
                          <a:solidFill>
                            <a:srgbClr val="000000"/>
                          </a:solidFill>
                          <a:latin typeface="Times New Roman"/>
                          <a:ea typeface="Times New Roman"/>
                          <a:cs typeface="Times New Roman"/>
                        </a:rPr>
                        <a:t>5</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2</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3</a:t>
                      </a:r>
                      <a:r>
                        <a:rPr lang="en-US" sz="1200">
                          <a:solidFill>
                            <a:srgbClr val="000000"/>
                          </a:solidFill>
                          <a:latin typeface="Times New Roman"/>
                          <a:ea typeface="Times New Roman"/>
                          <a:cs typeface="Times New Roman"/>
                        </a:rPr>
                        <a:t>M</a:t>
                      </a:r>
                      <a:r>
                        <a:rPr lang="en-US" sz="1200" baseline="-25000">
                          <a:solidFill>
                            <a:srgbClr val="000000"/>
                          </a:solidFill>
                          <a:latin typeface="Times New Roman"/>
                          <a:ea typeface="Times New Roman"/>
                          <a:cs typeface="Times New Roman"/>
                        </a:rPr>
                        <a:t>3</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3</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3</a:t>
                      </a:r>
                      <a:r>
                        <a:rPr lang="en-US" sz="1200">
                          <a:solidFill>
                            <a:srgbClr val="000000"/>
                          </a:solidFill>
                          <a:latin typeface="Times New Roman"/>
                          <a:ea typeface="Times New Roman"/>
                          <a:cs typeface="Times New Roman"/>
                        </a:rPr>
                        <a:t>M</a:t>
                      </a:r>
                      <a:r>
                        <a:rPr lang="en-US" sz="1200" baseline="-25000">
                          <a:solidFill>
                            <a:srgbClr val="000000"/>
                          </a:solidFill>
                          <a:latin typeface="Times New Roman"/>
                          <a:ea typeface="Times New Roman"/>
                          <a:cs typeface="Times New Roman"/>
                        </a:rPr>
                        <a:t>3</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4</a:t>
                      </a:r>
                      <a:endParaRPr lang="en-GB" sz="1100">
                        <a:latin typeface="Calibri"/>
                        <a:ea typeface="Times New Roman"/>
                        <a:cs typeface="Times New Roman"/>
                      </a:endParaRPr>
                    </a:p>
                  </a:txBody>
                  <a:tcPr marL="68580" marR="68580" marT="0" marB="0"/>
                </a:tc>
              </a:tr>
              <a:tr h="399626">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1</a:t>
                      </a:r>
                      <a:r>
                        <a:rPr lang="en-US" sz="1200">
                          <a:solidFill>
                            <a:srgbClr val="000000"/>
                          </a:solidFill>
                          <a:latin typeface="Times New Roman"/>
                          <a:ea typeface="Times New Roman"/>
                          <a:cs typeface="Times New Roman"/>
                        </a:rPr>
                        <a:t>S</a:t>
                      </a:r>
                      <a:r>
                        <a:rPr lang="en-US" sz="1200" baseline="-25000">
                          <a:solidFill>
                            <a:srgbClr val="000000"/>
                          </a:solidFill>
                          <a:latin typeface="Times New Roman"/>
                          <a:ea typeface="Times New Roman"/>
                          <a:cs typeface="Times New Roman"/>
                        </a:rPr>
                        <a:t>1</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1</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S</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2</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A</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3</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0</a:t>
                      </a:r>
                      <a:r>
                        <a:rPr lang="en-US" sz="1200">
                          <a:solidFill>
                            <a:srgbClr val="000000"/>
                          </a:solidFill>
                          <a:latin typeface="Times New Roman"/>
                          <a:ea typeface="Times New Roman"/>
                          <a:cs typeface="Times New Roman"/>
                        </a:rPr>
                        <a:t>C</a:t>
                      </a:r>
                      <a:r>
                        <a:rPr lang="en-US" sz="1200" baseline="-25000">
                          <a:solidFill>
                            <a:srgbClr val="000000"/>
                          </a:solidFill>
                          <a:latin typeface="Times New Roman"/>
                          <a:ea typeface="Times New Roman"/>
                          <a:cs typeface="Times New Roman"/>
                        </a:rPr>
                        <a:t>4</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4</a:t>
                      </a:r>
                      <a:endParaRPr lang="en-GB" sz="1100">
                        <a:latin typeface="Calibri"/>
                        <a:ea typeface="Times New Roman"/>
                        <a:cs typeface="Times New Roman"/>
                      </a:endParaRPr>
                    </a:p>
                  </a:txBody>
                  <a:tcPr marL="68580" marR="68580" marT="0" marB="0"/>
                </a:tc>
              </a:tr>
              <a:tr h="399626">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5</a:t>
                      </a:r>
                      <a:r>
                        <a:rPr lang="en-US" sz="1200" dirty="0">
                          <a:solidFill>
                            <a:srgbClr val="000000"/>
                          </a:solidFill>
                          <a:latin typeface="Times New Roman"/>
                          <a:ea typeface="Times New Roman"/>
                          <a:cs typeface="Times New Roman"/>
                        </a:rPr>
                        <a:t>A</a:t>
                      </a:r>
                      <a:r>
                        <a:rPr lang="en-US" sz="1200" baseline="-25000" dirty="0">
                          <a:solidFill>
                            <a:srgbClr val="000000"/>
                          </a:solidFill>
                          <a:latin typeface="Times New Roman"/>
                          <a:ea typeface="Times New Roman"/>
                          <a:cs typeface="Times New Roman"/>
                        </a:rPr>
                        <a:t>5</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1</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3</a:t>
                      </a:r>
                      <a:r>
                        <a:rPr lang="en-US" sz="1200" dirty="0">
                          <a:solidFill>
                            <a:srgbClr val="000000"/>
                          </a:solidFill>
                          <a:latin typeface="Times New Roman"/>
                          <a:ea typeface="Times New Roman"/>
                          <a:cs typeface="Times New Roman"/>
                        </a:rPr>
                        <a:t>S</a:t>
                      </a:r>
                      <a:r>
                        <a:rPr lang="en-US" sz="1200" baseline="-25000" dirty="0">
                          <a:solidFill>
                            <a:srgbClr val="000000"/>
                          </a:solidFill>
                          <a:latin typeface="Times New Roman"/>
                          <a:ea typeface="Times New Roman"/>
                          <a:cs typeface="Times New Roman"/>
                        </a:rPr>
                        <a:t>3</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2</a:t>
                      </a:r>
                      <a:endParaRPr lang="en-GB" sz="1100" dirty="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a:solidFill>
                            <a:srgbClr val="000000"/>
                          </a:solidFill>
                          <a:latin typeface="Times New Roman"/>
                          <a:ea typeface="Times New Roman"/>
                          <a:cs typeface="Times New Roman"/>
                        </a:rPr>
                        <a:t>T</a:t>
                      </a:r>
                      <a:r>
                        <a:rPr lang="en-US" sz="1200" baseline="-25000">
                          <a:solidFill>
                            <a:srgbClr val="000000"/>
                          </a:solidFill>
                          <a:latin typeface="Times New Roman"/>
                          <a:ea typeface="Times New Roman"/>
                          <a:cs typeface="Times New Roman"/>
                        </a:rPr>
                        <a:t>5</a:t>
                      </a:r>
                      <a:r>
                        <a:rPr lang="en-US" sz="1200">
                          <a:solidFill>
                            <a:srgbClr val="000000"/>
                          </a:solidFill>
                          <a:latin typeface="Times New Roman"/>
                          <a:ea typeface="Times New Roman"/>
                          <a:cs typeface="Times New Roman"/>
                        </a:rPr>
                        <a:t> A</a:t>
                      </a:r>
                      <a:r>
                        <a:rPr lang="en-US" sz="1200" baseline="-25000">
                          <a:solidFill>
                            <a:srgbClr val="000000"/>
                          </a:solidFill>
                          <a:latin typeface="Times New Roman"/>
                          <a:ea typeface="Times New Roman"/>
                          <a:cs typeface="Times New Roman"/>
                        </a:rPr>
                        <a:t>5</a:t>
                      </a:r>
                      <a:r>
                        <a:rPr lang="en-US" sz="1200">
                          <a:solidFill>
                            <a:srgbClr val="000000"/>
                          </a:solidFill>
                          <a:latin typeface="Times New Roman"/>
                          <a:ea typeface="Times New Roman"/>
                          <a:cs typeface="Times New Roman"/>
                        </a:rPr>
                        <a:t>R</a:t>
                      </a:r>
                      <a:r>
                        <a:rPr lang="en-US" sz="1200" baseline="-25000">
                          <a:solidFill>
                            <a:srgbClr val="000000"/>
                          </a:solidFill>
                          <a:latin typeface="Times New Roman"/>
                          <a:ea typeface="Times New Roman"/>
                          <a:cs typeface="Times New Roman"/>
                        </a:rPr>
                        <a:t>3</a:t>
                      </a:r>
                      <a:endParaRPr lang="en-GB" sz="1100">
                        <a:latin typeface="Calibri"/>
                        <a:ea typeface="Times New Roman"/>
                        <a:cs typeface="Times New Roman"/>
                      </a:endParaRPr>
                    </a:p>
                  </a:txBody>
                  <a:tcPr marL="68580" marR="68580" marT="0" marB="0"/>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T</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M</a:t>
                      </a:r>
                      <a:r>
                        <a:rPr lang="en-US" sz="1200" baseline="-25000" dirty="0">
                          <a:solidFill>
                            <a:srgbClr val="000000"/>
                          </a:solidFill>
                          <a:latin typeface="Times New Roman"/>
                          <a:ea typeface="Times New Roman"/>
                          <a:cs typeface="Times New Roman"/>
                        </a:rPr>
                        <a:t>1</a:t>
                      </a:r>
                      <a:r>
                        <a:rPr lang="en-US" sz="1200" dirty="0">
                          <a:solidFill>
                            <a:srgbClr val="000000"/>
                          </a:solidFill>
                          <a:latin typeface="Times New Roman"/>
                          <a:ea typeface="Times New Roman"/>
                          <a:cs typeface="Times New Roman"/>
                        </a:rPr>
                        <a:t>R</a:t>
                      </a:r>
                      <a:r>
                        <a:rPr lang="en-US" sz="1200" baseline="-25000" dirty="0">
                          <a:solidFill>
                            <a:srgbClr val="000000"/>
                          </a:solidFill>
                          <a:latin typeface="Times New Roman"/>
                          <a:ea typeface="Times New Roman"/>
                          <a:cs typeface="Times New Roman"/>
                        </a:rPr>
                        <a:t>4</a:t>
                      </a:r>
                      <a:endParaRPr lang="en-GB" sz="1100" dirty="0">
                        <a:latin typeface="Calibri"/>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358246" cy="571480"/>
          </a:xfrm>
        </p:spPr>
        <p:txBody>
          <a:bodyPr>
            <a:normAutofit/>
          </a:bodyPr>
          <a:lstStyle/>
          <a:p>
            <a:r>
              <a:rPr lang="en-GB" sz="2700" b="1" dirty="0" smtClean="0"/>
              <a:t>GROWTH PARAMETERS ASSESSED</a:t>
            </a:r>
            <a:endParaRPr lang="en-GB" dirty="0"/>
          </a:p>
        </p:txBody>
      </p:sp>
      <p:sp>
        <p:nvSpPr>
          <p:cNvPr id="5" name="Content Placeholder 4"/>
          <p:cNvSpPr>
            <a:spLocks noGrp="1"/>
          </p:cNvSpPr>
          <p:nvPr>
            <p:ph idx="1"/>
          </p:nvPr>
        </p:nvSpPr>
        <p:spPr>
          <a:xfrm>
            <a:off x="357158" y="785794"/>
            <a:ext cx="8229600" cy="4525963"/>
          </a:xfrm>
        </p:spPr>
        <p:txBody>
          <a:bodyPr>
            <a:noAutofit/>
          </a:bodyPr>
          <a:lstStyle/>
          <a:p>
            <a:pPr algn="just">
              <a:lnSpc>
                <a:spcPct val="150000"/>
              </a:lnSpc>
              <a:buNone/>
            </a:pPr>
            <a:endParaRPr lang="en-GB" sz="2400" dirty="0" smtClean="0">
              <a:latin typeface="Times New Roman" pitchFamily="18" charset="0"/>
              <a:cs typeface="Times New Roman" pitchFamily="18" charset="0"/>
            </a:endParaRPr>
          </a:p>
          <a:p>
            <a:pPr algn="just">
              <a:lnSpc>
                <a:spcPct val="150000"/>
              </a:lnSpc>
              <a:buNone/>
            </a:pPr>
            <a:r>
              <a:rPr lang="en-GB" sz="2400" dirty="0" smtClean="0">
                <a:latin typeface="Times New Roman" pitchFamily="18" charset="0"/>
                <a:cs typeface="Times New Roman" pitchFamily="18" charset="0"/>
              </a:rPr>
              <a:t>The following growth characters were taking at 30, 60 and 90 days during and after emergence.</a:t>
            </a:r>
          </a:p>
          <a:p>
            <a:pPr algn="just">
              <a:lnSpc>
                <a:spcPct val="150000"/>
              </a:lnSpc>
            </a:pPr>
            <a:r>
              <a:rPr lang="en-GB" sz="2400" dirty="0" smtClean="0">
                <a:latin typeface="Times New Roman" pitchFamily="18" charset="0"/>
                <a:cs typeface="Times New Roman" pitchFamily="18" charset="0"/>
              </a:rPr>
              <a:t>1- Germination percentage</a:t>
            </a:r>
          </a:p>
          <a:p>
            <a:pPr algn="just">
              <a:lnSpc>
                <a:spcPct val="150000"/>
              </a:lnSpc>
            </a:pPr>
            <a:r>
              <a:rPr lang="en-GB" sz="2400" dirty="0" smtClean="0">
                <a:latin typeface="Times New Roman" pitchFamily="18" charset="0"/>
                <a:cs typeface="Times New Roman" pitchFamily="18" charset="0"/>
              </a:rPr>
              <a:t>2-Number of leaf(s).</a:t>
            </a:r>
          </a:p>
          <a:p>
            <a:pPr algn="just">
              <a:lnSpc>
                <a:spcPct val="150000"/>
              </a:lnSpc>
            </a:pPr>
            <a:r>
              <a:rPr lang="en-GB" sz="2400" dirty="0" smtClean="0">
                <a:latin typeface="Times New Roman" pitchFamily="18" charset="0"/>
                <a:cs typeface="Times New Roman" pitchFamily="18" charset="0"/>
              </a:rPr>
              <a:t>3- Plant Height (cm).</a:t>
            </a:r>
          </a:p>
          <a:p>
            <a:pPr algn="just">
              <a:lnSpc>
                <a:spcPct val="150000"/>
              </a:lnSpc>
            </a:pPr>
            <a:r>
              <a:rPr lang="en-GB" sz="2400" dirty="0" smtClean="0">
                <a:latin typeface="Times New Roman" pitchFamily="18" charset="0"/>
                <a:cs typeface="Times New Roman" pitchFamily="18" charset="0"/>
              </a:rPr>
              <a:t>4- Stem diameter.</a:t>
            </a:r>
          </a:p>
          <a:p>
            <a:pPr algn="just">
              <a:lnSpc>
                <a:spcPct val="150000"/>
              </a:lnSpc>
            </a:pPr>
            <a:r>
              <a:rPr lang="en-GB" sz="2400" dirty="0" smtClean="0">
                <a:latin typeface="Times New Roman" pitchFamily="18" charset="0"/>
                <a:cs typeface="Times New Roman" pitchFamily="18" charset="0"/>
              </a:rPr>
              <a:t>5- Biomass.</a:t>
            </a:r>
          </a:p>
          <a:p>
            <a:pPr algn="just">
              <a:lnSpc>
                <a:spcPct val="150000"/>
              </a:lnSpc>
              <a:buNone/>
            </a:pPr>
            <a:endParaRPr lang="en-GB" sz="2400" dirty="0" smtClean="0">
              <a:latin typeface="Times New Roman" pitchFamily="18" charset="0"/>
              <a:cs typeface="Times New Roman" pitchFamily="18" charset="0"/>
            </a:endParaRPr>
          </a:p>
          <a:p>
            <a:pPr algn="just"/>
            <a:endParaRPr lang="en-GB"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786874" cy="357166"/>
          </a:xfrm>
        </p:spPr>
        <p:txBody>
          <a:bodyPr>
            <a:normAutofit fontScale="90000"/>
          </a:bodyPr>
          <a:lstStyle/>
          <a:p>
            <a:r>
              <a:rPr lang="en-GB" dirty="0" smtClean="0"/>
              <a:t/>
            </a:r>
            <a:br>
              <a:rPr lang="en-GB" dirty="0" smtClean="0"/>
            </a:br>
            <a:r>
              <a:rPr lang="en-GB" b="1" dirty="0" smtClean="0"/>
              <a:t> </a:t>
            </a:r>
            <a:r>
              <a:rPr lang="en-GB" sz="2700" b="1" dirty="0" smtClean="0">
                <a:latin typeface="Times New Roman" pitchFamily="18" charset="0"/>
                <a:cs typeface="Times New Roman" pitchFamily="18" charset="0"/>
              </a:rPr>
              <a:t>DATA COLLECTION </a:t>
            </a:r>
            <a:r>
              <a:rPr lang="en-GB" b="1" dirty="0" smtClean="0"/>
              <a:t/>
            </a:r>
            <a:br>
              <a:rPr lang="en-GB" b="1" dirty="0" smtClean="0"/>
            </a:br>
            <a:r>
              <a:rPr lang="en-GB" sz="2700" dirty="0" smtClean="0"/>
              <a:t/>
            </a:r>
            <a:br>
              <a:rPr lang="en-GB" sz="2700" dirty="0" smtClean="0"/>
            </a:br>
            <a:endParaRPr lang="en-GB" sz="2700" dirty="0"/>
          </a:p>
        </p:txBody>
      </p:sp>
      <p:sp>
        <p:nvSpPr>
          <p:cNvPr id="3" name="Content Placeholder 2"/>
          <p:cNvSpPr>
            <a:spLocks noGrp="1"/>
          </p:cNvSpPr>
          <p:nvPr>
            <p:ph idx="1"/>
          </p:nvPr>
        </p:nvSpPr>
        <p:spPr>
          <a:xfrm>
            <a:off x="457200" y="1071546"/>
            <a:ext cx="8229600" cy="5143536"/>
          </a:xfrm>
        </p:spPr>
        <p:txBody>
          <a:bodyPr>
            <a:noAutofit/>
          </a:bodyPr>
          <a:lstStyle/>
          <a:p>
            <a:pPr algn="just">
              <a:lnSpc>
                <a:spcPct val="150000"/>
              </a:lnSpc>
              <a:buNone/>
            </a:pPr>
            <a:r>
              <a:rPr lang="en-GB" sz="1200" dirty="0" smtClean="0">
                <a:latin typeface="Times New Roman" pitchFamily="18" charset="0"/>
                <a:cs typeface="Times New Roman" pitchFamily="18" charset="0"/>
              </a:rPr>
              <a:t>         </a:t>
            </a:r>
            <a:endParaRPr lang="en-GB" sz="1200" dirty="0">
              <a:latin typeface="Times New Roman" pitchFamily="18" charset="0"/>
              <a:cs typeface="Times New Roman" pitchFamily="18" charset="0"/>
            </a:endParaRPr>
          </a:p>
        </p:txBody>
      </p:sp>
      <p:sp>
        <p:nvSpPr>
          <p:cNvPr id="5" name="Rectangle 4"/>
          <p:cNvSpPr/>
          <p:nvPr/>
        </p:nvSpPr>
        <p:spPr>
          <a:xfrm>
            <a:off x="144016" y="500042"/>
            <a:ext cx="8964488" cy="4893647"/>
          </a:xfrm>
          <a:prstGeom prst="rect">
            <a:avLst/>
          </a:prstGeom>
        </p:spPr>
        <p:txBody>
          <a:bodyPr wrap="square">
            <a:spAutoFit/>
          </a:bodyPr>
          <a:lstStyle/>
          <a:p>
            <a:endParaRPr lang="en-US" sz="1600" dirty="0" smtClean="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DATA COLLECTION </a:t>
            </a:r>
          </a:p>
          <a:p>
            <a:endParaRPr lang="en-GB" sz="16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Biomass assessment on agronomic parameters was carried out at one month interval (30, 60, and 90 days after emergence), during the period of the experiment, and the biomass accumulation was determined on the yield of Maize during and after the experiment.</a:t>
            </a:r>
            <a:endParaRPr lang="en-GB" sz="2000" dirty="0" smtClean="0">
              <a:latin typeface="Times New Roman" pitchFamily="18" charset="0"/>
              <a:cs typeface="Times New Roman" pitchFamily="18" charset="0"/>
            </a:endParaRPr>
          </a:p>
          <a:p>
            <a:pPr algn="just">
              <a:lnSpc>
                <a:spcPct val="150000"/>
              </a:lnSpc>
              <a:buNone/>
            </a:pPr>
            <a:r>
              <a:rPr lang="en-GB" sz="2000" b="1" dirty="0" smtClean="0">
                <a:latin typeface="Times New Roman" pitchFamily="18" charset="0"/>
                <a:cs typeface="Times New Roman" pitchFamily="18" charset="0"/>
              </a:rPr>
              <a:t>         Statistical tool</a:t>
            </a:r>
            <a:endParaRPr lang="en-GB"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  Data were statistically analyzed using the </a:t>
            </a:r>
            <a:r>
              <a:rPr lang="en-US" sz="2000" dirty="0" err="1" smtClean="0">
                <a:latin typeface="Times New Roman" pitchFamily="18" charset="0"/>
                <a:cs typeface="Times New Roman" pitchFamily="18" charset="0"/>
              </a:rPr>
              <a:t>Genstat</a:t>
            </a:r>
            <a:r>
              <a:rPr lang="en-US" sz="2000" dirty="0" smtClean="0">
                <a:latin typeface="Times New Roman" pitchFamily="18" charset="0"/>
                <a:cs typeface="Times New Roman" pitchFamily="18" charset="0"/>
              </a:rPr>
              <a:t> Discovery Edition 2 software. </a:t>
            </a:r>
          </a:p>
          <a:p>
            <a:pPr algn="just">
              <a:lnSpc>
                <a:spcPct val="150000"/>
              </a:lnSpc>
            </a:pPr>
            <a:r>
              <a:rPr lang="en-US" sz="2000" dirty="0" smtClean="0">
                <a:latin typeface="Times New Roman" pitchFamily="18" charset="0"/>
                <a:cs typeface="Times New Roman" pitchFamily="18" charset="0"/>
              </a:rPr>
              <a:t>The Analysis of Variance (ANOVA) was used to determine significant differences between the treatments. </a:t>
            </a:r>
          </a:p>
          <a:p>
            <a:pPr algn="just">
              <a:lnSpc>
                <a:spcPct val="150000"/>
              </a:lnSpc>
            </a:pPr>
            <a:r>
              <a:rPr lang="en-US" sz="2000" dirty="0" smtClean="0">
                <a:latin typeface="Times New Roman" pitchFamily="18" charset="0"/>
                <a:cs typeface="Times New Roman" pitchFamily="18" charset="0"/>
              </a:rPr>
              <a:t> The treatment means were separated using Duncan Multiple Range Test (DMRT)   at P&lt; 0.05.</a:t>
            </a:r>
            <a:endParaRPr lang="en-GB"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142852"/>
            <a:ext cx="6143668" cy="857296"/>
          </a:xfrm>
        </p:spPr>
        <p:txBody>
          <a:bodyPr>
            <a:normAutofit fontScale="90000"/>
          </a:bodyPr>
          <a:lstStyle/>
          <a:p>
            <a:r>
              <a:rPr lang="en-US" sz="2400" b="1" dirty="0" smtClean="0"/>
              <a:t/>
            </a:r>
            <a:br>
              <a:rPr lang="en-US" sz="2400" b="1" dirty="0" smtClean="0"/>
            </a:br>
            <a:r>
              <a:rPr lang="en-US" sz="2400" b="1" dirty="0" smtClean="0"/>
              <a:t>Table 1: Analysis of Top Soil Used</a:t>
            </a:r>
            <a:r>
              <a:rPr lang="en-GB" sz="2400" dirty="0" smtClean="0"/>
              <a:t/>
            </a:r>
            <a:br>
              <a:rPr lang="en-GB" sz="2400" dirty="0" smtClean="0"/>
            </a:br>
            <a:endParaRPr lang="en-GB" sz="2400" dirty="0"/>
          </a:p>
        </p:txBody>
      </p:sp>
      <p:sp>
        <p:nvSpPr>
          <p:cNvPr id="3" name="Content Placeholder 2"/>
          <p:cNvSpPr>
            <a:spLocks noGrp="1"/>
          </p:cNvSpPr>
          <p:nvPr>
            <p:ph idx="1"/>
          </p:nvPr>
        </p:nvSpPr>
        <p:spPr>
          <a:xfrm>
            <a:off x="457200" y="1214422"/>
            <a:ext cx="8229600" cy="4786347"/>
          </a:xfrm>
        </p:spPr>
        <p:txBody>
          <a:bodyPr>
            <a:normAutofit/>
          </a:bodyPr>
          <a:lstStyle/>
          <a:p>
            <a:pPr>
              <a:buNone/>
            </a:pPr>
            <a:r>
              <a:rPr lang="en-US" sz="2200" b="1"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Parameters                                                                                                  Values</a:t>
            </a:r>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pH(H</a:t>
            </a:r>
            <a:r>
              <a:rPr lang="en-US" sz="1400" baseline="-25000" dirty="0" smtClean="0">
                <a:latin typeface="Times New Roman" pitchFamily="18" charset="0"/>
                <a:cs typeface="Times New Roman" pitchFamily="18" charset="0"/>
              </a:rPr>
              <a:t>2</a:t>
            </a:r>
            <a:r>
              <a:rPr lang="en-US" sz="1400" dirty="0" smtClean="0">
                <a:latin typeface="Times New Roman" pitchFamily="18" charset="0"/>
                <a:cs typeface="Times New Roman" pitchFamily="18" charset="0"/>
              </a:rPr>
              <a:t>O)                                                                                                       6.6</a:t>
            </a:r>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Avail. P (mg/kg)                                                                                         44.26 </a:t>
            </a:r>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O.C %2.817. T.N                                                                                          0.105</a:t>
            </a:r>
            <a:endParaRPr lang="en-GB" sz="1400" dirty="0" smtClean="0">
              <a:latin typeface="Times New Roman" pitchFamily="18" charset="0"/>
              <a:cs typeface="Times New Roman" pitchFamily="18" charset="0"/>
            </a:endParaRPr>
          </a:p>
          <a:p>
            <a:r>
              <a:rPr lang="en-US" sz="1400" dirty="0" err="1" smtClean="0">
                <a:latin typeface="Times New Roman" pitchFamily="18" charset="0"/>
                <a:cs typeface="Times New Roman" pitchFamily="18" charset="0"/>
              </a:rPr>
              <a:t>Exch</a:t>
            </a:r>
            <a:r>
              <a:rPr lang="en-US" sz="1400" dirty="0" smtClean="0">
                <a:latin typeface="Times New Roman" pitchFamily="18" charset="0"/>
                <a:cs typeface="Times New Roman" pitchFamily="18" charset="0"/>
              </a:rPr>
              <a:t> AcidH</a:t>
            </a:r>
            <a:r>
              <a:rPr lang="en-US" sz="1400" baseline="300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Al</a:t>
            </a:r>
            <a:r>
              <a:rPr lang="en-US" sz="1400" baseline="30000" dirty="0" smtClean="0">
                <a:latin typeface="Times New Roman" pitchFamily="18" charset="0"/>
                <a:cs typeface="Times New Roman" pitchFamily="18" charset="0"/>
              </a:rPr>
              <a:t>3+</a:t>
            </a:r>
            <a:r>
              <a:rPr lang="en-US" sz="1400" dirty="0" smtClean="0">
                <a:latin typeface="Times New Roman" pitchFamily="18" charset="0"/>
                <a:cs typeface="Times New Roman" pitchFamily="18" charset="0"/>
              </a:rPr>
              <a:t>------	                                                                0.33     </a:t>
            </a:r>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Ca (</a:t>
            </a:r>
            <a:r>
              <a:rPr lang="en-US" sz="1400" dirty="0" err="1" smtClean="0">
                <a:latin typeface="Times New Roman" pitchFamily="18" charset="0"/>
                <a:cs typeface="Times New Roman" pitchFamily="18" charset="0"/>
              </a:rPr>
              <a:t>cmolkg</a:t>
            </a:r>
            <a:r>
              <a:rPr lang="en-US" sz="1400" dirty="0" smtClean="0">
                <a:latin typeface="Times New Roman" pitchFamily="18" charset="0"/>
                <a:cs typeface="Times New Roman" pitchFamily="18" charset="0"/>
              </a:rPr>
              <a:t>)                                                                                                  5.94 </a:t>
            </a:r>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Mg (</a:t>
            </a:r>
            <a:r>
              <a:rPr lang="en-US" sz="1400" dirty="0" err="1" smtClean="0">
                <a:latin typeface="Times New Roman" pitchFamily="18" charset="0"/>
                <a:cs typeface="Times New Roman" pitchFamily="18" charset="0"/>
              </a:rPr>
              <a:t>cmol</a:t>
            </a:r>
            <a:r>
              <a:rPr lang="en-US" sz="1400" dirty="0" smtClean="0">
                <a:latin typeface="Times New Roman" pitchFamily="18" charset="0"/>
                <a:cs typeface="Times New Roman" pitchFamily="18" charset="0"/>
              </a:rPr>
              <a:t>/kg)                                                                                                1.20 </a:t>
            </a:r>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K (</a:t>
            </a:r>
            <a:r>
              <a:rPr lang="en-US" sz="1400" dirty="0" err="1" smtClean="0">
                <a:latin typeface="Times New Roman" pitchFamily="18" charset="0"/>
                <a:cs typeface="Times New Roman" pitchFamily="18" charset="0"/>
              </a:rPr>
              <a:t>cmol</a:t>
            </a:r>
            <a:r>
              <a:rPr lang="en-US" sz="1400" dirty="0" smtClean="0">
                <a:latin typeface="Times New Roman" pitchFamily="18" charset="0"/>
                <a:cs typeface="Times New Roman" pitchFamily="18" charset="0"/>
              </a:rPr>
              <a:t>/kg)	                                                                                     1.74 </a:t>
            </a:r>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Na (</a:t>
            </a:r>
            <a:r>
              <a:rPr lang="en-US" sz="1400" dirty="0" err="1" smtClean="0">
                <a:latin typeface="Times New Roman" pitchFamily="18" charset="0"/>
                <a:cs typeface="Times New Roman" pitchFamily="18" charset="0"/>
              </a:rPr>
              <a:t>cmol</a:t>
            </a:r>
            <a:r>
              <a:rPr lang="en-US" sz="1400" dirty="0" smtClean="0">
                <a:latin typeface="Times New Roman" pitchFamily="18" charset="0"/>
                <a:cs typeface="Times New Roman" pitchFamily="18" charset="0"/>
              </a:rPr>
              <a:t>/kg)                                                                                                 1.4 </a:t>
            </a:r>
            <a:endParaRPr lang="en-GB" sz="1400" dirty="0" smtClean="0">
              <a:latin typeface="Times New Roman" pitchFamily="18" charset="0"/>
              <a:cs typeface="Times New Roman" pitchFamily="18" charset="0"/>
            </a:endParaRPr>
          </a:p>
          <a:p>
            <a:r>
              <a:rPr lang="en-US" sz="1400" dirty="0" err="1" smtClean="0">
                <a:latin typeface="Times New Roman" pitchFamily="18" charset="0"/>
                <a:cs typeface="Times New Roman" pitchFamily="18" charset="0"/>
              </a:rPr>
              <a:t>Mn</a:t>
            </a:r>
            <a:r>
              <a:rPr lang="en-US" sz="1400" dirty="0" smtClean="0">
                <a:latin typeface="Times New Roman" pitchFamily="18" charset="0"/>
                <a:cs typeface="Times New Roman" pitchFamily="18" charset="0"/>
              </a:rPr>
              <a:t> (mg/kg)                                                                                                 84.82 </a:t>
            </a:r>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Fe (mg/kg)                                                                                                   30.91</a:t>
            </a:r>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Cu   (mg/kg)                                                                                                  3.2</a:t>
            </a:r>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Zn (mg/kg)                                                                                                    1.45 </a:t>
            </a:r>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Silt (g/kg)                                                                                                       6.4</a:t>
            </a:r>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Clay (g/kg)                                                                                                   21.4 </a:t>
            </a:r>
            <a:endParaRPr lang="en-GB"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Sand (g/kg)                                                                                                  72.2 </a:t>
            </a:r>
          </a:p>
          <a:p>
            <a:pPr>
              <a:buNone/>
            </a:pPr>
            <a:r>
              <a:rPr lang="en-US" sz="1400" b="1" dirty="0" smtClean="0">
                <a:latin typeface="Times New Roman" pitchFamily="18" charset="0"/>
                <a:cs typeface="Times New Roman" pitchFamily="18" charset="0"/>
              </a:rPr>
              <a:t>       Source: Laboratory Analysis</a:t>
            </a:r>
            <a:r>
              <a:rPr lang="en-US" sz="1400" dirty="0" smtClean="0">
                <a:latin typeface="Times New Roman" pitchFamily="18" charset="0"/>
                <a:cs typeface="Times New Roman" pitchFamily="18" charset="0"/>
              </a:rPr>
              <a:t> (2017)</a:t>
            </a:r>
            <a:endParaRPr lang="en-GB" sz="1400" dirty="0" smtClean="0">
              <a:latin typeface="Times New Roman" pitchFamily="18" charset="0"/>
              <a:cs typeface="Times New Roman" pitchFamily="18" charset="0"/>
            </a:endParaRPr>
          </a:p>
          <a:p>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107504" y="615553"/>
            <a:ext cx="8856984"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3600" b="1" dirty="0" smtClean="0">
                <a:latin typeface="Times New Roman" pitchFamily="18" charset="0"/>
                <a:cs typeface="Times New Roman" pitchFamily="18" charset="0"/>
              </a:rPr>
              <a:t>                           Objective one</a:t>
            </a:r>
          </a:p>
          <a:p>
            <a:pPr lvl="0" fontAlgn="base">
              <a:spcBef>
                <a:spcPct val="0"/>
              </a:spcBef>
              <a:spcAft>
                <a:spcPct val="0"/>
              </a:spcAft>
            </a:pPr>
            <a:endParaRPr lang="en-US" sz="3600" b="1" dirty="0" smtClean="0">
              <a:latin typeface="Times New Roman" pitchFamily="18" charset="0"/>
              <a:cs typeface="Times New Roman" pitchFamily="18" charset="0"/>
            </a:endParaRPr>
          </a:p>
          <a:p>
            <a:pPr lvl="0" fontAlgn="base">
              <a:spcBef>
                <a:spcPct val="0"/>
              </a:spcBef>
              <a:spcAft>
                <a:spcPct val="0"/>
              </a:spcAft>
              <a:buFontTx/>
              <a:buChar char="•"/>
            </a:pPr>
            <a:r>
              <a:rPr kumimoji="0" lang="en-US" sz="3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To quantify </a:t>
            </a:r>
            <a:r>
              <a:rPr lang="en-US" sz="3600" dirty="0" err="1" smtClean="0">
                <a:solidFill>
                  <a:srgbClr val="000000"/>
                </a:solidFill>
                <a:latin typeface="Times New Roman" pitchFamily="18" charset="0"/>
                <a:ea typeface="Times New Roman" pitchFamily="18" charset="0"/>
                <a:cs typeface="Times New Roman" pitchFamily="18" charset="0"/>
              </a:rPr>
              <a:t>phyt</a:t>
            </a:r>
            <a:r>
              <a:rPr kumimoji="0" lang="en-US" sz="3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ochemical</a:t>
            </a:r>
            <a:r>
              <a:rPr kumimoji="0" lang="en-US" sz="3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contents in leaves of </a:t>
            </a:r>
            <a:r>
              <a:rPr kumimoji="0" lang="en-US" sz="36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 </a:t>
            </a:r>
            <a:r>
              <a:rPr kumimoji="0" lang="en-US" sz="36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36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 </a:t>
            </a:r>
            <a:r>
              <a:rPr kumimoji="0" lang="en-US" sz="36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siamea</a:t>
            </a:r>
            <a:r>
              <a:rPr kumimoji="0" lang="en-US" sz="36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3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and</a:t>
            </a:r>
            <a:r>
              <a:rPr kumimoji="0" lang="en-US" sz="36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M. </a:t>
            </a:r>
            <a:r>
              <a:rPr kumimoji="0" lang="en-US" sz="36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28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0460067"/>
              </p:ext>
            </p:extLst>
          </p:nvPr>
        </p:nvGraphicFramePr>
        <p:xfrm>
          <a:off x="285719" y="1571612"/>
          <a:ext cx="8572562" cy="3571900"/>
        </p:xfrm>
        <a:graphic>
          <a:graphicData uri="http://schemas.openxmlformats.org/drawingml/2006/table">
            <a:tbl>
              <a:tblPr/>
              <a:tblGrid>
                <a:gridCol w="1837881"/>
                <a:gridCol w="1659833"/>
                <a:gridCol w="1722101"/>
                <a:gridCol w="1679292"/>
                <a:gridCol w="1673455"/>
              </a:tblGrid>
              <a:tr h="1428760">
                <a:tc>
                  <a:txBody>
                    <a:bodyPr/>
                    <a:lstStyle/>
                    <a:p>
                      <a:pPr algn="just">
                        <a:lnSpc>
                          <a:spcPct val="200000"/>
                        </a:lnSpc>
                        <a:spcAft>
                          <a:spcPts val="0"/>
                        </a:spcAft>
                        <a:tabLst>
                          <a:tab pos="2971800" algn="l"/>
                        </a:tabLst>
                      </a:pPr>
                      <a:r>
                        <a:rPr lang="en-US" sz="2000" b="1" dirty="0">
                          <a:solidFill>
                            <a:srgbClr val="000000"/>
                          </a:solidFill>
                          <a:latin typeface="Times New Roman"/>
                          <a:ea typeface="Times New Roman"/>
                          <a:cs typeface="Times New Roman"/>
                        </a:rPr>
                        <a:t>Plant Spp.</a:t>
                      </a:r>
                      <a:endParaRPr lang="en-GB" sz="1800" dirty="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b="1">
                          <a:solidFill>
                            <a:srgbClr val="000000"/>
                          </a:solidFill>
                          <a:latin typeface="Times New Roman"/>
                          <a:ea typeface="Times New Roman"/>
                          <a:cs typeface="Times New Roman"/>
                        </a:rPr>
                        <a:t>Phenol</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b="1">
                          <a:solidFill>
                            <a:srgbClr val="000000"/>
                          </a:solidFill>
                          <a:latin typeface="Times New Roman"/>
                          <a:ea typeface="Times New Roman"/>
                          <a:cs typeface="Times New Roman"/>
                        </a:rPr>
                        <a:t>Cynogenic Glycoside</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b="1">
                          <a:solidFill>
                            <a:srgbClr val="000000"/>
                          </a:solidFill>
                          <a:latin typeface="Times New Roman"/>
                          <a:ea typeface="Times New Roman"/>
                          <a:cs typeface="Times New Roman"/>
                        </a:rPr>
                        <a:t>Quinine</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b="1">
                          <a:solidFill>
                            <a:srgbClr val="000000"/>
                          </a:solidFill>
                          <a:latin typeface="Times New Roman"/>
                          <a:ea typeface="Times New Roman"/>
                          <a:cs typeface="Times New Roman"/>
                        </a:rPr>
                        <a:t>Lactose</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380">
                <a:tc>
                  <a:txBody>
                    <a:bodyPr/>
                    <a:lstStyle/>
                    <a:p>
                      <a:pPr algn="just">
                        <a:lnSpc>
                          <a:spcPct val="200000"/>
                        </a:lnSpc>
                        <a:spcAft>
                          <a:spcPts val="0"/>
                        </a:spcAft>
                        <a:tabLst>
                          <a:tab pos="2971800" algn="l"/>
                        </a:tabLst>
                      </a:pPr>
                      <a:r>
                        <a:rPr lang="en-US" sz="2000" i="1">
                          <a:solidFill>
                            <a:srgbClr val="000000"/>
                          </a:solidFill>
                          <a:latin typeface="Times New Roman"/>
                          <a:ea typeface="Times New Roman"/>
                          <a:cs typeface="Times New Roman"/>
                        </a:rPr>
                        <a:t>A.indica </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4.39 ± 0.004</a:t>
                      </a:r>
                      <a:r>
                        <a:rPr lang="en-US" sz="2000" baseline="30000">
                          <a:solidFill>
                            <a:srgbClr val="000000"/>
                          </a:solidFill>
                          <a:latin typeface="Times New Roman"/>
                          <a:ea typeface="Times New Roman"/>
                          <a:cs typeface="Times New Roman"/>
                        </a:rPr>
                        <a:t>b</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3.69 ± 0.004</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14.27 ± 0.004</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2.17 ± 0.003</a:t>
                      </a:r>
                      <a:r>
                        <a:rPr lang="en-US" sz="2000" baseline="30000">
                          <a:solidFill>
                            <a:srgbClr val="000000"/>
                          </a:solidFill>
                          <a:latin typeface="Times New Roman"/>
                          <a:ea typeface="Times New Roman"/>
                          <a:cs typeface="Times New Roman"/>
                        </a:rPr>
                        <a:t>c</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714380">
                <a:tc>
                  <a:txBody>
                    <a:bodyPr/>
                    <a:lstStyle/>
                    <a:p>
                      <a:pPr algn="just">
                        <a:lnSpc>
                          <a:spcPct val="200000"/>
                        </a:lnSpc>
                        <a:spcAft>
                          <a:spcPts val="0"/>
                        </a:spcAft>
                        <a:tabLst>
                          <a:tab pos="2971800" algn="l"/>
                        </a:tabLst>
                      </a:pPr>
                      <a:r>
                        <a:rPr lang="en-US" sz="2000" i="1">
                          <a:solidFill>
                            <a:srgbClr val="000000"/>
                          </a:solidFill>
                          <a:latin typeface="Times New Roman"/>
                          <a:ea typeface="Times New Roman"/>
                          <a:cs typeface="Times New Roman"/>
                        </a:rPr>
                        <a:t>S.siamea </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dirty="0">
                          <a:solidFill>
                            <a:srgbClr val="000000"/>
                          </a:solidFill>
                          <a:latin typeface="Times New Roman"/>
                          <a:ea typeface="Times New Roman"/>
                          <a:cs typeface="Times New Roman"/>
                        </a:rPr>
                        <a:t>1.17 ± 0.002</a:t>
                      </a:r>
                      <a:r>
                        <a:rPr lang="en-US" sz="2000" baseline="30000" dirty="0">
                          <a:solidFill>
                            <a:srgbClr val="000000"/>
                          </a:solidFill>
                          <a:latin typeface="Times New Roman"/>
                          <a:ea typeface="Times New Roman"/>
                          <a:cs typeface="Times New Roman"/>
                        </a:rPr>
                        <a:t>c</a:t>
                      </a:r>
                      <a:endParaRPr lang="en-GB" sz="1800" dirty="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0.73 ± 0.030</a:t>
                      </a:r>
                      <a:r>
                        <a:rPr lang="en-US" sz="2000" baseline="30000">
                          <a:solidFill>
                            <a:srgbClr val="000000"/>
                          </a:solidFill>
                          <a:latin typeface="Times New Roman"/>
                          <a:ea typeface="Times New Roman"/>
                          <a:cs typeface="Times New Roman"/>
                        </a:rPr>
                        <a:t>c</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4.40 ± 0.001</a:t>
                      </a:r>
                      <a:r>
                        <a:rPr lang="en-US" sz="2000" baseline="30000">
                          <a:solidFill>
                            <a:srgbClr val="000000"/>
                          </a:solidFill>
                          <a:latin typeface="Times New Roman"/>
                          <a:ea typeface="Times New Roman"/>
                          <a:cs typeface="Times New Roman"/>
                        </a:rPr>
                        <a:t>c</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3.44 ± 0.002</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a:noFill/>
                    </a:lnB>
                  </a:tcPr>
                </a:tc>
              </a:tr>
              <a:tr h="714380">
                <a:tc>
                  <a:txBody>
                    <a:bodyPr/>
                    <a:lstStyle/>
                    <a:p>
                      <a:pPr algn="just">
                        <a:lnSpc>
                          <a:spcPct val="200000"/>
                        </a:lnSpc>
                        <a:spcAft>
                          <a:spcPts val="0"/>
                        </a:spcAft>
                        <a:tabLst>
                          <a:tab pos="2971800" algn="l"/>
                        </a:tabLst>
                      </a:pPr>
                      <a:r>
                        <a:rPr lang="en-US" sz="2000" i="1">
                          <a:solidFill>
                            <a:srgbClr val="000000"/>
                          </a:solidFill>
                          <a:latin typeface="Times New Roman"/>
                          <a:ea typeface="Times New Roman"/>
                          <a:cs typeface="Times New Roman"/>
                        </a:rPr>
                        <a:t>M. indica </a:t>
                      </a:r>
                      <a:endParaRPr lang="en-GB" sz="18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8.13 ± 0.005</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2.19 ± 0.004</a:t>
                      </a:r>
                      <a:r>
                        <a:rPr lang="en-US" sz="2000" baseline="30000">
                          <a:solidFill>
                            <a:srgbClr val="000000"/>
                          </a:solidFill>
                          <a:latin typeface="Times New Roman"/>
                          <a:ea typeface="Times New Roman"/>
                          <a:cs typeface="Times New Roman"/>
                        </a:rPr>
                        <a:t>b</a:t>
                      </a:r>
                      <a:endParaRPr lang="en-GB" sz="18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12.69 ± 0.010</a:t>
                      </a:r>
                      <a:r>
                        <a:rPr lang="en-US" sz="2000" baseline="30000">
                          <a:solidFill>
                            <a:srgbClr val="000000"/>
                          </a:solidFill>
                          <a:latin typeface="Times New Roman"/>
                          <a:ea typeface="Times New Roman"/>
                          <a:cs typeface="Times New Roman"/>
                        </a:rPr>
                        <a:t>b </a:t>
                      </a:r>
                      <a:endParaRPr lang="en-GB" sz="18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dirty="0">
                          <a:solidFill>
                            <a:srgbClr val="000000"/>
                          </a:solidFill>
                          <a:latin typeface="Times New Roman"/>
                          <a:ea typeface="Times New Roman"/>
                          <a:cs typeface="Times New Roman"/>
                        </a:rPr>
                        <a:t>2.68 ± 0.010</a:t>
                      </a:r>
                      <a:r>
                        <a:rPr lang="en-US" sz="2000" baseline="30000" dirty="0">
                          <a:solidFill>
                            <a:srgbClr val="000000"/>
                          </a:solidFill>
                          <a:latin typeface="Times New Roman"/>
                          <a:ea typeface="Times New Roman"/>
                          <a:cs typeface="Times New Roman"/>
                        </a:rPr>
                        <a:t>b</a:t>
                      </a:r>
                      <a:endParaRPr lang="en-GB" sz="1800" dirty="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357158" y="357166"/>
            <a:ext cx="8358246" cy="830997"/>
          </a:xfrm>
          <a:prstGeom prst="rect">
            <a:avLst/>
          </a:prstGeom>
        </p:spPr>
        <p:txBody>
          <a:bodyPr wrap="square">
            <a:spAutoFit/>
          </a:bodyPr>
          <a:lstStyle/>
          <a:p>
            <a:r>
              <a:rPr lang="en-US" sz="2400" b="1" dirty="0" smtClean="0"/>
              <a:t>Table 2: Phytochemical property (Phenol, </a:t>
            </a:r>
            <a:r>
              <a:rPr lang="en-US" sz="2400" b="1" dirty="0" err="1" smtClean="0"/>
              <a:t>Cynogenic</a:t>
            </a:r>
            <a:r>
              <a:rPr lang="en-US" sz="2400" b="1" dirty="0" smtClean="0"/>
              <a:t> Glycoside, Quinine, and Lactose) </a:t>
            </a:r>
            <a:r>
              <a:rPr lang="en-US" sz="2400" b="1" dirty="0" err="1" smtClean="0"/>
              <a:t>in</a:t>
            </a:r>
            <a:r>
              <a:rPr lang="en-US" sz="2400" b="1" i="1" dirty="0" err="1" smtClean="0"/>
              <a:t>A</a:t>
            </a:r>
            <a:r>
              <a:rPr lang="en-US" sz="2400" b="1" i="1" dirty="0" smtClean="0"/>
              <a:t>. </a:t>
            </a:r>
            <a:r>
              <a:rPr lang="en-US" sz="2400" b="1" i="1" dirty="0" err="1" smtClean="0"/>
              <a:t>indica</a:t>
            </a:r>
            <a:r>
              <a:rPr lang="en-US" sz="2400" b="1" i="1" dirty="0" smtClean="0"/>
              <a:t>, S. </a:t>
            </a:r>
            <a:r>
              <a:rPr lang="en-US" sz="2400" b="1" i="1" dirty="0" err="1" smtClean="0"/>
              <a:t>siamea</a:t>
            </a:r>
            <a:r>
              <a:rPr lang="en-US" sz="2400" b="1" i="1" dirty="0" smtClean="0"/>
              <a:t> and M. </a:t>
            </a:r>
            <a:r>
              <a:rPr lang="en-US" sz="2400" b="1" i="1" dirty="0" err="1" smtClean="0"/>
              <a:t>indica</a:t>
            </a:r>
            <a:r>
              <a:rPr lang="en-US" sz="2400" b="1" dirty="0" smtClean="0"/>
              <a:t> leaves</a:t>
            </a:r>
            <a:endParaRPr lang="en-GB" sz="2400" dirty="0"/>
          </a:p>
        </p:txBody>
      </p:sp>
      <p:sp>
        <p:nvSpPr>
          <p:cNvPr id="4" name="TextBox 3"/>
          <p:cNvSpPr txBox="1"/>
          <p:nvPr/>
        </p:nvSpPr>
        <p:spPr>
          <a:xfrm>
            <a:off x="251520" y="5301208"/>
            <a:ext cx="6297814" cy="276999"/>
          </a:xfrm>
          <a:prstGeom prst="rect">
            <a:avLst/>
          </a:prstGeom>
          <a:noFill/>
        </p:spPr>
        <p:txBody>
          <a:bodyPr wrap="none" rtlCol="0">
            <a:spAutoFit/>
          </a:bodyPr>
          <a:lstStyle/>
          <a:p>
            <a:r>
              <a:rPr lang="en-US" sz="1200" b="1" dirty="0" smtClean="0">
                <a:latin typeface="Times New Roman" panose="02020603050405020304" pitchFamily="18" charset="0"/>
                <a:cs typeface="Times New Roman" panose="02020603050405020304" pitchFamily="18" charset="0"/>
              </a:rPr>
              <a:t>Mean values </a:t>
            </a:r>
            <a:r>
              <a:rPr lang="en-US" sz="1200" b="1" dirty="0" smtClean="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200" b="1" dirty="0" smtClean="0">
                <a:latin typeface="Times New Roman" panose="02020603050405020304" pitchFamily="18" charset="0"/>
                <a:cs typeface="Times New Roman" panose="02020603050405020304" pitchFamily="18" charset="0"/>
              </a:rPr>
              <a:t> </a:t>
            </a:r>
            <a:endParaRPr lang="en-US" sz="1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14"/>
            <a:ext cx="8229600" cy="714380"/>
          </a:xfrm>
        </p:spPr>
        <p:txBody>
          <a:bodyPr>
            <a:noAutofit/>
          </a:bodyPr>
          <a:lstStyle/>
          <a:p>
            <a:r>
              <a:rPr lang="en-GB" dirty="0" smtClean="0"/>
              <a:t>INTRODUCTION</a:t>
            </a:r>
            <a:endParaRPr lang="en-GB" dirty="0"/>
          </a:p>
        </p:txBody>
      </p:sp>
      <p:sp>
        <p:nvSpPr>
          <p:cNvPr id="3" name="Content Placeholder 2"/>
          <p:cNvSpPr>
            <a:spLocks noGrp="1"/>
          </p:cNvSpPr>
          <p:nvPr>
            <p:ph idx="1"/>
          </p:nvPr>
        </p:nvSpPr>
        <p:spPr>
          <a:xfrm>
            <a:off x="0" y="1000108"/>
            <a:ext cx="9036496" cy="5500726"/>
          </a:xfrm>
        </p:spPr>
        <p:txBody>
          <a:bodyPr>
            <a:noAutofit/>
          </a:bodyPr>
          <a:lstStyle/>
          <a:p>
            <a:pPr algn="just">
              <a:lnSpc>
                <a:spcPct val="160000"/>
              </a:lnSpc>
            </a:pPr>
            <a:r>
              <a:rPr lang="en-US" sz="1800" dirty="0">
                <a:latin typeface="Times New Roman" pitchFamily="18" charset="0"/>
                <a:cs typeface="Times New Roman" pitchFamily="18" charset="0"/>
              </a:rPr>
              <a:t>The botanical composition of Plants in their natural eco­systems can be largely considered as the result of varied competitive relations </a:t>
            </a:r>
            <a:r>
              <a:rPr lang="en-US" sz="1800" dirty="0" smtClean="0">
                <a:latin typeface="Times New Roman" pitchFamily="18" charset="0"/>
                <a:cs typeface="Times New Roman" pitchFamily="18" charset="0"/>
              </a:rPr>
              <a:t>between forestry and agricultural crops (Callaway </a:t>
            </a:r>
            <a:r>
              <a:rPr lang="en-US" sz="1800" i="1" dirty="0">
                <a:latin typeface="Times New Roman" pitchFamily="18" charset="0"/>
                <a:cs typeface="Times New Roman" pitchFamily="18" charset="0"/>
              </a:rPr>
              <a:t>et al.</a:t>
            </a:r>
            <a:r>
              <a:rPr lang="en-US" sz="1800" dirty="0">
                <a:latin typeface="Times New Roman" pitchFamily="18" charset="0"/>
                <a:cs typeface="Times New Roman" pitchFamily="18" charset="0"/>
              </a:rPr>
              <a:t>, 2005; </a:t>
            </a:r>
            <a:r>
              <a:rPr lang="en-US" sz="1800" dirty="0" err="1" smtClean="0">
                <a:latin typeface="Times New Roman" pitchFamily="18" charset="0"/>
                <a:cs typeface="Times New Roman" pitchFamily="18" charset="0"/>
              </a:rPr>
              <a:t>Weidenhamer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2006</a:t>
            </a:r>
            <a:r>
              <a:rPr lang="en-US" sz="1800" dirty="0" smtClean="0">
                <a:latin typeface="Times New Roman" pitchFamily="18" charset="0"/>
                <a:cs typeface="Times New Roman" pitchFamily="18" charset="0"/>
              </a:rPr>
              <a:t>).</a:t>
            </a:r>
          </a:p>
          <a:p>
            <a:pPr algn="just">
              <a:lnSpc>
                <a:spcPct val="160000"/>
              </a:lnSpc>
            </a:pPr>
            <a:r>
              <a:rPr lang="en-GB" sz="1800" dirty="0" smtClean="0">
                <a:latin typeface="Times New Roman" pitchFamily="18" charset="0"/>
                <a:cs typeface="Times New Roman" pitchFamily="18" charset="0"/>
              </a:rPr>
              <a:t>Allelopathy as defined by the International Allelopathy Society is “any process involving secondary metabolites produced by plants, algae, bacteria and fungi that influence the growth and development of agricultural and biological systems” (Anon., 1996). </a:t>
            </a:r>
          </a:p>
          <a:p>
            <a:pPr algn="just">
              <a:lnSpc>
                <a:spcPct val="160000"/>
              </a:lnSpc>
            </a:pPr>
            <a:r>
              <a:rPr lang="en-US" sz="1800" dirty="0" smtClean="0">
                <a:latin typeface="Times New Roman" pitchFamily="18" charset="0"/>
                <a:cs typeface="Times New Roman" pitchFamily="18" charset="0"/>
              </a:rPr>
              <a:t>Allelopathic compounds may regulate plant growth and developmental processes involving photosynthesis, respiration, transpiration, biochemical metabolism, as well as protein and nucleic acid synthesis (Chou, 2006). </a:t>
            </a:r>
          </a:p>
          <a:p>
            <a:pPr algn="just">
              <a:lnSpc>
                <a:spcPct val="160000"/>
              </a:lnSpc>
            </a:pPr>
            <a:r>
              <a:rPr lang="en-US" sz="1800" dirty="0" smtClean="0">
                <a:latin typeface="Times New Roman" pitchFamily="18" charset="0"/>
                <a:cs typeface="Times New Roman" pitchFamily="18" charset="0"/>
              </a:rPr>
              <a:t>In agro-ecosystems, several weeds, crops, agroforestry trees and fruit trees have been shown to exert allelopathic influence on the crops, thus, affecting their germination and growth adversely (</a:t>
            </a:r>
            <a:r>
              <a:rPr lang="en-US" sz="1800" dirty="0" err="1" smtClean="0">
                <a:latin typeface="Times New Roman" pitchFamily="18" charset="0"/>
                <a:cs typeface="Times New Roman" pitchFamily="18" charset="0"/>
              </a:rPr>
              <a:t>Kohli,</a:t>
            </a:r>
            <a:r>
              <a:rPr lang="en-US" sz="1800" i="1" dirty="0" err="1" smtClean="0">
                <a:latin typeface="Times New Roman" pitchFamily="18" charset="0"/>
                <a:cs typeface="Times New Roman" pitchFamily="18" charset="0"/>
              </a:rPr>
              <a:t>et</a:t>
            </a:r>
            <a:r>
              <a:rPr lang="en-US" sz="1800" i="1" dirty="0" smtClean="0">
                <a:latin typeface="Times New Roman" pitchFamily="18" charset="0"/>
                <a:cs typeface="Times New Roman" pitchFamily="18" charset="0"/>
              </a:rPr>
              <a:t> al., </a:t>
            </a:r>
            <a:r>
              <a:rPr lang="en-US" sz="1800" dirty="0" smtClean="0">
                <a:latin typeface="Times New Roman" pitchFamily="18" charset="0"/>
                <a:cs typeface="Times New Roman" pitchFamily="18" charset="0"/>
              </a:rPr>
              <a:t>1998). </a:t>
            </a:r>
            <a:endParaRPr lang="en-GB" sz="1800" dirty="0" smtClean="0">
              <a:latin typeface="Times New Roman" pitchFamily="18" charset="0"/>
              <a:cs typeface="Times New Roman" pitchFamily="18" charset="0"/>
            </a:endParaRPr>
          </a:p>
          <a:p>
            <a:pPr algn="just">
              <a:lnSpc>
                <a:spcPct val="160000"/>
              </a:lnSpc>
            </a:pPr>
            <a:endParaRPr lang="en-GB" sz="1800" dirty="0">
              <a:latin typeface="Times New Roman" pitchFamily="18" charset="0"/>
              <a:cs typeface="Times New Roman" pitchFamily="18" charset="0"/>
            </a:endParaRPr>
          </a:p>
          <a:p>
            <a:pPr algn="just"/>
            <a:endParaRPr lang="en-GB"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142844" y="246223"/>
            <a:ext cx="8643998" cy="32316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kumimoji="0" lang="en-US" sz="48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Objective two</a:t>
            </a:r>
          </a:p>
          <a:p>
            <a:pPr marL="0" marR="0" lvl="0" indent="0" algn="l" defTabSz="914400" rtl="0" eaLnBrk="1" fontAlgn="base" latinLnBrk="0" hangingPunct="1">
              <a:lnSpc>
                <a:spcPct val="100000"/>
              </a:lnSpc>
              <a:spcBef>
                <a:spcPct val="0"/>
              </a:spcBef>
              <a:spcAft>
                <a:spcPct val="0"/>
              </a:spcAft>
              <a:buClrTx/>
              <a:buSzTx/>
              <a:tabLst/>
            </a:pPr>
            <a:endParaRPr kumimoji="0" lang="en-US" sz="48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3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To determine effect of phytochemical properties of </a:t>
            </a:r>
            <a:r>
              <a:rPr kumimoji="0" lang="en-US" sz="36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 </a:t>
            </a:r>
            <a:r>
              <a:rPr kumimoji="0" lang="en-US" sz="36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36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 </a:t>
            </a:r>
            <a:r>
              <a:rPr kumimoji="0" lang="en-US" sz="36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siamea</a:t>
            </a:r>
            <a:r>
              <a:rPr kumimoji="0" lang="en-US" sz="3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a:t>
            </a:r>
            <a:r>
              <a:rPr kumimoji="0" lang="en-US" sz="36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 </a:t>
            </a:r>
            <a:r>
              <a:rPr kumimoji="0" lang="en-US" sz="36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36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3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from seed planting to harvesting</a:t>
            </a: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8654030"/>
              </p:ext>
            </p:extLst>
          </p:nvPr>
        </p:nvGraphicFramePr>
        <p:xfrm>
          <a:off x="285720" y="1571612"/>
          <a:ext cx="8501122" cy="4267200"/>
        </p:xfrm>
        <a:graphic>
          <a:graphicData uri="http://schemas.openxmlformats.org/drawingml/2006/table">
            <a:tbl>
              <a:tblPr/>
              <a:tblGrid>
                <a:gridCol w="1756956"/>
                <a:gridCol w="1704856"/>
                <a:gridCol w="1705820"/>
                <a:gridCol w="1698102"/>
                <a:gridCol w="1635388"/>
              </a:tblGrid>
              <a:tr h="530682">
                <a:tc>
                  <a:txBody>
                    <a:bodyPr/>
                    <a:lstStyle/>
                    <a:p>
                      <a:pPr algn="just">
                        <a:lnSpc>
                          <a:spcPct val="200000"/>
                        </a:lnSpc>
                        <a:spcAft>
                          <a:spcPts val="0"/>
                        </a:spcAft>
                        <a:tabLst>
                          <a:tab pos="2971800" algn="l"/>
                        </a:tabLst>
                      </a:pPr>
                      <a:r>
                        <a:rPr lang="en-US" sz="2000" b="1">
                          <a:solidFill>
                            <a:srgbClr val="000000"/>
                          </a:solidFill>
                          <a:latin typeface="Times New Roman"/>
                          <a:ea typeface="Times New Roman"/>
                          <a:cs typeface="Times New Roman"/>
                        </a:rPr>
                        <a:t>Treatments (g)</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b="1" i="1">
                          <a:solidFill>
                            <a:srgbClr val="000000"/>
                          </a:solidFill>
                          <a:latin typeface="Times New Roman"/>
                          <a:ea typeface="Times New Roman"/>
                          <a:cs typeface="Times New Roman"/>
                        </a:rPr>
                        <a:t>A. indicia</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b="1" i="1">
                          <a:solidFill>
                            <a:srgbClr val="000000"/>
                          </a:solidFill>
                          <a:latin typeface="Times New Roman"/>
                          <a:ea typeface="Times New Roman"/>
                          <a:cs typeface="Times New Roman"/>
                        </a:rPr>
                        <a:t>S. siamea</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b="1" i="1">
                          <a:solidFill>
                            <a:srgbClr val="000000"/>
                          </a:solidFill>
                          <a:latin typeface="Times New Roman"/>
                          <a:ea typeface="Times New Roman"/>
                          <a:cs typeface="Times New Roman"/>
                        </a:rPr>
                        <a:t>M. indica</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0682">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Control </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95.81 ± 0.00</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95.75 ± 4.25</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95.79 ± 4.25</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endParaRPr lang="en-GB" sz="18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530682">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20 g</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dirty="0">
                          <a:solidFill>
                            <a:srgbClr val="000000"/>
                          </a:solidFill>
                          <a:latin typeface="Times New Roman"/>
                          <a:ea typeface="Times New Roman"/>
                          <a:cs typeface="Times New Roman"/>
                        </a:rPr>
                        <a:t>95.75 ± 4.25</a:t>
                      </a:r>
                      <a:r>
                        <a:rPr lang="en-US" sz="2000" baseline="30000" dirty="0">
                          <a:solidFill>
                            <a:srgbClr val="000000"/>
                          </a:solidFill>
                          <a:latin typeface="Times New Roman"/>
                          <a:ea typeface="Times New Roman"/>
                          <a:cs typeface="Times New Roman"/>
                        </a:rPr>
                        <a:t>a</a:t>
                      </a:r>
                      <a:endParaRPr lang="en-GB" sz="1800" dirty="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95.74 ± 3.12</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95.74 ± 5.42</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endParaRPr lang="en-GB" sz="1800">
                        <a:latin typeface="Calibri"/>
                        <a:ea typeface="Times New Roman"/>
                        <a:cs typeface="Times New Roman"/>
                      </a:endParaRPr>
                    </a:p>
                  </a:txBody>
                  <a:tcPr marL="68580" marR="68580" marT="0" marB="0">
                    <a:lnL>
                      <a:noFill/>
                    </a:lnL>
                    <a:lnR>
                      <a:noFill/>
                    </a:lnR>
                    <a:lnT>
                      <a:noFill/>
                    </a:lnT>
                    <a:lnB>
                      <a:noFill/>
                    </a:lnB>
                  </a:tcPr>
                </a:tc>
              </a:tr>
              <a:tr h="530682">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40 g</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95.71 ± 4.25</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91.50 ± 4.91</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94.83 ± 4.25</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endParaRPr lang="en-GB" sz="1800">
                        <a:latin typeface="Calibri"/>
                        <a:ea typeface="Times New Roman"/>
                        <a:cs typeface="Times New Roman"/>
                      </a:endParaRPr>
                    </a:p>
                  </a:txBody>
                  <a:tcPr marL="68580" marR="68580" marT="0" marB="0">
                    <a:lnL>
                      <a:noFill/>
                    </a:lnL>
                    <a:lnR>
                      <a:noFill/>
                    </a:lnR>
                    <a:lnT>
                      <a:noFill/>
                    </a:lnT>
                    <a:lnB>
                      <a:noFill/>
                    </a:lnB>
                  </a:tcPr>
                </a:tc>
              </a:tr>
              <a:tr h="530682">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60 g</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91.50± 4.91</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91.48 ± 4.91</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93.91 ± 4.71</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endParaRPr lang="en-GB" sz="1800">
                        <a:latin typeface="Calibri"/>
                        <a:ea typeface="Times New Roman"/>
                        <a:cs typeface="Times New Roman"/>
                      </a:endParaRPr>
                    </a:p>
                  </a:txBody>
                  <a:tcPr marL="68580" marR="68580" marT="0" marB="0">
                    <a:lnL>
                      <a:noFill/>
                    </a:lnL>
                    <a:lnR>
                      <a:noFill/>
                    </a:lnR>
                    <a:lnT>
                      <a:noFill/>
                    </a:lnT>
                    <a:lnB>
                      <a:noFill/>
                    </a:lnB>
                  </a:tcPr>
                </a:tc>
              </a:tr>
              <a:tr h="530682">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80 g</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83.25 ± 6.74</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83.25 ± 6.74</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93.90 ± 4.91</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endParaRPr lang="en-GB" sz="1800">
                        <a:latin typeface="Calibri"/>
                        <a:ea typeface="Times New Roman"/>
                        <a:cs typeface="Times New Roman"/>
                      </a:endParaRPr>
                    </a:p>
                  </a:txBody>
                  <a:tcPr marL="68580" marR="68580" marT="0" marB="0">
                    <a:lnL>
                      <a:noFill/>
                    </a:lnL>
                    <a:lnR>
                      <a:noFill/>
                    </a:lnR>
                    <a:lnT>
                      <a:noFill/>
                    </a:lnT>
                    <a:lnB>
                      <a:noFill/>
                    </a:lnB>
                  </a:tcPr>
                </a:tc>
              </a:tr>
              <a:tr h="530682">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100 g</a:t>
                      </a:r>
                      <a:endParaRPr lang="en-GB" sz="18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82.63 ± 8.21</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82.95 ± 7.64</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2000">
                          <a:solidFill>
                            <a:srgbClr val="000000"/>
                          </a:solidFill>
                          <a:latin typeface="Times New Roman"/>
                          <a:ea typeface="Times New Roman"/>
                          <a:cs typeface="Times New Roman"/>
                        </a:rPr>
                        <a:t>93.87 ± 4.89</a:t>
                      </a:r>
                      <a:r>
                        <a:rPr lang="en-US" sz="2000" baseline="30000">
                          <a:solidFill>
                            <a:srgbClr val="000000"/>
                          </a:solidFill>
                          <a:latin typeface="Times New Roman"/>
                          <a:ea typeface="Times New Roman"/>
                          <a:cs typeface="Times New Roman"/>
                        </a:rPr>
                        <a:t>a</a:t>
                      </a:r>
                      <a:endParaRPr lang="en-GB" sz="18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endParaRPr lang="en-GB" sz="1800" dirty="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0961" name="Rectangle 1"/>
          <p:cNvSpPr>
            <a:spLocks noChangeArrowheads="1"/>
          </p:cNvSpPr>
          <p:nvPr/>
        </p:nvSpPr>
        <p:spPr bwMode="auto">
          <a:xfrm>
            <a:off x="214282" y="290106"/>
            <a:ext cx="8572560" cy="1236195"/>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Table 3: Allelopathic effect of </a:t>
            </a:r>
            <a:r>
              <a:rPr kumimoji="0" lang="en-US" sz="24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 indicia, S. </a:t>
            </a:r>
            <a:r>
              <a:rPr kumimoji="0" lang="en-US" sz="24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siamea</a:t>
            </a: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a:t>
            </a:r>
            <a:r>
              <a:rPr kumimoji="0" lang="en-US" sz="24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 </a:t>
            </a:r>
            <a:r>
              <a:rPr kumimoji="0" lang="en-US" sz="24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on germination percentage of maize grains</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318590" y="6021288"/>
            <a:ext cx="6260496" cy="461665"/>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Mean values </a:t>
            </a:r>
            <a:r>
              <a:rPr lang="en-US" sz="1200" b="1" dirty="0">
                <a:solidFill>
                  <a:srgbClr val="000000"/>
                </a:solidFill>
                <a:latin typeface="Times New Roman" panose="02020603050405020304" pitchFamily="18" charset="0"/>
                <a:ea typeface="Times New Roman"/>
                <a:cs typeface="Times New Roman" panose="02020603050405020304" pitchFamily="18" charset="0"/>
              </a:rPr>
              <a:t>± S.E with </a:t>
            </a:r>
            <a:r>
              <a:rPr lang="en-US" sz="1200" b="1" dirty="0" smtClean="0">
                <a:solidFill>
                  <a:srgbClr val="000000"/>
                </a:solidFill>
                <a:latin typeface="Times New Roman" panose="02020603050405020304" pitchFamily="18" charset="0"/>
                <a:ea typeface="Times New Roman"/>
                <a:cs typeface="Times New Roman" panose="02020603050405020304" pitchFamily="18" charset="0"/>
              </a:rPr>
              <a:t>same </a:t>
            </a:r>
            <a:r>
              <a:rPr lang="en-US" sz="1200" b="1" dirty="0">
                <a:solidFill>
                  <a:srgbClr val="000000"/>
                </a:solidFill>
                <a:latin typeface="Times New Roman" panose="02020603050405020304" pitchFamily="18" charset="0"/>
                <a:ea typeface="Times New Roman"/>
                <a:cs typeface="Times New Roman" panose="02020603050405020304" pitchFamily="18" charset="0"/>
              </a:rPr>
              <a:t>superscripts in columns shows </a:t>
            </a:r>
            <a:r>
              <a:rPr lang="en-US" sz="1200" b="1" dirty="0" smtClean="0">
                <a:solidFill>
                  <a:srgbClr val="000000"/>
                </a:solidFill>
                <a:latin typeface="Times New Roman" panose="02020603050405020304" pitchFamily="18" charset="0"/>
                <a:ea typeface="Times New Roman"/>
                <a:cs typeface="Times New Roman" panose="02020603050405020304" pitchFamily="18" charset="0"/>
              </a:rPr>
              <a:t>no significant </a:t>
            </a:r>
            <a:r>
              <a:rPr lang="en-US" sz="1200" b="1" dirty="0">
                <a:solidFill>
                  <a:srgbClr val="000000"/>
                </a:solidFill>
                <a:latin typeface="Times New Roman" panose="02020603050405020304" pitchFamily="18" charset="0"/>
                <a:ea typeface="Times New Roman"/>
                <a:cs typeface="Times New Roman" panose="02020603050405020304" pitchFamily="18" charset="0"/>
              </a:rPr>
              <a:t>difference </a:t>
            </a:r>
            <a:r>
              <a:rPr lang="en-US" sz="1200" b="1" dirty="0" smtClean="0">
                <a:solidFill>
                  <a:srgbClr val="000000"/>
                </a:solidFill>
                <a:latin typeface="Times New Roman" panose="02020603050405020304" pitchFamily="18" charset="0"/>
                <a:ea typeface="Times New Roman"/>
                <a:cs typeface="Times New Roman" panose="02020603050405020304" pitchFamily="18" charset="0"/>
              </a:rPr>
              <a:t>p&gt;0.05</a:t>
            </a:r>
            <a:r>
              <a:rPr lang="en-US" sz="1200" dirty="0" smtClean="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endParaRPr lang="en-US" sz="12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25980993"/>
              </p:ext>
            </p:extLst>
          </p:nvPr>
        </p:nvGraphicFramePr>
        <p:xfrm>
          <a:off x="785784" y="1071543"/>
          <a:ext cx="7215239" cy="5107686"/>
        </p:xfrm>
        <a:graphic>
          <a:graphicData uri="http://schemas.openxmlformats.org/drawingml/2006/table">
            <a:tbl>
              <a:tblPr/>
              <a:tblGrid>
                <a:gridCol w="943030"/>
                <a:gridCol w="1005899"/>
                <a:gridCol w="1068770"/>
                <a:gridCol w="1142815"/>
                <a:gridCol w="1194506"/>
                <a:gridCol w="994724"/>
                <a:gridCol w="865495"/>
              </a:tblGrid>
              <a:tr h="385039">
                <a:tc>
                  <a:txBody>
                    <a:bodyPr/>
                    <a:lstStyle/>
                    <a:p>
                      <a:pPr>
                        <a:lnSpc>
                          <a:spcPct val="115000"/>
                        </a:lnSpc>
                        <a:spcAft>
                          <a:spcPts val="0"/>
                        </a:spcAft>
                      </a:pPr>
                      <a:r>
                        <a:rPr lang="en-US" sz="1200" dirty="0">
                          <a:latin typeface="Times New Roman"/>
                          <a:ea typeface="Times New Roman"/>
                          <a:cs typeface="Times New Roman"/>
                        </a:rPr>
                        <a:t>Treatments (g)</a:t>
                      </a:r>
                      <a:endParaRPr lang="en-GB" sz="1200" dirty="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b="1" dirty="0" smtClean="0">
                          <a:solidFill>
                            <a:srgbClr val="000000"/>
                          </a:solidFill>
                          <a:latin typeface="Times New Roman"/>
                          <a:ea typeface="Times New Roman"/>
                          <a:cs typeface="Times New Roman"/>
                        </a:rPr>
                        <a:t>2WAE</a:t>
                      </a:r>
                      <a:endParaRPr lang="en-GB" sz="1200" dirty="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dirty="0">
                          <a:solidFill>
                            <a:srgbClr val="000000"/>
                          </a:solidFill>
                          <a:latin typeface="Times New Roman"/>
                          <a:ea typeface="Times New Roman"/>
                          <a:cs typeface="Times New Roman"/>
                        </a:rPr>
                        <a:t>4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dirty="0">
                          <a:solidFill>
                            <a:srgbClr val="000000"/>
                          </a:solidFill>
                          <a:latin typeface="Times New Roman"/>
                          <a:ea typeface="Times New Roman"/>
                          <a:cs typeface="Times New Roman"/>
                        </a:rPr>
                        <a:t>6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b="1" dirty="0">
                          <a:solidFill>
                            <a:srgbClr val="000000"/>
                          </a:solidFill>
                          <a:latin typeface="Times New Roman"/>
                          <a:ea typeface="Times New Roman"/>
                          <a:cs typeface="Times New Roman"/>
                        </a:rPr>
                        <a:t>8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b="1" dirty="0">
                          <a:solidFill>
                            <a:srgbClr val="000000"/>
                          </a:solidFill>
                          <a:latin typeface="Times New Roman"/>
                          <a:ea typeface="Times New Roman"/>
                          <a:cs typeface="Times New Roman"/>
                        </a:rPr>
                        <a:t>10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b="1" dirty="0">
                          <a:solidFill>
                            <a:srgbClr val="000000"/>
                          </a:solidFill>
                          <a:latin typeface="Times New Roman"/>
                          <a:ea typeface="Times New Roman"/>
                          <a:cs typeface="Times New Roman"/>
                        </a:rPr>
                        <a:t>12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252">
                <a:tc>
                  <a:txBody>
                    <a:bodyPr/>
                    <a:lstStyle/>
                    <a:p>
                      <a:pPr algn="just">
                        <a:lnSpc>
                          <a:spcPct val="115000"/>
                        </a:lnSpc>
                        <a:spcAft>
                          <a:spcPts val="0"/>
                        </a:spcAft>
                      </a:pPr>
                      <a:r>
                        <a:rPr lang="en-US" sz="1200">
                          <a:solidFill>
                            <a:srgbClr val="000000"/>
                          </a:solidFill>
                          <a:latin typeface="Times New Roman"/>
                          <a:ea typeface="Times New Roman"/>
                          <a:cs typeface="Times New Roman"/>
                        </a:rPr>
                        <a:t>Control</a:t>
                      </a:r>
                      <a:endParaRPr lang="en-GB" sz="120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6.75± 2.10</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6.25± 0.86</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7.25± 0.25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9.50± 0.50</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8.50± 0.65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7.51± 0.65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w="12700" cap="flat" cmpd="sng" algn="ctr">
                      <a:solidFill>
                        <a:srgbClr val="000000"/>
                      </a:solidFill>
                      <a:prstDash val="solid"/>
                      <a:round/>
                      <a:headEnd type="none" w="med" len="med"/>
                      <a:tailEnd type="none" w="med" len="med"/>
                    </a:lnT>
                    <a:lnB>
                      <a:noFill/>
                    </a:lnB>
                  </a:tcPr>
                </a:tc>
              </a:tr>
              <a:tr h="242252">
                <a:tc>
                  <a:txBody>
                    <a:bodyPr/>
                    <a:lstStyle/>
                    <a:p>
                      <a:pPr algn="just">
                        <a:lnSpc>
                          <a:spcPct val="115000"/>
                        </a:lnSpc>
                        <a:spcAft>
                          <a:spcPts val="0"/>
                        </a:spcAft>
                      </a:pPr>
                      <a:r>
                        <a:rPr lang="en-US" sz="1200">
                          <a:solidFill>
                            <a:srgbClr val="000000"/>
                          </a:solidFill>
                          <a:latin typeface="Times New Roman"/>
                          <a:ea typeface="Times New Roman"/>
                          <a:cs typeface="Times New Roman"/>
                        </a:rPr>
                        <a:t>20 g AI</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4.50± 0.29</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6.25± 0.48</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6.54± 0.29</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8.50± 0.50</a:t>
                      </a:r>
                      <a:r>
                        <a:rPr lang="en-US" sz="1200" baseline="30000" dirty="0">
                          <a:solidFill>
                            <a:srgbClr val="000000"/>
                          </a:solidFill>
                          <a:latin typeface="Times New Roman"/>
                          <a:ea typeface="Times New Roman"/>
                          <a:cs typeface="Times New Roman"/>
                        </a:rPr>
                        <a:t>abcd</a:t>
                      </a:r>
                      <a:endParaRPr lang="en-GB" sz="1200" dirty="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8.25± 0.75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7.50± 0.50</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242252">
                <a:tc>
                  <a:txBody>
                    <a:bodyPr/>
                    <a:lstStyle/>
                    <a:p>
                      <a:pPr algn="just">
                        <a:lnSpc>
                          <a:spcPct val="115000"/>
                        </a:lnSpc>
                        <a:spcAft>
                          <a:spcPts val="0"/>
                        </a:spcAft>
                      </a:pPr>
                      <a:r>
                        <a:rPr lang="en-US" sz="1200">
                          <a:solidFill>
                            <a:srgbClr val="000000"/>
                          </a:solidFill>
                          <a:latin typeface="Times New Roman"/>
                          <a:ea typeface="Times New Roman"/>
                          <a:cs typeface="Times New Roman"/>
                        </a:rPr>
                        <a:t>40 g AI</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4.47± 0.29</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5.75± 0.48</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6.50± 0.35</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8.25± 0.48</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8.25± 0.25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7.50± 0.29</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242252">
                <a:tc>
                  <a:txBody>
                    <a:bodyPr/>
                    <a:lstStyle/>
                    <a:p>
                      <a:pPr algn="just">
                        <a:lnSpc>
                          <a:spcPct val="115000"/>
                        </a:lnSpc>
                        <a:spcAft>
                          <a:spcPts val="0"/>
                        </a:spcAft>
                      </a:pPr>
                      <a:r>
                        <a:rPr lang="en-US" sz="1200">
                          <a:solidFill>
                            <a:srgbClr val="000000"/>
                          </a:solidFill>
                          <a:latin typeface="Times New Roman"/>
                          <a:ea typeface="Times New Roman"/>
                          <a:cs typeface="Times New Roman"/>
                        </a:rPr>
                        <a:t>60 g AI</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4.25± 0.25</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5.50± 0.29</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6.45± 0.25</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8.00± 0.41</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8.23± 0.20</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7.25± 0.48</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242252">
                <a:tc>
                  <a:txBody>
                    <a:bodyPr/>
                    <a:lstStyle/>
                    <a:p>
                      <a:pPr algn="just">
                        <a:lnSpc>
                          <a:spcPct val="115000"/>
                        </a:lnSpc>
                        <a:spcAft>
                          <a:spcPts val="0"/>
                        </a:spcAft>
                      </a:pPr>
                      <a:r>
                        <a:rPr lang="en-US" sz="1200">
                          <a:solidFill>
                            <a:srgbClr val="000000"/>
                          </a:solidFill>
                          <a:latin typeface="Times New Roman"/>
                          <a:ea typeface="Times New Roman"/>
                          <a:cs typeface="Times New Roman"/>
                        </a:rPr>
                        <a:t>80 g AI</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4.22± 0.41</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5.42± 0.59</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6.25± 0.25</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7.75± 0.63</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7.75± 0.48</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6.50± 0.29</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315982">
                <a:tc>
                  <a:txBody>
                    <a:bodyPr/>
                    <a:lstStyle/>
                    <a:p>
                      <a:pPr algn="just">
                        <a:lnSpc>
                          <a:spcPct val="150000"/>
                        </a:lnSpc>
                        <a:spcAft>
                          <a:spcPts val="0"/>
                        </a:spcAft>
                      </a:pPr>
                      <a:r>
                        <a:rPr lang="en-US" sz="1200">
                          <a:solidFill>
                            <a:srgbClr val="000000"/>
                          </a:solidFill>
                          <a:latin typeface="Times New Roman"/>
                          <a:ea typeface="Times New Roman"/>
                          <a:cs typeface="Times New Roman"/>
                        </a:rPr>
                        <a:t>100 g AI</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4.00± 0.41</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5.25± 0.25</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5.75± 0.63</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7.25± 0.86</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7.50± 0.65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6.00± 0.41</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315982">
                <a:tc>
                  <a:txBody>
                    <a:bodyPr/>
                    <a:lstStyle/>
                    <a:p>
                      <a:pPr algn="just">
                        <a:lnSpc>
                          <a:spcPct val="150000"/>
                        </a:lnSpc>
                        <a:spcAft>
                          <a:spcPts val="0"/>
                        </a:spcAft>
                      </a:pPr>
                      <a:r>
                        <a:rPr lang="en-US" sz="1200">
                          <a:solidFill>
                            <a:srgbClr val="000000"/>
                          </a:solidFill>
                          <a:latin typeface="Times New Roman"/>
                          <a:ea typeface="Times New Roman"/>
                          <a:cs typeface="Times New Roman"/>
                        </a:rPr>
                        <a:t>20 g SS</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4.25± 0.25</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6.10± 0.41</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7.00± 0.4</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9.00± 0.41</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8.27± 0.25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7.50± 0.29</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315982">
                <a:tc>
                  <a:txBody>
                    <a:bodyPr/>
                    <a:lstStyle/>
                    <a:p>
                      <a:pPr algn="just">
                        <a:lnSpc>
                          <a:spcPct val="150000"/>
                        </a:lnSpc>
                        <a:spcAft>
                          <a:spcPts val="0"/>
                        </a:spcAft>
                      </a:pPr>
                      <a:r>
                        <a:rPr lang="en-US" sz="1200">
                          <a:solidFill>
                            <a:srgbClr val="000000"/>
                          </a:solidFill>
                          <a:latin typeface="Times New Roman"/>
                          <a:ea typeface="Times New Roman"/>
                          <a:cs typeface="Times New Roman"/>
                        </a:rPr>
                        <a:t>40 g SS</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4.19± 0.00</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6.00± 0.45</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6.75 ± 0.25</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8.75± 0.48</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8.25± 0.35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7.25± 0.25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315982">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60 g SS</a:t>
                      </a:r>
                      <a:endParaRPr lang="en-GB" sz="1200" dirty="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dirty="0" smtClean="0">
                          <a:solidFill>
                            <a:srgbClr val="000000"/>
                          </a:solidFill>
                          <a:latin typeface="Times New Roman"/>
                          <a:ea typeface="Times New Roman"/>
                          <a:cs typeface="Times New Roman"/>
                        </a:rPr>
                        <a:t>4.01± 0.25</a:t>
                      </a:r>
                      <a:r>
                        <a:rPr lang="en-US" sz="1200" baseline="30000" dirty="0" smtClean="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5.75± 0.25</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6.50± 0.29</a:t>
                      </a:r>
                      <a:r>
                        <a:rPr lang="en-US" sz="1200" baseline="30000" dirty="0">
                          <a:solidFill>
                            <a:srgbClr val="000000"/>
                          </a:solidFill>
                          <a:latin typeface="Times New Roman"/>
                          <a:ea typeface="Times New Roman"/>
                          <a:cs typeface="Times New Roman"/>
                        </a:rPr>
                        <a:t>abcd</a:t>
                      </a:r>
                      <a:endParaRPr lang="en-GB" sz="1200" dirty="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8.50± 0.65</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8.00± 0.41</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7.00± 1.08</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315982">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80 g SS</a:t>
                      </a:r>
                      <a:endParaRPr lang="en-GB" sz="1200" dirty="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3.90± 0.00</a:t>
                      </a:r>
                      <a:r>
                        <a:rPr lang="en-US" sz="1200" baseline="30000" dirty="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5.50± 0.29</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5.75± 0.25</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7.75± 0.48</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7.50± 0.50</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6.75± 0.48</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315982">
                <a:tc>
                  <a:txBody>
                    <a:bodyPr/>
                    <a:lstStyle/>
                    <a:p>
                      <a:pPr algn="just">
                        <a:lnSpc>
                          <a:spcPct val="150000"/>
                        </a:lnSpc>
                        <a:spcAft>
                          <a:spcPts val="0"/>
                        </a:spcAft>
                      </a:pPr>
                      <a:r>
                        <a:rPr lang="en-US" sz="1200">
                          <a:solidFill>
                            <a:srgbClr val="000000"/>
                          </a:solidFill>
                          <a:latin typeface="Times New Roman"/>
                          <a:ea typeface="Times New Roman"/>
                          <a:cs typeface="Times New Roman"/>
                        </a:rPr>
                        <a:t>100 g SS</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3.64± 0.40</a:t>
                      </a:r>
                      <a:r>
                        <a:rPr lang="en-US" sz="1200" baseline="30000" dirty="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4.75± 0.25</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5.50± 0.50</a:t>
                      </a:r>
                      <a:r>
                        <a:rPr lang="en-US" sz="1200" baseline="30000">
                          <a:solidFill>
                            <a:srgbClr val="000000"/>
                          </a:solidFill>
                          <a:latin typeface="Times New Roman"/>
                          <a:ea typeface="Times New Roman"/>
                          <a:cs typeface="Times New Roman"/>
                        </a:rPr>
                        <a:t>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7.75± 0.25</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7.00± 0.41</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6.50± 0.65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315982">
                <a:tc>
                  <a:txBody>
                    <a:bodyPr/>
                    <a:lstStyle/>
                    <a:p>
                      <a:pPr algn="just">
                        <a:lnSpc>
                          <a:spcPct val="150000"/>
                        </a:lnSpc>
                        <a:spcAft>
                          <a:spcPts val="0"/>
                        </a:spcAft>
                      </a:pPr>
                      <a:r>
                        <a:rPr lang="en-US" sz="1200">
                          <a:solidFill>
                            <a:srgbClr val="000000"/>
                          </a:solidFill>
                          <a:latin typeface="Times New Roman"/>
                          <a:ea typeface="Times New Roman"/>
                          <a:cs typeface="Times New Roman"/>
                        </a:rPr>
                        <a:t>20 g MI</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4.25± 0.25</a:t>
                      </a:r>
                      <a:r>
                        <a:rPr lang="en-US" sz="1200" baseline="30000" dirty="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5.50± 0.65</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6.25± 0.25</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7.50± 0.96</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8.10± 0.41</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7.50± 0.65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315982">
                <a:tc>
                  <a:txBody>
                    <a:bodyPr/>
                    <a:lstStyle/>
                    <a:p>
                      <a:pPr algn="just">
                        <a:lnSpc>
                          <a:spcPct val="150000"/>
                        </a:lnSpc>
                        <a:spcAft>
                          <a:spcPts val="0"/>
                        </a:spcAft>
                      </a:pPr>
                      <a:r>
                        <a:rPr lang="en-US" sz="1200">
                          <a:solidFill>
                            <a:srgbClr val="000000"/>
                          </a:solidFill>
                          <a:latin typeface="Times New Roman"/>
                          <a:ea typeface="Times New Roman"/>
                          <a:cs typeface="Times New Roman"/>
                        </a:rPr>
                        <a:t>40 g MI</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4.00± 0.41</a:t>
                      </a:r>
                      <a:r>
                        <a:rPr lang="en-US" sz="1200" baseline="30000" dirty="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5.25± 0.48</a:t>
                      </a:r>
                      <a:r>
                        <a:rPr lang="en-US" sz="1200" baseline="30000" dirty="0">
                          <a:solidFill>
                            <a:srgbClr val="000000"/>
                          </a:solidFill>
                          <a:latin typeface="Times New Roman"/>
                          <a:ea typeface="Times New Roman"/>
                          <a:cs typeface="Times New Roman"/>
                        </a:rPr>
                        <a:t>ab</a:t>
                      </a:r>
                      <a:endParaRPr lang="en-GB" sz="1200" dirty="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6.00± 0.58</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7.50± 0.50</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8.05± 0.41</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7.50± 0.29</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315982">
                <a:tc>
                  <a:txBody>
                    <a:bodyPr/>
                    <a:lstStyle/>
                    <a:p>
                      <a:pPr algn="just">
                        <a:lnSpc>
                          <a:spcPct val="150000"/>
                        </a:lnSpc>
                        <a:spcAft>
                          <a:spcPts val="0"/>
                        </a:spcAft>
                      </a:pPr>
                      <a:r>
                        <a:rPr lang="en-US" sz="1200">
                          <a:solidFill>
                            <a:srgbClr val="000000"/>
                          </a:solidFill>
                          <a:latin typeface="Times New Roman"/>
                          <a:ea typeface="Times New Roman"/>
                          <a:cs typeface="Times New Roman"/>
                        </a:rPr>
                        <a:t>60 g MI</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4.00± 0.00</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5.25± 0.25</a:t>
                      </a:r>
                      <a:r>
                        <a:rPr lang="en-US" sz="1200" baseline="30000" dirty="0">
                          <a:solidFill>
                            <a:srgbClr val="000000"/>
                          </a:solidFill>
                          <a:latin typeface="Times New Roman"/>
                          <a:ea typeface="Times New Roman"/>
                          <a:cs typeface="Times New Roman"/>
                        </a:rPr>
                        <a:t>ab</a:t>
                      </a:r>
                      <a:endParaRPr lang="en-GB" sz="1200" dirty="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5.75± 0.48</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7.25± 0.75</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8.00± 0.00</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7.00± 0.41</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315982">
                <a:tc>
                  <a:txBody>
                    <a:bodyPr/>
                    <a:lstStyle/>
                    <a:p>
                      <a:pPr algn="just">
                        <a:lnSpc>
                          <a:spcPct val="150000"/>
                        </a:lnSpc>
                        <a:spcAft>
                          <a:spcPts val="0"/>
                        </a:spcAft>
                      </a:pPr>
                      <a:r>
                        <a:rPr lang="en-US" sz="1200">
                          <a:solidFill>
                            <a:srgbClr val="000000"/>
                          </a:solidFill>
                          <a:latin typeface="Times New Roman"/>
                          <a:ea typeface="Times New Roman"/>
                          <a:cs typeface="Times New Roman"/>
                        </a:rPr>
                        <a:t>80 g MI</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3.75± 0.25</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4.75± 0.48</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5.50± 0.28</a:t>
                      </a:r>
                      <a:r>
                        <a:rPr lang="en-US" sz="1200" baseline="30000">
                          <a:solidFill>
                            <a:srgbClr val="000000"/>
                          </a:solidFill>
                          <a:latin typeface="Times New Roman"/>
                          <a:ea typeface="Times New Roman"/>
                          <a:cs typeface="Times New Roman"/>
                        </a:rPr>
                        <a:t>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7.00± 0.41</a:t>
                      </a:r>
                      <a:r>
                        <a:rPr lang="en-US" sz="1200" baseline="30000">
                          <a:solidFill>
                            <a:srgbClr val="000000"/>
                          </a:solidFill>
                          <a:latin typeface="Times New Roman"/>
                          <a:ea typeface="Times New Roman"/>
                          <a:cs typeface="Times New Roman"/>
                        </a:rPr>
                        <a:t>cd</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7.27± 0.85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6.50± 0.50</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a:noFill/>
                    </a:lnB>
                  </a:tcPr>
                </a:tc>
              </a:tr>
              <a:tr h="315982">
                <a:tc>
                  <a:txBody>
                    <a:bodyPr/>
                    <a:lstStyle/>
                    <a:p>
                      <a:pPr algn="just">
                        <a:lnSpc>
                          <a:spcPct val="150000"/>
                        </a:lnSpc>
                        <a:spcAft>
                          <a:spcPts val="0"/>
                        </a:spcAft>
                      </a:pPr>
                      <a:r>
                        <a:rPr lang="en-US" sz="1200">
                          <a:solidFill>
                            <a:srgbClr val="000000"/>
                          </a:solidFill>
                          <a:latin typeface="Times New Roman"/>
                          <a:ea typeface="Times New Roman"/>
                          <a:cs typeface="Times New Roman"/>
                        </a:rPr>
                        <a:t>100 g MI</a:t>
                      </a:r>
                      <a:endParaRPr lang="en-GB" sz="1200">
                        <a:latin typeface="Calibri"/>
                        <a:ea typeface="Times New Roman"/>
                        <a:cs typeface="Times New Roman"/>
                      </a:endParaRPr>
                    </a:p>
                  </a:txBody>
                  <a:tcPr marL="32564" marR="3256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3.50± 0.29</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2564" marR="3256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4.75± 0.25</a:t>
                      </a:r>
                      <a:r>
                        <a:rPr lang="en-US" sz="1200" baseline="30000" dirty="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32564" marR="3256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5.25± 0.63</a:t>
                      </a:r>
                      <a:r>
                        <a:rPr lang="en-US" sz="1200" baseline="30000">
                          <a:solidFill>
                            <a:srgbClr val="000000"/>
                          </a:solidFill>
                          <a:latin typeface="Times New Roman"/>
                          <a:ea typeface="Times New Roman"/>
                          <a:cs typeface="Times New Roman"/>
                        </a:rPr>
                        <a:t>d</a:t>
                      </a:r>
                      <a:endParaRPr lang="en-GB" sz="1200">
                        <a:latin typeface="Calibri"/>
                        <a:ea typeface="Times New Roman"/>
                        <a:cs typeface="Times New Roman"/>
                      </a:endParaRPr>
                    </a:p>
                  </a:txBody>
                  <a:tcPr marL="32564" marR="3256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6.75± 0.48</a:t>
                      </a:r>
                      <a:r>
                        <a:rPr lang="en-US" sz="1200" baseline="30000">
                          <a:solidFill>
                            <a:srgbClr val="000000"/>
                          </a:solidFill>
                          <a:latin typeface="Times New Roman"/>
                          <a:ea typeface="Times New Roman"/>
                          <a:cs typeface="Times New Roman"/>
                        </a:rPr>
                        <a:t>d</a:t>
                      </a:r>
                      <a:endParaRPr lang="en-GB" sz="1200">
                        <a:latin typeface="Calibri"/>
                        <a:ea typeface="Times New Roman"/>
                        <a:cs typeface="Times New Roman"/>
                      </a:endParaRPr>
                    </a:p>
                  </a:txBody>
                  <a:tcPr marL="32564" marR="3256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7.25± 0.25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2564" marR="3256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6.25± 0.48</a:t>
                      </a:r>
                      <a:r>
                        <a:rPr lang="en-US" sz="1200" baseline="30000" dirty="0">
                          <a:solidFill>
                            <a:srgbClr val="000000"/>
                          </a:solidFill>
                          <a:latin typeface="Times New Roman"/>
                          <a:ea typeface="Times New Roman"/>
                          <a:cs typeface="Times New Roman"/>
                        </a:rPr>
                        <a:t>a</a:t>
                      </a:r>
                      <a:endParaRPr lang="en-GB" sz="1200" dirty="0">
                        <a:latin typeface="Calibri"/>
                        <a:ea typeface="Times New Roman"/>
                        <a:cs typeface="Times New Roman"/>
                      </a:endParaRPr>
                    </a:p>
                  </a:txBody>
                  <a:tcPr marL="32564" marR="32564"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1985" name="Rectangle 1"/>
          <p:cNvSpPr>
            <a:spLocks noChangeArrowheads="1"/>
          </p:cNvSpPr>
          <p:nvPr/>
        </p:nvSpPr>
        <p:spPr bwMode="auto">
          <a:xfrm>
            <a:off x="0" y="224354"/>
            <a:ext cx="9144000" cy="528309"/>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Table </a:t>
            </a:r>
            <a:r>
              <a:rPr lang="en-US" sz="1400" b="1" dirty="0" smtClean="0">
                <a:solidFill>
                  <a:srgbClr val="000000"/>
                </a:solidFill>
                <a:latin typeface="Times New Roman" pitchFamily="18" charset="0"/>
                <a:ea typeface="Times New Roman" pitchFamily="18" charset="0"/>
                <a:cs typeface="Times New Roman" pitchFamily="18" charset="0"/>
              </a:rPr>
              <a:t>4a</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Allelopathic effect of </a:t>
            </a:r>
            <a:r>
              <a:rPr kumimoji="0" lang="en-US" sz="14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 </a:t>
            </a:r>
            <a:r>
              <a:rPr kumimoji="0" lang="en-US" sz="14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14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 </a:t>
            </a:r>
            <a:r>
              <a:rPr kumimoji="0" lang="en-US" sz="14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siamea</a:t>
            </a:r>
            <a:r>
              <a:rPr kumimoji="0" lang="en-US" sz="14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and</a:t>
            </a:r>
            <a:r>
              <a:rPr kumimoji="0" lang="en-US" sz="14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M. </a:t>
            </a:r>
            <a:r>
              <a:rPr kumimoji="0" lang="en-US" sz="14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14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leaf leaves powder on the number of leaves of maize</a:t>
            </a:r>
            <a:endParaRPr kumimoji="0" lang="en-US" sz="1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899592" y="6309320"/>
            <a:ext cx="2203424" cy="276999"/>
          </a:xfrm>
          <a:prstGeom prst="rect">
            <a:avLst/>
          </a:prstGeom>
          <a:noFill/>
        </p:spPr>
        <p:txBody>
          <a:bodyPr wrap="none" rtlCol="0">
            <a:spAutoFit/>
          </a:bodyPr>
          <a:lstStyle/>
          <a:p>
            <a:r>
              <a:rPr lang="en-US" sz="1200" b="1" dirty="0" smtClean="0">
                <a:latin typeface="Times New Roman" panose="02020603050405020304" pitchFamily="18" charset="0"/>
                <a:cs typeface="Times New Roman" panose="02020603050405020304" pitchFamily="18" charset="0"/>
              </a:rPr>
              <a:t>WAE: Weeks After Emergence</a:t>
            </a:r>
            <a:endParaRPr lang="en-US" sz="1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0" y="1142976"/>
          <a:ext cx="7786743" cy="5214988"/>
        </p:xfrm>
        <a:graphic>
          <a:graphicData uri="http://schemas.openxmlformats.org/drawingml/2006/table">
            <a:tbl>
              <a:tblPr/>
              <a:tblGrid>
                <a:gridCol w="1036544"/>
                <a:gridCol w="1173114"/>
                <a:gridCol w="1173881"/>
                <a:gridCol w="1242933"/>
                <a:gridCol w="1173881"/>
                <a:gridCol w="1035777"/>
                <a:gridCol w="950613"/>
              </a:tblGrid>
              <a:tr h="306764">
                <a:tc>
                  <a:txBody>
                    <a:bodyPr/>
                    <a:lstStyle/>
                    <a:p>
                      <a:pPr>
                        <a:lnSpc>
                          <a:spcPct val="115000"/>
                        </a:lnSpc>
                        <a:spcAft>
                          <a:spcPts val="0"/>
                        </a:spcAft>
                      </a:pPr>
                      <a:r>
                        <a:rPr lang="en-US" sz="1200" dirty="0">
                          <a:latin typeface="Times New Roman"/>
                          <a:ea typeface="Times New Roman"/>
                          <a:cs typeface="Times New Roman"/>
                        </a:rPr>
                        <a:t>Treatments (g)</a:t>
                      </a:r>
                      <a:endParaRPr lang="en-GB" sz="1200" dirty="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b="1" dirty="0" smtClean="0">
                          <a:solidFill>
                            <a:srgbClr val="000000"/>
                          </a:solidFill>
                          <a:latin typeface="Times New Roman"/>
                          <a:ea typeface="Times New Roman"/>
                          <a:cs typeface="Times New Roman"/>
                        </a:rPr>
                        <a:t>2WAE</a:t>
                      </a:r>
                      <a:endParaRPr lang="en-GB" sz="1200" dirty="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dirty="0">
                          <a:solidFill>
                            <a:srgbClr val="000000"/>
                          </a:solidFill>
                          <a:latin typeface="Times New Roman"/>
                          <a:ea typeface="Times New Roman"/>
                          <a:cs typeface="Times New Roman"/>
                        </a:rPr>
                        <a:t>4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dirty="0">
                          <a:solidFill>
                            <a:srgbClr val="000000"/>
                          </a:solidFill>
                          <a:latin typeface="Times New Roman"/>
                          <a:ea typeface="Times New Roman"/>
                          <a:cs typeface="Times New Roman"/>
                        </a:rPr>
                        <a:t>6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b="1" dirty="0">
                          <a:solidFill>
                            <a:srgbClr val="000000"/>
                          </a:solidFill>
                          <a:latin typeface="Times New Roman"/>
                          <a:ea typeface="Times New Roman"/>
                          <a:cs typeface="Times New Roman"/>
                        </a:rPr>
                        <a:t>8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b="1" dirty="0">
                          <a:solidFill>
                            <a:srgbClr val="000000"/>
                          </a:solidFill>
                          <a:latin typeface="Times New Roman"/>
                          <a:ea typeface="Times New Roman"/>
                          <a:cs typeface="Times New Roman"/>
                        </a:rPr>
                        <a:t>10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b="1" dirty="0">
                          <a:solidFill>
                            <a:srgbClr val="000000"/>
                          </a:solidFill>
                          <a:latin typeface="Times New Roman"/>
                          <a:ea typeface="Times New Roman"/>
                          <a:cs typeface="Times New Roman"/>
                        </a:rPr>
                        <a:t>12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764">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Control </a:t>
                      </a:r>
                      <a:endParaRPr lang="en-GB" sz="1200" dirty="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3.41± 0.26</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7.05± 0.58</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43.93± 6.47</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8.97± 0.62</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8.74± 0.41</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8.97± 0.47</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8977" marR="38977" marT="0" marB="0">
                    <a:lnL>
                      <a:noFill/>
                    </a:lnL>
                    <a:lnR>
                      <a:noFill/>
                    </a:lnR>
                    <a:lnT w="12700" cap="flat" cmpd="sng" algn="ctr">
                      <a:solidFill>
                        <a:srgbClr val="000000"/>
                      </a:solidFill>
                      <a:prstDash val="solid"/>
                      <a:round/>
                      <a:headEnd type="none" w="med" len="med"/>
                      <a:tailEnd type="none" w="med" len="med"/>
                    </a:lnT>
                    <a:lnB>
                      <a:noFill/>
                    </a:lnB>
                  </a:tcPr>
                </a:tc>
              </a:tr>
              <a:tr h="306764">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20 g AI</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3.17± 0.39</a:t>
                      </a:r>
                      <a:r>
                        <a:rPr lang="en-US" sz="1200" baseline="30000" dirty="0">
                          <a:solidFill>
                            <a:srgbClr val="000000"/>
                          </a:solidFill>
                          <a:latin typeface="Times New Roman"/>
                          <a:ea typeface="Times New Roman"/>
                          <a:cs typeface="Times New Roman"/>
                        </a:rPr>
                        <a:t>ab</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6.22± 0.19</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7.33± 0.57</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7.21± 0.55</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6.71± 0.44</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6.81± 0.41</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40 g AI</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3.05± 0.43</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5.90± 0.25</a:t>
                      </a:r>
                      <a:r>
                        <a:rPr lang="en-US" sz="1200" baseline="30000" dirty="0">
                          <a:solidFill>
                            <a:srgbClr val="000000"/>
                          </a:solidFill>
                          <a:latin typeface="Times New Roman"/>
                          <a:ea typeface="Times New Roman"/>
                          <a:cs typeface="Times New Roman"/>
                        </a:rPr>
                        <a:t>abc</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6.39± 0.36</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6.33± 0.74</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6.22± 0.54</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6.39 ± 0.58</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60 g AI</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3.01± 0.37</a:t>
                      </a:r>
                      <a:r>
                        <a:rPr lang="en-US" sz="1200" baseline="30000" dirty="0">
                          <a:solidFill>
                            <a:srgbClr val="000000"/>
                          </a:solidFill>
                          <a:latin typeface="Times New Roman"/>
                          <a:ea typeface="Times New Roman"/>
                          <a:cs typeface="Times New Roman"/>
                        </a:rPr>
                        <a:t>ab</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5.03± 0.57</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5.92± 0.83</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5.92± 0.89</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5.68± 0.42</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6.33± 0.54</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80 g AI</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2.92 ± 0.50</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4.82± 0.70</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5.82± 0.52</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5.81± 0.45</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5.65 ± 0.50</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6.16± 0.44</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100 g AI</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2.65± 0.10</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4.34± 0.29</a:t>
                      </a:r>
                      <a:r>
                        <a:rPr lang="en-US" sz="1200" baseline="30000">
                          <a:solidFill>
                            <a:srgbClr val="000000"/>
                          </a:solidFill>
                          <a:latin typeface="Times New Roman"/>
                          <a:ea typeface="Times New Roman"/>
                          <a:cs typeface="Times New Roman"/>
                        </a:rPr>
                        <a:t>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5.19± 0.31</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5.69± 0.50</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5.39± 0.76</a:t>
                      </a:r>
                      <a:r>
                        <a:rPr lang="en-US" sz="1200" baseline="-25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5.74± 0.68</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20 g SS</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3.37 ± 0.41</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5.00± 0.56</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6.81± 1.20</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7.43± 0.89</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6.97± 0,89</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7.57± 1.10</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40 g SS</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3.16± 0.28</a:t>
                      </a:r>
                      <a:r>
                        <a:rPr lang="en-US" sz="1200" baseline="30000" dirty="0">
                          <a:solidFill>
                            <a:srgbClr val="000000"/>
                          </a:solidFill>
                          <a:latin typeface="Times New Roman"/>
                          <a:ea typeface="Times New Roman"/>
                          <a:cs typeface="Times New Roman"/>
                        </a:rPr>
                        <a:t>ab</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4.86± 0.53</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6.78± 0.43</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7.02± 0.30</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6.72± 0.35</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7.42± 0.53</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a:solidFill>
                            <a:srgbClr val="000000"/>
                          </a:solidFill>
                          <a:latin typeface="Times New Roman"/>
                          <a:ea typeface="Times New Roman"/>
                          <a:cs typeface="Times New Roman"/>
                        </a:rPr>
                        <a:t>60 g SS</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3.14± 0.08</a:t>
                      </a:r>
                      <a:r>
                        <a:rPr lang="en-US" sz="1200" baseline="30000" dirty="0">
                          <a:solidFill>
                            <a:srgbClr val="000000"/>
                          </a:solidFill>
                          <a:latin typeface="Times New Roman"/>
                          <a:ea typeface="Times New Roman"/>
                          <a:cs typeface="Times New Roman"/>
                        </a:rPr>
                        <a:t>ab</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4.80± 0.45</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5.65± 0.36</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5.43± 0.50</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5.57± 0.36</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6.25± 1.11</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a:solidFill>
                            <a:srgbClr val="000000"/>
                          </a:solidFill>
                          <a:latin typeface="Times New Roman"/>
                          <a:ea typeface="Times New Roman"/>
                          <a:cs typeface="Times New Roman"/>
                        </a:rPr>
                        <a:t>80 g SS</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3.07± 0.35</a:t>
                      </a:r>
                      <a:r>
                        <a:rPr lang="en-US" sz="1200" baseline="30000" dirty="0">
                          <a:solidFill>
                            <a:srgbClr val="000000"/>
                          </a:solidFill>
                          <a:latin typeface="Times New Roman"/>
                          <a:ea typeface="Times New Roman"/>
                          <a:cs typeface="Times New Roman"/>
                        </a:rPr>
                        <a:t>ab</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4.66± 0.52</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5.13± 0.86</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5.43± 1.11</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5.42± 0.57</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6.06± 0.44</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a:solidFill>
                            <a:srgbClr val="000000"/>
                          </a:solidFill>
                          <a:latin typeface="Times New Roman"/>
                          <a:ea typeface="Times New Roman"/>
                          <a:cs typeface="Times New Roman"/>
                        </a:rPr>
                        <a:t>100 g SS</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2.37± 0.18</a:t>
                      </a:r>
                      <a:r>
                        <a:rPr lang="en-US" sz="1200" baseline="30000" dirty="0">
                          <a:solidFill>
                            <a:srgbClr val="000000"/>
                          </a:solidFill>
                          <a:latin typeface="Times New Roman"/>
                          <a:ea typeface="Times New Roman"/>
                          <a:cs typeface="Times New Roman"/>
                        </a:rPr>
                        <a:t>ab</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4.24± 0.29</a:t>
                      </a:r>
                      <a:r>
                        <a:rPr lang="en-US" sz="1200" baseline="30000">
                          <a:solidFill>
                            <a:srgbClr val="000000"/>
                          </a:solidFill>
                          <a:latin typeface="Times New Roman"/>
                          <a:ea typeface="Times New Roman"/>
                          <a:cs typeface="Times New Roman"/>
                        </a:rPr>
                        <a:t>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4.98± 1.01</a:t>
                      </a:r>
                      <a:r>
                        <a:rPr lang="en-US" sz="1200" baseline="30000">
                          <a:solidFill>
                            <a:srgbClr val="000000"/>
                          </a:solidFill>
                          <a:latin typeface="Times New Roman"/>
                          <a:ea typeface="Times New Roman"/>
                          <a:cs typeface="Times New Roman"/>
                        </a:rPr>
                        <a:t>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5.21± 0.82</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5.12± 0.96</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5.25± 0.70</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a:solidFill>
                            <a:srgbClr val="000000"/>
                          </a:solidFill>
                          <a:latin typeface="Times New Roman"/>
                          <a:ea typeface="Times New Roman"/>
                          <a:cs typeface="Times New Roman"/>
                        </a:rPr>
                        <a:t>20 g MI</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2.74± 0.42</a:t>
                      </a:r>
                      <a:r>
                        <a:rPr lang="en-US" sz="1200" baseline="30000" dirty="0">
                          <a:solidFill>
                            <a:srgbClr val="000000"/>
                          </a:solidFill>
                          <a:latin typeface="Times New Roman"/>
                          <a:ea typeface="Times New Roman"/>
                          <a:cs typeface="Times New Roman"/>
                        </a:rPr>
                        <a:t>ab</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4.41± 0.88</a:t>
                      </a:r>
                      <a:r>
                        <a:rPr lang="en-US" sz="1200" baseline="30000">
                          <a:solidFill>
                            <a:srgbClr val="000000"/>
                          </a:solidFill>
                          <a:latin typeface="Times New Roman"/>
                          <a:ea typeface="Times New Roman"/>
                          <a:cs typeface="Times New Roman"/>
                        </a:rPr>
                        <a:t>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7.85± 0.60</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5.97± 0.64</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6.01± 0.72</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6.46± 0.81</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a:solidFill>
                            <a:srgbClr val="000000"/>
                          </a:solidFill>
                          <a:latin typeface="Times New Roman"/>
                          <a:ea typeface="Times New Roman"/>
                          <a:cs typeface="Times New Roman"/>
                        </a:rPr>
                        <a:t>40 g MI</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2.51± 0.14</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4.36± 0.41</a:t>
                      </a:r>
                      <a:r>
                        <a:rPr lang="en-US" sz="1200" baseline="30000" dirty="0">
                          <a:solidFill>
                            <a:srgbClr val="000000"/>
                          </a:solidFill>
                          <a:latin typeface="Times New Roman"/>
                          <a:ea typeface="Times New Roman"/>
                          <a:cs typeface="Times New Roman"/>
                        </a:rPr>
                        <a:t>cd</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5.01± 0.84</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5.81± 0.36</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5.63± 0.31</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6.00± 0.31</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a:solidFill>
                            <a:srgbClr val="000000"/>
                          </a:solidFill>
                          <a:latin typeface="Times New Roman"/>
                          <a:ea typeface="Times New Roman"/>
                          <a:cs typeface="Times New Roman"/>
                        </a:rPr>
                        <a:t>60 g MI</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2.46± 0.25</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4.06± 0.21</a:t>
                      </a:r>
                      <a:r>
                        <a:rPr lang="en-US" sz="1200" baseline="30000" dirty="0">
                          <a:solidFill>
                            <a:srgbClr val="000000"/>
                          </a:solidFill>
                          <a:latin typeface="Times New Roman"/>
                          <a:ea typeface="Times New Roman"/>
                          <a:cs typeface="Times New Roman"/>
                        </a:rPr>
                        <a:t>d</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5.69± 0.45</a:t>
                      </a:r>
                      <a:r>
                        <a:rPr lang="en-US" sz="1200" baseline="30000" dirty="0">
                          <a:solidFill>
                            <a:srgbClr val="000000"/>
                          </a:solidFill>
                          <a:latin typeface="Times New Roman"/>
                          <a:ea typeface="Times New Roman"/>
                          <a:cs typeface="Times New Roman"/>
                        </a:rPr>
                        <a:t>abcd</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5.24± 0.50</a:t>
                      </a:r>
                      <a:r>
                        <a:rPr lang="en-US" sz="1200" baseline="30000" dirty="0">
                          <a:solidFill>
                            <a:srgbClr val="000000"/>
                          </a:solidFill>
                          <a:latin typeface="Times New Roman"/>
                          <a:ea typeface="Times New Roman"/>
                          <a:cs typeface="Times New Roman"/>
                        </a:rPr>
                        <a:t>bc</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5.44± 1.24</a:t>
                      </a:r>
                      <a:r>
                        <a:rPr lang="en-US" sz="1200" baseline="30000" dirty="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5.65± 0.53</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a:solidFill>
                            <a:srgbClr val="000000"/>
                          </a:solidFill>
                          <a:latin typeface="Times New Roman"/>
                          <a:ea typeface="Times New Roman"/>
                          <a:cs typeface="Times New Roman"/>
                        </a:rPr>
                        <a:t>80 g MI</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2.38± 0.26</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3.96± 0.55</a:t>
                      </a:r>
                      <a:r>
                        <a:rPr lang="en-US" sz="1200" baseline="30000">
                          <a:solidFill>
                            <a:srgbClr val="000000"/>
                          </a:solidFill>
                          <a:latin typeface="Times New Roman"/>
                          <a:ea typeface="Times New Roman"/>
                          <a:cs typeface="Times New Roman"/>
                        </a:rPr>
                        <a:t>d</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5.37± 0.96</a:t>
                      </a:r>
                      <a:r>
                        <a:rPr lang="en-US" sz="1200" baseline="30000" dirty="0">
                          <a:solidFill>
                            <a:srgbClr val="000000"/>
                          </a:solidFill>
                          <a:latin typeface="Times New Roman"/>
                          <a:ea typeface="Times New Roman"/>
                          <a:cs typeface="Times New Roman"/>
                        </a:rPr>
                        <a:t>bcd</a:t>
                      </a:r>
                      <a:endParaRPr lang="en-GB" sz="1200" dirty="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5.02± 0.99</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5.23± 0.54</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5.62± 1.20</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38977" marR="38977" marT="0" marB="0">
                    <a:lnL>
                      <a:noFill/>
                    </a:lnL>
                    <a:lnR>
                      <a:noFill/>
                    </a:lnR>
                    <a:lnT>
                      <a:noFill/>
                    </a:lnT>
                    <a:lnB>
                      <a:noFill/>
                    </a:lnB>
                  </a:tcPr>
                </a:tc>
              </a:tr>
              <a:tr h="306764">
                <a:tc>
                  <a:txBody>
                    <a:bodyPr/>
                    <a:lstStyle/>
                    <a:p>
                      <a:pPr algn="just">
                        <a:lnSpc>
                          <a:spcPct val="115000"/>
                        </a:lnSpc>
                        <a:spcAft>
                          <a:spcPts val="0"/>
                        </a:spcAft>
                      </a:pPr>
                      <a:r>
                        <a:rPr lang="en-US" sz="1200">
                          <a:solidFill>
                            <a:srgbClr val="000000"/>
                          </a:solidFill>
                          <a:latin typeface="Times New Roman"/>
                          <a:ea typeface="Times New Roman"/>
                          <a:cs typeface="Times New Roman"/>
                        </a:rPr>
                        <a:t>100 g MI</a:t>
                      </a:r>
                      <a:endParaRPr lang="en-GB" sz="1200">
                        <a:latin typeface="Calibri"/>
                        <a:ea typeface="Times New Roman"/>
                        <a:cs typeface="Times New Roman"/>
                      </a:endParaRPr>
                    </a:p>
                  </a:txBody>
                  <a:tcPr marL="38977" marR="3897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2.18± 0.18</a:t>
                      </a:r>
                      <a:r>
                        <a:rPr lang="en-US" sz="1200" baseline="30000" dirty="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38977" marR="3897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3.43± 0.22</a:t>
                      </a:r>
                      <a:r>
                        <a:rPr lang="en-US" sz="1200" baseline="30000" dirty="0">
                          <a:solidFill>
                            <a:srgbClr val="000000"/>
                          </a:solidFill>
                          <a:latin typeface="Times New Roman"/>
                          <a:ea typeface="Times New Roman"/>
                          <a:cs typeface="Times New Roman"/>
                        </a:rPr>
                        <a:t>d</a:t>
                      </a:r>
                      <a:endParaRPr lang="en-GB" sz="1200" dirty="0">
                        <a:latin typeface="Calibri"/>
                        <a:ea typeface="Times New Roman"/>
                        <a:cs typeface="Times New Roman"/>
                      </a:endParaRPr>
                    </a:p>
                  </a:txBody>
                  <a:tcPr marL="38977" marR="3897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4.05± 0.15</a:t>
                      </a:r>
                      <a:r>
                        <a:rPr lang="en-US" sz="1200" baseline="30000" dirty="0">
                          <a:solidFill>
                            <a:srgbClr val="000000"/>
                          </a:solidFill>
                          <a:latin typeface="Times New Roman"/>
                          <a:ea typeface="Times New Roman"/>
                          <a:cs typeface="Times New Roman"/>
                        </a:rPr>
                        <a:t>d</a:t>
                      </a:r>
                      <a:endParaRPr lang="en-GB" sz="1200" dirty="0">
                        <a:latin typeface="Calibri"/>
                        <a:ea typeface="Times New Roman"/>
                        <a:cs typeface="Times New Roman"/>
                      </a:endParaRPr>
                    </a:p>
                  </a:txBody>
                  <a:tcPr marL="38977" marR="3897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a:solidFill>
                            <a:srgbClr val="000000"/>
                          </a:solidFill>
                          <a:latin typeface="Times New Roman"/>
                          <a:ea typeface="Times New Roman"/>
                          <a:cs typeface="Times New Roman"/>
                        </a:rPr>
                        <a:t>4.76± 1.01</a:t>
                      </a:r>
                      <a:r>
                        <a:rPr lang="en-US" sz="12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38977" marR="3897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4.85± 1.13</a:t>
                      </a:r>
                      <a:r>
                        <a:rPr lang="en-US" sz="1200" baseline="30000" dirty="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38977" marR="3897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dirty="0">
                          <a:solidFill>
                            <a:srgbClr val="000000"/>
                          </a:solidFill>
                          <a:latin typeface="Times New Roman"/>
                          <a:ea typeface="Times New Roman"/>
                          <a:cs typeface="Times New Roman"/>
                        </a:rPr>
                        <a:t>5.17± 1.07</a:t>
                      </a:r>
                      <a:r>
                        <a:rPr lang="en-US" sz="1200" baseline="30000" dirty="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38977" marR="38977"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7105" name="Rectangle 1"/>
          <p:cNvSpPr>
            <a:spLocks noChangeArrowheads="1"/>
          </p:cNvSpPr>
          <p:nvPr/>
        </p:nvSpPr>
        <p:spPr bwMode="auto">
          <a:xfrm>
            <a:off x="571472" y="214290"/>
            <a:ext cx="7715304" cy="774531"/>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Table 4b: Allelopathic effect of </a:t>
            </a:r>
            <a:r>
              <a:rPr kumimoji="0" lang="en-US" sz="12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 </a:t>
            </a:r>
            <a:r>
              <a:rPr kumimoji="0" lang="en-US" sz="12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12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 </a:t>
            </a:r>
            <a:r>
              <a:rPr kumimoji="0" lang="en-US" sz="12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siamea</a:t>
            </a:r>
            <a:r>
              <a:rPr kumimoji="0" lang="en-US" sz="12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and</a:t>
            </a:r>
            <a:r>
              <a:rPr kumimoji="0" lang="en-US" sz="12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M. </a:t>
            </a:r>
            <a:r>
              <a:rPr kumimoji="0" lang="en-US" sz="12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12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leaf leaves powder on the stem diameter (mm) of maize </a:t>
            </a:r>
            <a:endParaRPr kumimoji="0" lang="en-US" sz="12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827584" y="6467125"/>
            <a:ext cx="2203424" cy="276999"/>
          </a:xfrm>
          <a:prstGeom prst="rect">
            <a:avLst/>
          </a:prstGeom>
        </p:spPr>
        <p:txBody>
          <a:bodyPr wrap="none">
            <a:spAutoFit/>
          </a:bodyPr>
          <a:lstStyle/>
          <a:p>
            <a:r>
              <a:rPr lang="en-US" sz="1200" b="1" dirty="0">
                <a:latin typeface="Times New Roman" panose="02020603050405020304" pitchFamily="18" charset="0"/>
                <a:cs typeface="Times New Roman" panose="02020603050405020304" pitchFamily="18" charset="0"/>
              </a:rPr>
              <a:t>WAE: Weeks After Emergence</a:t>
            </a:r>
            <a:endParaRPr lang="en-US" sz="1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8171005"/>
              </p:ext>
            </p:extLst>
          </p:nvPr>
        </p:nvGraphicFramePr>
        <p:xfrm>
          <a:off x="285720" y="373712"/>
          <a:ext cx="8643998" cy="6217920"/>
        </p:xfrm>
        <a:graphic>
          <a:graphicData uri="http://schemas.openxmlformats.org/drawingml/2006/table">
            <a:tbl>
              <a:tblPr/>
              <a:tblGrid>
                <a:gridCol w="1093116"/>
                <a:gridCol w="1265673"/>
                <a:gridCol w="1245319"/>
                <a:gridCol w="1172072"/>
                <a:gridCol w="1318573"/>
                <a:gridCol w="1245319"/>
                <a:gridCol w="1303926"/>
              </a:tblGrid>
              <a:tr h="220695">
                <a:tc>
                  <a:txBody>
                    <a:bodyPr/>
                    <a:lstStyle/>
                    <a:p>
                      <a:pPr>
                        <a:lnSpc>
                          <a:spcPct val="200000"/>
                        </a:lnSpc>
                        <a:spcAft>
                          <a:spcPts val="0"/>
                        </a:spcAft>
                      </a:pPr>
                      <a:r>
                        <a:rPr lang="en-US" sz="1200" dirty="0">
                          <a:latin typeface="Times New Roman"/>
                          <a:ea typeface="Times New Roman"/>
                          <a:cs typeface="Times New Roman"/>
                        </a:rPr>
                        <a:t>Treatments (g)</a:t>
                      </a:r>
                      <a:endParaRPr lang="en-GB" sz="1200" dirty="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200" b="1" dirty="0" smtClean="0">
                          <a:solidFill>
                            <a:srgbClr val="000000"/>
                          </a:solidFill>
                          <a:latin typeface="Times New Roman"/>
                          <a:ea typeface="Times New Roman"/>
                          <a:cs typeface="Times New Roman"/>
                        </a:rPr>
                        <a:t>2WAE</a:t>
                      </a:r>
                      <a:endParaRPr lang="en-GB" sz="1200" dirty="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b="1" dirty="0">
                          <a:solidFill>
                            <a:srgbClr val="000000"/>
                          </a:solidFill>
                          <a:latin typeface="Times New Roman"/>
                          <a:ea typeface="Times New Roman"/>
                          <a:cs typeface="Times New Roman"/>
                        </a:rPr>
                        <a:t>4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US" sz="1200" b="1" dirty="0">
                          <a:solidFill>
                            <a:srgbClr val="000000"/>
                          </a:solidFill>
                          <a:latin typeface="Times New Roman"/>
                          <a:ea typeface="Times New Roman"/>
                          <a:cs typeface="Times New Roman"/>
                        </a:rPr>
                        <a:t>6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200" b="1" dirty="0">
                          <a:solidFill>
                            <a:srgbClr val="000000"/>
                          </a:solidFill>
                          <a:latin typeface="Times New Roman"/>
                          <a:ea typeface="Times New Roman"/>
                          <a:cs typeface="Times New Roman"/>
                        </a:rPr>
                        <a:t>8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200" b="1" dirty="0">
                          <a:solidFill>
                            <a:srgbClr val="000000"/>
                          </a:solidFill>
                          <a:latin typeface="Times New Roman"/>
                          <a:ea typeface="Times New Roman"/>
                          <a:cs typeface="Times New Roman"/>
                        </a:rPr>
                        <a:t>10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200" b="1" dirty="0">
                          <a:solidFill>
                            <a:srgbClr val="000000"/>
                          </a:solidFill>
                          <a:latin typeface="Times New Roman"/>
                          <a:ea typeface="Times New Roman"/>
                          <a:cs typeface="Times New Roman"/>
                        </a:rPr>
                        <a:t>12 </a:t>
                      </a:r>
                      <a:r>
                        <a:rPr lang="en-US" sz="1200" b="1" dirty="0" smtClean="0">
                          <a:solidFill>
                            <a:srgbClr val="000000"/>
                          </a:solidFill>
                          <a:latin typeface="Times New Roman"/>
                          <a:ea typeface="Times New Roman"/>
                          <a:cs typeface="Times New Roman"/>
                        </a:rPr>
                        <a:t>WAE</a:t>
                      </a:r>
                      <a:endParaRPr lang="en-GB" sz="1200" dirty="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970">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Control</a:t>
                      </a:r>
                      <a:endParaRPr lang="en-GB" sz="1200" dirty="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40.58 ± 1.48</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28.93± 0.47</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56.15± 6.75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100.35± 8.67</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109.90± 7.16</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114.13± 7.03</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27709" marR="27709" marT="0" marB="0">
                    <a:lnL>
                      <a:noFill/>
                    </a:lnL>
                    <a:lnR>
                      <a:noFill/>
                    </a:lnR>
                    <a:lnT w="12700" cap="flat" cmpd="sng" algn="ctr">
                      <a:solidFill>
                        <a:srgbClr val="000000"/>
                      </a:solidFill>
                      <a:prstDash val="solid"/>
                      <a:round/>
                      <a:headEnd type="none" w="med" len="med"/>
                      <a:tailEnd type="none" w="med" len="med"/>
                    </a:lnT>
                    <a:lnB>
                      <a:noFill/>
                    </a:lnB>
                  </a:tcPr>
                </a:tc>
              </a:tr>
              <a:tr h="279939">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20 g AI</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39.08± 4.85</a:t>
                      </a:r>
                      <a:r>
                        <a:rPr lang="en-US" sz="1200" baseline="30000" dirty="0">
                          <a:solidFill>
                            <a:srgbClr val="000000"/>
                          </a:solidFill>
                          <a:latin typeface="Times New Roman"/>
                          <a:ea typeface="Times New Roman"/>
                          <a:cs typeface="Times New Roman"/>
                        </a:rPr>
                        <a:t>abc</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27.93± 1.53</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50.40± 3.87</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83.18 ± 11.15</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90.78± 9.45</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93.68± 10.94</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r>
              <a:tr h="279939">
                <a:tc>
                  <a:txBody>
                    <a:bodyPr/>
                    <a:lstStyle/>
                    <a:p>
                      <a:pPr algn="just">
                        <a:lnSpc>
                          <a:spcPct val="200000"/>
                        </a:lnSpc>
                        <a:spcAft>
                          <a:spcPts val="0"/>
                        </a:spcAft>
                      </a:pPr>
                      <a:r>
                        <a:rPr lang="en-US" sz="1200">
                          <a:solidFill>
                            <a:srgbClr val="000000"/>
                          </a:solidFill>
                          <a:latin typeface="Times New Roman"/>
                          <a:ea typeface="Times New Roman"/>
                          <a:cs typeface="Times New Roman"/>
                        </a:rPr>
                        <a:t>40 g AI</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37.00± 2.05</a:t>
                      </a:r>
                      <a:r>
                        <a:rPr lang="en-US" sz="1200" baseline="30000" dirty="0">
                          <a:solidFill>
                            <a:srgbClr val="000000"/>
                          </a:solidFill>
                          <a:latin typeface="Times New Roman"/>
                          <a:ea typeface="Times New Roman"/>
                          <a:cs typeface="Times New Roman"/>
                        </a:rPr>
                        <a:t>abc</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26.25± 2.71</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46.55± 5.92</a:t>
                      </a:r>
                      <a:r>
                        <a:rPr lang="en-US" sz="1200" baseline="30000" dirty="0">
                          <a:solidFill>
                            <a:srgbClr val="000000"/>
                          </a:solidFill>
                          <a:latin typeface="Times New Roman"/>
                          <a:ea typeface="Times New Roman"/>
                          <a:cs typeface="Times New Roman"/>
                        </a:rPr>
                        <a:t>abc</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72.60± 14.54</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84.58± 16.95</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85.30± 16.84</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r>
              <a:tr h="279939">
                <a:tc>
                  <a:txBody>
                    <a:bodyPr/>
                    <a:lstStyle/>
                    <a:p>
                      <a:pPr algn="just">
                        <a:lnSpc>
                          <a:spcPct val="200000"/>
                        </a:lnSpc>
                        <a:spcAft>
                          <a:spcPts val="0"/>
                        </a:spcAft>
                      </a:pPr>
                      <a:r>
                        <a:rPr lang="en-US" sz="1200">
                          <a:solidFill>
                            <a:srgbClr val="000000"/>
                          </a:solidFill>
                          <a:latin typeface="Times New Roman"/>
                          <a:ea typeface="Times New Roman"/>
                          <a:cs typeface="Times New Roman"/>
                        </a:rPr>
                        <a:t>60 g AI</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36.18</a:t>
                      </a:r>
                      <a:r>
                        <a:rPr lang="en-US" sz="1200" baseline="30000" dirty="0">
                          <a:solidFill>
                            <a:srgbClr val="000000"/>
                          </a:solidFill>
                          <a:latin typeface="Times New Roman"/>
                          <a:ea typeface="Times New Roman"/>
                          <a:cs typeface="Times New Roman"/>
                        </a:rPr>
                        <a:t>abc</a:t>
                      </a:r>
                      <a:r>
                        <a:rPr lang="en-US" sz="1200" dirty="0">
                          <a:solidFill>
                            <a:srgbClr val="000000"/>
                          </a:solidFill>
                          <a:latin typeface="Times New Roman"/>
                          <a:ea typeface="Times New Roman"/>
                          <a:cs typeface="Times New Roman"/>
                        </a:rPr>
                        <a:t>± 1.45</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23.45± 1.99</a:t>
                      </a:r>
                      <a:r>
                        <a:rPr lang="en-US" sz="1200" baseline="30000" dirty="0">
                          <a:solidFill>
                            <a:srgbClr val="000000"/>
                          </a:solidFill>
                          <a:latin typeface="Times New Roman"/>
                          <a:ea typeface="Times New Roman"/>
                          <a:cs typeface="Times New Roman"/>
                        </a:rPr>
                        <a:t>abcd</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45.63± 3.53</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71.38± 9.08</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79.00± 6.31</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82.90 ± 5.99</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r>
              <a:tr h="279939">
                <a:tc>
                  <a:txBody>
                    <a:bodyPr/>
                    <a:lstStyle/>
                    <a:p>
                      <a:pPr algn="just">
                        <a:lnSpc>
                          <a:spcPct val="200000"/>
                        </a:lnSpc>
                        <a:spcAft>
                          <a:spcPts val="0"/>
                        </a:spcAft>
                      </a:pPr>
                      <a:r>
                        <a:rPr lang="en-US" sz="1200">
                          <a:solidFill>
                            <a:srgbClr val="000000"/>
                          </a:solidFill>
                          <a:latin typeface="Times New Roman"/>
                          <a:ea typeface="Times New Roman"/>
                          <a:cs typeface="Times New Roman"/>
                        </a:rPr>
                        <a:t>80 g AI</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35.25± 1.93</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23.40± 1.13</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45.50± 3.41</a:t>
                      </a:r>
                      <a:r>
                        <a:rPr lang="en-US" sz="1200" baseline="30000" dirty="0">
                          <a:solidFill>
                            <a:srgbClr val="000000"/>
                          </a:solidFill>
                          <a:latin typeface="Times New Roman"/>
                          <a:ea typeface="Times New Roman"/>
                          <a:cs typeface="Times New Roman"/>
                        </a:rPr>
                        <a:t>abc</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69.90± 3.89</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78.00± 7.88</a:t>
                      </a:r>
                      <a:r>
                        <a:rPr lang="en-US" sz="1200" baseline="30000">
                          <a:solidFill>
                            <a:srgbClr val="000000"/>
                          </a:solidFill>
                          <a:latin typeface="Times New Roman"/>
                          <a:ea typeface="Times New Roman"/>
                          <a:cs typeface="Times New Roman"/>
                        </a:rPr>
                        <a:t>sbc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80. 78 ± 6.01</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r>
              <a:tr h="279939">
                <a:tc>
                  <a:txBody>
                    <a:bodyPr/>
                    <a:lstStyle/>
                    <a:p>
                      <a:pPr algn="just">
                        <a:lnSpc>
                          <a:spcPct val="200000"/>
                        </a:lnSpc>
                        <a:spcAft>
                          <a:spcPts val="0"/>
                        </a:spcAft>
                      </a:pPr>
                      <a:r>
                        <a:rPr lang="en-US" sz="1200">
                          <a:solidFill>
                            <a:srgbClr val="000000"/>
                          </a:solidFill>
                          <a:latin typeface="Times New Roman"/>
                          <a:ea typeface="Times New Roman"/>
                          <a:cs typeface="Times New Roman"/>
                        </a:rPr>
                        <a:t>100 g AI</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34.35± 3.80</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20.40± 2.42</a:t>
                      </a:r>
                      <a:r>
                        <a:rPr lang="en-US" sz="1200" baseline="30000">
                          <a:solidFill>
                            <a:srgbClr val="000000"/>
                          </a:solidFill>
                          <a:latin typeface="Times New Roman"/>
                          <a:ea typeface="Times New Roman"/>
                          <a:cs typeface="Times New Roman"/>
                        </a:rPr>
                        <a:t>cde</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43.25± 5.30</a:t>
                      </a:r>
                      <a:r>
                        <a:rPr lang="en-US" sz="1200" baseline="30000" dirty="0">
                          <a:solidFill>
                            <a:srgbClr val="000000"/>
                          </a:solidFill>
                          <a:latin typeface="Times New Roman"/>
                          <a:ea typeface="Times New Roman"/>
                          <a:cs typeface="Times New Roman"/>
                        </a:rPr>
                        <a:t>abc</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57.65± 10.48</a:t>
                      </a:r>
                      <a:r>
                        <a:rPr lang="en-US" sz="1200" baseline="30000" dirty="0">
                          <a:solidFill>
                            <a:srgbClr val="000000"/>
                          </a:solidFill>
                          <a:latin typeface="Times New Roman"/>
                          <a:ea typeface="Times New Roman"/>
                          <a:cs typeface="Times New Roman"/>
                        </a:rPr>
                        <a:t>cd</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61.95± 11.35</a:t>
                      </a:r>
                      <a:r>
                        <a:rPr lang="en-US" sz="12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72.60± 10.26</a:t>
                      </a:r>
                      <a:r>
                        <a:rPr lang="en-US" sz="12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27709" marR="27709" marT="0" marB="0">
                    <a:lnL>
                      <a:noFill/>
                    </a:lnL>
                    <a:lnR>
                      <a:noFill/>
                    </a:lnR>
                    <a:lnT>
                      <a:noFill/>
                    </a:lnT>
                    <a:lnB>
                      <a:noFill/>
                    </a:lnB>
                  </a:tcPr>
                </a:tc>
              </a:tr>
              <a:tr h="139970">
                <a:tc>
                  <a:txBody>
                    <a:bodyPr/>
                    <a:lstStyle/>
                    <a:p>
                      <a:pPr algn="just">
                        <a:lnSpc>
                          <a:spcPct val="200000"/>
                        </a:lnSpc>
                        <a:spcAft>
                          <a:spcPts val="0"/>
                        </a:spcAft>
                      </a:pPr>
                      <a:r>
                        <a:rPr lang="en-US" sz="1200">
                          <a:solidFill>
                            <a:srgbClr val="000000"/>
                          </a:solidFill>
                          <a:latin typeface="Times New Roman"/>
                          <a:ea typeface="Times New Roman"/>
                          <a:cs typeface="Times New Roman"/>
                        </a:rPr>
                        <a:t>20 g SS</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40.30± 2.73</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28.88± 2.61</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53.18± 8.61</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90.65± 3.09</a:t>
                      </a:r>
                      <a:r>
                        <a:rPr lang="en-US" sz="1200" baseline="30000" dirty="0">
                          <a:solidFill>
                            <a:srgbClr val="000000"/>
                          </a:solidFill>
                          <a:latin typeface="Times New Roman"/>
                          <a:ea typeface="Times New Roman"/>
                          <a:cs typeface="Times New Roman"/>
                        </a:rPr>
                        <a:t>ab</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101.75± 9.96</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109.85± 5.94</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27709" marR="27709" marT="0" marB="0">
                    <a:lnL>
                      <a:noFill/>
                    </a:lnL>
                    <a:lnR>
                      <a:noFill/>
                    </a:lnR>
                    <a:lnT>
                      <a:noFill/>
                    </a:lnT>
                    <a:lnB>
                      <a:noFill/>
                    </a:lnB>
                  </a:tcPr>
                </a:tc>
              </a:tr>
              <a:tr h="279939">
                <a:tc>
                  <a:txBody>
                    <a:bodyPr/>
                    <a:lstStyle/>
                    <a:p>
                      <a:pPr algn="just">
                        <a:lnSpc>
                          <a:spcPct val="200000"/>
                        </a:lnSpc>
                        <a:spcAft>
                          <a:spcPts val="0"/>
                        </a:spcAft>
                      </a:pPr>
                      <a:r>
                        <a:rPr lang="en-US" sz="1200">
                          <a:solidFill>
                            <a:srgbClr val="000000"/>
                          </a:solidFill>
                          <a:latin typeface="Times New Roman"/>
                          <a:ea typeface="Times New Roman"/>
                          <a:cs typeface="Times New Roman"/>
                        </a:rPr>
                        <a:t>40 g SS</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39.78 ± 2.29</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24.53± 1.42</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53.15± 2.01</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76.63± 5.24</a:t>
                      </a:r>
                      <a:r>
                        <a:rPr lang="en-US" sz="1200" baseline="30000" dirty="0">
                          <a:solidFill>
                            <a:srgbClr val="000000"/>
                          </a:solidFill>
                          <a:latin typeface="Times New Roman"/>
                          <a:ea typeface="Times New Roman"/>
                          <a:cs typeface="Times New Roman"/>
                        </a:rPr>
                        <a:t>abcd</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88.00 ± 12.04</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109.40± 6.26</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27709" marR="27709" marT="0" marB="0">
                    <a:lnL>
                      <a:noFill/>
                    </a:lnL>
                    <a:lnR>
                      <a:noFill/>
                    </a:lnR>
                    <a:lnT>
                      <a:noFill/>
                    </a:lnT>
                    <a:lnB>
                      <a:noFill/>
                    </a:lnB>
                  </a:tcPr>
                </a:tc>
              </a:tr>
              <a:tr h="279939">
                <a:tc>
                  <a:txBody>
                    <a:bodyPr/>
                    <a:lstStyle/>
                    <a:p>
                      <a:pPr algn="just">
                        <a:lnSpc>
                          <a:spcPct val="200000"/>
                        </a:lnSpc>
                        <a:spcAft>
                          <a:spcPts val="0"/>
                        </a:spcAft>
                      </a:pPr>
                      <a:r>
                        <a:rPr lang="en-US" sz="1200">
                          <a:solidFill>
                            <a:srgbClr val="000000"/>
                          </a:solidFill>
                          <a:latin typeface="Times New Roman"/>
                          <a:ea typeface="Times New Roman"/>
                          <a:cs typeface="Times New Roman"/>
                        </a:rPr>
                        <a:t>60 g SS</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39.03±3.39</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24.20± 2.70</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50.98± 4.13</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72.13 ± 11.86</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85.19 ± 14.30</a:t>
                      </a:r>
                      <a:r>
                        <a:rPr lang="en-US" sz="1200" baseline="30000" dirty="0">
                          <a:solidFill>
                            <a:srgbClr val="000000"/>
                          </a:solidFill>
                          <a:latin typeface="Times New Roman"/>
                          <a:ea typeface="Times New Roman"/>
                          <a:cs typeface="Times New Roman"/>
                        </a:rPr>
                        <a:t>abc</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99.30± 8.50</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r>
              <a:tr h="279939">
                <a:tc>
                  <a:txBody>
                    <a:bodyPr/>
                    <a:lstStyle/>
                    <a:p>
                      <a:pPr algn="just">
                        <a:lnSpc>
                          <a:spcPct val="200000"/>
                        </a:lnSpc>
                        <a:spcAft>
                          <a:spcPts val="0"/>
                        </a:spcAft>
                      </a:pPr>
                      <a:r>
                        <a:rPr lang="en-US" sz="1200">
                          <a:solidFill>
                            <a:srgbClr val="000000"/>
                          </a:solidFill>
                          <a:latin typeface="Times New Roman"/>
                          <a:ea typeface="Times New Roman"/>
                          <a:cs typeface="Times New Roman"/>
                        </a:rPr>
                        <a:t>80 g SS</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38.40± 2.89</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23.40± 1.53</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42. 13± 6.17</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66.05± 10.93</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82.80± 11.85</a:t>
                      </a:r>
                      <a:r>
                        <a:rPr lang="en-US" sz="1200" baseline="30000" dirty="0">
                          <a:solidFill>
                            <a:srgbClr val="000000"/>
                          </a:solidFill>
                          <a:latin typeface="Times New Roman"/>
                          <a:ea typeface="Times New Roman"/>
                          <a:cs typeface="Times New Roman"/>
                        </a:rPr>
                        <a:t>abc</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94.68± 12.53</a:t>
                      </a:r>
                      <a:r>
                        <a:rPr lang="en-US" sz="1200" baseline="30000" dirty="0">
                          <a:solidFill>
                            <a:srgbClr val="000000"/>
                          </a:solidFill>
                          <a:latin typeface="Times New Roman"/>
                          <a:ea typeface="Times New Roman"/>
                          <a:cs typeface="Times New Roman"/>
                        </a:rPr>
                        <a:t>abc</a:t>
                      </a:r>
                      <a:endParaRPr lang="en-GB" sz="1200" dirty="0">
                        <a:latin typeface="Calibri"/>
                        <a:ea typeface="Times New Roman"/>
                        <a:cs typeface="Times New Roman"/>
                      </a:endParaRPr>
                    </a:p>
                  </a:txBody>
                  <a:tcPr marL="27709" marR="27709" marT="0" marB="0">
                    <a:lnL>
                      <a:noFill/>
                    </a:lnL>
                    <a:lnR>
                      <a:noFill/>
                    </a:lnR>
                    <a:lnT>
                      <a:noFill/>
                    </a:lnT>
                    <a:lnB>
                      <a:noFill/>
                    </a:lnB>
                  </a:tcPr>
                </a:tc>
              </a:tr>
              <a:tr h="279939">
                <a:tc>
                  <a:txBody>
                    <a:bodyPr/>
                    <a:lstStyle/>
                    <a:p>
                      <a:pPr algn="just">
                        <a:lnSpc>
                          <a:spcPct val="200000"/>
                        </a:lnSpc>
                        <a:spcAft>
                          <a:spcPts val="0"/>
                        </a:spcAft>
                      </a:pPr>
                      <a:r>
                        <a:rPr lang="en-US" sz="1200">
                          <a:solidFill>
                            <a:srgbClr val="000000"/>
                          </a:solidFill>
                          <a:latin typeface="Times New Roman"/>
                          <a:ea typeface="Times New Roman"/>
                          <a:cs typeface="Times New Roman"/>
                        </a:rPr>
                        <a:t>100 g SS</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33.03± 2.28</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21.65± 1.27</a:t>
                      </a:r>
                      <a:r>
                        <a:rPr lang="en-US" sz="1200" baseline="30000">
                          <a:solidFill>
                            <a:srgbClr val="000000"/>
                          </a:solidFill>
                          <a:latin typeface="Times New Roman"/>
                          <a:ea typeface="Times New Roman"/>
                          <a:cs typeface="Times New Roman"/>
                        </a:rPr>
                        <a:t>bcde</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36.75± 6.47</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42.45± 11.64</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75.80± 10.10</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85.43± 9.63</a:t>
                      </a:r>
                      <a:r>
                        <a:rPr lang="en-US" sz="1200" baseline="30000" dirty="0">
                          <a:solidFill>
                            <a:srgbClr val="000000"/>
                          </a:solidFill>
                          <a:latin typeface="Times New Roman"/>
                          <a:ea typeface="Times New Roman"/>
                          <a:cs typeface="Times New Roman"/>
                        </a:rPr>
                        <a:t>abc</a:t>
                      </a:r>
                      <a:endParaRPr lang="en-GB" sz="1200" dirty="0">
                        <a:latin typeface="Calibri"/>
                        <a:ea typeface="Times New Roman"/>
                        <a:cs typeface="Times New Roman"/>
                      </a:endParaRPr>
                    </a:p>
                  </a:txBody>
                  <a:tcPr marL="27709" marR="27709" marT="0" marB="0">
                    <a:lnL>
                      <a:noFill/>
                    </a:lnL>
                    <a:lnR>
                      <a:noFill/>
                    </a:lnR>
                    <a:lnT>
                      <a:noFill/>
                    </a:lnT>
                    <a:lnB>
                      <a:noFill/>
                    </a:lnB>
                  </a:tcPr>
                </a:tc>
              </a:tr>
              <a:tr h="279939">
                <a:tc>
                  <a:txBody>
                    <a:bodyPr/>
                    <a:lstStyle/>
                    <a:p>
                      <a:pPr algn="just">
                        <a:lnSpc>
                          <a:spcPct val="200000"/>
                        </a:lnSpc>
                        <a:spcAft>
                          <a:spcPts val="0"/>
                        </a:spcAft>
                      </a:pPr>
                      <a:r>
                        <a:rPr lang="en-US" sz="1200">
                          <a:solidFill>
                            <a:srgbClr val="000000"/>
                          </a:solidFill>
                          <a:latin typeface="Times New Roman"/>
                          <a:ea typeface="Times New Roman"/>
                          <a:cs typeface="Times New Roman"/>
                        </a:rPr>
                        <a:t>20 g MI</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37.43± 5.80</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21.43± 3.53</a:t>
                      </a:r>
                      <a:r>
                        <a:rPr lang="en-US" sz="1200" baseline="30000">
                          <a:solidFill>
                            <a:srgbClr val="000000"/>
                          </a:solidFill>
                          <a:latin typeface="Times New Roman"/>
                          <a:ea typeface="Times New Roman"/>
                          <a:cs typeface="Times New Roman"/>
                        </a:rPr>
                        <a:t>bcde</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41.38± 7.43</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67.18± 8.43</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95.50± 9.27</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100.52±8.30</a:t>
                      </a:r>
                      <a:r>
                        <a:rPr lang="en-US" sz="1200" baseline="30000" dirty="0">
                          <a:solidFill>
                            <a:srgbClr val="000000"/>
                          </a:solidFill>
                          <a:latin typeface="Times New Roman"/>
                          <a:ea typeface="Times New Roman"/>
                          <a:cs typeface="Times New Roman"/>
                        </a:rPr>
                        <a:t>abc</a:t>
                      </a:r>
                      <a:endParaRPr lang="en-GB" sz="1200" dirty="0">
                        <a:latin typeface="Calibri"/>
                        <a:ea typeface="Times New Roman"/>
                        <a:cs typeface="Times New Roman"/>
                      </a:endParaRPr>
                    </a:p>
                  </a:txBody>
                  <a:tcPr marL="27709" marR="27709" marT="0" marB="0">
                    <a:lnL>
                      <a:noFill/>
                    </a:lnL>
                    <a:lnR>
                      <a:noFill/>
                    </a:lnR>
                    <a:lnT>
                      <a:noFill/>
                    </a:lnT>
                    <a:lnB>
                      <a:noFill/>
                    </a:lnB>
                  </a:tcPr>
                </a:tc>
              </a:tr>
              <a:tr h="279939">
                <a:tc>
                  <a:txBody>
                    <a:bodyPr/>
                    <a:lstStyle/>
                    <a:p>
                      <a:pPr algn="just">
                        <a:lnSpc>
                          <a:spcPct val="200000"/>
                        </a:lnSpc>
                        <a:spcAft>
                          <a:spcPts val="0"/>
                        </a:spcAft>
                      </a:pPr>
                      <a:r>
                        <a:rPr lang="en-US" sz="1200">
                          <a:solidFill>
                            <a:srgbClr val="000000"/>
                          </a:solidFill>
                          <a:latin typeface="Times New Roman"/>
                          <a:ea typeface="Times New Roman"/>
                          <a:cs typeface="Times New Roman"/>
                        </a:rPr>
                        <a:t>40 g MI</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30.78± 2.24</a:t>
                      </a:r>
                      <a:r>
                        <a:rPr lang="en-US" sz="1200" baseline="30000">
                          <a:solidFill>
                            <a:srgbClr val="000000"/>
                          </a:solidFill>
                          <a:latin typeface="Times New Roman"/>
                          <a:ea typeface="Times New Roman"/>
                          <a:cs typeface="Times New Roman"/>
                        </a:rPr>
                        <a:t>abcd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21.03± 1.52</a:t>
                      </a:r>
                      <a:r>
                        <a:rPr lang="en-US" sz="1200" baseline="30000">
                          <a:solidFill>
                            <a:srgbClr val="000000"/>
                          </a:solidFill>
                          <a:latin typeface="Times New Roman"/>
                          <a:ea typeface="Times New Roman"/>
                          <a:cs typeface="Times New Roman"/>
                        </a:rPr>
                        <a:t>bcde</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37.95± 4.16</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64.60± 14.61</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93.80± 6.10</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95.28± 6.33</a:t>
                      </a:r>
                      <a:r>
                        <a:rPr lang="en-US" sz="1200" baseline="30000" dirty="0">
                          <a:solidFill>
                            <a:srgbClr val="000000"/>
                          </a:solidFill>
                          <a:latin typeface="Times New Roman"/>
                          <a:ea typeface="Times New Roman"/>
                          <a:cs typeface="Times New Roman"/>
                        </a:rPr>
                        <a:t>abc</a:t>
                      </a:r>
                      <a:endParaRPr lang="en-GB" sz="1200" dirty="0">
                        <a:latin typeface="Calibri"/>
                        <a:ea typeface="Times New Roman"/>
                        <a:cs typeface="Times New Roman"/>
                      </a:endParaRPr>
                    </a:p>
                  </a:txBody>
                  <a:tcPr marL="27709" marR="27709" marT="0" marB="0">
                    <a:lnL>
                      <a:noFill/>
                    </a:lnL>
                    <a:lnR>
                      <a:noFill/>
                    </a:lnR>
                    <a:lnT>
                      <a:noFill/>
                    </a:lnT>
                    <a:lnB>
                      <a:noFill/>
                    </a:lnB>
                  </a:tcPr>
                </a:tc>
              </a:tr>
              <a:tr h="279939">
                <a:tc>
                  <a:txBody>
                    <a:bodyPr/>
                    <a:lstStyle/>
                    <a:p>
                      <a:pPr algn="just">
                        <a:lnSpc>
                          <a:spcPct val="200000"/>
                        </a:lnSpc>
                        <a:spcAft>
                          <a:spcPts val="0"/>
                        </a:spcAft>
                      </a:pPr>
                      <a:r>
                        <a:rPr lang="en-US" sz="1200">
                          <a:solidFill>
                            <a:srgbClr val="000000"/>
                          </a:solidFill>
                          <a:latin typeface="Times New Roman"/>
                          <a:ea typeface="Times New Roman"/>
                          <a:cs typeface="Times New Roman"/>
                        </a:rPr>
                        <a:t>60 g MI</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30.25± 2.34</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dirty="0" smtClean="0">
                          <a:solidFill>
                            <a:srgbClr val="000000"/>
                          </a:solidFill>
                          <a:latin typeface="Times New Roman"/>
                          <a:ea typeface="Times New Roman"/>
                          <a:cs typeface="Times New Roman"/>
                        </a:rPr>
                        <a:t>20.05± 3.42</a:t>
                      </a:r>
                      <a:r>
                        <a:rPr lang="en-US" sz="1200" baseline="30000" dirty="0" smtClean="0">
                          <a:solidFill>
                            <a:srgbClr val="000000"/>
                          </a:solidFill>
                          <a:latin typeface="Times New Roman"/>
                          <a:ea typeface="Times New Roman"/>
                          <a:cs typeface="Times New Roman"/>
                        </a:rPr>
                        <a:t>cde</a:t>
                      </a:r>
                      <a:endParaRPr lang="en-GB" sz="1200" dirty="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36.15± 6.66</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62.58± 7.31</a:t>
                      </a:r>
                      <a:r>
                        <a:rPr lang="en-US" sz="1200" baseline="30000">
                          <a:solidFill>
                            <a:srgbClr val="000000"/>
                          </a:solidFill>
                          <a:latin typeface="Times New Roman"/>
                          <a:ea typeface="Times New Roman"/>
                          <a:cs typeface="Times New Roman"/>
                        </a:rPr>
                        <a:t>bcd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88.13± 13.10</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92.70± 14.64</a:t>
                      </a:r>
                      <a:r>
                        <a:rPr lang="en-US" sz="1200" baseline="30000">
                          <a:solidFill>
                            <a:srgbClr val="000000"/>
                          </a:solidFill>
                          <a:latin typeface="Times New Roman"/>
                          <a:ea typeface="Times New Roman"/>
                          <a:cs typeface="Times New Roman"/>
                        </a:rPr>
                        <a:t>abc</a:t>
                      </a:r>
                      <a:endParaRPr lang="en-GB" sz="1200">
                        <a:latin typeface="Calibri"/>
                        <a:ea typeface="Times New Roman"/>
                        <a:cs typeface="Times New Roman"/>
                      </a:endParaRPr>
                    </a:p>
                  </a:txBody>
                  <a:tcPr marL="27709" marR="27709" marT="0" marB="0">
                    <a:lnL>
                      <a:noFill/>
                    </a:lnL>
                    <a:lnR>
                      <a:noFill/>
                    </a:lnR>
                    <a:lnT>
                      <a:noFill/>
                    </a:lnT>
                    <a:lnB>
                      <a:noFill/>
                    </a:lnB>
                  </a:tcPr>
                </a:tc>
              </a:tr>
              <a:tr h="139970">
                <a:tc>
                  <a:txBody>
                    <a:bodyPr/>
                    <a:lstStyle/>
                    <a:p>
                      <a:pPr algn="just">
                        <a:lnSpc>
                          <a:spcPct val="200000"/>
                        </a:lnSpc>
                        <a:spcAft>
                          <a:spcPts val="0"/>
                        </a:spcAft>
                      </a:pPr>
                      <a:r>
                        <a:rPr lang="en-US" sz="1200">
                          <a:solidFill>
                            <a:srgbClr val="000000"/>
                          </a:solidFill>
                          <a:latin typeface="Times New Roman"/>
                          <a:ea typeface="Times New Roman"/>
                          <a:cs typeface="Times New Roman"/>
                        </a:rPr>
                        <a:t>80 g MI</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30.00± 2.46</a:t>
                      </a:r>
                      <a:r>
                        <a:rPr lang="en-US" sz="1200" baseline="30000">
                          <a:solidFill>
                            <a:srgbClr val="000000"/>
                          </a:solidFill>
                          <a:latin typeface="Times New Roman"/>
                          <a:ea typeface="Times New Roman"/>
                          <a:cs typeface="Times New Roman"/>
                        </a:rPr>
                        <a:t>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18.08± 2.57</a:t>
                      </a:r>
                      <a:r>
                        <a:rPr lang="en-US" sz="1200" baseline="30000">
                          <a:solidFill>
                            <a:srgbClr val="000000"/>
                          </a:solidFill>
                          <a:latin typeface="Times New Roman"/>
                          <a:ea typeface="Times New Roman"/>
                          <a:cs typeface="Times New Roman"/>
                        </a:rPr>
                        <a:t>de</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36.08± 1.02</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56.50± 10.60</a:t>
                      </a:r>
                      <a:r>
                        <a:rPr lang="en-US" sz="1200" baseline="30000">
                          <a:solidFill>
                            <a:srgbClr val="000000"/>
                          </a:solidFill>
                          <a:latin typeface="Times New Roman"/>
                          <a:ea typeface="Times New Roman"/>
                          <a:cs typeface="Times New Roman"/>
                        </a:rPr>
                        <a:t>cd</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73.70± 11.52</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27709" marR="27709" marT="0" marB="0">
                    <a:lnL>
                      <a:noFill/>
                    </a:lnL>
                    <a:lnR>
                      <a:noFill/>
                    </a:lnR>
                    <a:lnT>
                      <a:noFill/>
                    </a:lnT>
                    <a:lnB>
                      <a:noFill/>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79.60± 14.90</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27709" marR="27709" marT="0" marB="0">
                    <a:lnL>
                      <a:noFill/>
                    </a:lnL>
                    <a:lnR>
                      <a:noFill/>
                    </a:lnR>
                    <a:lnT>
                      <a:noFill/>
                    </a:lnT>
                    <a:lnB>
                      <a:noFill/>
                    </a:lnB>
                  </a:tcPr>
                </a:tc>
              </a:tr>
              <a:tr h="96592">
                <a:tc>
                  <a:txBody>
                    <a:bodyPr/>
                    <a:lstStyle/>
                    <a:p>
                      <a:pPr algn="just">
                        <a:lnSpc>
                          <a:spcPct val="200000"/>
                        </a:lnSpc>
                        <a:spcAft>
                          <a:spcPts val="0"/>
                        </a:spcAft>
                      </a:pPr>
                      <a:r>
                        <a:rPr lang="en-US" sz="1200">
                          <a:solidFill>
                            <a:srgbClr val="000000"/>
                          </a:solidFill>
                          <a:latin typeface="Times New Roman"/>
                          <a:ea typeface="Times New Roman"/>
                          <a:cs typeface="Times New Roman"/>
                        </a:rPr>
                        <a:t>100 g MI</a:t>
                      </a:r>
                      <a:endParaRPr lang="en-GB" sz="1200">
                        <a:latin typeface="Calibri"/>
                        <a:ea typeface="Times New Roman"/>
                        <a:cs typeface="Times New Roman"/>
                      </a:endParaRPr>
                    </a:p>
                  </a:txBody>
                  <a:tcPr marL="27709" marR="2770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200" dirty="0" smtClean="0">
                          <a:solidFill>
                            <a:srgbClr val="000000"/>
                          </a:solidFill>
                          <a:latin typeface="Times New Roman"/>
                          <a:ea typeface="Times New Roman"/>
                          <a:cs typeface="Times New Roman"/>
                        </a:rPr>
                        <a:t>25.25± 2.19</a:t>
                      </a:r>
                      <a:r>
                        <a:rPr lang="en-US" sz="1200" baseline="30000" dirty="0" smtClean="0">
                          <a:solidFill>
                            <a:srgbClr val="000000"/>
                          </a:solidFill>
                          <a:latin typeface="Times New Roman"/>
                          <a:ea typeface="Times New Roman"/>
                          <a:cs typeface="Times New Roman"/>
                        </a:rPr>
                        <a:t>d</a:t>
                      </a:r>
                      <a:endParaRPr lang="en-GB" sz="1200" dirty="0">
                        <a:latin typeface="Calibri"/>
                        <a:ea typeface="Times New Roman"/>
                        <a:cs typeface="Times New Roman"/>
                      </a:endParaRPr>
                    </a:p>
                  </a:txBody>
                  <a:tcPr marL="27709" marR="2770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15.38± 1.04</a:t>
                      </a:r>
                      <a:r>
                        <a:rPr lang="en-US" sz="1200" baseline="30000">
                          <a:solidFill>
                            <a:srgbClr val="000000"/>
                          </a:solidFill>
                          <a:latin typeface="Times New Roman"/>
                          <a:ea typeface="Times New Roman"/>
                          <a:cs typeface="Times New Roman"/>
                        </a:rPr>
                        <a:t>e</a:t>
                      </a:r>
                      <a:endParaRPr lang="en-GB" sz="1200">
                        <a:latin typeface="Calibri"/>
                        <a:ea typeface="Times New Roman"/>
                        <a:cs typeface="Times New Roman"/>
                      </a:endParaRPr>
                    </a:p>
                  </a:txBody>
                  <a:tcPr marL="27709" marR="2770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30.03± 2.64</a:t>
                      </a:r>
                      <a:r>
                        <a:rPr lang="en-US" sz="12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27709" marR="2770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46.78 ± 3.74</a:t>
                      </a:r>
                      <a:r>
                        <a:rPr lang="en-US" sz="1200" baseline="30000">
                          <a:solidFill>
                            <a:srgbClr val="000000"/>
                          </a:solidFill>
                          <a:latin typeface="Times New Roman"/>
                          <a:ea typeface="Times New Roman"/>
                          <a:cs typeface="Times New Roman"/>
                        </a:rPr>
                        <a:t>d</a:t>
                      </a:r>
                      <a:endParaRPr lang="en-GB" sz="1200">
                        <a:latin typeface="Calibri"/>
                        <a:ea typeface="Times New Roman"/>
                        <a:cs typeface="Times New Roman"/>
                      </a:endParaRPr>
                    </a:p>
                  </a:txBody>
                  <a:tcPr marL="27709" marR="2770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200">
                          <a:solidFill>
                            <a:srgbClr val="000000"/>
                          </a:solidFill>
                          <a:latin typeface="Times New Roman"/>
                          <a:ea typeface="Times New Roman"/>
                          <a:cs typeface="Times New Roman"/>
                        </a:rPr>
                        <a:t>68.25± 4.13</a:t>
                      </a:r>
                      <a:r>
                        <a:rPr lang="en-US" sz="12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27709" marR="2770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200" dirty="0">
                          <a:solidFill>
                            <a:srgbClr val="000000"/>
                          </a:solidFill>
                          <a:latin typeface="Times New Roman"/>
                          <a:ea typeface="Times New Roman"/>
                          <a:cs typeface="Times New Roman"/>
                        </a:rPr>
                        <a:t>75.03± 2.28</a:t>
                      </a:r>
                      <a:r>
                        <a:rPr lang="en-US" sz="1200" baseline="30000" dirty="0">
                          <a:solidFill>
                            <a:srgbClr val="000000"/>
                          </a:solidFill>
                          <a:latin typeface="Times New Roman"/>
                          <a:ea typeface="Times New Roman"/>
                          <a:cs typeface="Times New Roman"/>
                        </a:rPr>
                        <a:t>c</a:t>
                      </a:r>
                      <a:endParaRPr lang="en-GB" sz="1200" dirty="0">
                        <a:latin typeface="Calibri"/>
                        <a:ea typeface="Times New Roman"/>
                        <a:cs typeface="Times New Roman"/>
                      </a:endParaRPr>
                    </a:p>
                  </a:txBody>
                  <a:tcPr marL="27709" marR="27709"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6081" name="Rectangle 1"/>
          <p:cNvSpPr>
            <a:spLocks noChangeArrowheads="1"/>
          </p:cNvSpPr>
          <p:nvPr/>
        </p:nvSpPr>
        <p:spPr bwMode="auto">
          <a:xfrm>
            <a:off x="285720" y="-15388"/>
            <a:ext cx="864399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Table 4c: Allelopathic effect of </a:t>
            </a:r>
            <a:r>
              <a:rPr kumimoji="0" lang="en-US" sz="14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 </a:t>
            </a:r>
            <a:r>
              <a:rPr kumimoji="0" lang="en-US" sz="14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14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 </a:t>
            </a:r>
            <a:r>
              <a:rPr kumimoji="0" lang="en-US" sz="14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siamea</a:t>
            </a:r>
            <a:r>
              <a:rPr kumimoji="0" lang="en-US" sz="14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and</a:t>
            </a:r>
            <a:r>
              <a:rPr kumimoji="0" lang="en-US" sz="14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M. </a:t>
            </a:r>
            <a:r>
              <a:rPr kumimoji="0" lang="en-US" sz="14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14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leaf leaves powder on the height (cm) of maize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GB" b="1" dirty="0" smtClean="0"/>
              <a:t/>
            </a:r>
            <a:br>
              <a:rPr lang="en-GB" b="1" dirty="0" smtClean="0"/>
            </a:br>
            <a:r>
              <a:rPr lang="en-GB" sz="2200" b="1" dirty="0" smtClean="0"/>
              <a:t>Table 5a</a:t>
            </a:r>
            <a:r>
              <a:rPr lang="en-GB" sz="1300" b="1" dirty="0" smtClean="0"/>
              <a:t>: </a:t>
            </a:r>
            <a:r>
              <a:rPr lang="en-GB" sz="2200" b="1" dirty="0" smtClean="0">
                <a:latin typeface="Times New Roman" pitchFamily="18" charset="0"/>
                <a:cs typeface="Times New Roman" pitchFamily="18" charset="0"/>
              </a:rPr>
              <a:t>Mean value of </a:t>
            </a:r>
            <a:r>
              <a:rPr lang="en-GB" sz="2200" b="1" dirty="0" err="1" smtClean="0">
                <a:latin typeface="Times New Roman" pitchFamily="18" charset="0"/>
                <a:cs typeface="Times New Roman" pitchFamily="18" charset="0"/>
              </a:rPr>
              <a:t>allelopathic</a:t>
            </a:r>
            <a:r>
              <a:rPr lang="en-GB" sz="2200" b="1" dirty="0" smtClean="0">
                <a:latin typeface="Times New Roman" pitchFamily="18" charset="0"/>
                <a:cs typeface="Times New Roman" pitchFamily="18" charset="0"/>
              </a:rPr>
              <a:t> effect of </a:t>
            </a:r>
            <a:r>
              <a:rPr lang="en-GB" sz="2200" b="1" i="1" dirty="0" err="1" smtClean="0">
                <a:latin typeface="Times New Roman" pitchFamily="18" charset="0"/>
                <a:cs typeface="Times New Roman" pitchFamily="18" charset="0"/>
              </a:rPr>
              <a:t>Azadirachta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indica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Senna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siamea</a:t>
            </a:r>
            <a:r>
              <a:rPr lang="en-GB" sz="2200" b="1" i="1" dirty="0" smtClean="0">
                <a:latin typeface="Times New Roman" pitchFamily="18" charset="0"/>
                <a:cs typeface="Times New Roman" pitchFamily="18" charset="0"/>
              </a:rPr>
              <a:t> and M. </a:t>
            </a:r>
            <a:r>
              <a:rPr lang="en-GB" sz="2200" b="1" i="1" dirty="0" err="1" smtClean="0">
                <a:latin typeface="Times New Roman" pitchFamily="18" charset="0"/>
                <a:cs typeface="Times New Roman" pitchFamily="18" charset="0"/>
              </a:rPr>
              <a:t>indica</a:t>
            </a:r>
            <a:r>
              <a:rPr lang="en-GB" sz="2200" b="1" dirty="0" smtClean="0">
                <a:latin typeface="Times New Roman" pitchFamily="18" charset="0"/>
                <a:cs typeface="Times New Roman" pitchFamily="18" charset="0"/>
              </a:rPr>
              <a:t>   on Root biomass of maize</a:t>
            </a:r>
            <a:r>
              <a:rPr lang="en-GB" sz="2200" b="1" i="1" dirty="0" smtClean="0">
                <a:latin typeface="Times New Roman" pitchFamily="18" charset="0"/>
                <a:cs typeface="Times New Roman" pitchFamily="18" charset="0"/>
              </a:rPr>
              <a:t> </a:t>
            </a:r>
            <a:r>
              <a:rPr lang="en-GB" sz="2200" b="1" dirty="0" smtClean="0">
                <a:latin typeface="Times New Roman" pitchFamily="18" charset="0"/>
                <a:cs typeface="Times New Roman" pitchFamily="18" charset="0"/>
              </a:rPr>
              <a:t>at 30 days</a:t>
            </a:r>
            <a:r>
              <a:rPr lang="en-GB" dirty="0" smtClean="0"/>
              <a:t>.</a:t>
            </a:r>
            <a:br>
              <a:rPr lang="en-GB" dirty="0" smtClean="0"/>
            </a:b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496284005"/>
              </p:ext>
            </p:extLst>
          </p:nvPr>
        </p:nvGraphicFramePr>
        <p:xfrm>
          <a:off x="428596" y="1714486"/>
          <a:ext cx="8429684" cy="4698900"/>
        </p:xfrm>
        <a:graphic>
          <a:graphicData uri="http://schemas.openxmlformats.org/drawingml/2006/table">
            <a:tbl>
              <a:tblPr/>
              <a:tblGrid>
                <a:gridCol w="2106964"/>
                <a:gridCol w="2106964"/>
                <a:gridCol w="2107878"/>
                <a:gridCol w="2107878"/>
              </a:tblGrid>
              <a:tr h="642942">
                <a:tc>
                  <a:txBody>
                    <a:bodyPr/>
                    <a:lstStyle/>
                    <a:p>
                      <a:pPr>
                        <a:lnSpc>
                          <a:spcPct val="115000"/>
                        </a:lnSpc>
                        <a:spcAft>
                          <a:spcPts val="0"/>
                        </a:spcAft>
                      </a:pPr>
                      <a:r>
                        <a:rPr lang="en-GB" sz="2400" dirty="0">
                          <a:latin typeface="Times New Roman"/>
                          <a:ea typeface="Calibri"/>
                          <a:cs typeface="Times New Roman"/>
                        </a:rPr>
                        <a:t>Treatments</a:t>
                      </a:r>
                      <a:endParaRPr lang="en-GB" sz="24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i="1" dirty="0" err="1">
                          <a:latin typeface="Times New Roman"/>
                          <a:ea typeface="Calibri"/>
                          <a:cs typeface="Times New Roman"/>
                        </a:rPr>
                        <a:t>Azadirachta</a:t>
                      </a:r>
                      <a:r>
                        <a:rPr lang="en-GB" sz="2400" i="1" dirty="0">
                          <a:latin typeface="Times New Roman"/>
                          <a:ea typeface="Calibri"/>
                          <a:cs typeface="Times New Roman"/>
                        </a:rPr>
                        <a:t> </a:t>
                      </a:r>
                      <a:r>
                        <a:rPr lang="en-GB" sz="2400" i="1" dirty="0" err="1">
                          <a:latin typeface="Times New Roman"/>
                          <a:ea typeface="Calibri"/>
                          <a:cs typeface="Times New Roman"/>
                        </a:rPr>
                        <a:t>indica</a:t>
                      </a:r>
                      <a:endParaRPr lang="en-GB" sz="24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i="1" dirty="0" err="1">
                          <a:latin typeface="Times New Roman"/>
                          <a:ea typeface="Calibri"/>
                          <a:cs typeface="Times New Roman"/>
                        </a:rPr>
                        <a:t>Senna</a:t>
                      </a:r>
                      <a:r>
                        <a:rPr lang="en-GB" sz="2400" i="1" dirty="0">
                          <a:latin typeface="Times New Roman"/>
                          <a:ea typeface="Calibri"/>
                          <a:cs typeface="Times New Roman"/>
                        </a:rPr>
                        <a:t> </a:t>
                      </a:r>
                      <a:r>
                        <a:rPr lang="en-GB" sz="2400" i="1" dirty="0" err="1">
                          <a:latin typeface="Times New Roman"/>
                          <a:ea typeface="Calibri"/>
                          <a:cs typeface="Times New Roman"/>
                        </a:rPr>
                        <a:t>siamea</a:t>
                      </a:r>
                      <a:endParaRPr lang="en-GB" sz="24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i="1" dirty="0" err="1">
                          <a:latin typeface="Times New Roman"/>
                          <a:ea typeface="Calibri"/>
                          <a:cs typeface="Times New Roman"/>
                        </a:rPr>
                        <a:t>Mangifera</a:t>
                      </a:r>
                      <a:r>
                        <a:rPr lang="en-GB" sz="2400" i="1" dirty="0">
                          <a:latin typeface="Times New Roman"/>
                          <a:ea typeface="Calibri"/>
                          <a:cs typeface="Times New Roman"/>
                        </a:rPr>
                        <a:t> </a:t>
                      </a:r>
                      <a:r>
                        <a:rPr lang="en-GB" sz="2400" i="1" dirty="0" err="1">
                          <a:latin typeface="Times New Roman"/>
                          <a:ea typeface="Calibri"/>
                          <a:cs typeface="Times New Roman"/>
                        </a:rPr>
                        <a:t>indica</a:t>
                      </a:r>
                      <a:endParaRPr lang="en-GB" sz="24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42">
                <a:tc>
                  <a:txBody>
                    <a:bodyPr/>
                    <a:lstStyle/>
                    <a:p>
                      <a:pPr>
                        <a:lnSpc>
                          <a:spcPct val="115000"/>
                        </a:lnSpc>
                        <a:spcAft>
                          <a:spcPts val="0"/>
                        </a:spcAft>
                      </a:pPr>
                      <a:r>
                        <a:rPr lang="en-GB" sz="1800">
                          <a:latin typeface="Times New Roman"/>
                          <a:ea typeface="Calibri"/>
                          <a:cs typeface="Times New Roman"/>
                        </a:rPr>
                        <a:t>Control</a:t>
                      </a:r>
                      <a:endParaRPr lang="en-GB" sz="16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1800">
                          <a:latin typeface="Times New Roman"/>
                          <a:ea typeface="Calibri"/>
                          <a:cs typeface="Times New Roman"/>
                        </a:rPr>
                        <a:t>72.50±4.21</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1800">
                          <a:latin typeface="Times New Roman"/>
                          <a:ea typeface="Calibri"/>
                          <a:cs typeface="Times New Roman"/>
                        </a:rPr>
                        <a:t>76.50±2.66</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1800">
                          <a:latin typeface="Times New Roman"/>
                          <a:ea typeface="Calibri"/>
                          <a:cs typeface="Times New Roman"/>
                        </a:rPr>
                        <a:t>72.50±3.77</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642942">
                <a:tc>
                  <a:txBody>
                    <a:bodyPr/>
                    <a:lstStyle/>
                    <a:p>
                      <a:pPr>
                        <a:lnSpc>
                          <a:spcPct val="115000"/>
                        </a:lnSpc>
                        <a:spcAft>
                          <a:spcPts val="0"/>
                        </a:spcAft>
                      </a:pPr>
                      <a:r>
                        <a:rPr lang="en-GB" sz="1800" dirty="0">
                          <a:latin typeface="Times New Roman"/>
                          <a:ea typeface="Calibri"/>
                          <a:cs typeface="Times New Roman"/>
                        </a:rPr>
                        <a:t>20g</a:t>
                      </a:r>
                      <a:endParaRPr lang="en-GB" sz="16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71.75±2.50</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75.50±2.63</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68.50±1.93</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r>
              <a:tr h="642942">
                <a:tc>
                  <a:txBody>
                    <a:bodyPr/>
                    <a:lstStyle/>
                    <a:p>
                      <a:pPr>
                        <a:lnSpc>
                          <a:spcPct val="115000"/>
                        </a:lnSpc>
                        <a:spcAft>
                          <a:spcPts val="0"/>
                        </a:spcAft>
                      </a:pPr>
                      <a:r>
                        <a:rPr lang="en-GB" sz="1800">
                          <a:latin typeface="Times New Roman"/>
                          <a:ea typeface="Calibri"/>
                          <a:cs typeface="Times New Roman"/>
                        </a:rPr>
                        <a:t>40g</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71.25±4.97</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68.75±3.38</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68.25±3.19</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r>
              <a:tr h="642942">
                <a:tc>
                  <a:txBody>
                    <a:bodyPr/>
                    <a:lstStyle/>
                    <a:p>
                      <a:pPr>
                        <a:lnSpc>
                          <a:spcPct val="115000"/>
                        </a:lnSpc>
                        <a:spcAft>
                          <a:spcPts val="0"/>
                        </a:spcAft>
                      </a:pPr>
                      <a:r>
                        <a:rPr lang="en-GB" sz="1800">
                          <a:latin typeface="Times New Roman"/>
                          <a:ea typeface="Calibri"/>
                          <a:cs typeface="Times New Roman"/>
                        </a:rPr>
                        <a:t>60g</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71.25±3.75</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68.50±4.17</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63.00±6.24</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r>
              <a:tr h="642942">
                <a:tc>
                  <a:txBody>
                    <a:bodyPr/>
                    <a:lstStyle/>
                    <a:p>
                      <a:pPr>
                        <a:lnSpc>
                          <a:spcPct val="115000"/>
                        </a:lnSpc>
                        <a:spcAft>
                          <a:spcPts val="0"/>
                        </a:spcAft>
                      </a:pPr>
                      <a:r>
                        <a:rPr lang="en-GB" sz="1800">
                          <a:latin typeface="Times New Roman"/>
                          <a:ea typeface="Calibri"/>
                          <a:cs typeface="Times New Roman"/>
                        </a:rPr>
                        <a:t>80g</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63.00±6.25</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63.00±6.25</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62.25±4.40</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r>
              <a:tr h="642942">
                <a:tc>
                  <a:txBody>
                    <a:bodyPr/>
                    <a:lstStyle/>
                    <a:p>
                      <a:pPr>
                        <a:lnSpc>
                          <a:spcPct val="115000"/>
                        </a:lnSpc>
                        <a:spcAft>
                          <a:spcPts val="0"/>
                        </a:spcAft>
                      </a:pPr>
                      <a:r>
                        <a:rPr lang="en-GB" sz="1800">
                          <a:latin typeface="Times New Roman"/>
                          <a:ea typeface="Calibri"/>
                          <a:cs typeface="Times New Roman"/>
                        </a:rPr>
                        <a:t>100g</a:t>
                      </a:r>
                      <a:endParaRPr lang="en-GB" sz="16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800">
                          <a:latin typeface="Times New Roman"/>
                          <a:ea typeface="Calibri"/>
                          <a:cs typeface="Times New Roman"/>
                        </a:rPr>
                        <a:t>62.50±8.31</a:t>
                      </a:r>
                      <a:r>
                        <a:rPr lang="en-GB" sz="1800" baseline="30000">
                          <a:latin typeface="Times New Roman"/>
                          <a:ea typeface="Calibri"/>
                          <a:cs typeface="Times New Roman"/>
                        </a:rPr>
                        <a:t>b</a:t>
                      </a:r>
                      <a:endParaRPr lang="en-GB" sz="16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800">
                          <a:latin typeface="Times New Roman"/>
                          <a:ea typeface="Calibri"/>
                          <a:cs typeface="Times New Roman"/>
                        </a:rPr>
                        <a:t>62.25±9.81</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800" dirty="0">
                          <a:latin typeface="Times New Roman"/>
                          <a:ea typeface="Calibri"/>
                          <a:cs typeface="Times New Roman"/>
                        </a:rPr>
                        <a:t>60.75±9.90</a:t>
                      </a:r>
                      <a:r>
                        <a:rPr lang="en-GB" sz="1800" baseline="30000" dirty="0">
                          <a:latin typeface="Times New Roman"/>
                          <a:ea typeface="Calibri"/>
                          <a:cs typeface="Times New Roman"/>
                        </a:rPr>
                        <a:t>a</a:t>
                      </a:r>
                      <a:endParaRPr lang="en-GB" sz="16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921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b="1" dirty="0" smtClean="0"/>
              <a:t/>
            </a:r>
            <a:br>
              <a:rPr lang="en-GB" sz="2400" b="1" dirty="0" smtClean="0"/>
            </a:br>
            <a:r>
              <a:rPr lang="en-GB" sz="2400" b="1" dirty="0" smtClean="0"/>
              <a:t/>
            </a:r>
            <a:br>
              <a:rPr lang="en-GB" sz="2400" b="1" dirty="0" smtClean="0"/>
            </a:br>
            <a:r>
              <a:rPr lang="en-GB" sz="2400" b="1" dirty="0"/>
              <a:t>T</a:t>
            </a:r>
            <a:r>
              <a:rPr lang="en-GB" sz="2400" b="1" dirty="0" smtClean="0"/>
              <a:t>able 5b: Mean value of </a:t>
            </a:r>
            <a:r>
              <a:rPr lang="en-GB" sz="2400" b="1" dirty="0" err="1" smtClean="0"/>
              <a:t>allelopathic</a:t>
            </a:r>
            <a:r>
              <a:rPr lang="en-GB" sz="2400" b="1" dirty="0" smtClean="0"/>
              <a:t> effect of </a:t>
            </a:r>
            <a:r>
              <a:rPr lang="en-GB" sz="2400" b="1" i="1" dirty="0" err="1" smtClean="0"/>
              <a:t>Azadirachta</a:t>
            </a:r>
            <a:r>
              <a:rPr lang="en-GB" sz="2400" b="1" i="1" dirty="0" smtClean="0"/>
              <a:t> </a:t>
            </a:r>
            <a:r>
              <a:rPr lang="en-GB" sz="2400" b="1" i="1" dirty="0" err="1" smtClean="0"/>
              <a:t>indica</a:t>
            </a:r>
            <a:r>
              <a:rPr lang="en-GB" sz="2400" b="1" i="1" dirty="0" smtClean="0"/>
              <a:t>, </a:t>
            </a:r>
            <a:r>
              <a:rPr lang="en-GB" sz="2400" b="1" i="1" dirty="0" err="1" smtClean="0"/>
              <a:t>Senna</a:t>
            </a:r>
            <a:r>
              <a:rPr lang="en-GB" sz="2400" b="1" i="1" dirty="0" smtClean="0"/>
              <a:t> </a:t>
            </a:r>
            <a:r>
              <a:rPr lang="en-GB" sz="2400" b="1" i="1" dirty="0" err="1" smtClean="0"/>
              <a:t>siamea</a:t>
            </a:r>
            <a:r>
              <a:rPr lang="en-GB" sz="2400" b="1" i="1" dirty="0" smtClean="0"/>
              <a:t> and M. </a:t>
            </a:r>
            <a:r>
              <a:rPr lang="en-GB" sz="2400" b="1" i="1" dirty="0" err="1" smtClean="0"/>
              <a:t>indica</a:t>
            </a:r>
            <a:r>
              <a:rPr lang="en-GB" sz="2400" b="1" dirty="0" smtClean="0"/>
              <a:t>   on Stem biomass of maize</a:t>
            </a:r>
            <a:r>
              <a:rPr lang="en-GB" sz="2400" b="1" i="1" dirty="0" smtClean="0"/>
              <a:t> </a:t>
            </a:r>
            <a:r>
              <a:rPr lang="en-GB" sz="2400" b="1" dirty="0" smtClean="0"/>
              <a:t>at 30 days.</a:t>
            </a:r>
            <a:r>
              <a:rPr lang="en-GB" dirty="0" smtClean="0"/>
              <a:t/>
            </a:r>
            <a:br>
              <a:rPr lang="en-GB" dirty="0" smtClean="0"/>
            </a:b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829346265"/>
              </p:ext>
            </p:extLst>
          </p:nvPr>
        </p:nvGraphicFramePr>
        <p:xfrm>
          <a:off x="500033" y="1643048"/>
          <a:ext cx="8215370" cy="4576434"/>
        </p:xfrm>
        <a:graphic>
          <a:graphicData uri="http://schemas.openxmlformats.org/drawingml/2006/table">
            <a:tbl>
              <a:tblPr/>
              <a:tblGrid>
                <a:gridCol w="2053398"/>
                <a:gridCol w="2053398"/>
                <a:gridCol w="2054287"/>
                <a:gridCol w="2054287"/>
              </a:tblGrid>
              <a:tr h="622531">
                <a:tc>
                  <a:txBody>
                    <a:bodyPr/>
                    <a:lstStyle/>
                    <a:p>
                      <a:pPr>
                        <a:lnSpc>
                          <a:spcPct val="115000"/>
                        </a:lnSpc>
                        <a:spcAft>
                          <a:spcPts val="0"/>
                        </a:spcAft>
                      </a:pPr>
                      <a:r>
                        <a:rPr lang="en-GB" sz="2400" dirty="0">
                          <a:latin typeface="Times New Roman"/>
                          <a:ea typeface="Calibri"/>
                          <a:cs typeface="Times New Roman"/>
                        </a:rPr>
                        <a:t>Treatments</a:t>
                      </a:r>
                      <a:endParaRPr lang="en-GB" sz="24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i="1" dirty="0" err="1">
                          <a:latin typeface="Times New Roman"/>
                          <a:ea typeface="Calibri"/>
                          <a:cs typeface="Times New Roman"/>
                        </a:rPr>
                        <a:t>Azadirachta</a:t>
                      </a:r>
                      <a:r>
                        <a:rPr lang="en-GB" sz="2400" i="1" dirty="0">
                          <a:latin typeface="Times New Roman"/>
                          <a:ea typeface="Calibri"/>
                          <a:cs typeface="Times New Roman"/>
                        </a:rPr>
                        <a:t> </a:t>
                      </a:r>
                      <a:r>
                        <a:rPr lang="en-GB" sz="2400" i="1" dirty="0" err="1">
                          <a:latin typeface="Times New Roman"/>
                          <a:ea typeface="Calibri"/>
                          <a:cs typeface="Times New Roman"/>
                        </a:rPr>
                        <a:t>indica</a:t>
                      </a:r>
                      <a:endParaRPr lang="en-GB" sz="24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i="1" dirty="0" err="1">
                          <a:latin typeface="Times New Roman"/>
                          <a:ea typeface="Calibri"/>
                          <a:cs typeface="Times New Roman"/>
                        </a:rPr>
                        <a:t>Senna</a:t>
                      </a:r>
                      <a:r>
                        <a:rPr lang="en-GB" sz="2400" i="1" dirty="0">
                          <a:latin typeface="Times New Roman"/>
                          <a:ea typeface="Calibri"/>
                          <a:cs typeface="Times New Roman"/>
                        </a:rPr>
                        <a:t> </a:t>
                      </a:r>
                      <a:r>
                        <a:rPr lang="en-GB" sz="2400" i="1" dirty="0" err="1">
                          <a:latin typeface="Times New Roman"/>
                          <a:ea typeface="Calibri"/>
                          <a:cs typeface="Times New Roman"/>
                        </a:rPr>
                        <a:t>siamea</a:t>
                      </a:r>
                      <a:endParaRPr lang="en-GB" sz="24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i="1" dirty="0" err="1">
                          <a:latin typeface="Times New Roman"/>
                          <a:ea typeface="Calibri"/>
                          <a:cs typeface="Times New Roman"/>
                        </a:rPr>
                        <a:t>Mangifera</a:t>
                      </a:r>
                      <a:r>
                        <a:rPr lang="en-GB" sz="2400" i="1" dirty="0">
                          <a:latin typeface="Times New Roman"/>
                          <a:ea typeface="Calibri"/>
                          <a:cs typeface="Times New Roman"/>
                        </a:rPr>
                        <a:t> </a:t>
                      </a:r>
                      <a:r>
                        <a:rPr lang="en-GB" sz="2400" i="1" dirty="0" err="1">
                          <a:latin typeface="Times New Roman"/>
                          <a:ea typeface="Calibri"/>
                          <a:cs typeface="Times New Roman"/>
                        </a:rPr>
                        <a:t>indica</a:t>
                      </a:r>
                      <a:endParaRPr lang="en-GB" sz="24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31">
                <a:tc>
                  <a:txBody>
                    <a:bodyPr/>
                    <a:lstStyle/>
                    <a:p>
                      <a:pPr>
                        <a:lnSpc>
                          <a:spcPct val="115000"/>
                        </a:lnSpc>
                        <a:spcAft>
                          <a:spcPts val="0"/>
                        </a:spcAft>
                      </a:pPr>
                      <a:r>
                        <a:rPr lang="en-GB" sz="1800">
                          <a:latin typeface="Times New Roman"/>
                          <a:ea typeface="Calibri"/>
                          <a:cs typeface="Times New Roman"/>
                        </a:rPr>
                        <a:t>Control</a:t>
                      </a:r>
                      <a:endParaRPr lang="en-GB" sz="16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1800">
                          <a:latin typeface="Times New Roman"/>
                          <a:ea typeface="Calibri"/>
                          <a:cs typeface="Times New Roman"/>
                        </a:rPr>
                        <a:t>91.25±2.94</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1800">
                          <a:latin typeface="Times New Roman"/>
                          <a:ea typeface="Calibri"/>
                          <a:cs typeface="Times New Roman"/>
                        </a:rPr>
                        <a:t>88.25±0.85</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1800">
                          <a:latin typeface="Times New Roman"/>
                          <a:ea typeface="Calibri"/>
                          <a:cs typeface="Times New Roman"/>
                        </a:rPr>
                        <a:t>89.25±1.97</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622531">
                <a:tc>
                  <a:txBody>
                    <a:bodyPr/>
                    <a:lstStyle/>
                    <a:p>
                      <a:pPr>
                        <a:lnSpc>
                          <a:spcPct val="115000"/>
                        </a:lnSpc>
                        <a:spcAft>
                          <a:spcPts val="0"/>
                        </a:spcAft>
                      </a:pPr>
                      <a:r>
                        <a:rPr lang="en-GB" sz="1800">
                          <a:latin typeface="Times New Roman"/>
                          <a:ea typeface="Calibri"/>
                          <a:cs typeface="Times New Roman"/>
                        </a:rPr>
                        <a:t>20g</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dirty="0">
                          <a:latin typeface="Times New Roman"/>
                          <a:ea typeface="Calibri"/>
                          <a:cs typeface="Times New Roman"/>
                        </a:rPr>
                        <a:t>88.50±2.87</a:t>
                      </a:r>
                      <a:r>
                        <a:rPr lang="en-GB" sz="1800" baseline="30000" dirty="0">
                          <a:latin typeface="Times New Roman"/>
                          <a:ea typeface="Calibri"/>
                          <a:cs typeface="Times New Roman"/>
                        </a:rPr>
                        <a:t>a</a:t>
                      </a:r>
                      <a:endParaRPr lang="en-GB" sz="16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88.00±1.22</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88.00±1.22</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r>
              <a:tr h="622531">
                <a:tc>
                  <a:txBody>
                    <a:bodyPr/>
                    <a:lstStyle/>
                    <a:p>
                      <a:pPr>
                        <a:lnSpc>
                          <a:spcPct val="115000"/>
                        </a:lnSpc>
                        <a:spcAft>
                          <a:spcPts val="0"/>
                        </a:spcAft>
                      </a:pPr>
                      <a:r>
                        <a:rPr lang="en-GB" sz="1800">
                          <a:latin typeface="Times New Roman"/>
                          <a:ea typeface="Calibri"/>
                          <a:cs typeface="Times New Roman"/>
                        </a:rPr>
                        <a:t>40g</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88.00±1.41</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87.25±0.63</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86.75±2.59</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r>
              <a:tr h="622531">
                <a:tc>
                  <a:txBody>
                    <a:bodyPr/>
                    <a:lstStyle/>
                    <a:p>
                      <a:pPr>
                        <a:lnSpc>
                          <a:spcPct val="115000"/>
                        </a:lnSpc>
                        <a:spcAft>
                          <a:spcPts val="0"/>
                        </a:spcAft>
                      </a:pPr>
                      <a:r>
                        <a:rPr lang="en-GB" sz="1800">
                          <a:latin typeface="Times New Roman"/>
                          <a:ea typeface="Calibri"/>
                          <a:cs typeface="Times New Roman"/>
                        </a:rPr>
                        <a:t>60g</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88.00±1.22</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86.25±1.44</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dirty="0">
                          <a:latin typeface="Times New Roman"/>
                          <a:ea typeface="Calibri"/>
                          <a:cs typeface="Times New Roman"/>
                        </a:rPr>
                        <a:t>86.75±1.11</a:t>
                      </a:r>
                      <a:r>
                        <a:rPr lang="en-GB" sz="1800" baseline="30000" dirty="0">
                          <a:latin typeface="Times New Roman"/>
                          <a:ea typeface="Calibri"/>
                          <a:cs typeface="Times New Roman"/>
                        </a:rPr>
                        <a:t>a</a:t>
                      </a:r>
                      <a:endParaRPr lang="en-GB" sz="1600" dirty="0">
                        <a:latin typeface="Calibri"/>
                        <a:ea typeface="Calibri"/>
                        <a:cs typeface="Times New Roman"/>
                      </a:endParaRPr>
                    </a:p>
                  </a:txBody>
                  <a:tcPr marL="68580" marR="68580" marT="0" marB="0">
                    <a:lnL>
                      <a:noFill/>
                    </a:lnL>
                    <a:lnR>
                      <a:noFill/>
                    </a:lnR>
                    <a:lnT>
                      <a:noFill/>
                    </a:lnT>
                    <a:lnB>
                      <a:noFill/>
                    </a:lnB>
                  </a:tcPr>
                </a:tc>
              </a:tr>
              <a:tr h="622531">
                <a:tc>
                  <a:txBody>
                    <a:bodyPr/>
                    <a:lstStyle/>
                    <a:p>
                      <a:pPr>
                        <a:lnSpc>
                          <a:spcPct val="115000"/>
                        </a:lnSpc>
                        <a:spcAft>
                          <a:spcPts val="0"/>
                        </a:spcAft>
                      </a:pPr>
                      <a:r>
                        <a:rPr lang="en-GB" sz="1800">
                          <a:latin typeface="Times New Roman"/>
                          <a:ea typeface="Calibri"/>
                          <a:cs typeface="Times New Roman"/>
                        </a:rPr>
                        <a:t>80g</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87.50±2.33</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a:latin typeface="Times New Roman"/>
                          <a:ea typeface="Calibri"/>
                          <a:cs typeface="Times New Roman"/>
                        </a:rPr>
                        <a:t>82.50±5.19</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1800" dirty="0">
                          <a:latin typeface="Times New Roman"/>
                          <a:ea typeface="Calibri"/>
                          <a:cs typeface="Times New Roman"/>
                        </a:rPr>
                        <a:t>86.00±2.41</a:t>
                      </a:r>
                      <a:r>
                        <a:rPr lang="en-GB" sz="1800" baseline="30000" dirty="0">
                          <a:latin typeface="Times New Roman"/>
                          <a:ea typeface="Calibri"/>
                          <a:cs typeface="Times New Roman"/>
                        </a:rPr>
                        <a:t>a</a:t>
                      </a:r>
                      <a:endParaRPr lang="en-GB" sz="1600" dirty="0">
                        <a:latin typeface="Calibri"/>
                        <a:ea typeface="Calibri"/>
                        <a:cs typeface="Times New Roman"/>
                      </a:endParaRPr>
                    </a:p>
                  </a:txBody>
                  <a:tcPr marL="68580" marR="68580" marT="0" marB="0">
                    <a:lnL>
                      <a:noFill/>
                    </a:lnL>
                    <a:lnR>
                      <a:noFill/>
                    </a:lnR>
                    <a:lnT>
                      <a:noFill/>
                    </a:lnT>
                    <a:lnB>
                      <a:noFill/>
                    </a:lnB>
                  </a:tcPr>
                </a:tc>
              </a:tr>
              <a:tr h="622531">
                <a:tc>
                  <a:txBody>
                    <a:bodyPr/>
                    <a:lstStyle/>
                    <a:p>
                      <a:pPr>
                        <a:lnSpc>
                          <a:spcPct val="115000"/>
                        </a:lnSpc>
                        <a:spcAft>
                          <a:spcPts val="0"/>
                        </a:spcAft>
                      </a:pPr>
                      <a:r>
                        <a:rPr lang="en-GB" sz="1800" dirty="0">
                          <a:latin typeface="Times New Roman"/>
                          <a:ea typeface="Calibri"/>
                          <a:cs typeface="Times New Roman"/>
                        </a:rPr>
                        <a:t>100g</a:t>
                      </a:r>
                      <a:endParaRPr lang="en-GB" sz="16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800">
                          <a:latin typeface="Times New Roman"/>
                          <a:ea typeface="Calibri"/>
                          <a:cs typeface="Times New Roman"/>
                        </a:rPr>
                        <a:t>87.25±1.25</a:t>
                      </a:r>
                      <a:r>
                        <a:rPr lang="en-GB" sz="1800" baseline="30000">
                          <a:latin typeface="Times New Roman"/>
                          <a:ea typeface="Calibri"/>
                          <a:cs typeface="Times New Roman"/>
                        </a:rPr>
                        <a:t>b</a:t>
                      </a:r>
                      <a:endParaRPr lang="en-GB" sz="16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800">
                          <a:latin typeface="Times New Roman"/>
                          <a:ea typeface="Calibri"/>
                          <a:cs typeface="Times New Roman"/>
                        </a:rPr>
                        <a:t>79.50±3.96</a:t>
                      </a:r>
                      <a:r>
                        <a:rPr lang="en-GB" sz="1800" baseline="30000">
                          <a:latin typeface="Times New Roman"/>
                          <a:ea typeface="Calibri"/>
                          <a:cs typeface="Times New Roman"/>
                        </a:rPr>
                        <a:t>a</a:t>
                      </a:r>
                      <a:endParaRPr lang="en-GB" sz="16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800" dirty="0">
                          <a:latin typeface="Times New Roman"/>
                          <a:ea typeface="Calibri"/>
                          <a:cs typeface="Times New Roman"/>
                        </a:rPr>
                        <a:t>84.00±3.00</a:t>
                      </a:r>
                      <a:r>
                        <a:rPr lang="en-GB" sz="1800" baseline="30000" dirty="0">
                          <a:latin typeface="Times New Roman"/>
                          <a:ea typeface="Calibri"/>
                          <a:cs typeface="Times New Roman"/>
                        </a:rPr>
                        <a:t>a</a:t>
                      </a:r>
                      <a:endParaRPr lang="en-GB" sz="16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819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494394" y="6237312"/>
            <a:ext cx="8208912" cy="276999"/>
          </a:xfrm>
          <a:prstGeom prst="rect">
            <a:avLst/>
          </a:prstGeom>
        </p:spPr>
        <p:txBody>
          <a:bodyPr wrap="square">
            <a:spAutoFit/>
          </a:bodyPr>
          <a:lstStyle/>
          <a:p>
            <a:r>
              <a:rPr lang="en-US" sz="1200" b="1" dirty="0">
                <a:latin typeface="Times New Roman" panose="02020603050405020304" pitchFamily="18" charset="0"/>
                <a:cs typeface="Times New Roman" panose="02020603050405020304" pitchFamily="18" charset="0"/>
              </a:rPr>
              <a:t>Mean values </a:t>
            </a:r>
            <a:r>
              <a:rPr lang="en-US" sz="12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200" b="1" dirty="0">
                <a:latin typeface="Times New Roman" panose="02020603050405020304" pitchFamily="18" charset="0"/>
                <a:cs typeface="Times New Roman" panose="02020603050405020304" pitchFamily="18" charset="0"/>
              </a:rPr>
              <a:t> </a:t>
            </a:r>
            <a:endParaRPr lang="en-US" sz="1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85818"/>
          </a:xfrm>
        </p:spPr>
        <p:txBody>
          <a:bodyPr>
            <a:normAutofit fontScale="90000"/>
          </a:bodyPr>
          <a:lstStyle/>
          <a:p>
            <a:r>
              <a:rPr lang="en-GB" sz="2200" b="1" dirty="0" smtClean="0">
                <a:latin typeface="Times New Roman" pitchFamily="18" charset="0"/>
                <a:cs typeface="Times New Roman" pitchFamily="18" charset="0"/>
              </a:rPr>
              <a:t/>
            </a:r>
            <a:br>
              <a:rPr lang="en-GB" sz="2200" b="1" dirty="0" smtClean="0">
                <a:latin typeface="Times New Roman" pitchFamily="18" charset="0"/>
                <a:cs typeface="Times New Roman" pitchFamily="18" charset="0"/>
              </a:rPr>
            </a:br>
            <a:r>
              <a:rPr lang="en-GB" sz="2200" b="1" smtClean="0">
                <a:latin typeface="Times New Roman" pitchFamily="18" charset="0"/>
                <a:cs typeface="Times New Roman" pitchFamily="18" charset="0"/>
              </a:rPr>
              <a:t/>
            </a:r>
            <a:br>
              <a:rPr lang="en-GB" sz="2200" b="1" smtClean="0">
                <a:latin typeface="Times New Roman" pitchFamily="18" charset="0"/>
                <a:cs typeface="Times New Roman" pitchFamily="18" charset="0"/>
              </a:rPr>
            </a:br>
            <a:r>
              <a:rPr lang="en-GB" sz="2200" b="1" smtClean="0">
                <a:latin typeface="Times New Roman" pitchFamily="18" charset="0"/>
                <a:cs typeface="Times New Roman" pitchFamily="18" charset="0"/>
              </a:rPr>
              <a:t>Table 5c: Mean </a:t>
            </a:r>
            <a:r>
              <a:rPr lang="en-GB" sz="2200" b="1" dirty="0" smtClean="0">
                <a:latin typeface="Times New Roman" pitchFamily="18" charset="0"/>
                <a:cs typeface="Times New Roman" pitchFamily="18" charset="0"/>
              </a:rPr>
              <a:t>value of </a:t>
            </a:r>
            <a:r>
              <a:rPr lang="en-GB" sz="2200" b="1" dirty="0" err="1" smtClean="0">
                <a:latin typeface="Times New Roman" pitchFamily="18" charset="0"/>
                <a:cs typeface="Times New Roman" pitchFamily="18" charset="0"/>
              </a:rPr>
              <a:t>allelopathic</a:t>
            </a:r>
            <a:r>
              <a:rPr lang="en-GB" sz="2200" b="1" dirty="0" smtClean="0">
                <a:latin typeface="Times New Roman" pitchFamily="18" charset="0"/>
                <a:cs typeface="Times New Roman" pitchFamily="18" charset="0"/>
              </a:rPr>
              <a:t> effect of </a:t>
            </a:r>
            <a:r>
              <a:rPr lang="en-GB" sz="2200" b="1" i="1" dirty="0" err="1" smtClean="0">
                <a:latin typeface="Times New Roman" pitchFamily="18" charset="0"/>
                <a:cs typeface="Times New Roman" pitchFamily="18" charset="0"/>
              </a:rPr>
              <a:t>Azadirachta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indica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Senna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siamea</a:t>
            </a:r>
            <a:r>
              <a:rPr lang="en-GB" sz="2200" b="1" i="1" dirty="0" smtClean="0">
                <a:latin typeface="Times New Roman" pitchFamily="18" charset="0"/>
                <a:cs typeface="Times New Roman" pitchFamily="18" charset="0"/>
              </a:rPr>
              <a:t> and M. </a:t>
            </a:r>
            <a:r>
              <a:rPr lang="en-GB" sz="2200" b="1" i="1" dirty="0" err="1" smtClean="0">
                <a:latin typeface="Times New Roman" pitchFamily="18" charset="0"/>
                <a:cs typeface="Times New Roman" pitchFamily="18" charset="0"/>
              </a:rPr>
              <a:t>indica</a:t>
            </a:r>
            <a:r>
              <a:rPr lang="en-GB" sz="2200" b="1" dirty="0" smtClean="0">
                <a:latin typeface="Times New Roman" pitchFamily="18" charset="0"/>
                <a:cs typeface="Times New Roman" pitchFamily="18" charset="0"/>
              </a:rPr>
              <a:t>   on Leaf biomass of maize</a:t>
            </a:r>
            <a:r>
              <a:rPr lang="en-GB" sz="2200" b="1" i="1" dirty="0" smtClean="0">
                <a:latin typeface="Times New Roman" pitchFamily="18" charset="0"/>
                <a:cs typeface="Times New Roman" pitchFamily="18" charset="0"/>
              </a:rPr>
              <a:t> </a:t>
            </a:r>
            <a:r>
              <a:rPr lang="en-GB" sz="2200" b="1" dirty="0" smtClean="0">
                <a:latin typeface="Times New Roman" pitchFamily="18" charset="0"/>
                <a:cs typeface="Times New Roman" pitchFamily="18" charset="0"/>
              </a:rPr>
              <a:t>at 30 days.</a:t>
            </a:r>
            <a:r>
              <a:rPr lang="en-GB" dirty="0" smtClean="0"/>
              <a:t/>
            </a:r>
            <a:br>
              <a:rPr lang="en-GB" dirty="0" smtClean="0"/>
            </a:b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788717258"/>
              </p:ext>
            </p:extLst>
          </p:nvPr>
        </p:nvGraphicFramePr>
        <p:xfrm>
          <a:off x="500032" y="1285860"/>
          <a:ext cx="8358247" cy="5206506"/>
        </p:xfrm>
        <a:graphic>
          <a:graphicData uri="http://schemas.openxmlformats.org/drawingml/2006/table">
            <a:tbl>
              <a:tblPr/>
              <a:tblGrid>
                <a:gridCol w="2089110"/>
                <a:gridCol w="2053031"/>
                <a:gridCol w="2126092"/>
                <a:gridCol w="2090014"/>
              </a:tblGrid>
              <a:tr h="704175">
                <a:tc>
                  <a:txBody>
                    <a:bodyPr/>
                    <a:lstStyle/>
                    <a:p>
                      <a:pPr>
                        <a:lnSpc>
                          <a:spcPct val="115000"/>
                        </a:lnSpc>
                        <a:spcAft>
                          <a:spcPts val="0"/>
                        </a:spcAft>
                      </a:pPr>
                      <a:r>
                        <a:rPr lang="en-GB" sz="2800" dirty="0">
                          <a:latin typeface="Times New Roman"/>
                          <a:ea typeface="Calibri"/>
                          <a:cs typeface="Times New Roman"/>
                        </a:rPr>
                        <a:t>Treatments</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dirty="0" err="1">
                          <a:latin typeface="Times New Roman"/>
                          <a:ea typeface="Calibri"/>
                          <a:cs typeface="Times New Roman"/>
                        </a:rPr>
                        <a:t>Azadirachta</a:t>
                      </a:r>
                      <a:r>
                        <a:rPr lang="en-GB" sz="2800" i="1" dirty="0">
                          <a:latin typeface="Times New Roman"/>
                          <a:ea typeface="Calibri"/>
                          <a:cs typeface="Times New Roman"/>
                        </a:rPr>
                        <a:t> </a:t>
                      </a:r>
                      <a:r>
                        <a:rPr lang="en-GB" sz="2800" i="1" dirty="0" err="1">
                          <a:latin typeface="Times New Roman"/>
                          <a:ea typeface="Calibri"/>
                          <a:cs typeface="Times New Roman"/>
                        </a:rPr>
                        <a:t>indica</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dirty="0" err="1">
                          <a:latin typeface="Times New Roman"/>
                          <a:ea typeface="Calibri"/>
                          <a:cs typeface="Times New Roman"/>
                        </a:rPr>
                        <a:t>Senna</a:t>
                      </a:r>
                      <a:r>
                        <a:rPr lang="en-GB" sz="2800" i="1" dirty="0">
                          <a:latin typeface="Times New Roman"/>
                          <a:ea typeface="Calibri"/>
                          <a:cs typeface="Times New Roman"/>
                        </a:rPr>
                        <a:t> </a:t>
                      </a:r>
                      <a:r>
                        <a:rPr lang="en-GB" sz="2800" i="1" dirty="0" err="1">
                          <a:latin typeface="Times New Roman"/>
                          <a:ea typeface="Calibri"/>
                          <a:cs typeface="Times New Roman"/>
                        </a:rPr>
                        <a:t>siamea</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dirty="0" err="1">
                          <a:latin typeface="Times New Roman"/>
                          <a:ea typeface="Calibri"/>
                          <a:cs typeface="Times New Roman"/>
                        </a:rPr>
                        <a:t>Mangifera</a:t>
                      </a:r>
                      <a:r>
                        <a:rPr lang="en-GB" sz="2800" i="1" dirty="0">
                          <a:latin typeface="Times New Roman"/>
                          <a:ea typeface="Calibri"/>
                          <a:cs typeface="Times New Roman"/>
                        </a:rPr>
                        <a:t> </a:t>
                      </a:r>
                      <a:r>
                        <a:rPr lang="en-GB" sz="2800" i="1" dirty="0" err="1">
                          <a:latin typeface="Times New Roman"/>
                          <a:ea typeface="Calibri"/>
                          <a:cs typeface="Times New Roman"/>
                        </a:rPr>
                        <a:t>indica</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4175">
                <a:tc>
                  <a:txBody>
                    <a:bodyPr/>
                    <a:lstStyle/>
                    <a:p>
                      <a:pPr>
                        <a:lnSpc>
                          <a:spcPct val="115000"/>
                        </a:lnSpc>
                        <a:spcAft>
                          <a:spcPts val="0"/>
                        </a:spcAft>
                      </a:pPr>
                      <a:r>
                        <a:rPr lang="en-GB" sz="2000">
                          <a:latin typeface="Times New Roman"/>
                          <a:ea typeface="Calibri"/>
                          <a:cs typeface="Times New Roman"/>
                        </a:rPr>
                        <a:t>Control</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dirty="0">
                          <a:latin typeface="Times New Roman"/>
                          <a:ea typeface="Calibri"/>
                          <a:cs typeface="Times New Roman"/>
                        </a:rPr>
                        <a:t>79.50±1.85</a:t>
                      </a:r>
                      <a:r>
                        <a:rPr lang="en-GB" sz="2000" baseline="30000" dirty="0">
                          <a:latin typeface="Times New Roman"/>
                          <a:ea typeface="Calibri"/>
                          <a:cs typeface="Times New Roman"/>
                        </a:rPr>
                        <a:t>a</a:t>
                      </a:r>
                      <a:endParaRPr lang="en-GB" sz="1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79.75±2.29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79.75±1.70</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704175">
                <a:tc>
                  <a:txBody>
                    <a:bodyPr/>
                    <a:lstStyle/>
                    <a:p>
                      <a:pPr>
                        <a:lnSpc>
                          <a:spcPct val="115000"/>
                        </a:lnSpc>
                        <a:spcAft>
                          <a:spcPts val="0"/>
                        </a:spcAft>
                      </a:pPr>
                      <a:r>
                        <a:rPr lang="en-GB" sz="2000" dirty="0">
                          <a:latin typeface="Times New Roman"/>
                          <a:ea typeface="Calibri"/>
                          <a:cs typeface="Times New Roman"/>
                        </a:rPr>
                        <a:t>20g</a:t>
                      </a:r>
                      <a:endParaRPr lang="en-GB" sz="18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dirty="0">
                          <a:latin typeface="Times New Roman"/>
                          <a:ea typeface="Calibri"/>
                          <a:cs typeface="Times New Roman"/>
                        </a:rPr>
                        <a:t>78.50±1.94</a:t>
                      </a:r>
                      <a:r>
                        <a:rPr lang="en-GB" sz="2000" baseline="30000" dirty="0">
                          <a:latin typeface="Times New Roman"/>
                          <a:ea typeface="Calibri"/>
                          <a:cs typeface="Times New Roman"/>
                        </a:rPr>
                        <a:t>a</a:t>
                      </a:r>
                      <a:endParaRPr lang="en-GB" sz="18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78.50±0.50</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77.25±2.25</a:t>
                      </a:r>
                      <a:r>
                        <a:rPr lang="en-GB" sz="2000" baseline="30000">
                          <a:latin typeface="Times New Roman"/>
                          <a:ea typeface="Calibri"/>
                          <a:cs typeface="Times New Roman"/>
                        </a:rPr>
                        <a:t>ab</a:t>
                      </a:r>
                      <a:endParaRPr lang="en-GB" sz="1800">
                        <a:latin typeface="Calibri"/>
                        <a:ea typeface="Calibri"/>
                        <a:cs typeface="Times New Roman"/>
                      </a:endParaRPr>
                    </a:p>
                  </a:txBody>
                  <a:tcPr marL="68580" marR="68580" marT="0" marB="0">
                    <a:lnL>
                      <a:noFill/>
                    </a:lnL>
                    <a:lnR>
                      <a:noFill/>
                    </a:lnR>
                    <a:lnT>
                      <a:noFill/>
                    </a:lnT>
                    <a:lnB>
                      <a:noFill/>
                    </a:lnB>
                  </a:tcPr>
                </a:tc>
              </a:tr>
              <a:tr h="704175">
                <a:tc>
                  <a:txBody>
                    <a:bodyPr/>
                    <a:lstStyle/>
                    <a:p>
                      <a:pPr>
                        <a:lnSpc>
                          <a:spcPct val="115000"/>
                        </a:lnSpc>
                        <a:spcAft>
                          <a:spcPts val="0"/>
                        </a:spcAft>
                      </a:pPr>
                      <a:r>
                        <a:rPr lang="en-GB" sz="2000" dirty="0">
                          <a:latin typeface="Times New Roman"/>
                          <a:ea typeface="Calibri"/>
                          <a:cs typeface="Times New Roman"/>
                        </a:rPr>
                        <a:t>40g</a:t>
                      </a:r>
                      <a:endParaRPr lang="en-GB" sz="18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77.00±1.47</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77.00±1.47</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77.00±1.47</a:t>
                      </a:r>
                      <a:r>
                        <a:rPr lang="en-GB" sz="2000" baseline="30000">
                          <a:latin typeface="Times New Roman"/>
                          <a:ea typeface="Calibri"/>
                          <a:cs typeface="Times New Roman"/>
                        </a:rPr>
                        <a:t>ab</a:t>
                      </a:r>
                      <a:endParaRPr lang="en-GB" sz="1800">
                        <a:latin typeface="Calibri"/>
                        <a:ea typeface="Calibri"/>
                        <a:cs typeface="Times New Roman"/>
                      </a:endParaRPr>
                    </a:p>
                  </a:txBody>
                  <a:tcPr marL="68580" marR="68580" marT="0" marB="0">
                    <a:lnL>
                      <a:noFill/>
                    </a:lnL>
                    <a:lnR>
                      <a:noFill/>
                    </a:lnR>
                    <a:lnT>
                      <a:noFill/>
                    </a:lnT>
                    <a:lnB>
                      <a:noFill/>
                    </a:lnB>
                  </a:tcPr>
                </a:tc>
              </a:tr>
              <a:tr h="704175">
                <a:tc>
                  <a:txBody>
                    <a:bodyPr/>
                    <a:lstStyle/>
                    <a:p>
                      <a:pPr>
                        <a:lnSpc>
                          <a:spcPct val="115000"/>
                        </a:lnSpc>
                        <a:spcAft>
                          <a:spcPts val="0"/>
                        </a:spcAft>
                      </a:pPr>
                      <a:r>
                        <a:rPr lang="en-GB" sz="2000">
                          <a:latin typeface="Times New Roman"/>
                          <a:ea typeface="Calibri"/>
                          <a:cs typeface="Times New Roman"/>
                        </a:rPr>
                        <a:t>60g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76.75±2.56</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76.25±2.59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76.00±0.41</a:t>
                      </a:r>
                      <a:r>
                        <a:rPr lang="en-GB" sz="2000" baseline="30000">
                          <a:latin typeface="Times New Roman"/>
                          <a:ea typeface="Calibri"/>
                          <a:cs typeface="Times New Roman"/>
                        </a:rPr>
                        <a:t>ab</a:t>
                      </a:r>
                      <a:endParaRPr lang="en-GB" sz="1800">
                        <a:latin typeface="Calibri"/>
                        <a:ea typeface="Calibri"/>
                        <a:cs typeface="Times New Roman"/>
                      </a:endParaRPr>
                    </a:p>
                  </a:txBody>
                  <a:tcPr marL="68580" marR="68580" marT="0" marB="0">
                    <a:lnL>
                      <a:noFill/>
                    </a:lnL>
                    <a:lnR>
                      <a:noFill/>
                    </a:lnR>
                    <a:lnT>
                      <a:noFill/>
                    </a:lnT>
                    <a:lnB>
                      <a:noFill/>
                    </a:lnB>
                  </a:tcPr>
                </a:tc>
              </a:tr>
              <a:tr h="704175">
                <a:tc>
                  <a:txBody>
                    <a:bodyPr/>
                    <a:lstStyle/>
                    <a:p>
                      <a:pPr>
                        <a:lnSpc>
                          <a:spcPct val="115000"/>
                        </a:lnSpc>
                        <a:spcAft>
                          <a:spcPts val="0"/>
                        </a:spcAft>
                      </a:pPr>
                      <a:r>
                        <a:rPr lang="en-GB" sz="2000">
                          <a:latin typeface="Times New Roman"/>
                          <a:ea typeface="Calibri"/>
                          <a:cs typeface="Times New Roman"/>
                        </a:rPr>
                        <a:t>80g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75.50±3.07</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74.50±0.65</a:t>
                      </a:r>
                      <a:r>
                        <a:rPr lang="en-GB" sz="2000" baseline="30000">
                          <a:latin typeface="Times New Roman"/>
                          <a:ea typeface="Calibri"/>
                          <a:cs typeface="Times New Roman"/>
                        </a:rPr>
                        <a:t>ab</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74.25±1.97</a:t>
                      </a:r>
                      <a:r>
                        <a:rPr lang="en-GB" sz="2000" baseline="30000">
                          <a:latin typeface="Times New Roman"/>
                          <a:ea typeface="Calibri"/>
                          <a:cs typeface="Times New Roman"/>
                        </a:rPr>
                        <a:t>ab</a:t>
                      </a:r>
                      <a:endParaRPr lang="en-GB" sz="1800">
                        <a:latin typeface="Calibri"/>
                        <a:ea typeface="Calibri"/>
                        <a:cs typeface="Times New Roman"/>
                      </a:endParaRPr>
                    </a:p>
                  </a:txBody>
                  <a:tcPr marL="68580" marR="68580" marT="0" marB="0">
                    <a:lnL>
                      <a:noFill/>
                    </a:lnL>
                    <a:lnR>
                      <a:noFill/>
                    </a:lnR>
                    <a:lnT>
                      <a:noFill/>
                    </a:lnT>
                    <a:lnB>
                      <a:noFill/>
                    </a:lnB>
                  </a:tcPr>
                </a:tc>
              </a:tr>
              <a:tr h="704175">
                <a:tc>
                  <a:txBody>
                    <a:bodyPr/>
                    <a:lstStyle/>
                    <a:p>
                      <a:pPr>
                        <a:lnSpc>
                          <a:spcPct val="115000"/>
                        </a:lnSpc>
                        <a:spcAft>
                          <a:spcPts val="0"/>
                        </a:spcAft>
                      </a:pPr>
                      <a:r>
                        <a:rPr lang="en-GB" sz="2000">
                          <a:latin typeface="Times New Roman"/>
                          <a:ea typeface="Calibri"/>
                          <a:cs typeface="Times New Roman"/>
                        </a:rPr>
                        <a:t>100g</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dirty="0">
                          <a:latin typeface="Times New Roman"/>
                          <a:ea typeface="Calibri"/>
                          <a:cs typeface="Times New Roman"/>
                        </a:rPr>
                        <a:t>72.50±2.78</a:t>
                      </a:r>
                      <a:r>
                        <a:rPr lang="en-GB" sz="2000" baseline="30000" dirty="0">
                          <a:latin typeface="Times New Roman"/>
                          <a:ea typeface="Calibri"/>
                          <a:cs typeface="Times New Roman"/>
                        </a:rPr>
                        <a:t>b</a:t>
                      </a:r>
                      <a:endParaRPr lang="en-GB" sz="18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a:latin typeface="Times New Roman"/>
                          <a:ea typeface="Calibri"/>
                          <a:cs typeface="Times New Roman"/>
                        </a:rPr>
                        <a:t>71.00±0.82</a:t>
                      </a:r>
                      <a:r>
                        <a:rPr lang="en-GB" sz="2000" baseline="30000">
                          <a:latin typeface="Times New Roman"/>
                          <a:ea typeface="Calibri"/>
                          <a:cs typeface="Times New Roman"/>
                        </a:rPr>
                        <a:t>b</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dirty="0">
                          <a:latin typeface="Times New Roman"/>
                          <a:ea typeface="Calibri"/>
                          <a:cs typeface="Times New Roman"/>
                        </a:rPr>
                        <a:t>70.50±3.43</a:t>
                      </a:r>
                      <a:r>
                        <a:rPr lang="en-GB" sz="2000" baseline="30000" dirty="0">
                          <a:latin typeface="Times New Roman"/>
                          <a:ea typeface="Calibri"/>
                          <a:cs typeface="Times New Roman"/>
                        </a:rPr>
                        <a:t>b</a:t>
                      </a:r>
                      <a:endParaRPr lang="en-GB" sz="18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457200" y="6567951"/>
            <a:ext cx="10297144"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200" b="1" dirty="0" smtClean="0">
                <a:latin typeface="Times New Roman" pitchFamily="18" charset="0"/>
                <a:cs typeface="Times New Roman" pitchFamily="18" charset="0"/>
              </a:rPr>
              <a:t/>
            </a:r>
            <a:br>
              <a:rPr lang="en-GB" sz="2200" b="1" dirty="0" smtClean="0">
                <a:latin typeface="Times New Roman" pitchFamily="18" charset="0"/>
                <a:cs typeface="Times New Roman" pitchFamily="18" charset="0"/>
              </a:rPr>
            </a:br>
            <a:r>
              <a:rPr lang="en-GB" sz="2200" b="1" dirty="0" smtClean="0">
                <a:latin typeface="Times New Roman" pitchFamily="18" charset="0"/>
                <a:cs typeface="Times New Roman" pitchFamily="18" charset="0"/>
              </a:rPr>
              <a:t>Table 6a: Mean </a:t>
            </a:r>
            <a:r>
              <a:rPr lang="en-GB" sz="2200" b="1" dirty="0" smtClean="0">
                <a:latin typeface="Times New Roman" pitchFamily="18" charset="0"/>
                <a:cs typeface="Times New Roman" pitchFamily="18" charset="0"/>
              </a:rPr>
              <a:t>value of </a:t>
            </a:r>
            <a:r>
              <a:rPr lang="en-GB" sz="2200" b="1" dirty="0" err="1" smtClean="0">
                <a:latin typeface="Times New Roman" pitchFamily="18" charset="0"/>
                <a:cs typeface="Times New Roman" pitchFamily="18" charset="0"/>
              </a:rPr>
              <a:t>allelopathic</a:t>
            </a:r>
            <a:r>
              <a:rPr lang="en-GB" sz="2200" b="1" dirty="0" smtClean="0">
                <a:latin typeface="Times New Roman" pitchFamily="18" charset="0"/>
                <a:cs typeface="Times New Roman" pitchFamily="18" charset="0"/>
              </a:rPr>
              <a:t> effect of </a:t>
            </a:r>
            <a:r>
              <a:rPr lang="en-GB" sz="2200" b="1" i="1" dirty="0" err="1" smtClean="0">
                <a:latin typeface="Times New Roman" pitchFamily="18" charset="0"/>
                <a:cs typeface="Times New Roman" pitchFamily="18" charset="0"/>
              </a:rPr>
              <a:t>Azadirachta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indica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Senna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siamea</a:t>
            </a:r>
            <a:r>
              <a:rPr lang="en-GB" sz="2200" b="1" i="1" dirty="0" smtClean="0">
                <a:latin typeface="Times New Roman" pitchFamily="18" charset="0"/>
                <a:cs typeface="Times New Roman" pitchFamily="18" charset="0"/>
              </a:rPr>
              <a:t> and M. </a:t>
            </a:r>
            <a:r>
              <a:rPr lang="en-GB" sz="2200" b="1" i="1" dirty="0" err="1" smtClean="0">
                <a:latin typeface="Times New Roman" pitchFamily="18" charset="0"/>
                <a:cs typeface="Times New Roman" pitchFamily="18" charset="0"/>
              </a:rPr>
              <a:t>indica</a:t>
            </a:r>
            <a:r>
              <a:rPr lang="en-GB" sz="2200" b="1" dirty="0" smtClean="0">
                <a:latin typeface="Times New Roman" pitchFamily="18" charset="0"/>
                <a:cs typeface="Times New Roman" pitchFamily="18" charset="0"/>
              </a:rPr>
              <a:t>   on Root biomass of maize</a:t>
            </a:r>
            <a:r>
              <a:rPr lang="en-GB" sz="2200" b="1" i="1" dirty="0" smtClean="0">
                <a:latin typeface="Times New Roman" pitchFamily="18" charset="0"/>
                <a:cs typeface="Times New Roman" pitchFamily="18" charset="0"/>
              </a:rPr>
              <a:t> </a:t>
            </a:r>
            <a:r>
              <a:rPr lang="en-GB" sz="2200" b="1" dirty="0" smtClean="0">
                <a:latin typeface="Times New Roman" pitchFamily="18" charset="0"/>
                <a:cs typeface="Times New Roman" pitchFamily="18" charset="0"/>
              </a:rPr>
              <a:t>at 60 days.</a:t>
            </a:r>
            <a:r>
              <a:rPr lang="en-GB" dirty="0" smtClean="0"/>
              <a:t/>
            </a:r>
            <a:br>
              <a:rPr lang="en-GB" dirty="0" smtClean="0"/>
            </a:b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3077902592"/>
              </p:ext>
            </p:extLst>
          </p:nvPr>
        </p:nvGraphicFramePr>
        <p:xfrm>
          <a:off x="571473" y="1285859"/>
          <a:ext cx="8001054" cy="4471716"/>
        </p:xfrm>
        <a:graphic>
          <a:graphicData uri="http://schemas.openxmlformats.org/drawingml/2006/table">
            <a:tbl>
              <a:tblPr/>
              <a:tblGrid>
                <a:gridCol w="1999831"/>
                <a:gridCol w="1999831"/>
                <a:gridCol w="2000696"/>
                <a:gridCol w="2000696"/>
              </a:tblGrid>
              <a:tr h="581710">
                <a:tc>
                  <a:txBody>
                    <a:bodyPr/>
                    <a:lstStyle/>
                    <a:p>
                      <a:pPr>
                        <a:lnSpc>
                          <a:spcPct val="115000"/>
                        </a:lnSpc>
                        <a:spcAft>
                          <a:spcPts val="0"/>
                        </a:spcAft>
                      </a:pPr>
                      <a:r>
                        <a:rPr lang="en-GB" sz="2800" dirty="0">
                          <a:latin typeface="Times New Roman"/>
                          <a:ea typeface="Calibri"/>
                          <a:cs typeface="Times New Roman"/>
                        </a:rPr>
                        <a:t>Treatments</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dirty="0" err="1">
                          <a:latin typeface="Times New Roman"/>
                          <a:ea typeface="Calibri"/>
                          <a:cs typeface="Times New Roman"/>
                        </a:rPr>
                        <a:t>Azadirachta</a:t>
                      </a:r>
                      <a:r>
                        <a:rPr lang="en-GB" sz="2800" i="1" dirty="0">
                          <a:latin typeface="Times New Roman"/>
                          <a:ea typeface="Calibri"/>
                          <a:cs typeface="Times New Roman"/>
                        </a:rPr>
                        <a:t> </a:t>
                      </a:r>
                      <a:r>
                        <a:rPr lang="en-GB" sz="2800" i="1" dirty="0" err="1">
                          <a:latin typeface="Times New Roman"/>
                          <a:ea typeface="Calibri"/>
                          <a:cs typeface="Times New Roman"/>
                        </a:rPr>
                        <a:t>indica</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dirty="0" err="1">
                          <a:latin typeface="Times New Roman"/>
                          <a:ea typeface="Calibri"/>
                          <a:cs typeface="Times New Roman"/>
                        </a:rPr>
                        <a:t>Senna</a:t>
                      </a:r>
                      <a:r>
                        <a:rPr lang="en-GB" sz="2800" i="1" dirty="0">
                          <a:latin typeface="Times New Roman"/>
                          <a:ea typeface="Calibri"/>
                          <a:cs typeface="Times New Roman"/>
                        </a:rPr>
                        <a:t> </a:t>
                      </a:r>
                      <a:r>
                        <a:rPr lang="en-GB" sz="2800" i="1" dirty="0" err="1">
                          <a:latin typeface="Times New Roman"/>
                          <a:ea typeface="Calibri"/>
                          <a:cs typeface="Times New Roman"/>
                        </a:rPr>
                        <a:t>siamea</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dirty="0" err="1">
                          <a:latin typeface="Times New Roman"/>
                          <a:ea typeface="Calibri"/>
                          <a:cs typeface="Times New Roman"/>
                        </a:rPr>
                        <a:t>Mangifera</a:t>
                      </a:r>
                      <a:r>
                        <a:rPr lang="en-GB" sz="2800" i="1" dirty="0">
                          <a:latin typeface="Times New Roman"/>
                          <a:ea typeface="Calibri"/>
                          <a:cs typeface="Times New Roman"/>
                        </a:rPr>
                        <a:t> </a:t>
                      </a:r>
                      <a:r>
                        <a:rPr lang="en-GB" sz="2800" i="1" dirty="0" err="1">
                          <a:latin typeface="Times New Roman"/>
                          <a:ea typeface="Calibri"/>
                          <a:cs typeface="Times New Roman"/>
                        </a:rPr>
                        <a:t>indica</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710">
                <a:tc>
                  <a:txBody>
                    <a:bodyPr/>
                    <a:lstStyle/>
                    <a:p>
                      <a:pPr>
                        <a:lnSpc>
                          <a:spcPct val="115000"/>
                        </a:lnSpc>
                        <a:spcAft>
                          <a:spcPts val="0"/>
                        </a:spcAft>
                      </a:pPr>
                      <a:r>
                        <a:rPr lang="en-GB" sz="2000">
                          <a:latin typeface="Times New Roman"/>
                          <a:ea typeface="Calibri"/>
                          <a:cs typeface="Times New Roman"/>
                        </a:rPr>
                        <a:t>Control</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68.00±5.52</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65.75±7.19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73.00±9.67</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581710">
                <a:tc>
                  <a:txBody>
                    <a:bodyPr/>
                    <a:lstStyle/>
                    <a:p>
                      <a:pPr>
                        <a:lnSpc>
                          <a:spcPct val="115000"/>
                        </a:lnSpc>
                        <a:spcAft>
                          <a:spcPts val="0"/>
                        </a:spcAft>
                      </a:pPr>
                      <a:r>
                        <a:rPr lang="en-GB" sz="2000" dirty="0">
                          <a:latin typeface="Times New Roman"/>
                          <a:ea typeface="Calibri"/>
                          <a:cs typeface="Times New Roman"/>
                        </a:rPr>
                        <a:t>20g</a:t>
                      </a:r>
                      <a:endParaRPr lang="en-GB" sz="18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65.75±7.19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dirty="0">
                          <a:latin typeface="Times New Roman"/>
                          <a:ea typeface="Calibri"/>
                          <a:cs typeface="Times New Roman"/>
                        </a:rPr>
                        <a:t>62.00±4.73</a:t>
                      </a:r>
                      <a:r>
                        <a:rPr lang="en-GB" sz="2000" baseline="30000" dirty="0">
                          <a:latin typeface="Times New Roman"/>
                          <a:ea typeface="Calibri"/>
                          <a:cs typeface="Times New Roman"/>
                        </a:rPr>
                        <a:t>a</a:t>
                      </a:r>
                      <a:endParaRPr lang="en-GB" sz="18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66.00±7.42</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81710">
                <a:tc>
                  <a:txBody>
                    <a:bodyPr/>
                    <a:lstStyle/>
                    <a:p>
                      <a:pPr>
                        <a:lnSpc>
                          <a:spcPct val="115000"/>
                        </a:lnSpc>
                        <a:spcAft>
                          <a:spcPts val="0"/>
                        </a:spcAft>
                      </a:pPr>
                      <a:r>
                        <a:rPr lang="en-GB" sz="2000">
                          <a:latin typeface="Times New Roman"/>
                          <a:ea typeface="Calibri"/>
                          <a:cs typeface="Times New Roman"/>
                        </a:rPr>
                        <a:t>40g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dirty="0">
                          <a:latin typeface="Times New Roman"/>
                          <a:ea typeface="Calibri"/>
                          <a:cs typeface="Times New Roman"/>
                        </a:rPr>
                        <a:t>65.00±5.75</a:t>
                      </a:r>
                      <a:r>
                        <a:rPr lang="en-GB" sz="2000" baseline="30000" dirty="0">
                          <a:latin typeface="Times New Roman"/>
                          <a:ea typeface="Calibri"/>
                          <a:cs typeface="Times New Roman"/>
                        </a:rPr>
                        <a:t>a</a:t>
                      </a:r>
                      <a:endParaRPr lang="en-GB" sz="18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59.00±6.26</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65.75±7.19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81710">
                <a:tc>
                  <a:txBody>
                    <a:bodyPr/>
                    <a:lstStyle/>
                    <a:p>
                      <a:pPr>
                        <a:lnSpc>
                          <a:spcPct val="115000"/>
                        </a:lnSpc>
                        <a:spcAft>
                          <a:spcPts val="0"/>
                        </a:spcAft>
                      </a:pPr>
                      <a:r>
                        <a:rPr lang="en-GB" sz="2000">
                          <a:latin typeface="Times New Roman"/>
                          <a:ea typeface="Calibri"/>
                          <a:cs typeface="Times New Roman"/>
                        </a:rPr>
                        <a:t>60g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64.50±4.33</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57.50±3.79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65.25±3.85</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81710">
                <a:tc>
                  <a:txBody>
                    <a:bodyPr/>
                    <a:lstStyle/>
                    <a:p>
                      <a:pPr>
                        <a:lnSpc>
                          <a:spcPct val="115000"/>
                        </a:lnSpc>
                        <a:spcAft>
                          <a:spcPts val="0"/>
                        </a:spcAft>
                      </a:pPr>
                      <a:r>
                        <a:rPr lang="en-GB" sz="2000">
                          <a:latin typeface="Times New Roman"/>
                          <a:ea typeface="Calibri"/>
                          <a:cs typeface="Times New Roman"/>
                        </a:rPr>
                        <a:t>80g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60.50±6.12</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56.25±4.52</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65.00±5.11</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81710">
                <a:tc>
                  <a:txBody>
                    <a:bodyPr/>
                    <a:lstStyle/>
                    <a:p>
                      <a:pPr>
                        <a:lnSpc>
                          <a:spcPct val="115000"/>
                        </a:lnSpc>
                        <a:spcAft>
                          <a:spcPts val="0"/>
                        </a:spcAft>
                      </a:pPr>
                      <a:r>
                        <a:rPr lang="en-GB" sz="2000">
                          <a:latin typeface="Times New Roman"/>
                          <a:ea typeface="Calibri"/>
                          <a:cs typeface="Times New Roman"/>
                        </a:rPr>
                        <a:t>100g</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a:latin typeface="Times New Roman"/>
                          <a:ea typeface="Calibri"/>
                          <a:cs typeface="Times New Roman"/>
                        </a:rPr>
                        <a:t>58.00±5.61</a:t>
                      </a:r>
                      <a:r>
                        <a:rPr lang="en-GB" sz="2000" baseline="30000">
                          <a:latin typeface="Times New Roman"/>
                          <a:ea typeface="Calibri"/>
                          <a:cs typeface="Times New Roman"/>
                        </a:rPr>
                        <a:t>b</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a:latin typeface="Times New Roman"/>
                          <a:ea typeface="Calibri"/>
                          <a:cs typeface="Times New Roman"/>
                        </a:rPr>
                        <a:t>44.25±1.75</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dirty="0">
                          <a:latin typeface="Times New Roman"/>
                          <a:ea typeface="Calibri"/>
                          <a:cs typeface="Times New Roman"/>
                        </a:rPr>
                        <a:t>61.25±6.32</a:t>
                      </a:r>
                      <a:r>
                        <a:rPr lang="en-GB" sz="2000" baseline="30000" dirty="0">
                          <a:latin typeface="Times New Roman"/>
                          <a:ea typeface="Calibri"/>
                          <a:cs typeface="Times New Roman"/>
                        </a:rPr>
                        <a:t>a</a:t>
                      </a:r>
                      <a:endParaRPr lang="en-GB" sz="18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611560" y="5877272"/>
            <a:ext cx="8388424"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GB" sz="2200" b="1" dirty="0" smtClean="0">
                <a:latin typeface="Times New Roman" pitchFamily="18" charset="0"/>
                <a:cs typeface="Times New Roman" pitchFamily="18" charset="0"/>
              </a:rPr>
              <a:t/>
            </a:r>
            <a:br>
              <a:rPr lang="en-GB" sz="2200" b="1" dirty="0" smtClean="0">
                <a:latin typeface="Times New Roman" pitchFamily="18" charset="0"/>
                <a:cs typeface="Times New Roman" pitchFamily="18" charset="0"/>
              </a:rPr>
            </a:br>
            <a:r>
              <a:rPr lang="en-GB" sz="2200" b="1" dirty="0">
                <a:latin typeface="Times New Roman" pitchFamily="18" charset="0"/>
                <a:cs typeface="Times New Roman" pitchFamily="18" charset="0"/>
              </a:rPr>
              <a:t>Table </a:t>
            </a:r>
            <a:r>
              <a:rPr lang="en-GB" sz="2200" b="1" dirty="0" smtClean="0">
                <a:latin typeface="Times New Roman" pitchFamily="18" charset="0"/>
                <a:cs typeface="Times New Roman" pitchFamily="18" charset="0"/>
              </a:rPr>
              <a:t>6b: </a:t>
            </a:r>
            <a:r>
              <a:rPr lang="en-GB" sz="2200" b="1" dirty="0">
                <a:latin typeface="Times New Roman" pitchFamily="18" charset="0"/>
                <a:cs typeface="Times New Roman" pitchFamily="18" charset="0"/>
              </a:rPr>
              <a:t>Mean </a:t>
            </a:r>
            <a:r>
              <a:rPr lang="en-GB" sz="2200" b="1" dirty="0" smtClean="0">
                <a:latin typeface="Times New Roman" pitchFamily="18" charset="0"/>
                <a:cs typeface="Times New Roman" pitchFamily="18" charset="0"/>
              </a:rPr>
              <a:t>value of </a:t>
            </a:r>
            <a:r>
              <a:rPr lang="en-GB" sz="2200" b="1" dirty="0" err="1" smtClean="0">
                <a:latin typeface="Times New Roman" pitchFamily="18" charset="0"/>
                <a:cs typeface="Times New Roman" pitchFamily="18" charset="0"/>
              </a:rPr>
              <a:t>allelopathic</a:t>
            </a:r>
            <a:r>
              <a:rPr lang="en-GB" sz="2200" b="1" dirty="0" smtClean="0">
                <a:latin typeface="Times New Roman" pitchFamily="18" charset="0"/>
                <a:cs typeface="Times New Roman" pitchFamily="18" charset="0"/>
              </a:rPr>
              <a:t> effect of </a:t>
            </a:r>
            <a:r>
              <a:rPr lang="en-GB" sz="2200" b="1" i="1" dirty="0" err="1" smtClean="0">
                <a:latin typeface="Times New Roman" pitchFamily="18" charset="0"/>
                <a:cs typeface="Times New Roman" pitchFamily="18" charset="0"/>
              </a:rPr>
              <a:t>Azadirachta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indica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Senna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siamea</a:t>
            </a:r>
            <a:r>
              <a:rPr lang="en-GB" sz="2200" b="1" i="1" dirty="0" smtClean="0">
                <a:latin typeface="Times New Roman" pitchFamily="18" charset="0"/>
                <a:cs typeface="Times New Roman" pitchFamily="18" charset="0"/>
              </a:rPr>
              <a:t> and M. </a:t>
            </a:r>
            <a:r>
              <a:rPr lang="en-GB" sz="2200" b="1" i="1" dirty="0" err="1" smtClean="0">
                <a:latin typeface="Times New Roman" pitchFamily="18" charset="0"/>
                <a:cs typeface="Times New Roman" pitchFamily="18" charset="0"/>
              </a:rPr>
              <a:t>indica</a:t>
            </a:r>
            <a:r>
              <a:rPr lang="en-GB" sz="2200" b="1" dirty="0" smtClean="0">
                <a:latin typeface="Times New Roman" pitchFamily="18" charset="0"/>
                <a:cs typeface="Times New Roman" pitchFamily="18" charset="0"/>
              </a:rPr>
              <a:t>   on Stem biomass of maize</a:t>
            </a:r>
            <a:r>
              <a:rPr lang="en-GB" sz="2200" b="1" i="1" dirty="0" smtClean="0">
                <a:latin typeface="Times New Roman" pitchFamily="18" charset="0"/>
                <a:cs typeface="Times New Roman" pitchFamily="18" charset="0"/>
              </a:rPr>
              <a:t> </a:t>
            </a:r>
            <a:r>
              <a:rPr lang="en-GB" sz="2200" b="1" dirty="0" smtClean="0">
                <a:latin typeface="Times New Roman" pitchFamily="18" charset="0"/>
                <a:cs typeface="Times New Roman" pitchFamily="18" charset="0"/>
              </a:rPr>
              <a:t>at 60 days.</a:t>
            </a:r>
            <a:r>
              <a:rPr lang="en-GB" dirty="0" smtClean="0"/>
              <a:t/>
            </a:r>
            <a:br>
              <a:rPr lang="en-GB" dirty="0" smtClean="0"/>
            </a:b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968645037"/>
              </p:ext>
            </p:extLst>
          </p:nvPr>
        </p:nvGraphicFramePr>
        <p:xfrm>
          <a:off x="928661" y="1285859"/>
          <a:ext cx="7572428" cy="4410480"/>
        </p:xfrm>
        <a:graphic>
          <a:graphicData uri="http://schemas.openxmlformats.org/drawingml/2006/table">
            <a:tbl>
              <a:tblPr/>
              <a:tblGrid>
                <a:gridCol w="1892697"/>
                <a:gridCol w="1892697"/>
                <a:gridCol w="1893517"/>
                <a:gridCol w="1893517"/>
              </a:tblGrid>
              <a:tr h="571504">
                <a:tc>
                  <a:txBody>
                    <a:bodyPr/>
                    <a:lstStyle/>
                    <a:p>
                      <a:pPr>
                        <a:lnSpc>
                          <a:spcPct val="115000"/>
                        </a:lnSpc>
                        <a:spcAft>
                          <a:spcPts val="0"/>
                        </a:spcAft>
                      </a:pPr>
                      <a:r>
                        <a:rPr lang="en-GB" sz="2800" dirty="0">
                          <a:latin typeface="Times New Roman"/>
                          <a:ea typeface="Calibri"/>
                          <a:cs typeface="Times New Roman"/>
                        </a:rPr>
                        <a:t>Treatments</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dirty="0" err="1">
                          <a:latin typeface="Times New Roman"/>
                          <a:ea typeface="Calibri"/>
                          <a:cs typeface="Times New Roman"/>
                        </a:rPr>
                        <a:t>Azadirachta</a:t>
                      </a:r>
                      <a:r>
                        <a:rPr lang="en-GB" sz="2800" i="1" dirty="0">
                          <a:latin typeface="Times New Roman"/>
                          <a:ea typeface="Calibri"/>
                          <a:cs typeface="Times New Roman"/>
                        </a:rPr>
                        <a:t> </a:t>
                      </a:r>
                      <a:r>
                        <a:rPr lang="en-GB" sz="2800" i="1" dirty="0" err="1">
                          <a:latin typeface="Times New Roman"/>
                          <a:ea typeface="Calibri"/>
                          <a:cs typeface="Times New Roman"/>
                        </a:rPr>
                        <a:t>indica</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dirty="0" err="1">
                          <a:latin typeface="Times New Roman"/>
                          <a:ea typeface="Calibri"/>
                          <a:cs typeface="Times New Roman"/>
                        </a:rPr>
                        <a:t>Senna</a:t>
                      </a:r>
                      <a:r>
                        <a:rPr lang="en-GB" sz="2800" i="1" dirty="0">
                          <a:latin typeface="Times New Roman"/>
                          <a:ea typeface="Calibri"/>
                          <a:cs typeface="Times New Roman"/>
                        </a:rPr>
                        <a:t> </a:t>
                      </a:r>
                      <a:r>
                        <a:rPr lang="en-GB" sz="2800" i="1" dirty="0" err="1">
                          <a:latin typeface="Times New Roman"/>
                          <a:ea typeface="Calibri"/>
                          <a:cs typeface="Times New Roman"/>
                        </a:rPr>
                        <a:t>siamea</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dirty="0" err="1">
                          <a:latin typeface="Times New Roman"/>
                          <a:ea typeface="Calibri"/>
                          <a:cs typeface="Times New Roman"/>
                        </a:rPr>
                        <a:t>Mangifera</a:t>
                      </a:r>
                      <a:r>
                        <a:rPr lang="en-GB" sz="2800" i="1" dirty="0">
                          <a:latin typeface="Times New Roman"/>
                          <a:ea typeface="Calibri"/>
                          <a:cs typeface="Times New Roman"/>
                        </a:rPr>
                        <a:t> </a:t>
                      </a:r>
                      <a:r>
                        <a:rPr lang="en-GB" sz="2800" i="1" dirty="0" err="1">
                          <a:latin typeface="Times New Roman"/>
                          <a:ea typeface="Calibri"/>
                          <a:cs typeface="Times New Roman"/>
                        </a:rPr>
                        <a:t>indica</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4">
                <a:tc>
                  <a:txBody>
                    <a:bodyPr/>
                    <a:lstStyle/>
                    <a:p>
                      <a:pPr>
                        <a:lnSpc>
                          <a:spcPct val="115000"/>
                        </a:lnSpc>
                        <a:spcAft>
                          <a:spcPts val="0"/>
                        </a:spcAft>
                      </a:pPr>
                      <a:r>
                        <a:rPr lang="en-GB" sz="2000">
                          <a:latin typeface="Times New Roman"/>
                          <a:ea typeface="Calibri"/>
                          <a:cs typeface="Times New Roman"/>
                        </a:rPr>
                        <a:t>Control</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60.50±4.17</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58.25±6.29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58.25±8.29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571504">
                <a:tc>
                  <a:txBody>
                    <a:bodyPr/>
                    <a:lstStyle/>
                    <a:p>
                      <a:pPr>
                        <a:lnSpc>
                          <a:spcPct val="115000"/>
                        </a:lnSpc>
                        <a:spcAft>
                          <a:spcPts val="0"/>
                        </a:spcAft>
                      </a:pPr>
                      <a:r>
                        <a:rPr lang="en-GB" sz="2000" dirty="0">
                          <a:latin typeface="Times New Roman"/>
                          <a:ea typeface="Calibri"/>
                          <a:cs typeface="Times New Roman"/>
                        </a:rPr>
                        <a:t>20g</a:t>
                      </a:r>
                      <a:endParaRPr lang="en-GB" sz="18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56.50±3.77</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dirty="0">
                          <a:latin typeface="Times New Roman"/>
                          <a:ea typeface="Calibri"/>
                          <a:cs typeface="Times New Roman"/>
                        </a:rPr>
                        <a:t>57.00±7.01</a:t>
                      </a:r>
                      <a:r>
                        <a:rPr lang="en-GB" sz="2000" baseline="30000" dirty="0">
                          <a:latin typeface="Times New Roman"/>
                          <a:ea typeface="Calibri"/>
                          <a:cs typeface="Times New Roman"/>
                        </a:rPr>
                        <a:t>a</a:t>
                      </a:r>
                      <a:endParaRPr lang="en-GB" sz="18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57.75±9.10</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71504">
                <a:tc>
                  <a:txBody>
                    <a:bodyPr/>
                    <a:lstStyle/>
                    <a:p>
                      <a:pPr>
                        <a:lnSpc>
                          <a:spcPct val="115000"/>
                        </a:lnSpc>
                        <a:spcAft>
                          <a:spcPts val="0"/>
                        </a:spcAft>
                      </a:pPr>
                      <a:r>
                        <a:rPr lang="en-GB" sz="2000">
                          <a:latin typeface="Times New Roman"/>
                          <a:ea typeface="Calibri"/>
                          <a:cs typeface="Times New Roman"/>
                        </a:rPr>
                        <a:t>40g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dirty="0">
                          <a:latin typeface="Times New Roman"/>
                          <a:ea typeface="Calibri"/>
                          <a:cs typeface="Times New Roman"/>
                        </a:rPr>
                        <a:t>55.75±7.66</a:t>
                      </a:r>
                      <a:r>
                        <a:rPr lang="en-GB" sz="2000" baseline="30000" dirty="0">
                          <a:latin typeface="Times New Roman"/>
                          <a:ea typeface="Calibri"/>
                          <a:cs typeface="Times New Roman"/>
                        </a:rPr>
                        <a:t>a</a:t>
                      </a:r>
                      <a:endParaRPr lang="en-GB" sz="18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55.75±7.66</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57.00±2.12</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71504">
                <a:tc>
                  <a:txBody>
                    <a:bodyPr/>
                    <a:lstStyle/>
                    <a:p>
                      <a:pPr>
                        <a:lnSpc>
                          <a:spcPct val="115000"/>
                        </a:lnSpc>
                        <a:spcAft>
                          <a:spcPts val="0"/>
                        </a:spcAft>
                      </a:pPr>
                      <a:r>
                        <a:rPr lang="en-GB" sz="2000">
                          <a:latin typeface="Times New Roman"/>
                          <a:ea typeface="Calibri"/>
                          <a:cs typeface="Times New Roman"/>
                        </a:rPr>
                        <a:t>60g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55.75±3.52</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54.50±5.69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55.75±7.66</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71504">
                <a:tc>
                  <a:txBody>
                    <a:bodyPr/>
                    <a:lstStyle/>
                    <a:p>
                      <a:pPr>
                        <a:lnSpc>
                          <a:spcPct val="115000"/>
                        </a:lnSpc>
                        <a:spcAft>
                          <a:spcPts val="0"/>
                        </a:spcAft>
                      </a:pPr>
                      <a:r>
                        <a:rPr lang="en-GB" sz="2000">
                          <a:latin typeface="Times New Roman"/>
                          <a:ea typeface="Calibri"/>
                          <a:cs typeface="Times New Roman"/>
                        </a:rPr>
                        <a:t>80g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53.50±6.76</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52.50±2.06</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51.75±7.49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71504">
                <a:tc>
                  <a:txBody>
                    <a:bodyPr/>
                    <a:lstStyle/>
                    <a:p>
                      <a:pPr>
                        <a:lnSpc>
                          <a:spcPct val="115000"/>
                        </a:lnSpc>
                        <a:spcAft>
                          <a:spcPts val="0"/>
                        </a:spcAft>
                      </a:pPr>
                      <a:r>
                        <a:rPr lang="en-GB" sz="2000">
                          <a:latin typeface="Times New Roman"/>
                          <a:ea typeface="Calibri"/>
                          <a:cs typeface="Times New Roman"/>
                        </a:rPr>
                        <a:t>100g</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a:latin typeface="Times New Roman"/>
                          <a:ea typeface="Calibri"/>
                          <a:cs typeface="Times New Roman"/>
                        </a:rPr>
                        <a:t>52.00±1.83</a:t>
                      </a:r>
                      <a:r>
                        <a:rPr lang="en-GB" sz="2000" baseline="30000">
                          <a:latin typeface="Times New Roman"/>
                          <a:ea typeface="Calibri"/>
                          <a:cs typeface="Times New Roman"/>
                        </a:rPr>
                        <a:t>b</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a:latin typeface="Times New Roman"/>
                          <a:ea typeface="Calibri"/>
                          <a:cs typeface="Times New Roman"/>
                        </a:rPr>
                        <a:t>43.25±5.32</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dirty="0">
                          <a:latin typeface="Times New Roman"/>
                          <a:ea typeface="Calibri"/>
                          <a:cs typeface="Times New Roman"/>
                        </a:rPr>
                        <a:t>51.50±7.19</a:t>
                      </a:r>
                      <a:r>
                        <a:rPr lang="en-GB" sz="2000" baseline="30000" dirty="0">
                          <a:latin typeface="Times New Roman"/>
                          <a:ea typeface="Calibri"/>
                          <a:cs typeface="Times New Roman"/>
                        </a:rPr>
                        <a:t>a</a:t>
                      </a:r>
                      <a:endParaRPr lang="en-GB" sz="18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899592" y="5877272"/>
            <a:ext cx="6400800"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785818"/>
          </a:xfrm>
        </p:spPr>
        <p:txBody>
          <a:bodyPr>
            <a:normAutofit/>
          </a:bodyPr>
          <a:lstStyle/>
          <a:p>
            <a:r>
              <a:rPr lang="en-GB" sz="4000" b="1" dirty="0" smtClean="0"/>
              <a:t>INTRODUCTION CONT’D</a:t>
            </a:r>
            <a:endParaRPr lang="en-GB" sz="4000" b="1" dirty="0"/>
          </a:p>
        </p:txBody>
      </p:sp>
      <p:sp>
        <p:nvSpPr>
          <p:cNvPr id="3" name="Content Placeholder 2"/>
          <p:cNvSpPr>
            <a:spLocks noGrp="1"/>
          </p:cNvSpPr>
          <p:nvPr>
            <p:ph idx="1"/>
          </p:nvPr>
        </p:nvSpPr>
        <p:spPr>
          <a:xfrm>
            <a:off x="0" y="928670"/>
            <a:ext cx="9144000" cy="4525963"/>
          </a:xfrm>
        </p:spPr>
        <p:txBody>
          <a:bodyPr>
            <a:noAutofit/>
          </a:bodyPr>
          <a:lstStyle/>
          <a:p>
            <a:pPr algn="just">
              <a:lnSpc>
                <a:spcPct val="150000"/>
              </a:lnSpc>
            </a:pPr>
            <a:r>
              <a:rPr lang="en-US" sz="2800" dirty="0" smtClean="0">
                <a:latin typeface="Times New Roman" pitchFamily="18" charset="0"/>
                <a:cs typeface="Times New Roman" pitchFamily="18" charset="0"/>
              </a:rPr>
              <a:t>Maize (</a:t>
            </a:r>
            <a:r>
              <a:rPr lang="en-US" sz="2800" i="1" dirty="0" err="1" smtClean="0">
                <a:latin typeface="Times New Roman" pitchFamily="18" charset="0"/>
                <a:cs typeface="Times New Roman" pitchFamily="18" charset="0"/>
              </a:rPr>
              <a:t>Zea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mays</a:t>
            </a:r>
            <a:r>
              <a:rPr lang="en-US" sz="2800" dirty="0" smtClean="0">
                <a:latin typeface="Times New Roman" pitchFamily="18" charset="0"/>
                <a:cs typeface="Times New Roman" pitchFamily="18" charset="0"/>
              </a:rPr>
              <a:t> L.) is a cereal crop belonging to the </a:t>
            </a:r>
            <a:r>
              <a:rPr lang="en-US" sz="2800" dirty="0" err="1" smtClean="0">
                <a:latin typeface="Times New Roman" pitchFamily="18" charset="0"/>
                <a:cs typeface="Times New Roman" pitchFamily="18" charset="0"/>
              </a:rPr>
              <a:t>poaceae</a:t>
            </a:r>
            <a:r>
              <a:rPr lang="en-US" sz="2800" dirty="0" smtClean="0">
                <a:latin typeface="Times New Roman" pitchFamily="18" charset="0"/>
                <a:cs typeface="Times New Roman" pitchFamily="18" charset="0"/>
              </a:rPr>
              <a:t> family and is originated from Central America, Mexico (</a:t>
            </a:r>
            <a:r>
              <a:rPr lang="en-US" sz="2800" dirty="0" err="1" smtClean="0">
                <a:latin typeface="Times New Roman" pitchFamily="18" charset="0"/>
                <a:cs typeface="Times New Roman" pitchFamily="18" charset="0"/>
              </a:rPr>
              <a:t>Rouanet</a:t>
            </a:r>
            <a:r>
              <a:rPr lang="en-US" sz="2800" dirty="0" smtClean="0">
                <a:latin typeface="Times New Roman" pitchFamily="18" charset="0"/>
                <a:cs typeface="Times New Roman" pitchFamily="18" charset="0"/>
              </a:rPr>
              <a:t>, 1987)..</a:t>
            </a:r>
          </a:p>
          <a:p>
            <a:pPr algn="just">
              <a:lnSpc>
                <a:spcPct val="150000"/>
              </a:lnSpc>
            </a:pPr>
            <a:r>
              <a:rPr lang="en-US" sz="2800" dirty="0" smtClean="0">
                <a:latin typeface="Times New Roman" pitchFamily="18" charset="0"/>
                <a:cs typeface="Times New Roman" pitchFamily="18" charset="0"/>
              </a:rPr>
              <a:t>It is grown under a wide range of agro ecological conditions.</a:t>
            </a:r>
          </a:p>
          <a:p>
            <a:pPr algn="just">
              <a:lnSpc>
                <a:spcPct val="150000"/>
              </a:lnSpc>
            </a:pPr>
            <a:r>
              <a:rPr lang="en-US" sz="2800" dirty="0" smtClean="0">
                <a:latin typeface="Times New Roman" pitchFamily="18" charset="0"/>
                <a:cs typeface="Times New Roman" pitchFamily="18" charset="0"/>
              </a:rPr>
              <a:t> It is also one of the major fodder crops in the humid tropics; as such it is also an integral component of most farming systems in Nigeria (</a:t>
            </a:r>
            <a:r>
              <a:rPr lang="en-US" sz="2800" dirty="0" err="1" smtClean="0">
                <a:latin typeface="Times New Roman" pitchFamily="18" charset="0"/>
                <a:cs typeface="Times New Roman" pitchFamily="18" charset="0"/>
              </a:rPr>
              <a:t>Wahua</a:t>
            </a:r>
            <a:r>
              <a:rPr lang="en-US" sz="2800" dirty="0" smtClean="0">
                <a:latin typeface="Times New Roman" pitchFamily="18" charset="0"/>
                <a:cs typeface="Times New Roman" pitchFamily="18" charset="0"/>
              </a:rPr>
              <a:t>, 1987).</a:t>
            </a:r>
            <a:endParaRPr lang="en-GB" sz="2800" dirty="0" smtClean="0">
              <a:latin typeface="Times New Roman" pitchFamily="18" charset="0"/>
              <a:cs typeface="Times New Roman" pitchFamily="18" charset="0"/>
            </a:endParaRPr>
          </a:p>
          <a:p>
            <a:pPr algn="just">
              <a:lnSpc>
                <a:spcPct val="150000"/>
              </a:lnSpc>
            </a:pPr>
            <a:endParaRPr lang="en-GB"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GB" sz="2000" b="1" dirty="0" smtClean="0">
                <a:latin typeface="Times New Roman" pitchFamily="18" charset="0"/>
                <a:cs typeface="Times New Roman" pitchFamily="18" charset="0"/>
              </a:rPr>
              <a:t/>
            </a:r>
            <a:br>
              <a:rPr lang="en-GB" sz="2000" b="1" dirty="0" smtClean="0">
                <a:latin typeface="Times New Roman" pitchFamily="18" charset="0"/>
                <a:cs typeface="Times New Roman" pitchFamily="18" charset="0"/>
              </a:rPr>
            </a:br>
            <a:r>
              <a:rPr lang="en-GB" sz="2000" b="1" dirty="0" smtClean="0">
                <a:latin typeface="Times New Roman" pitchFamily="18" charset="0"/>
                <a:cs typeface="Times New Roman" pitchFamily="18" charset="0"/>
              </a:rPr>
              <a:t/>
            </a:r>
            <a:br>
              <a:rPr lang="en-GB" sz="2000" b="1" dirty="0" smtClean="0">
                <a:latin typeface="Times New Roman" pitchFamily="18" charset="0"/>
                <a:cs typeface="Times New Roman" pitchFamily="18" charset="0"/>
              </a:rPr>
            </a:br>
            <a:r>
              <a:rPr lang="en-GB" sz="2000" b="1" dirty="0">
                <a:latin typeface="Times New Roman" pitchFamily="18" charset="0"/>
                <a:cs typeface="Times New Roman" pitchFamily="18" charset="0"/>
              </a:rPr>
              <a:t>Table </a:t>
            </a:r>
            <a:r>
              <a:rPr lang="en-GB" sz="2000" b="1" dirty="0" smtClean="0">
                <a:latin typeface="Times New Roman" pitchFamily="18" charset="0"/>
                <a:cs typeface="Times New Roman" pitchFamily="18" charset="0"/>
              </a:rPr>
              <a:t>6c: </a:t>
            </a:r>
            <a:r>
              <a:rPr lang="en-GB" sz="2000" b="1" dirty="0">
                <a:latin typeface="Times New Roman" pitchFamily="18" charset="0"/>
                <a:cs typeface="Times New Roman" pitchFamily="18" charset="0"/>
              </a:rPr>
              <a:t>Mean </a:t>
            </a:r>
            <a:r>
              <a:rPr lang="en-GB" sz="2000" b="1" dirty="0" smtClean="0">
                <a:latin typeface="Times New Roman" pitchFamily="18" charset="0"/>
                <a:cs typeface="Times New Roman" pitchFamily="18" charset="0"/>
              </a:rPr>
              <a:t>value of </a:t>
            </a:r>
            <a:r>
              <a:rPr lang="en-GB" sz="2000" b="1" dirty="0" err="1" smtClean="0">
                <a:latin typeface="Times New Roman" pitchFamily="18" charset="0"/>
                <a:cs typeface="Times New Roman" pitchFamily="18" charset="0"/>
              </a:rPr>
              <a:t>allelopathic</a:t>
            </a:r>
            <a:r>
              <a:rPr lang="en-GB" sz="2000" b="1" dirty="0" smtClean="0">
                <a:latin typeface="Times New Roman" pitchFamily="18" charset="0"/>
                <a:cs typeface="Times New Roman" pitchFamily="18" charset="0"/>
              </a:rPr>
              <a:t> effect of </a:t>
            </a:r>
            <a:r>
              <a:rPr lang="en-GB" sz="2000" b="1" i="1" dirty="0" err="1" smtClean="0">
                <a:latin typeface="Times New Roman" pitchFamily="18" charset="0"/>
                <a:cs typeface="Times New Roman" pitchFamily="18" charset="0"/>
              </a:rPr>
              <a:t>Azadirachta</a:t>
            </a:r>
            <a:r>
              <a:rPr lang="en-GB" sz="2000" b="1" i="1" dirty="0" smtClean="0">
                <a:latin typeface="Times New Roman" pitchFamily="18" charset="0"/>
                <a:cs typeface="Times New Roman" pitchFamily="18" charset="0"/>
              </a:rPr>
              <a:t> </a:t>
            </a:r>
            <a:r>
              <a:rPr lang="en-GB" sz="2000" b="1" i="1" dirty="0" err="1" smtClean="0">
                <a:latin typeface="Times New Roman" pitchFamily="18" charset="0"/>
                <a:cs typeface="Times New Roman" pitchFamily="18" charset="0"/>
              </a:rPr>
              <a:t>indica</a:t>
            </a:r>
            <a:r>
              <a:rPr lang="en-GB" sz="2000" b="1" i="1" dirty="0" smtClean="0">
                <a:latin typeface="Times New Roman" pitchFamily="18" charset="0"/>
                <a:cs typeface="Times New Roman" pitchFamily="18" charset="0"/>
              </a:rPr>
              <a:t>, </a:t>
            </a:r>
            <a:r>
              <a:rPr lang="en-GB" sz="2000" b="1" i="1" dirty="0" err="1" smtClean="0">
                <a:latin typeface="Times New Roman" pitchFamily="18" charset="0"/>
                <a:cs typeface="Times New Roman" pitchFamily="18" charset="0"/>
              </a:rPr>
              <a:t>Senna</a:t>
            </a:r>
            <a:r>
              <a:rPr lang="en-GB" sz="2000" b="1" i="1" dirty="0" smtClean="0">
                <a:latin typeface="Times New Roman" pitchFamily="18" charset="0"/>
                <a:cs typeface="Times New Roman" pitchFamily="18" charset="0"/>
              </a:rPr>
              <a:t> </a:t>
            </a:r>
            <a:r>
              <a:rPr lang="en-GB" sz="2000" b="1" i="1" dirty="0" err="1" smtClean="0">
                <a:latin typeface="Times New Roman" pitchFamily="18" charset="0"/>
                <a:cs typeface="Times New Roman" pitchFamily="18" charset="0"/>
              </a:rPr>
              <a:t>siamea</a:t>
            </a:r>
            <a:r>
              <a:rPr lang="en-GB" sz="2000" b="1" i="1" dirty="0" smtClean="0">
                <a:latin typeface="Times New Roman" pitchFamily="18" charset="0"/>
                <a:cs typeface="Times New Roman" pitchFamily="18" charset="0"/>
              </a:rPr>
              <a:t> and M. </a:t>
            </a:r>
            <a:r>
              <a:rPr lang="en-GB" sz="2000" b="1" i="1" dirty="0" err="1" smtClean="0">
                <a:latin typeface="Times New Roman" pitchFamily="18" charset="0"/>
                <a:cs typeface="Times New Roman" pitchFamily="18" charset="0"/>
              </a:rPr>
              <a:t>indica</a:t>
            </a:r>
            <a:r>
              <a:rPr lang="en-GB" sz="2000" b="1" dirty="0" smtClean="0">
                <a:latin typeface="Times New Roman" pitchFamily="18" charset="0"/>
                <a:cs typeface="Times New Roman" pitchFamily="18" charset="0"/>
              </a:rPr>
              <a:t>   on Leaf biomass of maize</a:t>
            </a:r>
            <a:r>
              <a:rPr lang="en-GB" sz="2000" b="1" i="1" dirty="0" smtClean="0">
                <a:latin typeface="Times New Roman" pitchFamily="18" charset="0"/>
                <a:cs typeface="Times New Roman" pitchFamily="18" charset="0"/>
              </a:rPr>
              <a:t> </a:t>
            </a:r>
            <a:r>
              <a:rPr lang="en-GB" sz="2000" b="1" dirty="0" smtClean="0">
                <a:latin typeface="Times New Roman" pitchFamily="18" charset="0"/>
                <a:cs typeface="Times New Roman" pitchFamily="18" charset="0"/>
              </a:rPr>
              <a:t>at 60 days.</a:t>
            </a:r>
            <a:r>
              <a:rPr lang="en-GB" dirty="0" smtClean="0"/>
              <a:t/>
            </a:r>
            <a:br>
              <a:rPr lang="en-GB" dirty="0" smtClean="0"/>
            </a:b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197385905"/>
              </p:ext>
            </p:extLst>
          </p:nvPr>
        </p:nvGraphicFramePr>
        <p:xfrm>
          <a:off x="571471" y="1285855"/>
          <a:ext cx="8001056" cy="4611924"/>
        </p:xfrm>
        <a:graphic>
          <a:graphicData uri="http://schemas.openxmlformats.org/drawingml/2006/table">
            <a:tbl>
              <a:tblPr/>
              <a:tblGrid>
                <a:gridCol w="1999831"/>
                <a:gridCol w="1999831"/>
                <a:gridCol w="2000697"/>
                <a:gridCol w="2000697"/>
              </a:tblGrid>
              <a:tr h="581710">
                <a:tc>
                  <a:txBody>
                    <a:bodyPr/>
                    <a:lstStyle/>
                    <a:p>
                      <a:pPr>
                        <a:lnSpc>
                          <a:spcPct val="115000"/>
                        </a:lnSpc>
                        <a:spcAft>
                          <a:spcPts val="0"/>
                        </a:spcAft>
                      </a:pPr>
                      <a:r>
                        <a:rPr lang="en-GB" sz="3200" dirty="0">
                          <a:latin typeface="Times New Roman"/>
                          <a:ea typeface="Calibri"/>
                          <a:cs typeface="Times New Roman"/>
                        </a:rPr>
                        <a:t>Treatments</a:t>
                      </a:r>
                      <a:endParaRPr lang="en-GB" sz="32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3200" i="1">
                          <a:latin typeface="Times New Roman"/>
                          <a:ea typeface="Calibri"/>
                          <a:cs typeface="Times New Roman"/>
                        </a:rPr>
                        <a:t>Azadirachta indica</a:t>
                      </a:r>
                      <a:endParaRPr lang="en-GB" sz="3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3200" i="1">
                          <a:latin typeface="Times New Roman"/>
                          <a:ea typeface="Calibri"/>
                          <a:cs typeface="Times New Roman"/>
                        </a:rPr>
                        <a:t>Senna siamea</a:t>
                      </a:r>
                      <a:endParaRPr lang="en-GB" sz="3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3200" i="1" dirty="0" err="1">
                          <a:latin typeface="Times New Roman"/>
                          <a:ea typeface="Calibri"/>
                          <a:cs typeface="Times New Roman"/>
                        </a:rPr>
                        <a:t>Mangifera</a:t>
                      </a:r>
                      <a:r>
                        <a:rPr lang="en-GB" sz="3200" i="1" dirty="0">
                          <a:latin typeface="Times New Roman"/>
                          <a:ea typeface="Calibri"/>
                          <a:cs typeface="Times New Roman"/>
                        </a:rPr>
                        <a:t> </a:t>
                      </a:r>
                      <a:r>
                        <a:rPr lang="en-GB" sz="3200" i="1" dirty="0" err="1">
                          <a:latin typeface="Times New Roman"/>
                          <a:ea typeface="Calibri"/>
                          <a:cs typeface="Times New Roman"/>
                        </a:rPr>
                        <a:t>indica</a:t>
                      </a:r>
                      <a:endParaRPr lang="en-GB" sz="32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710">
                <a:tc>
                  <a:txBody>
                    <a:bodyPr/>
                    <a:lstStyle/>
                    <a:p>
                      <a:pPr>
                        <a:lnSpc>
                          <a:spcPct val="115000"/>
                        </a:lnSpc>
                        <a:spcAft>
                          <a:spcPts val="0"/>
                        </a:spcAft>
                      </a:pPr>
                      <a:r>
                        <a:rPr lang="en-GB" sz="2400">
                          <a:latin typeface="Times New Roman"/>
                          <a:ea typeface="Calibri"/>
                          <a:cs typeface="Times New Roman"/>
                        </a:rPr>
                        <a:t>Control</a:t>
                      </a:r>
                      <a:endParaRPr lang="en-GB" sz="20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400">
                          <a:latin typeface="Times New Roman"/>
                          <a:ea typeface="Calibri"/>
                          <a:cs typeface="Times New Roman"/>
                        </a:rPr>
                        <a:t>72.75±4.39</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400">
                          <a:latin typeface="Times New Roman"/>
                          <a:ea typeface="Calibri"/>
                          <a:cs typeface="Times New Roman"/>
                        </a:rPr>
                        <a:t>65.00±2.68</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400">
                          <a:latin typeface="Times New Roman"/>
                          <a:ea typeface="Calibri"/>
                          <a:cs typeface="Times New Roman"/>
                        </a:rPr>
                        <a:t>68.00±2.55</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581710">
                <a:tc>
                  <a:txBody>
                    <a:bodyPr/>
                    <a:lstStyle/>
                    <a:p>
                      <a:pPr>
                        <a:lnSpc>
                          <a:spcPct val="115000"/>
                        </a:lnSpc>
                        <a:spcAft>
                          <a:spcPts val="0"/>
                        </a:spcAft>
                      </a:pPr>
                      <a:r>
                        <a:rPr lang="en-GB" sz="2400" dirty="0">
                          <a:latin typeface="Times New Roman"/>
                          <a:ea typeface="Calibri"/>
                          <a:cs typeface="Times New Roman"/>
                        </a:rPr>
                        <a:t>20g</a:t>
                      </a:r>
                      <a:endParaRPr lang="en-GB" sz="20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67.50±4.63</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62.50±3.01</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66.50±5.73</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r>
              <a:tr h="581710">
                <a:tc>
                  <a:txBody>
                    <a:bodyPr/>
                    <a:lstStyle/>
                    <a:p>
                      <a:pPr>
                        <a:lnSpc>
                          <a:spcPct val="115000"/>
                        </a:lnSpc>
                        <a:spcAft>
                          <a:spcPts val="0"/>
                        </a:spcAft>
                      </a:pPr>
                      <a:r>
                        <a:rPr lang="en-GB" sz="2400">
                          <a:latin typeface="Times New Roman"/>
                          <a:ea typeface="Calibri"/>
                          <a:cs typeface="Times New Roman"/>
                        </a:rPr>
                        <a:t>40g</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66.50±1.85</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61.75±2.86</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65.50±4.91</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r>
              <a:tr h="581710">
                <a:tc>
                  <a:txBody>
                    <a:bodyPr/>
                    <a:lstStyle/>
                    <a:p>
                      <a:pPr>
                        <a:lnSpc>
                          <a:spcPct val="115000"/>
                        </a:lnSpc>
                        <a:spcAft>
                          <a:spcPts val="0"/>
                        </a:spcAft>
                      </a:pPr>
                      <a:r>
                        <a:rPr lang="en-GB" sz="2400">
                          <a:latin typeface="Times New Roman"/>
                          <a:ea typeface="Calibri"/>
                          <a:cs typeface="Times New Roman"/>
                        </a:rPr>
                        <a:t>60g</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61.50±3.20</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61.50±3.21</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64.50±4.05</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r>
              <a:tr h="581710">
                <a:tc>
                  <a:txBody>
                    <a:bodyPr/>
                    <a:lstStyle/>
                    <a:p>
                      <a:pPr>
                        <a:lnSpc>
                          <a:spcPct val="115000"/>
                        </a:lnSpc>
                        <a:spcAft>
                          <a:spcPts val="0"/>
                        </a:spcAft>
                      </a:pPr>
                      <a:r>
                        <a:rPr lang="en-GB" sz="2400">
                          <a:latin typeface="Times New Roman"/>
                          <a:ea typeface="Calibri"/>
                          <a:cs typeface="Times New Roman"/>
                        </a:rPr>
                        <a:t>80g</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61.50±3.01</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61.00±3.02</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61.50±3.20</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r>
              <a:tr h="581710">
                <a:tc>
                  <a:txBody>
                    <a:bodyPr/>
                    <a:lstStyle/>
                    <a:p>
                      <a:pPr>
                        <a:lnSpc>
                          <a:spcPct val="115000"/>
                        </a:lnSpc>
                        <a:spcAft>
                          <a:spcPts val="0"/>
                        </a:spcAft>
                      </a:pPr>
                      <a:r>
                        <a:rPr lang="en-GB" sz="2400" dirty="0">
                          <a:latin typeface="Times New Roman"/>
                          <a:ea typeface="Calibri"/>
                          <a:cs typeface="Times New Roman"/>
                        </a:rPr>
                        <a:t>100g</a:t>
                      </a:r>
                      <a:endParaRPr lang="en-GB" sz="20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a:latin typeface="Times New Roman"/>
                          <a:ea typeface="Calibri"/>
                          <a:cs typeface="Times New Roman"/>
                        </a:rPr>
                        <a:t>60.25±5.74</a:t>
                      </a:r>
                      <a:r>
                        <a:rPr lang="en-GB" sz="2400" baseline="30000">
                          <a:latin typeface="Times New Roman"/>
                          <a:ea typeface="Calibri"/>
                          <a:cs typeface="Times New Roman"/>
                        </a:rPr>
                        <a:t>b</a:t>
                      </a:r>
                      <a:endParaRPr lang="en-GB" sz="20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a:latin typeface="Times New Roman"/>
                          <a:ea typeface="Calibri"/>
                          <a:cs typeface="Times New Roman"/>
                        </a:rPr>
                        <a:t>51.25±2.45</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dirty="0">
                          <a:latin typeface="Times New Roman"/>
                          <a:ea typeface="Calibri"/>
                          <a:cs typeface="Times New Roman"/>
                        </a:rPr>
                        <a:t>56.50±4.72</a:t>
                      </a:r>
                      <a:r>
                        <a:rPr lang="en-GB" sz="2400" baseline="30000" dirty="0">
                          <a:latin typeface="Times New Roman"/>
                          <a:ea typeface="Calibri"/>
                          <a:cs typeface="Times New Roman"/>
                        </a:rPr>
                        <a:t>a</a:t>
                      </a:r>
                      <a:endParaRPr lang="en-GB" sz="20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539552" y="6119718"/>
            <a:ext cx="7398568"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917596"/>
          </a:xfrm>
        </p:spPr>
        <p:txBody>
          <a:bodyPr>
            <a:normAutofit fontScale="90000"/>
          </a:bodyPr>
          <a:lstStyle/>
          <a:p>
            <a:r>
              <a:rPr lang="en-GB" sz="2000" b="1" dirty="0" smtClean="0"/>
              <a:t/>
            </a:r>
            <a:br>
              <a:rPr lang="en-GB" sz="2000" b="1" dirty="0" smtClean="0"/>
            </a:br>
            <a:r>
              <a:rPr lang="en-GB" sz="2000" b="1" dirty="0" smtClean="0"/>
              <a:t/>
            </a:r>
            <a:br>
              <a:rPr lang="en-GB" sz="2000" b="1" dirty="0" smtClean="0"/>
            </a:br>
            <a:r>
              <a:rPr lang="en-GB" sz="2000" b="1" dirty="0">
                <a:latin typeface="Times New Roman" pitchFamily="18" charset="0"/>
                <a:cs typeface="Times New Roman" pitchFamily="18" charset="0"/>
              </a:rPr>
              <a:t>Table </a:t>
            </a:r>
            <a:r>
              <a:rPr lang="en-GB" sz="2000" b="1" dirty="0" smtClean="0">
                <a:latin typeface="Times New Roman" pitchFamily="18" charset="0"/>
                <a:cs typeface="Times New Roman" pitchFamily="18" charset="0"/>
              </a:rPr>
              <a:t>7a</a:t>
            </a:r>
            <a:r>
              <a:rPr lang="en-GB" sz="2000" b="1" dirty="0">
                <a:latin typeface="Times New Roman" pitchFamily="18" charset="0"/>
                <a:cs typeface="Times New Roman" pitchFamily="18" charset="0"/>
              </a:rPr>
              <a:t>: </a:t>
            </a:r>
            <a:r>
              <a:rPr lang="en-GB" sz="2000" b="1" dirty="0" smtClean="0"/>
              <a:t>Mean </a:t>
            </a:r>
            <a:r>
              <a:rPr lang="en-GB" sz="2000" b="1" dirty="0" smtClean="0"/>
              <a:t>value of </a:t>
            </a:r>
            <a:r>
              <a:rPr lang="en-GB" sz="2000" b="1" dirty="0" err="1" smtClean="0"/>
              <a:t>allelopathic</a:t>
            </a:r>
            <a:r>
              <a:rPr lang="en-GB" sz="2000" b="1" dirty="0" smtClean="0"/>
              <a:t> effect of </a:t>
            </a:r>
            <a:r>
              <a:rPr lang="en-GB" sz="2000" b="1" i="1" dirty="0" err="1" smtClean="0"/>
              <a:t>Azadirachta</a:t>
            </a:r>
            <a:r>
              <a:rPr lang="en-GB" sz="2000" b="1" i="1" dirty="0" smtClean="0"/>
              <a:t> </a:t>
            </a:r>
            <a:r>
              <a:rPr lang="en-GB" sz="2000" b="1" i="1" dirty="0" err="1" smtClean="0"/>
              <a:t>indica</a:t>
            </a:r>
            <a:r>
              <a:rPr lang="en-GB" sz="2000" b="1" i="1" dirty="0" smtClean="0"/>
              <a:t>, </a:t>
            </a:r>
            <a:r>
              <a:rPr lang="en-GB" sz="2000" b="1" i="1" dirty="0" err="1" smtClean="0"/>
              <a:t>Senna</a:t>
            </a:r>
            <a:r>
              <a:rPr lang="en-GB" sz="2000" b="1" i="1" dirty="0" smtClean="0"/>
              <a:t> </a:t>
            </a:r>
            <a:r>
              <a:rPr lang="en-GB" sz="2000" b="1" i="1" dirty="0" err="1" smtClean="0"/>
              <a:t>siamea</a:t>
            </a:r>
            <a:r>
              <a:rPr lang="en-GB" sz="2000" b="1" i="1" dirty="0" smtClean="0"/>
              <a:t> and M. </a:t>
            </a:r>
            <a:r>
              <a:rPr lang="en-GB" sz="2000" b="1" i="1" dirty="0" err="1" smtClean="0"/>
              <a:t>indica</a:t>
            </a:r>
            <a:r>
              <a:rPr lang="en-GB" sz="2000" b="1" dirty="0" smtClean="0"/>
              <a:t>   on Root biomass of maize</a:t>
            </a:r>
            <a:r>
              <a:rPr lang="en-GB" sz="2000" b="1" i="1" dirty="0" smtClean="0"/>
              <a:t> </a:t>
            </a:r>
            <a:r>
              <a:rPr lang="en-GB" sz="2000" b="1" dirty="0" smtClean="0"/>
              <a:t>at 90 days.</a:t>
            </a:r>
            <a:r>
              <a:rPr lang="en-GB" dirty="0" smtClean="0"/>
              <a:t/>
            </a:r>
            <a:br>
              <a:rPr lang="en-GB" dirty="0" smtClean="0"/>
            </a:b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307646214"/>
              </p:ext>
            </p:extLst>
          </p:nvPr>
        </p:nvGraphicFramePr>
        <p:xfrm>
          <a:off x="642911" y="1571613"/>
          <a:ext cx="7858178" cy="4122060"/>
        </p:xfrm>
        <a:graphic>
          <a:graphicData uri="http://schemas.openxmlformats.org/drawingml/2006/table">
            <a:tbl>
              <a:tblPr/>
              <a:tblGrid>
                <a:gridCol w="1964119"/>
                <a:gridCol w="1964119"/>
                <a:gridCol w="1964970"/>
                <a:gridCol w="1964970"/>
              </a:tblGrid>
              <a:tr h="500066">
                <a:tc>
                  <a:txBody>
                    <a:bodyPr/>
                    <a:lstStyle/>
                    <a:p>
                      <a:pPr>
                        <a:lnSpc>
                          <a:spcPct val="115000"/>
                        </a:lnSpc>
                        <a:spcAft>
                          <a:spcPts val="0"/>
                        </a:spcAft>
                      </a:pPr>
                      <a:r>
                        <a:rPr lang="en-GB" sz="3200" dirty="0">
                          <a:latin typeface="Times New Roman"/>
                          <a:ea typeface="Calibri"/>
                          <a:cs typeface="Times New Roman"/>
                        </a:rPr>
                        <a:t>Treatments</a:t>
                      </a:r>
                      <a:endParaRPr lang="en-GB" sz="32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3200" i="1" dirty="0" err="1">
                          <a:latin typeface="Times New Roman"/>
                          <a:ea typeface="Calibri"/>
                          <a:cs typeface="Times New Roman"/>
                        </a:rPr>
                        <a:t>Azadirachta</a:t>
                      </a:r>
                      <a:r>
                        <a:rPr lang="en-GB" sz="3200" i="1" dirty="0">
                          <a:latin typeface="Times New Roman"/>
                          <a:ea typeface="Calibri"/>
                          <a:cs typeface="Times New Roman"/>
                        </a:rPr>
                        <a:t> </a:t>
                      </a:r>
                      <a:r>
                        <a:rPr lang="en-GB" sz="3200" i="1" dirty="0" err="1">
                          <a:latin typeface="Times New Roman"/>
                          <a:ea typeface="Calibri"/>
                          <a:cs typeface="Times New Roman"/>
                        </a:rPr>
                        <a:t>indica</a:t>
                      </a:r>
                      <a:endParaRPr lang="en-GB" sz="32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3200" i="1" dirty="0" err="1">
                          <a:latin typeface="Times New Roman"/>
                          <a:ea typeface="Calibri"/>
                          <a:cs typeface="Times New Roman"/>
                        </a:rPr>
                        <a:t>Senna</a:t>
                      </a:r>
                      <a:r>
                        <a:rPr lang="en-GB" sz="3200" i="1" dirty="0">
                          <a:latin typeface="Times New Roman"/>
                          <a:ea typeface="Calibri"/>
                          <a:cs typeface="Times New Roman"/>
                        </a:rPr>
                        <a:t> </a:t>
                      </a:r>
                      <a:r>
                        <a:rPr lang="en-GB" sz="3200" i="1" dirty="0" err="1">
                          <a:latin typeface="Times New Roman"/>
                          <a:ea typeface="Calibri"/>
                          <a:cs typeface="Times New Roman"/>
                        </a:rPr>
                        <a:t>siamea</a:t>
                      </a:r>
                      <a:endParaRPr lang="en-GB" sz="32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3200" i="1" dirty="0" err="1">
                          <a:latin typeface="Times New Roman"/>
                          <a:ea typeface="Calibri"/>
                          <a:cs typeface="Times New Roman"/>
                        </a:rPr>
                        <a:t>Mangifera</a:t>
                      </a:r>
                      <a:r>
                        <a:rPr lang="en-GB" sz="3200" i="1" dirty="0">
                          <a:latin typeface="Times New Roman"/>
                          <a:ea typeface="Calibri"/>
                          <a:cs typeface="Times New Roman"/>
                        </a:rPr>
                        <a:t> </a:t>
                      </a:r>
                      <a:r>
                        <a:rPr lang="en-GB" sz="3200" i="1" dirty="0" err="1">
                          <a:latin typeface="Times New Roman"/>
                          <a:ea typeface="Calibri"/>
                          <a:cs typeface="Times New Roman"/>
                        </a:rPr>
                        <a:t>indica</a:t>
                      </a:r>
                      <a:endParaRPr lang="en-GB" sz="32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066">
                <a:tc>
                  <a:txBody>
                    <a:bodyPr/>
                    <a:lstStyle/>
                    <a:p>
                      <a:pPr>
                        <a:lnSpc>
                          <a:spcPct val="115000"/>
                        </a:lnSpc>
                        <a:spcAft>
                          <a:spcPts val="0"/>
                        </a:spcAft>
                      </a:pPr>
                      <a:r>
                        <a:rPr lang="en-GB" sz="2400" dirty="0">
                          <a:latin typeface="Times New Roman"/>
                          <a:ea typeface="Calibri"/>
                          <a:cs typeface="Times New Roman"/>
                        </a:rPr>
                        <a:t>Control</a:t>
                      </a:r>
                      <a:endParaRPr lang="en-GB" sz="20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400">
                          <a:latin typeface="Times New Roman"/>
                          <a:ea typeface="Calibri"/>
                          <a:cs typeface="Times New Roman"/>
                        </a:rPr>
                        <a:t>69.00±3.34</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400">
                          <a:latin typeface="Times New Roman"/>
                          <a:ea typeface="Calibri"/>
                          <a:cs typeface="Times New Roman"/>
                        </a:rPr>
                        <a:t>65.75±7.19</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400">
                          <a:latin typeface="Times New Roman"/>
                          <a:ea typeface="Calibri"/>
                          <a:cs typeface="Times New Roman"/>
                        </a:rPr>
                        <a:t>73.00±9.67</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500066">
                <a:tc>
                  <a:txBody>
                    <a:bodyPr/>
                    <a:lstStyle/>
                    <a:p>
                      <a:pPr>
                        <a:lnSpc>
                          <a:spcPct val="115000"/>
                        </a:lnSpc>
                        <a:spcAft>
                          <a:spcPts val="0"/>
                        </a:spcAft>
                      </a:pPr>
                      <a:r>
                        <a:rPr lang="en-GB" sz="2400" dirty="0">
                          <a:latin typeface="Times New Roman"/>
                          <a:ea typeface="Calibri"/>
                          <a:cs typeface="Times New Roman"/>
                        </a:rPr>
                        <a:t>20g</a:t>
                      </a:r>
                      <a:endParaRPr lang="en-GB" sz="20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65.75±7.19</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62.00±4.73</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66.00±7.42</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r>
              <a:tr h="500066">
                <a:tc>
                  <a:txBody>
                    <a:bodyPr/>
                    <a:lstStyle/>
                    <a:p>
                      <a:pPr>
                        <a:lnSpc>
                          <a:spcPct val="115000"/>
                        </a:lnSpc>
                        <a:spcAft>
                          <a:spcPts val="0"/>
                        </a:spcAft>
                      </a:pPr>
                      <a:r>
                        <a:rPr lang="en-GB" sz="2400">
                          <a:latin typeface="Times New Roman"/>
                          <a:ea typeface="Calibri"/>
                          <a:cs typeface="Times New Roman"/>
                        </a:rPr>
                        <a:t>40g</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65.00±5.75</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59.00±6.26</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65.75±7.19</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r>
              <a:tr h="500066">
                <a:tc>
                  <a:txBody>
                    <a:bodyPr/>
                    <a:lstStyle/>
                    <a:p>
                      <a:pPr>
                        <a:lnSpc>
                          <a:spcPct val="115000"/>
                        </a:lnSpc>
                        <a:spcAft>
                          <a:spcPts val="0"/>
                        </a:spcAft>
                      </a:pPr>
                      <a:r>
                        <a:rPr lang="en-GB" sz="2400">
                          <a:latin typeface="Times New Roman"/>
                          <a:ea typeface="Calibri"/>
                          <a:cs typeface="Times New Roman"/>
                        </a:rPr>
                        <a:t>60g</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64.50±4.33</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57.50±3.79</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65.25±3.85</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r>
              <a:tr h="500066">
                <a:tc>
                  <a:txBody>
                    <a:bodyPr/>
                    <a:lstStyle/>
                    <a:p>
                      <a:pPr>
                        <a:lnSpc>
                          <a:spcPct val="115000"/>
                        </a:lnSpc>
                        <a:spcAft>
                          <a:spcPts val="0"/>
                        </a:spcAft>
                      </a:pPr>
                      <a:r>
                        <a:rPr lang="en-GB" sz="2400">
                          <a:latin typeface="Times New Roman"/>
                          <a:ea typeface="Calibri"/>
                          <a:cs typeface="Times New Roman"/>
                        </a:rPr>
                        <a:t>80g</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60.50±6.12</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56.25±4.52</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400">
                          <a:latin typeface="Times New Roman"/>
                          <a:ea typeface="Calibri"/>
                          <a:cs typeface="Times New Roman"/>
                        </a:rPr>
                        <a:t>65.00±5.11</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a:noFill/>
                    </a:lnB>
                  </a:tcPr>
                </a:tc>
              </a:tr>
              <a:tr h="500066">
                <a:tc>
                  <a:txBody>
                    <a:bodyPr/>
                    <a:lstStyle/>
                    <a:p>
                      <a:pPr>
                        <a:lnSpc>
                          <a:spcPct val="115000"/>
                        </a:lnSpc>
                        <a:spcAft>
                          <a:spcPts val="0"/>
                        </a:spcAft>
                      </a:pPr>
                      <a:r>
                        <a:rPr lang="en-GB" sz="2400" dirty="0">
                          <a:latin typeface="Times New Roman"/>
                          <a:ea typeface="Calibri"/>
                          <a:cs typeface="Times New Roman"/>
                        </a:rPr>
                        <a:t>100g</a:t>
                      </a:r>
                      <a:endParaRPr lang="en-GB" sz="20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a:latin typeface="Times New Roman"/>
                          <a:ea typeface="Calibri"/>
                          <a:cs typeface="Times New Roman"/>
                        </a:rPr>
                        <a:t>58.00±5.61</a:t>
                      </a:r>
                      <a:r>
                        <a:rPr lang="en-GB" sz="2400" baseline="30000">
                          <a:latin typeface="Times New Roman"/>
                          <a:ea typeface="Calibri"/>
                          <a:cs typeface="Times New Roman"/>
                        </a:rPr>
                        <a:t>b</a:t>
                      </a:r>
                      <a:endParaRPr lang="en-GB" sz="20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a:latin typeface="Times New Roman"/>
                          <a:ea typeface="Calibri"/>
                          <a:cs typeface="Times New Roman"/>
                        </a:rPr>
                        <a:t>44.25±1.75</a:t>
                      </a:r>
                      <a:r>
                        <a:rPr lang="en-GB" sz="2400" baseline="30000">
                          <a:latin typeface="Times New Roman"/>
                          <a:ea typeface="Calibri"/>
                          <a:cs typeface="Times New Roman"/>
                        </a:rPr>
                        <a:t>a</a:t>
                      </a:r>
                      <a:endParaRPr lang="en-GB" sz="20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dirty="0">
                          <a:latin typeface="Times New Roman"/>
                          <a:ea typeface="Calibri"/>
                          <a:cs typeface="Times New Roman"/>
                        </a:rPr>
                        <a:t>61.25±6.32</a:t>
                      </a:r>
                      <a:r>
                        <a:rPr lang="en-GB" sz="2400" baseline="30000" dirty="0">
                          <a:latin typeface="Times New Roman"/>
                          <a:ea typeface="Calibri"/>
                          <a:cs typeface="Times New Roman"/>
                        </a:rPr>
                        <a:t>a</a:t>
                      </a:r>
                      <a:endParaRPr lang="en-GB" sz="20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755576" y="5805264"/>
            <a:ext cx="6840760"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GB" sz="2000" b="1" dirty="0">
                <a:latin typeface="Times New Roman" pitchFamily="18" charset="0"/>
                <a:cs typeface="Times New Roman" pitchFamily="18" charset="0"/>
              </a:rPr>
              <a:t>Table 7</a:t>
            </a:r>
            <a:r>
              <a:rPr lang="en-GB" sz="2000" b="1" dirty="0" smtClean="0">
                <a:latin typeface="Times New Roman" pitchFamily="18" charset="0"/>
                <a:cs typeface="Times New Roman" pitchFamily="18" charset="0"/>
              </a:rPr>
              <a:t>b: </a:t>
            </a:r>
            <a:r>
              <a:rPr lang="en-GB" sz="2000" b="1" dirty="0">
                <a:latin typeface="Times New Roman" pitchFamily="18" charset="0"/>
                <a:cs typeface="Times New Roman" pitchFamily="18" charset="0"/>
              </a:rPr>
              <a:t>Mean </a:t>
            </a:r>
            <a:r>
              <a:rPr lang="en-GB" sz="2000" b="1" dirty="0" smtClean="0">
                <a:latin typeface="Times New Roman" pitchFamily="18" charset="0"/>
                <a:cs typeface="Times New Roman" pitchFamily="18" charset="0"/>
              </a:rPr>
              <a:t>value of </a:t>
            </a:r>
            <a:r>
              <a:rPr lang="en-GB" sz="2000" b="1" dirty="0" err="1" smtClean="0">
                <a:latin typeface="Times New Roman" pitchFamily="18" charset="0"/>
                <a:cs typeface="Times New Roman" pitchFamily="18" charset="0"/>
              </a:rPr>
              <a:t>allelopathic</a:t>
            </a:r>
            <a:r>
              <a:rPr lang="en-GB" sz="2000" b="1" dirty="0" smtClean="0">
                <a:latin typeface="Times New Roman" pitchFamily="18" charset="0"/>
                <a:cs typeface="Times New Roman" pitchFamily="18" charset="0"/>
              </a:rPr>
              <a:t> effect of </a:t>
            </a:r>
            <a:r>
              <a:rPr lang="en-GB" sz="2000" b="1" i="1" dirty="0" err="1" smtClean="0">
                <a:latin typeface="Times New Roman" pitchFamily="18" charset="0"/>
                <a:cs typeface="Times New Roman" pitchFamily="18" charset="0"/>
              </a:rPr>
              <a:t>Azadirachta</a:t>
            </a:r>
            <a:r>
              <a:rPr lang="en-GB" sz="2000" b="1" i="1" dirty="0" smtClean="0">
                <a:latin typeface="Times New Roman" pitchFamily="18" charset="0"/>
                <a:cs typeface="Times New Roman" pitchFamily="18" charset="0"/>
              </a:rPr>
              <a:t> </a:t>
            </a:r>
            <a:r>
              <a:rPr lang="en-GB" sz="2000" b="1" i="1" dirty="0" err="1" smtClean="0">
                <a:latin typeface="Times New Roman" pitchFamily="18" charset="0"/>
                <a:cs typeface="Times New Roman" pitchFamily="18" charset="0"/>
              </a:rPr>
              <a:t>indica</a:t>
            </a:r>
            <a:r>
              <a:rPr lang="en-GB" sz="2000" b="1" i="1" dirty="0" smtClean="0">
                <a:latin typeface="Times New Roman" pitchFamily="18" charset="0"/>
                <a:cs typeface="Times New Roman" pitchFamily="18" charset="0"/>
              </a:rPr>
              <a:t>, </a:t>
            </a:r>
            <a:r>
              <a:rPr lang="en-GB" sz="2000" b="1" i="1" dirty="0" err="1" smtClean="0">
                <a:latin typeface="Times New Roman" pitchFamily="18" charset="0"/>
                <a:cs typeface="Times New Roman" pitchFamily="18" charset="0"/>
              </a:rPr>
              <a:t>Senna</a:t>
            </a:r>
            <a:r>
              <a:rPr lang="en-GB" sz="2000" b="1" i="1" dirty="0" smtClean="0">
                <a:latin typeface="Times New Roman" pitchFamily="18" charset="0"/>
                <a:cs typeface="Times New Roman" pitchFamily="18" charset="0"/>
              </a:rPr>
              <a:t> </a:t>
            </a:r>
            <a:r>
              <a:rPr lang="en-GB" sz="2000" b="1" i="1" dirty="0" err="1" smtClean="0">
                <a:latin typeface="Times New Roman" pitchFamily="18" charset="0"/>
                <a:cs typeface="Times New Roman" pitchFamily="18" charset="0"/>
              </a:rPr>
              <a:t>siamea</a:t>
            </a:r>
            <a:r>
              <a:rPr lang="en-GB" sz="2000" b="1" i="1" dirty="0" smtClean="0">
                <a:latin typeface="Times New Roman" pitchFamily="18" charset="0"/>
                <a:cs typeface="Times New Roman" pitchFamily="18" charset="0"/>
              </a:rPr>
              <a:t> and M. </a:t>
            </a:r>
            <a:r>
              <a:rPr lang="en-GB" sz="2000" b="1" i="1" dirty="0" err="1" smtClean="0">
                <a:latin typeface="Times New Roman" pitchFamily="18" charset="0"/>
                <a:cs typeface="Times New Roman" pitchFamily="18" charset="0"/>
              </a:rPr>
              <a:t>indica</a:t>
            </a:r>
            <a:r>
              <a:rPr lang="en-GB" sz="2000" b="1" dirty="0" smtClean="0">
                <a:latin typeface="Times New Roman" pitchFamily="18" charset="0"/>
                <a:cs typeface="Times New Roman" pitchFamily="18" charset="0"/>
              </a:rPr>
              <a:t>   on Stem biomass </a:t>
            </a:r>
            <a:r>
              <a:rPr lang="en-GB" sz="2000" b="1" dirty="0" err="1" smtClean="0">
                <a:latin typeface="Times New Roman" pitchFamily="18" charset="0"/>
                <a:cs typeface="Times New Roman" pitchFamily="18" charset="0"/>
              </a:rPr>
              <a:t>biomass</a:t>
            </a:r>
            <a:r>
              <a:rPr lang="en-GB" sz="2000" b="1" dirty="0" smtClean="0">
                <a:latin typeface="Times New Roman" pitchFamily="18" charset="0"/>
                <a:cs typeface="Times New Roman" pitchFamily="18" charset="0"/>
              </a:rPr>
              <a:t> of maize</a:t>
            </a:r>
            <a:r>
              <a:rPr lang="en-GB" sz="2000" b="1" i="1" dirty="0" smtClean="0">
                <a:latin typeface="Times New Roman" pitchFamily="18" charset="0"/>
                <a:cs typeface="Times New Roman" pitchFamily="18" charset="0"/>
              </a:rPr>
              <a:t> </a:t>
            </a:r>
            <a:r>
              <a:rPr lang="en-GB" sz="2000" b="1" dirty="0" smtClean="0">
                <a:latin typeface="Times New Roman" pitchFamily="18" charset="0"/>
                <a:cs typeface="Times New Roman" pitchFamily="18" charset="0"/>
              </a:rPr>
              <a:t>at 90 days.</a:t>
            </a: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endParaRPr lang="en-GB" sz="2000"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03272120"/>
              </p:ext>
            </p:extLst>
          </p:nvPr>
        </p:nvGraphicFramePr>
        <p:xfrm>
          <a:off x="500034" y="1285857"/>
          <a:ext cx="8072494" cy="4288020"/>
        </p:xfrm>
        <a:graphic>
          <a:graphicData uri="http://schemas.openxmlformats.org/drawingml/2006/table">
            <a:tbl>
              <a:tblPr/>
              <a:tblGrid>
                <a:gridCol w="2017686"/>
                <a:gridCol w="2017686"/>
                <a:gridCol w="2018561"/>
                <a:gridCol w="2018561"/>
              </a:tblGrid>
              <a:tr h="551094">
                <a:tc>
                  <a:txBody>
                    <a:bodyPr/>
                    <a:lstStyle/>
                    <a:p>
                      <a:pPr>
                        <a:lnSpc>
                          <a:spcPct val="115000"/>
                        </a:lnSpc>
                        <a:spcAft>
                          <a:spcPts val="0"/>
                        </a:spcAft>
                      </a:pPr>
                      <a:r>
                        <a:rPr lang="en-GB" sz="2800" dirty="0">
                          <a:latin typeface="Times New Roman"/>
                          <a:ea typeface="Calibri"/>
                          <a:cs typeface="Times New Roman"/>
                        </a:rPr>
                        <a:t>Treatments</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a:latin typeface="Times New Roman"/>
                          <a:ea typeface="Calibri"/>
                          <a:cs typeface="Times New Roman"/>
                        </a:rPr>
                        <a:t>Azadirachta indica</a:t>
                      </a:r>
                      <a:endParaRPr lang="en-GB" sz="2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a:latin typeface="Times New Roman"/>
                          <a:ea typeface="Calibri"/>
                          <a:cs typeface="Times New Roman"/>
                        </a:rPr>
                        <a:t>Senna siamea</a:t>
                      </a:r>
                      <a:endParaRPr lang="en-GB" sz="2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dirty="0" err="1">
                          <a:latin typeface="Times New Roman"/>
                          <a:ea typeface="Calibri"/>
                          <a:cs typeface="Times New Roman"/>
                        </a:rPr>
                        <a:t>Mangifera</a:t>
                      </a:r>
                      <a:r>
                        <a:rPr lang="en-GB" sz="2800" i="1" dirty="0">
                          <a:latin typeface="Times New Roman"/>
                          <a:ea typeface="Calibri"/>
                          <a:cs typeface="Times New Roman"/>
                        </a:rPr>
                        <a:t> </a:t>
                      </a:r>
                      <a:r>
                        <a:rPr lang="en-GB" sz="2800" i="1" dirty="0" err="1">
                          <a:latin typeface="Times New Roman"/>
                          <a:ea typeface="Calibri"/>
                          <a:cs typeface="Times New Roman"/>
                        </a:rPr>
                        <a:t>indica</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094">
                <a:tc>
                  <a:txBody>
                    <a:bodyPr/>
                    <a:lstStyle/>
                    <a:p>
                      <a:pPr>
                        <a:lnSpc>
                          <a:spcPct val="115000"/>
                        </a:lnSpc>
                        <a:spcAft>
                          <a:spcPts val="0"/>
                        </a:spcAft>
                      </a:pPr>
                      <a:r>
                        <a:rPr lang="en-GB" sz="2000">
                          <a:latin typeface="Times New Roman"/>
                          <a:ea typeface="Calibri"/>
                          <a:cs typeface="Times New Roman"/>
                        </a:rPr>
                        <a:t>Control</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54.50±9.60</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55.04±4.50</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58.63±4.19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551094">
                <a:tc>
                  <a:txBody>
                    <a:bodyPr/>
                    <a:lstStyle/>
                    <a:p>
                      <a:pPr>
                        <a:lnSpc>
                          <a:spcPct val="115000"/>
                        </a:lnSpc>
                        <a:spcAft>
                          <a:spcPts val="0"/>
                        </a:spcAft>
                      </a:pPr>
                      <a:r>
                        <a:rPr lang="en-GB" sz="2000" dirty="0">
                          <a:latin typeface="Times New Roman"/>
                          <a:ea typeface="Calibri"/>
                          <a:cs typeface="Times New Roman"/>
                        </a:rPr>
                        <a:t>20g</a:t>
                      </a:r>
                      <a:endParaRPr lang="en-GB" sz="18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50.75±11.30</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54.50±9.60</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56.48±7.01</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51094">
                <a:tc>
                  <a:txBody>
                    <a:bodyPr/>
                    <a:lstStyle/>
                    <a:p>
                      <a:pPr>
                        <a:lnSpc>
                          <a:spcPct val="115000"/>
                        </a:lnSpc>
                        <a:spcAft>
                          <a:spcPts val="0"/>
                        </a:spcAft>
                      </a:pPr>
                      <a:r>
                        <a:rPr lang="en-GB" sz="2000">
                          <a:latin typeface="Times New Roman"/>
                          <a:ea typeface="Calibri"/>
                          <a:cs typeface="Times New Roman"/>
                        </a:rPr>
                        <a:t>40g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50.25±10.26</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53.43±7.69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55.57±9.97</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51094">
                <a:tc>
                  <a:txBody>
                    <a:bodyPr/>
                    <a:lstStyle/>
                    <a:p>
                      <a:pPr>
                        <a:lnSpc>
                          <a:spcPct val="115000"/>
                        </a:lnSpc>
                        <a:spcAft>
                          <a:spcPts val="0"/>
                        </a:spcAft>
                      </a:pPr>
                      <a:r>
                        <a:rPr lang="en-GB" sz="2000">
                          <a:latin typeface="Times New Roman"/>
                          <a:ea typeface="Calibri"/>
                          <a:cs typeface="Times New Roman"/>
                        </a:rPr>
                        <a:t>60g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50.00±4.24</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51.25±8.40</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54.60±3.52</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51094">
                <a:tc>
                  <a:txBody>
                    <a:bodyPr/>
                    <a:lstStyle/>
                    <a:p>
                      <a:pPr>
                        <a:lnSpc>
                          <a:spcPct val="115000"/>
                        </a:lnSpc>
                        <a:spcAft>
                          <a:spcPts val="0"/>
                        </a:spcAft>
                      </a:pPr>
                      <a:r>
                        <a:rPr lang="en-GB" sz="2000">
                          <a:latin typeface="Times New Roman"/>
                          <a:ea typeface="Calibri"/>
                          <a:cs typeface="Times New Roman"/>
                        </a:rPr>
                        <a:t>80g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48.50±9.03</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45.88±6.03</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54.50±9.60</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51094">
                <a:tc>
                  <a:txBody>
                    <a:bodyPr/>
                    <a:lstStyle/>
                    <a:p>
                      <a:pPr>
                        <a:lnSpc>
                          <a:spcPct val="115000"/>
                        </a:lnSpc>
                        <a:spcAft>
                          <a:spcPts val="0"/>
                        </a:spcAft>
                      </a:pPr>
                      <a:r>
                        <a:rPr lang="en-GB" sz="2000">
                          <a:latin typeface="Times New Roman"/>
                          <a:ea typeface="Calibri"/>
                          <a:cs typeface="Times New Roman"/>
                        </a:rPr>
                        <a:t>100g</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a:latin typeface="Times New Roman"/>
                          <a:ea typeface="Calibri"/>
                          <a:cs typeface="Times New Roman"/>
                        </a:rPr>
                        <a:t>48.25±10.69</a:t>
                      </a:r>
                      <a:r>
                        <a:rPr lang="en-GB" sz="2000" baseline="30000">
                          <a:latin typeface="Times New Roman"/>
                          <a:ea typeface="Calibri"/>
                          <a:cs typeface="Times New Roman"/>
                        </a:rPr>
                        <a:t>b</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a:latin typeface="Times New Roman"/>
                          <a:ea typeface="Calibri"/>
                          <a:cs typeface="Times New Roman"/>
                        </a:rPr>
                        <a:t>42.75±1.01</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dirty="0">
                          <a:latin typeface="Times New Roman"/>
                          <a:ea typeface="Calibri"/>
                          <a:cs typeface="Times New Roman"/>
                        </a:rPr>
                        <a:t>44.57±1.94</a:t>
                      </a:r>
                      <a:r>
                        <a:rPr lang="en-GB" sz="2000" baseline="30000" dirty="0">
                          <a:latin typeface="Times New Roman"/>
                          <a:ea typeface="Calibri"/>
                          <a:cs typeface="Times New Roman"/>
                        </a:rPr>
                        <a:t>a</a:t>
                      </a:r>
                      <a:endParaRPr lang="en-GB" sz="18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464738" y="5661248"/>
            <a:ext cx="6696744"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200" b="1" dirty="0">
                <a:latin typeface="Times New Roman" pitchFamily="18" charset="0"/>
                <a:cs typeface="Times New Roman" pitchFamily="18" charset="0"/>
              </a:rPr>
              <a:t>Table </a:t>
            </a:r>
            <a:r>
              <a:rPr lang="en-GB" sz="2200" b="1" dirty="0" smtClean="0">
                <a:latin typeface="Times New Roman" pitchFamily="18" charset="0"/>
                <a:cs typeface="Times New Roman" pitchFamily="18" charset="0"/>
              </a:rPr>
              <a:t>7c: </a:t>
            </a:r>
            <a:r>
              <a:rPr lang="en-GB" sz="2200" b="1" dirty="0">
                <a:latin typeface="Times New Roman" pitchFamily="18" charset="0"/>
                <a:cs typeface="Times New Roman" pitchFamily="18" charset="0"/>
              </a:rPr>
              <a:t>Mean </a:t>
            </a:r>
            <a:r>
              <a:rPr lang="en-GB" sz="2200" b="1" dirty="0" smtClean="0">
                <a:latin typeface="Times New Roman" pitchFamily="18" charset="0"/>
                <a:cs typeface="Times New Roman" pitchFamily="18" charset="0"/>
              </a:rPr>
              <a:t>value of </a:t>
            </a:r>
            <a:r>
              <a:rPr lang="en-GB" sz="2200" b="1" dirty="0" err="1" smtClean="0">
                <a:latin typeface="Times New Roman" pitchFamily="18" charset="0"/>
                <a:cs typeface="Times New Roman" pitchFamily="18" charset="0"/>
              </a:rPr>
              <a:t>allelopathic</a:t>
            </a:r>
            <a:r>
              <a:rPr lang="en-GB" sz="2200" b="1" dirty="0" smtClean="0">
                <a:latin typeface="Times New Roman" pitchFamily="18" charset="0"/>
                <a:cs typeface="Times New Roman" pitchFamily="18" charset="0"/>
              </a:rPr>
              <a:t> effect of </a:t>
            </a:r>
            <a:r>
              <a:rPr lang="en-GB" sz="2200" b="1" i="1" dirty="0" err="1" smtClean="0">
                <a:latin typeface="Times New Roman" pitchFamily="18" charset="0"/>
                <a:cs typeface="Times New Roman" pitchFamily="18" charset="0"/>
              </a:rPr>
              <a:t>Azadirachta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indica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Senna</a:t>
            </a:r>
            <a:r>
              <a:rPr lang="en-GB" sz="2200" b="1" i="1" dirty="0" smtClean="0">
                <a:latin typeface="Times New Roman" pitchFamily="18" charset="0"/>
                <a:cs typeface="Times New Roman" pitchFamily="18" charset="0"/>
              </a:rPr>
              <a:t> </a:t>
            </a:r>
            <a:r>
              <a:rPr lang="en-GB" sz="2200" b="1" i="1" dirty="0" err="1" smtClean="0">
                <a:latin typeface="Times New Roman" pitchFamily="18" charset="0"/>
                <a:cs typeface="Times New Roman" pitchFamily="18" charset="0"/>
              </a:rPr>
              <a:t>siamea</a:t>
            </a:r>
            <a:r>
              <a:rPr lang="en-GB" sz="2200" b="1" i="1" dirty="0" smtClean="0">
                <a:latin typeface="Times New Roman" pitchFamily="18" charset="0"/>
                <a:cs typeface="Times New Roman" pitchFamily="18" charset="0"/>
              </a:rPr>
              <a:t> and M. </a:t>
            </a:r>
            <a:r>
              <a:rPr lang="en-GB" sz="2200" b="1" i="1" dirty="0" err="1" smtClean="0">
                <a:latin typeface="Times New Roman" pitchFamily="18" charset="0"/>
                <a:cs typeface="Times New Roman" pitchFamily="18" charset="0"/>
              </a:rPr>
              <a:t>indica</a:t>
            </a:r>
            <a:r>
              <a:rPr lang="en-GB" sz="2200" b="1" dirty="0" smtClean="0">
                <a:latin typeface="Times New Roman" pitchFamily="18" charset="0"/>
                <a:cs typeface="Times New Roman" pitchFamily="18" charset="0"/>
              </a:rPr>
              <a:t>   on Leaf biomass of maize</a:t>
            </a:r>
            <a:r>
              <a:rPr lang="en-GB" sz="2200" b="1" i="1" dirty="0" smtClean="0">
                <a:latin typeface="Times New Roman" pitchFamily="18" charset="0"/>
                <a:cs typeface="Times New Roman" pitchFamily="18" charset="0"/>
              </a:rPr>
              <a:t> </a:t>
            </a:r>
            <a:r>
              <a:rPr lang="en-GB" sz="2200" b="1" dirty="0" smtClean="0">
                <a:latin typeface="Times New Roman" pitchFamily="18" charset="0"/>
                <a:cs typeface="Times New Roman" pitchFamily="18" charset="0"/>
              </a:rPr>
              <a:t>at 90 days.</a:t>
            </a:r>
            <a:r>
              <a:rPr lang="en-GB" dirty="0" smtClean="0"/>
              <a:t/>
            </a:r>
            <a:br>
              <a:rPr lang="en-GB" dirty="0" smtClean="0"/>
            </a:b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3660683880"/>
              </p:ext>
            </p:extLst>
          </p:nvPr>
        </p:nvGraphicFramePr>
        <p:xfrm>
          <a:off x="785787" y="1071547"/>
          <a:ext cx="7572426" cy="4471710"/>
        </p:xfrm>
        <a:graphic>
          <a:graphicData uri="http://schemas.openxmlformats.org/drawingml/2006/table">
            <a:tbl>
              <a:tblPr/>
              <a:tblGrid>
                <a:gridCol w="1892697"/>
                <a:gridCol w="1892697"/>
                <a:gridCol w="1893516"/>
                <a:gridCol w="1893516"/>
              </a:tblGrid>
              <a:tr h="581709">
                <a:tc>
                  <a:txBody>
                    <a:bodyPr/>
                    <a:lstStyle/>
                    <a:p>
                      <a:pPr>
                        <a:lnSpc>
                          <a:spcPct val="115000"/>
                        </a:lnSpc>
                        <a:spcAft>
                          <a:spcPts val="0"/>
                        </a:spcAft>
                      </a:pPr>
                      <a:r>
                        <a:rPr lang="en-GB" sz="2800" dirty="0">
                          <a:latin typeface="Times New Roman"/>
                          <a:ea typeface="Calibri"/>
                          <a:cs typeface="Times New Roman"/>
                        </a:rPr>
                        <a:t>Treatments</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a:latin typeface="Times New Roman"/>
                          <a:ea typeface="Calibri"/>
                          <a:cs typeface="Times New Roman"/>
                        </a:rPr>
                        <a:t>Azadirachta indica</a:t>
                      </a:r>
                      <a:endParaRPr lang="en-GB" sz="2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a:latin typeface="Times New Roman"/>
                          <a:ea typeface="Calibri"/>
                          <a:cs typeface="Times New Roman"/>
                        </a:rPr>
                        <a:t>Senna siamea</a:t>
                      </a:r>
                      <a:endParaRPr lang="en-GB" sz="2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800" i="1" dirty="0" err="1">
                          <a:latin typeface="Times New Roman"/>
                          <a:ea typeface="Calibri"/>
                          <a:cs typeface="Times New Roman"/>
                        </a:rPr>
                        <a:t>Mangifera</a:t>
                      </a:r>
                      <a:r>
                        <a:rPr lang="en-GB" sz="2800" i="1" dirty="0">
                          <a:latin typeface="Times New Roman"/>
                          <a:ea typeface="Calibri"/>
                          <a:cs typeface="Times New Roman"/>
                        </a:rPr>
                        <a:t> </a:t>
                      </a:r>
                      <a:r>
                        <a:rPr lang="en-GB" sz="2800" i="1" dirty="0" err="1">
                          <a:latin typeface="Times New Roman"/>
                          <a:ea typeface="Calibri"/>
                          <a:cs typeface="Times New Roman"/>
                        </a:rPr>
                        <a:t>indica</a:t>
                      </a:r>
                      <a:endParaRPr lang="en-GB" sz="2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709">
                <a:tc>
                  <a:txBody>
                    <a:bodyPr/>
                    <a:lstStyle/>
                    <a:p>
                      <a:pPr>
                        <a:lnSpc>
                          <a:spcPct val="115000"/>
                        </a:lnSpc>
                        <a:spcAft>
                          <a:spcPts val="0"/>
                        </a:spcAft>
                      </a:pPr>
                      <a:r>
                        <a:rPr lang="en-GB" sz="2000" dirty="0">
                          <a:latin typeface="Times New Roman"/>
                          <a:ea typeface="Calibri"/>
                          <a:cs typeface="Times New Roman"/>
                        </a:rPr>
                        <a:t>Control</a:t>
                      </a:r>
                      <a:endParaRPr lang="en-GB" sz="1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70.50±5.07</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66.75±8.49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GB" sz="2000">
                          <a:latin typeface="Times New Roman"/>
                          <a:ea typeface="Calibri"/>
                          <a:cs typeface="Times New Roman"/>
                        </a:rPr>
                        <a:t>73.08±5.34</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581709">
                <a:tc>
                  <a:txBody>
                    <a:bodyPr/>
                    <a:lstStyle/>
                    <a:p>
                      <a:pPr>
                        <a:lnSpc>
                          <a:spcPct val="115000"/>
                        </a:lnSpc>
                        <a:spcAft>
                          <a:spcPts val="0"/>
                        </a:spcAft>
                      </a:pPr>
                      <a:r>
                        <a:rPr lang="en-GB" sz="2000">
                          <a:latin typeface="Times New Roman"/>
                          <a:ea typeface="Calibri"/>
                          <a:cs typeface="Times New Roman"/>
                        </a:rPr>
                        <a:t>20g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66.75±6.49</a:t>
                      </a:r>
                      <a:r>
                        <a:rPr lang="en-GB" sz="2000" baseline="30000">
                          <a:latin typeface="Times New Roman"/>
                          <a:ea typeface="Calibri"/>
                          <a:cs typeface="Times New Roman"/>
                        </a:rPr>
                        <a:t>ab</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65.35±7.63</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69.48±5.89</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81709">
                <a:tc>
                  <a:txBody>
                    <a:bodyPr/>
                    <a:lstStyle/>
                    <a:p>
                      <a:pPr>
                        <a:lnSpc>
                          <a:spcPct val="115000"/>
                        </a:lnSpc>
                        <a:spcAft>
                          <a:spcPts val="0"/>
                        </a:spcAft>
                      </a:pPr>
                      <a:r>
                        <a:rPr lang="en-GB" sz="2000" dirty="0">
                          <a:latin typeface="Times New Roman"/>
                          <a:ea typeface="Calibri"/>
                          <a:cs typeface="Times New Roman"/>
                        </a:rPr>
                        <a:t>40g</a:t>
                      </a:r>
                      <a:endParaRPr lang="en-GB" sz="1800" dirty="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62.25±5.72</a:t>
                      </a:r>
                      <a:r>
                        <a:rPr lang="en-GB" sz="2000" baseline="30000">
                          <a:latin typeface="Times New Roman"/>
                          <a:ea typeface="Calibri"/>
                          <a:cs typeface="Times New Roman"/>
                        </a:rPr>
                        <a:t>ab</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58.90±3.84</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dirty="0">
                          <a:latin typeface="Times New Roman"/>
                          <a:ea typeface="Calibri"/>
                          <a:cs typeface="Times New Roman"/>
                        </a:rPr>
                        <a:t>66.75±6.49</a:t>
                      </a:r>
                      <a:r>
                        <a:rPr lang="en-GB" sz="2000" baseline="30000" dirty="0">
                          <a:latin typeface="Times New Roman"/>
                          <a:ea typeface="Calibri"/>
                          <a:cs typeface="Times New Roman"/>
                        </a:rPr>
                        <a:t>a</a:t>
                      </a:r>
                      <a:endParaRPr lang="en-GB" sz="1800" dirty="0">
                        <a:latin typeface="Calibri"/>
                        <a:ea typeface="Calibri"/>
                        <a:cs typeface="Times New Roman"/>
                      </a:endParaRPr>
                    </a:p>
                  </a:txBody>
                  <a:tcPr marL="68580" marR="68580" marT="0" marB="0">
                    <a:lnL>
                      <a:noFill/>
                    </a:lnL>
                    <a:lnR>
                      <a:noFill/>
                    </a:lnR>
                    <a:lnT>
                      <a:noFill/>
                    </a:lnT>
                    <a:lnB>
                      <a:noFill/>
                    </a:lnB>
                  </a:tcPr>
                </a:tc>
              </a:tr>
              <a:tr h="581709">
                <a:tc>
                  <a:txBody>
                    <a:bodyPr/>
                    <a:lstStyle/>
                    <a:p>
                      <a:pPr>
                        <a:lnSpc>
                          <a:spcPct val="115000"/>
                        </a:lnSpc>
                        <a:spcAft>
                          <a:spcPts val="0"/>
                        </a:spcAft>
                      </a:pPr>
                      <a:r>
                        <a:rPr lang="en-GB" sz="2000">
                          <a:latin typeface="Times New Roman"/>
                          <a:ea typeface="Calibri"/>
                          <a:cs typeface="Times New Roman"/>
                        </a:rPr>
                        <a:t>60g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59.50±6.52</a:t>
                      </a:r>
                      <a:r>
                        <a:rPr lang="en-GB" sz="2000" baseline="30000">
                          <a:latin typeface="Times New Roman"/>
                          <a:ea typeface="Calibri"/>
                          <a:cs typeface="Times New Roman"/>
                        </a:rPr>
                        <a:t>ab</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58.15±7.01</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65.27±4.44</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81709">
                <a:tc>
                  <a:txBody>
                    <a:bodyPr/>
                    <a:lstStyle/>
                    <a:p>
                      <a:pPr>
                        <a:lnSpc>
                          <a:spcPct val="115000"/>
                        </a:lnSpc>
                        <a:spcAft>
                          <a:spcPts val="0"/>
                        </a:spcAft>
                      </a:pPr>
                      <a:r>
                        <a:rPr lang="en-GB" sz="2000">
                          <a:latin typeface="Times New Roman"/>
                          <a:ea typeface="Calibri"/>
                          <a:cs typeface="Times New Roman"/>
                        </a:rPr>
                        <a:t>80g</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53.75±4.13</a:t>
                      </a:r>
                      <a:r>
                        <a:rPr lang="en-GB" sz="2000" baseline="30000">
                          <a:latin typeface="Times New Roman"/>
                          <a:ea typeface="Calibri"/>
                          <a:cs typeface="Times New Roman"/>
                        </a:rPr>
                        <a:t>ab</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55.95±4.61</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GB" sz="2000">
                          <a:latin typeface="Times New Roman"/>
                          <a:ea typeface="Calibri"/>
                          <a:cs typeface="Times New Roman"/>
                        </a:rPr>
                        <a:t>64.60±3.16</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a:noFill/>
                    </a:lnB>
                  </a:tcPr>
                </a:tc>
              </a:tr>
              <a:tr h="581709">
                <a:tc>
                  <a:txBody>
                    <a:bodyPr/>
                    <a:lstStyle/>
                    <a:p>
                      <a:pPr>
                        <a:lnSpc>
                          <a:spcPct val="115000"/>
                        </a:lnSpc>
                        <a:spcAft>
                          <a:spcPts val="0"/>
                        </a:spcAft>
                      </a:pPr>
                      <a:r>
                        <a:rPr lang="en-GB" sz="2000">
                          <a:latin typeface="Times New Roman"/>
                          <a:ea typeface="Calibri"/>
                          <a:cs typeface="Times New Roman"/>
                        </a:rPr>
                        <a:t>100g</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a:latin typeface="Times New Roman"/>
                          <a:ea typeface="Calibri"/>
                          <a:cs typeface="Times New Roman"/>
                        </a:rPr>
                        <a:t>50.25±5.58</a:t>
                      </a:r>
                      <a:r>
                        <a:rPr lang="en-GB" sz="2000" baseline="30000">
                          <a:latin typeface="Times New Roman"/>
                          <a:ea typeface="Calibri"/>
                          <a:cs typeface="Times New Roman"/>
                        </a:rPr>
                        <a:t>b</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a:latin typeface="Times New Roman"/>
                          <a:ea typeface="Calibri"/>
                          <a:cs typeface="Times New Roman"/>
                        </a:rPr>
                        <a:t>45.83±5.65</a:t>
                      </a:r>
                      <a:r>
                        <a:rPr lang="en-GB" sz="2000" baseline="30000">
                          <a:latin typeface="Times New Roman"/>
                          <a:ea typeface="Calibri"/>
                          <a:cs typeface="Times New Roman"/>
                        </a:rPr>
                        <a:t>a</a:t>
                      </a:r>
                      <a:endParaRPr lang="en-GB"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000" dirty="0">
                          <a:latin typeface="Times New Roman"/>
                          <a:ea typeface="Calibri"/>
                          <a:cs typeface="Times New Roman"/>
                        </a:rPr>
                        <a:t>57.93±1.24</a:t>
                      </a:r>
                      <a:r>
                        <a:rPr lang="en-GB" sz="2000" baseline="30000" dirty="0">
                          <a:latin typeface="Times New Roman"/>
                          <a:ea typeface="Calibri"/>
                          <a:cs typeface="Times New Roman"/>
                        </a:rPr>
                        <a:t>a</a:t>
                      </a:r>
                      <a:endParaRPr lang="en-GB" sz="18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899592" y="5661248"/>
            <a:ext cx="6624736"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18545997"/>
              </p:ext>
            </p:extLst>
          </p:nvPr>
        </p:nvGraphicFramePr>
        <p:xfrm>
          <a:off x="1000100" y="1071547"/>
          <a:ext cx="7143799" cy="4357717"/>
        </p:xfrm>
        <a:graphic>
          <a:graphicData uri="http://schemas.openxmlformats.org/drawingml/2006/table">
            <a:tbl>
              <a:tblPr/>
              <a:tblGrid>
                <a:gridCol w="1513085"/>
                <a:gridCol w="1348134"/>
                <a:gridCol w="1450651"/>
                <a:gridCol w="1483795"/>
                <a:gridCol w="1348134"/>
              </a:tblGrid>
              <a:tr h="622531">
                <a:tc>
                  <a:txBody>
                    <a:bodyPr/>
                    <a:lstStyle/>
                    <a:p>
                      <a:pPr algn="just">
                        <a:lnSpc>
                          <a:spcPct val="200000"/>
                        </a:lnSpc>
                        <a:spcAft>
                          <a:spcPts val="0"/>
                        </a:spcAft>
                        <a:tabLst>
                          <a:tab pos="2971800" algn="l"/>
                        </a:tabLst>
                      </a:pPr>
                      <a:r>
                        <a:rPr lang="en-US" sz="1600" b="1" dirty="0">
                          <a:solidFill>
                            <a:srgbClr val="000000"/>
                          </a:solidFill>
                          <a:latin typeface="Times New Roman"/>
                          <a:ea typeface="Times New Roman"/>
                          <a:cs typeface="Times New Roman"/>
                        </a:rPr>
                        <a:t>Treatments (g)</a:t>
                      </a:r>
                      <a:endParaRPr lang="en-GB" sz="1600" dirty="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600" b="1" dirty="0" err="1">
                          <a:solidFill>
                            <a:srgbClr val="000000"/>
                          </a:solidFill>
                          <a:latin typeface="Times New Roman"/>
                          <a:ea typeface="Times New Roman"/>
                          <a:cs typeface="Times New Roman"/>
                        </a:rPr>
                        <a:t>Vit</a:t>
                      </a:r>
                      <a:r>
                        <a:rPr lang="en-US" sz="1600" b="1" dirty="0">
                          <a:solidFill>
                            <a:srgbClr val="000000"/>
                          </a:solidFill>
                          <a:latin typeface="Times New Roman"/>
                          <a:ea typeface="Times New Roman"/>
                          <a:cs typeface="Times New Roman"/>
                        </a:rPr>
                        <a:t> A (mg/kg)</a:t>
                      </a:r>
                      <a:endParaRPr lang="en-GB" sz="1600" dirty="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600" b="1">
                          <a:solidFill>
                            <a:srgbClr val="000000"/>
                          </a:solidFill>
                          <a:latin typeface="Times New Roman"/>
                          <a:ea typeface="Times New Roman"/>
                          <a:cs typeface="Times New Roman"/>
                        </a:rPr>
                        <a:t>Vit B</a:t>
                      </a:r>
                      <a:r>
                        <a:rPr lang="en-US" sz="1600" b="1" baseline="-25000">
                          <a:solidFill>
                            <a:srgbClr val="000000"/>
                          </a:solidFill>
                          <a:latin typeface="Times New Roman"/>
                          <a:ea typeface="Times New Roman"/>
                          <a:cs typeface="Times New Roman"/>
                        </a:rPr>
                        <a:t>1</a:t>
                      </a:r>
                      <a:r>
                        <a:rPr lang="en-US" sz="1600" b="1">
                          <a:solidFill>
                            <a:srgbClr val="000000"/>
                          </a:solidFill>
                          <a:latin typeface="Times New Roman"/>
                          <a:ea typeface="Times New Roman"/>
                          <a:cs typeface="Times New Roman"/>
                        </a:rPr>
                        <a:t>(mg/kg)</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600" b="1">
                          <a:solidFill>
                            <a:srgbClr val="000000"/>
                          </a:solidFill>
                          <a:latin typeface="Times New Roman"/>
                          <a:ea typeface="Times New Roman"/>
                          <a:cs typeface="Times New Roman"/>
                        </a:rPr>
                        <a:t>Vit B</a:t>
                      </a:r>
                      <a:r>
                        <a:rPr lang="en-US" sz="1600" b="1" baseline="-25000">
                          <a:solidFill>
                            <a:srgbClr val="000000"/>
                          </a:solidFill>
                          <a:latin typeface="Times New Roman"/>
                          <a:ea typeface="Times New Roman"/>
                          <a:cs typeface="Times New Roman"/>
                        </a:rPr>
                        <a:t>2</a:t>
                      </a:r>
                      <a:r>
                        <a:rPr lang="en-US" sz="1600" b="1">
                          <a:solidFill>
                            <a:srgbClr val="000000"/>
                          </a:solidFill>
                          <a:latin typeface="Times New Roman"/>
                          <a:ea typeface="Times New Roman"/>
                          <a:cs typeface="Times New Roman"/>
                        </a:rPr>
                        <a:t> (mg/kg)</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600" b="1">
                          <a:solidFill>
                            <a:srgbClr val="000000"/>
                          </a:solidFill>
                          <a:latin typeface="Times New Roman"/>
                          <a:ea typeface="Times New Roman"/>
                          <a:cs typeface="Times New Roman"/>
                        </a:rPr>
                        <a:t>Vit C (mg/kg)</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531">
                <a:tc>
                  <a:txBody>
                    <a:bodyPr/>
                    <a:lstStyle/>
                    <a:p>
                      <a:pPr algn="just">
                        <a:lnSpc>
                          <a:spcPct val="200000"/>
                        </a:lnSpc>
                        <a:spcAft>
                          <a:spcPts val="0"/>
                        </a:spcAft>
                        <a:tabLst>
                          <a:tab pos="2971800" algn="l"/>
                        </a:tabLst>
                      </a:pPr>
                      <a:r>
                        <a:rPr lang="en-US" sz="1600" dirty="0">
                          <a:solidFill>
                            <a:srgbClr val="000000"/>
                          </a:solidFill>
                          <a:latin typeface="Times New Roman"/>
                          <a:ea typeface="Times New Roman"/>
                          <a:cs typeface="Times New Roman"/>
                        </a:rPr>
                        <a:t>Control </a:t>
                      </a:r>
                      <a:endParaRPr lang="en-GB" sz="1600" dirty="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0.113 ± 0.03</a:t>
                      </a:r>
                      <a:r>
                        <a:rPr lang="en-US" sz="16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3.803 ± 0.03</a:t>
                      </a:r>
                      <a:r>
                        <a:rPr lang="en-US" sz="16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0.363 ± 0.02</a:t>
                      </a:r>
                      <a:r>
                        <a:rPr lang="en-US" sz="16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0.442 ± 0.03</a:t>
                      </a:r>
                      <a:r>
                        <a:rPr lang="en-US" sz="16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622531">
                <a:tc>
                  <a:txBody>
                    <a:bodyPr/>
                    <a:lstStyle/>
                    <a:p>
                      <a:pPr algn="just">
                        <a:lnSpc>
                          <a:spcPct val="200000"/>
                        </a:lnSpc>
                        <a:spcAft>
                          <a:spcPts val="0"/>
                        </a:spcAft>
                        <a:tabLst>
                          <a:tab pos="2971800" algn="l"/>
                        </a:tabLst>
                      </a:pPr>
                      <a:r>
                        <a:rPr lang="en-US" sz="1600" dirty="0">
                          <a:solidFill>
                            <a:srgbClr val="000000"/>
                          </a:solidFill>
                          <a:latin typeface="Times New Roman"/>
                          <a:ea typeface="Times New Roman"/>
                          <a:cs typeface="Times New Roman"/>
                        </a:rPr>
                        <a:t>20g</a:t>
                      </a:r>
                      <a:endParaRPr lang="en-GB" sz="1600" dirty="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dirty="0">
                          <a:solidFill>
                            <a:srgbClr val="000000"/>
                          </a:solidFill>
                          <a:latin typeface="Times New Roman"/>
                          <a:ea typeface="Times New Roman"/>
                          <a:cs typeface="Times New Roman"/>
                        </a:rPr>
                        <a:t>0.110 ± 0.06</a:t>
                      </a:r>
                      <a:r>
                        <a:rPr lang="en-US" sz="1600" baseline="30000" dirty="0">
                          <a:solidFill>
                            <a:srgbClr val="000000"/>
                          </a:solidFill>
                          <a:latin typeface="Times New Roman"/>
                          <a:ea typeface="Times New Roman"/>
                          <a:cs typeface="Times New Roman"/>
                        </a:rPr>
                        <a:t>a</a:t>
                      </a:r>
                      <a:endParaRPr lang="en-GB" sz="1600" dirty="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3.757 ± 0.09</a:t>
                      </a:r>
                      <a:r>
                        <a:rPr lang="en-US" sz="16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0.350 ± 0.06</a:t>
                      </a:r>
                      <a:r>
                        <a:rPr lang="en-US" sz="1600" baseline="30000">
                          <a:solidFill>
                            <a:srgbClr val="000000"/>
                          </a:solidFill>
                          <a:latin typeface="Times New Roman"/>
                          <a:ea typeface="Times New Roman"/>
                          <a:cs typeface="Times New Roman"/>
                        </a:rPr>
                        <a:t>ab</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0.441 ± 0.01</a:t>
                      </a:r>
                      <a:r>
                        <a:rPr lang="en-US" sz="16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a:noFill/>
                    </a:lnT>
                    <a:lnB>
                      <a:noFill/>
                    </a:lnB>
                  </a:tcPr>
                </a:tc>
              </a:tr>
              <a:tr h="622531">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40g</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dirty="0">
                          <a:solidFill>
                            <a:srgbClr val="000000"/>
                          </a:solidFill>
                          <a:latin typeface="Times New Roman"/>
                          <a:ea typeface="Times New Roman"/>
                          <a:cs typeface="Times New Roman"/>
                        </a:rPr>
                        <a:t>0.107 ± 0.03</a:t>
                      </a:r>
                      <a:r>
                        <a:rPr lang="en-US" sz="1600" baseline="30000" dirty="0">
                          <a:solidFill>
                            <a:srgbClr val="000000"/>
                          </a:solidFill>
                          <a:latin typeface="Times New Roman"/>
                          <a:ea typeface="Times New Roman"/>
                          <a:cs typeface="Times New Roman"/>
                        </a:rPr>
                        <a:t>ab</a:t>
                      </a:r>
                      <a:endParaRPr lang="en-GB" sz="1600" dirty="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dirty="0">
                          <a:solidFill>
                            <a:srgbClr val="000000"/>
                          </a:solidFill>
                          <a:latin typeface="Times New Roman"/>
                          <a:ea typeface="Times New Roman"/>
                          <a:cs typeface="Times New Roman"/>
                        </a:rPr>
                        <a:t>3.597 ± 0.09</a:t>
                      </a:r>
                      <a:r>
                        <a:rPr lang="en-US" sz="1600" baseline="30000" dirty="0">
                          <a:solidFill>
                            <a:srgbClr val="000000"/>
                          </a:solidFill>
                          <a:latin typeface="Times New Roman"/>
                          <a:ea typeface="Times New Roman"/>
                          <a:cs typeface="Times New Roman"/>
                        </a:rPr>
                        <a:t>b</a:t>
                      </a:r>
                      <a:endParaRPr lang="en-GB" sz="1600" dirty="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0.347 ± 0.09</a:t>
                      </a:r>
                      <a:r>
                        <a:rPr lang="en-US" sz="1600" baseline="30000">
                          <a:solidFill>
                            <a:srgbClr val="000000"/>
                          </a:solidFill>
                          <a:latin typeface="Times New Roman"/>
                          <a:ea typeface="Times New Roman"/>
                          <a:cs typeface="Times New Roman"/>
                        </a:rPr>
                        <a:t>ab</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0.440 ± 0.02</a:t>
                      </a:r>
                      <a:r>
                        <a:rPr lang="en-US" sz="16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a:noFill/>
                    </a:lnT>
                    <a:lnB>
                      <a:noFill/>
                    </a:lnB>
                  </a:tcPr>
                </a:tc>
              </a:tr>
              <a:tr h="622531">
                <a:tc>
                  <a:txBody>
                    <a:bodyPr/>
                    <a:lstStyle/>
                    <a:p>
                      <a:pPr algn="just">
                        <a:lnSpc>
                          <a:spcPct val="200000"/>
                        </a:lnSpc>
                        <a:spcAft>
                          <a:spcPts val="0"/>
                        </a:spcAft>
                        <a:tabLst>
                          <a:tab pos="2971800" algn="l"/>
                        </a:tabLst>
                      </a:pPr>
                      <a:r>
                        <a:rPr lang="en-US" sz="1600" dirty="0">
                          <a:solidFill>
                            <a:srgbClr val="000000"/>
                          </a:solidFill>
                          <a:latin typeface="Times New Roman"/>
                          <a:ea typeface="Times New Roman"/>
                          <a:cs typeface="Times New Roman"/>
                        </a:rPr>
                        <a:t>60g</a:t>
                      </a:r>
                      <a:endParaRPr lang="en-GB" sz="1600" dirty="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0.093 ± 0.07</a:t>
                      </a:r>
                      <a:r>
                        <a:rPr lang="en-US" sz="1600" baseline="30000">
                          <a:solidFill>
                            <a:srgbClr val="000000"/>
                          </a:solidFill>
                          <a:latin typeface="Times New Roman"/>
                          <a:ea typeface="Times New Roman"/>
                          <a:cs typeface="Times New Roman"/>
                        </a:rPr>
                        <a:t>bc</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dirty="0">
                          <a:solidFill>
                            <a:srgbClr val="000000"/>
                          </a:solidFill>
                          <a:latin typeface="Times New Roman"/>
                          <a:ea typeface="Times New Roman"/>
                          <a:cs typeface="Times New Roman"/>
                        </a:rPr>
                        <a:t>3.503 ± 0.02</a:t>
                      </a:r>
                      <a:r>
                        <a:rPr lang="en-US" sz="1600" baseline="30000" dirty="0">
                          <a:solidFill>
                            <a:srgbClr val="000000"/>
                          </a:solidFill>
                          <a:latin typeface="Times New Roman"/>
                          <a:ea typeface="Times New Roman"/>
                          <a:cs typeface="Times New Roman"/>
                        </a:rPr>
                        <a:t>b</a:t>
                      </a:r>
                      <a:endParaRPr lang="en-GB" sz="1600" dirty="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dirty="0">
                          <a:solidFill>
                            <a:srgbClr val="000000"/>
                          </a:solidFill>
                          <a:latin typeface="Times New Roman"/>
                          <a:ea typeface="Times New Roman"/>
                          <a:cs typeface="Times New Roman"/>
                        </a:rPr>
                        <a:t>0.340 ± 0.06</a:t>
                      </a:r>
                      <a:r>
                        <a:rPr lang="en-US" sz="1600" baseline="30000" dirty="0">
                          <a:solidFill>
                            <a:srgbClr val="000000"/>
                          </a:solidFill>
                          <a:latin typeface="Times New Roman"/>
                          <a:ea typeface="Times New Roman"/>
                          <a:cs typeface="Times New Roman"/>
                        </a:rPr>
                        <a:t>ab</a:t>
                      </a:r>
                      <a:endParaRPr lang="en-GB" sz="1600" dirty="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0.438 ± 0.02</a:t>
                      </a:r>
                      <a:r>
                        <a:rPr lang="en-US" sz="16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a:noFill/>
                    </a:lnT>
                    <a:lnB>
                      <a:noFill/>
                    </a:lnB>
                  </a:tcPr>
                </a:tc>
              </a:tr>
              <a:tr h="622531">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80g</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0.090 ± 0.06</a:t>
                      </a:r>
                      <a:r>
                        <a:rPr lang="en-US" sz="1600" baseline="30000">
                          <a:solidFill>
                            <a:srgbClr val="000000"/>
                          </a:solidFill>
                          <a:latin typeface="Times New Roman"/>
                          <a:ea typeface="Times New Roman"/>
                          <a:cs typeface="Times New Roman"/>
                        </a:rPr>
                        <a:t>cd</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3.407 ± 0.06</a:t>
                      </a:r>
                      <a:r>
                        <a:rPr lang="en-US" sz="1600" baseline="30000">
                          <a:solidFill>
                            <a:srgbClr val="000000"/>
                          </a:solidFill>
                          <a:latin typeface="Times New Roman"/>
                          <a:ea typeface="Times New Roman"/>
                          <a:cs typeface="Times New Roman"/>
                        </a:rPr>
                        <a:t>c</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dirty="0">
                          <a:solidFill>
                            <a:srgbClr val="000000"/>
                          </a:solidFill>
                          <a:latin typeface="Times New Roman"/>
                          <a:ea typeface="Times New Roman"/>
                          <a:cs typeface="Times New Roman"/>
                        </a:rPr>
                        <a:t>0.333 ± 0.07</a:t>
                      </a:r>
                      <a:r>
                        <a:rPr lang="en-US" sz="1600" baseline="30000" dirty="0">
                          <a:solidFill>
                            <a:srgbClr val="000000"/>
                          </a:solidFill>
                          <a:latin typeface="Times New Roman"/>
                          <a:ea typeface="Times New Roman"/>
                          <a:cs typeface="Times New Roman"/>
                        </a:rPr>
                        <a:t>bc</a:t>
                      </a:r>
                      <a:endParaRPr lang="en-GB" sz="1600" dirty="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600" dirty="0">
                          <a:solidFill>
                            <a:srgbClr val="000000"/>
                          </a:solidFill>
                          <a:latin typeface="Times New Roman"/>
                          <a:ea typeface="Times New Roman"/>
                          <a:cs typeface="Times New Roman"/>
                        </a:rPr>
                        <a:t>0.400 ± 0.01</a:t>
                      </a:r>
                      <a:r>
                        <a:rPr lang="en-US" sz="1600" baseline="30000" dirty="0">
                          <a:solidFill>
                            <a:srgbClr val="000000"/>
                          </a:solidFill>
                          <a:latin typeface="Times New Roman"/>
                          <a:ea typeface="Times New Roman"/>
                          <a:cs typeface="Times New Roman"/>
                        </a:rPr>
                        <a:t>b</a:t>
                      </a:r>
                      <a:endParaRPr lang="en-GB" sz="1600" dirty="0">
                        <a:latin typeface="Calibri"/>
                        <a:ea typeface="Times New Roman"/>
                        <a:cs typeface="Times New Roman"/>
                      </a:endParaRPr>
                    </a:p>
                  </a:txBody>
                  <a:tcPr marL="68580" marR="68580" marT="0" marB="0">
                    <a:lnL>
                      <a:noFill/>
                    </a:lnL>
                    <a:lnR>
                      <a:noFill/>
                    </a:lnR>
                    <a:lnT>
                      <a:noFill/>
                    </a:lnT>
                    <a:lnB>
                      <a:noFill/>
                    </a:lnB>
                  </a:tcPr>
                </a:tc>
              </a:tr>
              <a:tr h="622531">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100g</a:t>
                      </a:r>
                      <a:endParaRPr lang="en-GB" sz="16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600" dirty="0">
                          <a:solidFill>
                            <a:srgbClr val="000000"/>
                          </a:solidFill>
                          <a:latin typeface="Times New Roman"/>
                          <a:ea typeface="Times New Roman"/>
                          <a:cs typeface="Times New Roman"/>
                        </a:rPr>
                        <a:t>0.077 ± 0.03</a:t>
                      </a:r>
                      <a:r>
                        <a:rPr lang="en-US" sz="1600" baseline="30000" dirty="0">
                          <a:solidFill>
                            <a:srgbClr val="000000"/>
                          </a:solidFill>
                          <a:latin typeface="Times New Roman"/>
                          <a:ea typeface="Times New Roman"/>
                          <a:cs typeface="Times New Roman"/>
                        </a:rPr>
                        <a:t>d</a:t>
                      </a:r>
                      <a:endParaRPr lang="en-GB" sz="1600" dirty="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3.343 ± 0.02</a:t>
                      </a:r>
                      <a:r>
                        <a:rPr lang="en-US" sz="1600" baseline="30000">
                          <a:solidFill>
                            <a:srgbClr val="000000"/>
                          </a:solidFill>
                          <a:latin typeface="Times New Roman"/>
                          <a:ea typeface="Times New Roman"/>
                          <a:cs typeface="Times New Roman"/>
                        </a:rPr>
                        <a:t>c</a:t>
                      </a:r>
                      <a:endParaRPr lang="en-GB" sz="16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600">
                          <a:solidFill>
                            <a:srgbClr val="000000"/>
                          </a:solidFill>
                          <a:latin typeface="Times New Roman"/>
                          <a:ea typeface="Times New Roman"/>
                          <a:cs typeface="Times New Roman"/>
                        </a:rPr>
                        <a:t>0.313 ± 0.07</a:t>
                      </a:r>
                      <a:r>
                        <a:rPr lang="en-US" sz="1600" baseline="30000">
                          <a:solidFill>
                            <a:srgbClr val="000000"/>
                          </a:solidFill>
                          <a:latin typeface="Times New Roman"/>
                          <a:ea typeface="Times New Roman"/>
                          <a:cs typeface="Times New Roman"/>
                        </a:rPr>
                        <a:t>c</a:t>
                      </a:r>
                      <a:endParaRPr lang="en-GB" sz="16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600" dirty="0">
                          <a:solidFill>
                            <a:srgbClr val="000000"/>
                          </a:solidFill>
                          <a:latin typeface="Times New Roman"/>
                          <a:ea typeface="Times New Roman"/>
                          <a:cs typeface="Times New Roman"/>
                        </a:rPr>
                        <a:t>0.429 ± 0.02</a:t>
                      </a:r>
                      <a:r>
                        <a:rPr lang="en-US" sz="1600" baseline="30000" dirty="0">
                          <a:solidFill>
                            <a:srgbClr val="000000"/>
                          </a:solidFill>
                          <a:latin typeface="Times New Roman"/>
                          <a:ea typeface="Times New Roman"/>
                          <a:cs typeface="Times New Roman"/>
                        </a:rPr>
                        <a:t>a</a:t>
                      </a:r>
                      <a:endParaRPr lang="en-GB" sz="1600" dirty="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6321" name="Rectangle 1"/>
          <p:cNvSpPr>
            <a:spLocks noChangeArrowheads="1"/>
          </p:cNvSpPr>
          <p:nvPr/>
        </p:nvSpPr>
        <p:spPr bwMode="auto">
          <a:xfrm>
            <a:off x="107504" y="-1153"/>
            <a:ext cx="9036496"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a:t>
            </a:r>
            <a:r>
              <a:rPr kumimoji="0" lang="en-US" sz="2000"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able </a:t>
            </a:r>
            <a:r>
              <a:rPr kumimoji="0" lang="en-US" sz="2000"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8: </a:t>
            </a:r>
            <a:r>
              <a:rPr kumimoji="0" lang="en-US" sz="2000"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Inhibitory influence of </a:t>
            </a:r>
            <a:r>
              <a:rPr kumimoji="0" lang="en-US" sz="2000" b="1" i="1" u="none" strike="noStrike" cap="none" normalizeH="0" baseline="0" dirty="0" err="1" smtClean="0" bmk="">
                <a:ln>
                  <a:noFill/>
                </a:ln>
                <a:solidFill>
                  <a:srgbClr val="000000"/>
                </a:solidFill>
                <a:effectLst/>
                <a:latin typeface="Times New Roman" pitchFamily="18" charset="0"/>
                <a:ea typeface="Times New Roman" pitchFamily="18" charset="0"/>
                <a:cs typeface="Times New Roman" pitchFamily="18" charset="0"/>
              </a:rPr>
              <a:t>A.indica</a:t>
            </a:r>
            <a:r>
              <a:rPr kumimoji="0" lang="en-US" sz="2000"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 leaf powder on vitamin contents on maize grains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1241376" y="5589240"/>
            <a:ext cx="6768752"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99379883"/>
              </p:ext>
            </p:extLst>
          </p:nvPr>
        </p:nvGraphicFramePr>
        <p:xfrm>
          <a:off x="251520" y="785794"/>
          <a:ext cx="8640960" cy="4474410"/>
        </p:xfrm>
        <a:graphic>
          <a:graphicData uri="http://schemas.openxmlformats.org/drawingml/2006/table">
            <a:tbl>
              <a:tblPr/>
              <a:tblGrid>
                <a:gridCol w="1728192"/>
                <a:gridCol w="1728192"/>
                <a:gridCol w="1728192"/>
                <a:gridCol w="1728192"/>
                <a:gridCol w="1728192"/>
              </a:tblGrid>
              <a:tr h="1078807">
                <a:tc>
                  <a:txBody>
                    <a:bodyPr/>
                    <a:lstStyle/>
                    <a:p>
                      <a:pPr algn="just">
                        <a:lnSpc>
                          <a:spcPct val="200000"/>
                        </a:lnSpc>
                        <a:spcAft>
                          <a:spcPts val="0"/>
                        </a:spcAft>
                        <a:tabLst>
                          <a:tab pos="2971800" algn="l"/>
                        </a:tabLst>
                      </a:pPr>
                      <a:endParaRPr lang="en-GB" sz="1800" dirty="0">
                        <a:latin typeface="Times New Roman" pitchFamily="18" charset="0"/>
                        <a:ea typeface="Times New Roman"/>
                        <a:cs typeface="Times New Roman" pitchFamily="18" charset="0"/>
                      </a:endParaRPr>
                    </a:p>
                    <a:p>
                      <a:pPr algn="just">
                        <a:lnSpc>
                          <a:spcPct val="200000"/>
                        </a:lnSpc>
                        <a:spcAft>
                          <a:spcPts val="0"/>
                        </a:spcAft>
                        <a:tabLst>
                          <a:tab pos="2971800" algn="l"/>
                        </a:tabLst>
                      </a:pPr>
                      <a:r>
                        <a:rPr lang="en-US" sz="1800" b="1" dirty="0">
                          <a:solidFill>
                            <a:srgbClr val="000000"/>
                          </a:solidFill>
                          <a:latin typeface="Times New Roman" pitchFamily="18" charset="0"/>
                          <a:ea typeface="Times New Roman"/>
                          <a:cs typeface="Times New Roman" pitchFamily="18" charset="0"/>
                        </a:rPr>
                        <a:t>Treatments (g)</a:t>
                      </a:r>
                      <a:endParaRPr lang="en-GB" sz="1800" dirty="0">
                        <a:latin typeface="Times New Roman" pitchFamily="18" charset="0"/>
                        <a:ea typeface="Times New Roman"/>
                        <a:cs typeface="Times New Roman"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800" b="1" dirty="0" err="1">
                          <a:solidFill>
                            <a:srgbClr val="000000"/>
                          </a:solidFill>
                          <a:latin typeface="Times New Roman" pitchFamily="18" charset="0"/>
                          <a:ea typeface="Times New Roman"/>
                          <a:cs typeface="Times New Roman" pitchFamily="18" charset="0"/>
                        </a:rPr>
                        <a:t>Vit</a:t>
                      </a:r>
                      <a:r>
                        <a:rPr lang="en-US" sz="1800" b="1" dirty="0">
                          <a:solidFill>
                            <a:srgbClr val="000000"/>
                          </a:solidFill>
                          <a:latin typeface="Times New Roman" pitchFamily="18" charset="0"/>
                          <a:ea typeface="Times New Roman"/>
                          <a:cs typeface="Times New Roman" pitchFamily="18" charset="0"/>
                        </a:rPr>
                        <a:t> A</a:t>
                      </a:r>
                      <a:r>
                        <a:rPr lang="en-US" sz="1800" dirty="0">
                          <a:solidFill>
                            <a:srgbClr val="000000"/>
                          </a:solidFill>
                          <a:latin typeface="Times New Roman" pitchFamily="18" charset="0"/>
                          <a:ea typeface="Times New Roman"/>
                          <a:cs typeface="Times New Roman" pitchFamily="18" charset="0"/>
                        </a:rPr>
                        <a:t> (mg/kg)</a:t>
                      </a:r>
                      <a:endParaRPr lang="en-GB" sz="1800" dirty="0">
                        <a:latin typeface="Times New Roman" pitchFamily="18" charset="0"/>
                        <a:ea typeface="Times New Roman"/>
                        <a:cs typeface="Times New Roman"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800" b="1" dirty="0" err="1">
                          <a:solidFill>
                            <a:srgbClr val="000000"/>
                          </a:solidFill>
                          <a:latin typeface="Times New Roman" pitchFamily="18" charset="0"/>
                          <a:ea typeface="Times New Roman"/>
                          <a:cs typeface="Times New Roman" pitchFamily="18" charset="0"/>
                        </a:rPr>
                        <a:t>Vit</a:t>
                      </a:r>
                      <a:r>
                        <a:rPr lang="en-US" sz="1800" b="1" dirty="0">
                          <a:solidFill>
                            <a:srgbClr val="000000"/>
                          </a:solidFill>
                          <a:latin typeface="Times New Roman" pitchFamily="18" charset="0"/>
                          <a:ea typeface="Times New Roman"/>
                          <a:cs typeface="Times New Roman" pitchFamily="18" charset="0"/>
                        </a:rPr>
                        <a:t> B</a:t>
                      </a:r>
                      <a:r>
                        <a:rPr lang="en-US" sz="1800" b="1" baseline="-25000" dirty="0">
                          <a:solidFill>
                            <a:srgbClr val="000000"/>
                          </a:solidFill>
                          <a:latin typeface="Times New Roman" pitchFamily="18" charset="0"/>
                          <a:ea typeface="Times New Roman"/>
                          <a:cs typeface="Times New Roman" pitchFamily="18" charset="0"/>
                        </a:rPr>
                        <a:t>1</a:t>
                      </a:r>
                      <a:r>
                        <a:rPr lang="en-US" sz="1800" dirty="0">
                          <a:solidFill>
                            <a:srgbClr val="000000"/>
                          </a:solidFill>
                          <a:latin typeface="Times New Roman" pitchFamily="18" charset="0"/>
                          <a:ea typeface="Times New Roman"/>
                          <a:cs typeface="Times New Roman" pitchFamily="18" charset="0"/>
                        </a:rPr>
                        <a:t> (mg/kg)</a:t>
                      </a:r>
                      <a:endParaRPr lang="en-GB" sz="1800" dirty="0">
                        <a:latin typeface="Times New Roman" pitchFamily="18" charset="0"/>
                        <a:ea typeface="Times New Roman"/>
                        <a:cs typeface="Times New Roman"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800" b="1">
                          <a:solidFill>
                            <a:srgbClr val="000000"/>
                          </a:solidFill>
                          <a:latin typeface="Times New Roman" pitchFamily="18" charset="0"/>
                          <a:ea typeface="Times New Roman"/>
                          <a:cs typeface="Times New Roman" pitchFamily="18" charset="0"/>
                        </a:rPr>
                        <a:t>Vit B</a:t>
                      </a:r>
                      <a:r>
                        <a:rPr lang="en-US" sz="1800" b="1" baseline="-25000">
                          <a:solidFill>
                            <a:srgbClr val="000000"/>
                          </a:solidFill>
                          <a:latin typeface="Times New Roman" pitchFamily="18" charset="0"/>
                          <a:ea typeface="Times New Roman"/>
                          <a:cs typeface="Times New Roman" pitchFamily="18" charset="0"/>
                        </a:rPr>
                        <a:t>2</a:t>
                      </a:r>
                      <a:r>
                        <a:rPr lang="en-US" sz="1800">
                          <a:solidFill>
                            <a:srgbClr val="000000"/>
                          </a:solidFill>
                          <a:latin typeface="Times New Roman" pitchFamily="18" charset="0"/>
                          <a:ea typeface="Times New Roman"/>
                          <a:cs typeface="Times New Roman" pitchFamily="18" charset="0"/>
                        </a:rPr>
                        <a:t> (mg/kg)</a:t>
                      </a:r>
                      <a:endParaRPr lang="en-GB" sz="1800">
                        <a:latin typeface="Times New Roman" pitchFamily="18" charset="0"/>
                        <a:ea typeface="Times New Roman"/>
                        <a:cs typeface="Times New Roman"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800" b="1">
                          <a:solidFill>
                            <a:srgbClr val="000000"/>
                          </a:solidFill>
                          <a:latin typeface="Times New Roman" pitchFamily="18" charset="0"/>
                          <a:ea typeface="Times New Roman"/>
                          <a:cs typeface="Times New Roman" pitchFamily="18" charset="0"/>
                        </a:rPr>
                        <a:t>Vit C</a:t>
                      </a:r>
                      <a:r>
                        <a:rPr lang="en-US" sz="1800">
                          <a:solidFill>
                            <a:srgbClr val="000000"/>
                          </a:solidFill>
                          <a:latin typeface="Times New Roman" pitchFamily="18" charset="0"/>
                          <a:ea typeface="Times New Roman"/>
                          <a:cs typeface="Times New Roman" pitchFamily="18" charset="0"/>
                        </a:rPr>
                        <a:t> (mg/kg)</a:t>
                      </a:r>
                      <a:endParaRPr lang="en-GB" sz="1800">
                        <a:latin typeface="Times New Roman" pitchFamily="18" charset="0"/>
                        <a:ea typeface="Times New Roman"/>
                        <a:cs typeface="Times New Roman"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2855">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Control </a:t>
                      </a:r>
                      <a:endParaRPr lang="en-GB" sz="1800">
                        <a:latin typeface="Times New Roman" pitchFamily="18" charset="0"/>
                        <a:ea typeface="Times New Roman"/>
                        <a:cs typeface="Times New Roman"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1800" dirty="0">
                          <a:solidFill>
                            <a:srgbClr val="000000"/>
                          </a:solidFill>
                          <a:latin typeface="Times New Roman" pitchFamily="18" charset="0"/>
                          <a:ea typeface="Times New Roman"/>
                          <a:cs typeface="Times New Roman" pitchFamily="18" charset="0"/>
                        </a:rPr>
                        <a:t>0.107 ± 0.03</a:t>
                      </a:r>
                      <a:r>
                        <a:rPr lang="en-US" sz="1800" baseline="30000" dirty="0">
                          <a:solidFill>
                            <a:srgbClr val="000000"/>
                          </a:solidFill>
                          <a:latin typeface="Times New Roman" pitchFamily="18" charset="0"/>
                          <a:ea typeface="Times New Roman"/>
                          <a:cs typeface="Times New Roman" pitchFamily="18" charset="0"/>
                        </a:rPr>
                        <a:t>a</a:t>
                      </a:r>
                      <a:endParaRPr lang="en-GB" sz="1800" dirty="0">
                        <a:latin typeface="Times New Roman" pitchFamily="18" charset="0"/>
                        <a:ea typeface="Times New Roman"/>
                        <a:cs typeface="Times New Roman"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1800" dirty="0">
                          <a:solidFill>
                            <a:srgbClr val="000000"/>
                          </a:solidFill>
                          <a:latin typeface="Times New Roman" pitchFamily="18" charset="0"/>
                          <a:ea typeface="Times New Roman"/>
                          <a:cs typeface="Times New Roman" pitchFamily="18" charset="0"/>
                        </a:rPr>
                        <a:t>4.257 ± 0.081</a:t>
                      </a:r>
                      <a:r>
                        <a:rPr lang="en-US" sz="1800" baseline="30000" dirty="0">
                          <a:solidFill>
                            <a:srgbClr val="000000"/>
                          </a:solidFill>
                          <a:latin typeface="Times New Roman" pitchFamily="18" charset="0"/>
                          <a:ea typeface="Times New Roman"/>
                          <a:cs typeface="Times New Roman" pitchFamily="18" charset="0"/>
                        </a:rPr>
                        <a:t>a</a:t>
                      </a:r>
                      <a:endParaRPr lang="en-GB" sz="1800" dirty="0">
                        <a:latin typeface="Times New Roman" pitchFamily="18" charset="0"/>
                        <a:ea typeface="Times New Roman"/>
                        <a:cs typeface="Times New Roman"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0.427 ± 0.07</a:t>
                      </a:r>
                      <a:r>
                        <a:rPr lang="en-US" sz="1800" baseline="30000">
                          <a:solidFill>
                            <a:srgbClr val="000000"/>
                          </a:solidFill>
                          <a:latin typeface="Times New Roman" pitchFamily="18" charset="0"/>
                          <a:ea typeface="Times New Roman"/>
                          <a:cs typeface="Times New Roman" pitchFamily="18" charset="0"/>
                        </a:rPr>
                        <a:t>a</a:t>
                      </a:r>
                      <a:endParaRPr lang="en-GB" sz="1800">
                        <a:latin typeface="Times New Roman" pitchFamily="18" charset="0"/>
                        <a:ea typeface="Times New Roman"/>
                        <a:cs typeface="Times New Roman"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0.473 ± 0.01</a:t>
                      </a:r>
                      <a:r>
                        <a:rPr lang="en-US" sz="1800" baseline="30000">
                          <a:solidFill>
                            <a:srgbClr val="000000"/>
                          </a:solidFill>
                          <a:latin typeface="Times New Roman" pitchFamily="18" charset="0"/>
                          <a:ea typeface="Times New Roman"/>
                          <a:cs typeface="Times New Roman" pitchFamily="18" charset="0"/>
                        </a:rPr>
                        <a:t>a</a:t>
                      </a:r>
                      <a:endParaRPr lang="en-GB" sz="1800">
                        <a:latin typeface="Times New Roman" pitchFamily="18" charset="0"/>
                        <a:ea typeface="Times New Roman"/>
                        <a:cs typeface="Times New Roman"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562855">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20g</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0.104 ± 0.04</a:t>
                      </a:r>
                      <a:r>
                        <a:rPr lang="en-US" sz="1800" baseline="30000">
                          <a:solidFill>
                            <a:srgbClr val="000000"/>
                          </a:solidFill>
                          <a:latin typeface="Times New Roman" pitchFamily="18" charset="0"/>
                          <a:ea typeface="Times New Roman"/>
                          <a:cs typeface="Times New Roman" pitchFamily="18" charset="0"/>
                        </a:rPr>
                        <a:t>a</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dirty="0">
                          <a:solidFill>
                            <a:srgbClr val="000000"/>
                          </a:solidFill>
                          <a:latin typeface="Times New Roman" pitchFamily="18" charset="0"/>
                          <a:ea typeface="Times New Roman"/>
                          <a:cs typeface="Times New Roman" pitchFamily="18" charset="0"/>
                        </a:rPr>
                        <a:t>3.810 ± 0.01</a:t>
                      </a:r>
                      <a:r>
                        <a:rPr lang="en-US" sz="1800" baseline="30000" dirty="0">
                          <a:solidFill>
                            <a:srgbClr val="000000"/>
                          </a:solidFill>
                          <a:latin typeface="Times New Roman" pitchFamily="18" charset="0"/>
                          <a:ea typeface="Times New Roman"/>
                          <a:cs typeface="Times New Roman" pitchFamily="18" charset="0"/>
                        </a:rPr>
                        <a:t>b</a:t>
                      </a:r>
                      <a:endParaRPr lang="en-GB" sz="18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0.407 ± 0.07</a:t>
                      </a:r>
                      <a:r>
                        <a:rPr lang="en-US" sz="1800" baseline="30000">
                          <a:solidFill>
                            <a:srgbClr val="000000"/>
                          </a:solidFill>
                          <a:latin typeface="Times New Roman" pitchFamily="18" charset="0"/>
                          <a:ea typeface="Times New Roman"/>
                          <a:cs typeface="Times New Roman" pitchFamily="18" charset="0"/>
                        </a:rPr>
                        <a:t>a</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0.468 ± 0.01</a:t>
                      </a:r>
                      <a:r>
                        <a:rPr lang="en-US" sz="1800" baseline="30000">
                          <a:solidFill>
                            <a:srgbClr val="000000"/>
                          </a:solidFill>
                          <a:latin typeface="Times New Roman" pitchFamily="18" charset="0"/>
                          <a:ea typeface="Times New Roman"/>
                          <a:cs typeface="Times New Roman" pitchFamily="18" charset="0"/>
                        </a:rPr>
                        <a:t>a</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562855">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40g </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dirty="0">
                          <a:solidFill>
                            <a:srgbClr val="000000"/>
                          </a:solidFill>
                          <a:latin typeface="Times New Roman" pitchFamily="18" charset="0"/>
                          <a:ea typeface="Times New Roman"/>
                          <a:cs typeface="Times New Roman" pitchFamily="18" charset="0"/>
                        </a:rPr>
                        <a:t>0.100 ± 0.06</a:t>
                      </a:r>
                      <a:r>
                        <a:rPr lang="en-US" sz="1800" baseline="30000" dirty="0">
                          <a:solidFill>
                            <a:srgbClr val="000000"/>
                          </a:solidFill>
                          <a:latin typeface="Times New Roman" pitchFamily="18" charset="0"/>
                          <a:ea typeface="Times New Roman"/>
                          <a:cs typeface="Times New Roman" pitchFamily="18" charset="0"/>
                        </a:rPr>
                        <a:t>ab</a:t>
                      </a:r>
                      <a:endParaRPr lang="en-GB" sz="18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dirty="0">
                          <a:solidFill>
                            <a:srgbClr val="000000"/>
                          </a:solidFill>
                          <a:latin typeface="Times New Roman" pitchFamily="18" charset="0"/>
                          <a:ea typeface="Times New Roman"/>
                          <a:cs typeface="Times New Roman" pitchFamily="18" charset="0"/>
                        </a:rPr>
                        <a:t>3.803 ± 0.03</a:t>
                      </a:r>
                      <a:r>
                        <a:rPr lang="en-US" sz="1800" baseline="30000" dirty="0">
                          <a:solidFill>
                            <a:srgbClr val="000000"/>
                          </a:solidFill>
                          <a:latin typeface="Times New Roman" pitchFamily="18" charset="0"/>
                          <a:ea typeface="Times New Roman"/>
                          <a:cs typeface="Times New Roman" pitchFamily="18" charset="0"/>
                        </a:rPr>
                        <a:t>b</a:t>
                      </a:r>
                      <a:endParaRPr lang="en-GB" sz="18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dirty="0">
                          <a:solidFill>
                            <a:srgbClr val="000000"/>
                          </a:solidFill>
                          <a:latin typeface="Times New Roman" pitchFamily="18" charset="0"/>
                          <a:ea typeface="Times New Roman"/>
                          <a:cs typeface="Times New Roman" pitchFamily="18" charset="0"/>
                        </a:rPr>
                        <a:t>0.383 ± 0.09</a:t>
                      </a:r>
                      <a:r>
                        <a:rPr lang="en-US" sz="1800" baseline="30000" dirty="0">
                          <a:solidFill>
                            <a:srgbClr val="000000"/>
                          </a:solidFill>
                          <a:latin typeface="Times New Roman" pitchFamily="18" charset="0"/>
                          <a:ea typeface="Times New Roman"/>
                          <a:cs typeface="Times New Roman" pitchFamily="18" charset="0"/>
                        </a:rPr>
                        <a:t>b</a:t>
                      </a:r>
                      <a:endParaRPr lang="en-GB" sz="18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0.461 ± 0.02</a:t>
                      </a:r>
                      <a:r>
                        <a:rPr lang="en-US" sz="1800" baseline="30000">
                          <a:solidFill>
                            <a:srgbClr val="000000"/>
                          </a:solidFill>
                          <a:latin typeface="Times New Roman" pitchFamily="18" charset="0"/>
                          <a:ea typeface="Times New Roman"/>
                          <a:cs typeface="Times New Roman" pitchFamily="18" charset="0"/>
                        </a:rPr>
                        <a:t>b</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562855">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60g </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0.093 ± 0.07</a:t>
                      </a:r>
                      <a:r>
                        <a:rPr lang="en-US" sz="1800" baseline="30000">
                          <a:solidFill>
                            <a:srgbClr val="000000"/>
                          </a:solidFill>
                          <a:latin typeface="Times New Roman" pitchFamily="18" charset="0"/>
                          <a:ea typeface="Times New Roman"/>
                          <a:cs typeface="Times New Roman" pitchFamily="18" charset="0"/>
                        </a:rPr>
                        <a:t>ab</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3.733 ± 0.02</a:t>
                      </a:r>
                      <a:r>
                        <a:rPr lang="en-US" sz="1800" baseline="30000">
                          <a:solidFill>
                            <a:srgbClr val="000000"/>
                          </a:solidFill>
                          <a:latin typeface="Times New Roman" pitchFamily="18" charset="0"/>
                          <a:ea typeface="Times New Roman"/>
                          <a:cs typeface="Times New Roman" pitchFamily="18" charset="0"/>
                        </a:rPr>
                        <a:t>bc</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dirty="0">
                          <a:solidFill>
                            <a:srgbClr val="000000"/>
                          </a:solidFill>
                          <a:latin typeface="Times New Roman" pitchFamily="18" charset="0"/>
                          <a:ea typeface="Times New Roman"/>
                          <a:cs typeface="Times New Roman" pitchFamily="18" charset="0"/>
                        </a:rPr>
                        <a:t>0.353 ± 0.03</a:t>
                      </a:r>
                      <a:r>
                        <a:rPr lang="en-US" sz="1800" baseline="30000" dirty="0">
                          <a:solidFill>
                            <a:srgbClr val="000000"/>
                          </a:solidFill>
                          <a:latin typeface="Times New Roman" pitchFamily="18" charset="0"/>
                          <a:ea typeface="Times New Roman"/>
                          <a:cs typeface="Times New Roman" pitchFamily="18" charset="0"/>
                        </a:rPr>
                        <a:t>c</a:t>
                      </a:r>
                      <a:endParaRPr lang="en-GB" sz="18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dirty="0">
                          <a:solidFill>
                            <a:srgbClr val="000000"/>
                          </a:solidFill>
                          <a:latin typeface="Times New Roman" pitchFamily="18" charset="0"/>
                          <a:ea typeface="Times New Roman"/>
                          <a:cs typeface="Times New Roman" pitchFamily="18" charset="0"/>
                        </a:rPr>
                        <a:t>0.459 ± 0.01</a:t>
                      </a:r>
                      <a:r>
                        <a:rPr lang="en-US" sz="1800" baseline="30000" dirty="0">
                          <a:solidFill>
                            <a:srgbClr val="000000"/>
                          </a:solidFill>
                          <a:latin typeface="Times New Roman" pitchFamily="18" charset="0"/>
                          <a:ea typeface="Times New Roman"/>
                          <a:cs typeface="Times New Roman" pitchFamily="18" charset="0"/>
                        </a:rPr>
                        <a:t>b</a:t>
                      </a:r>
                      <a:endParaRPr lang="en-GB" sz="18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562855">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80g </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0.087 ± 0.07</a:t>
                      </a:r>
                      <a:r>
                        <a:rPr lang="en-US" sz="1800" baseline="30000">
                          <a:solidFill>
                            <a:srgbClr val="000000"/>
                          </a:solidFill>
                          <a:latin typeface="Times New Roman" pitchFamily="18" charset="0"/>
                          <a:ea typeface="Times New Roman"/>
                          <a:cs typeface="Times New Roman" pitchFamily="18" charset="0"/>
                        </a:rPr>
                        <a:t>bc</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3.667 ± 0.02</a:t>
                      </a:r>
                      <a:r>
                        <a:rPr lang="en-US" sz="1800" baseline="30000">
                          <a:solidFill>
                            <a:srgbClr val="000000"/>
                          </a:solidFill>
                          <a:latin typeface="Times New Roman" pitchFamily="18" charset="0"/>
                          <a:ea typeface="Times New Roman"/>
                          <a:cs typeface="Times New Roman" pitchFamily="18" charset="0"/>
                        </a:rPr>
                        <a:t>cd</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0.347 ± 0.09</a:t>
                      </a:r>
                      <a:r>
                        <a:rPr lang="en-US" sz="1800" baseline="30000">
                          <a:solidFill>
                            <a:srgbClr val="000000"/>
                          </a:solidFill>
                          <a:latin typeface="Times New Roman" pitchFamily="18" charset="0"/>
                          <a:ea typeface="Times New Roman"/>
                          <a:cs typeface="Times New Roman" pitchFamily="18" charset="0"/>
                        </a:rPr>
                        <a:t>c</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dirty="0">
                          <a:solidFill>
                            <a:srgbClr val="000000"/>
                          </a:solidFill>
                          <a:latin typeface="Times New Roman" pitchFamily="18" charset="0"/>
                          <a:ea typeface="Times New Roman"/>
                          <a:cs typeface="Times New Roman" pitchFamily="18" charset="0"/>
                        </a:rPr>
                        <a:t>0.429 ± 0.02</a:t>
                      </a:r>
                      <a:r>
                        <a:rPr lang="en-US" sz="1800" baseline="30000" dirty="0">
                          <a:solidFill>
                            <a:srgbClr val="000000"/>
                          </a:solidFill>
                          <a:latin typeface="Times New Roman" pitchFamily="18" charset="0"/>
                          <a:ea typeface="Times New Roman"/>
                          <a:cs typeface="Times New Roman" pitchFamily="18" charset="0"/>
                        </a:rPr>
                        <a:t>c</a:t>
                      </a:r>
                      <a:endParaRPr lang="en-GB" sz="18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562855">
                <a:tc>
                  <a:txBody>
                    <a:bodyPr/>
                    <a:lstStyle/>
                    <a:p>
                      <a:pPr algn="just">
                        <a:lnSpc>
                          <a:spcPct val="200000"/>
                        </a:lnSpc>
                        <a:spcAft>
                          <a:spcPts val="0"/>
                        </a:spcAft>
                        <a:tabLst>
                          <a:tab pos="2971800" algn="l"/>
                        </a:tabLst>
                      </a:pPr>
                      <a:r>
                        <a:rPr lang="en-US" sz="1800" dirty="0">
                          <a:solidFill>
                            <a:srgbClr val="000000"/>
                          </a:solidFill>
                          <a:latin typeface="Times New Roman" pitchFamily="18" charset="0"/>
                          <a:ea typeface="Times New Roman"/>
                          <a:cs typeface="Times New Roman" pitchFamily="18" charset="0"/>
                        </a:rPr>
                        <a:t>100g</a:t>
                      </a:r>
                      <a:endParaRPr lang="en-GB" sz="1800" dirty="0">
                        <a:latin typeface="Times New Roman" pitchFamily="18" charset="0"/>
                        <a:ea typeface="Times New Roman"/>
                        <a:cs typeface="Times New Roman"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0.080 ± 0.06</a:t>
                      </a:r>
                      <a:r>
                        <a:rPr lang="en-US" sz="1800" baseline="30000">
                          <a:solidFill>
                            <a:srgbClr val="000000"/>
                          </a:solidFill>
                          <a:latin typeface="Times New Roman" pitchFamily="18" charset="0"/>
                          <a:ea typeface="Times New Roman"/>
                          <a:cs typeface="Times New Roman" pitchFamily="18" charset="0"/>
                        </a:rPr>
                        <a:t>c</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3.573 ± 0.02</a:t>
                      </a:r>
                      <a:r>
                        <a:rPr lang="en-US" sz="1800" baseline="30000">
                          <a:solidFill>
                            <a:srgbClr val="000000"/>
                          </a:solidFill>
                          <a:latin typeface="Times New Roman" pitchFamily="18" charset="0"/>
                          <a:ea typeface="Times New Roman"/>
                          <a:cs typeface="Times New Roman" pitchFamily="18" charset="0"/>
                        </a:rPr>
                        <a:t>d</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800">
                          <a:solidFill>
                            <a:srgbClr val="000000"/>
                          </a:solidFill>
                          <a:latin typeface="Times New Roman" pitchFamily="18" charset="0"/>
                          <a:ea typeface="Times New Roman"/>
                          <a:cs typeface="Times New Roman" pitchFamily="18" charset="0"/>
                        </a:rPr>
                        <a:t>0.333 ± 0.07</a:t>
                      </a:r>
                      <a:r>
                        <a:rPr lang="en-US" sz="1800" baseline="30000">
                          <a:solidFill>
                            <a:srgbClr val="000000"/>
                          </a:solidFill>
                          <a:latin typeface="Times New Roman" pitchFamily="18" charset="0"/>
                          <a:ea typeface="Times New Roman"/>
                          <a:cs typeface="Times New Roman" pitchFamily="18" charset="0"/>
                        </a:rPr>
                        <a:t>c</a:t>
                      </a:r>
                      <a:endParaRPr lang="en-GB" sz="1800">
                        <a:latin typeface="Times New Roman" pitchFamily="18" charset="0"/>
                        <a:ea typeface="Times New Roman"/>
                        <a:cs typeface="Times New Roman"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800" dirty="0">
                          <a:solidFill>
                            <a:srgbClr val="000000"/>
                          </a:solidFill>
                          <a:latin typeface="Times New Roman" pitchFamily="18" charset="0"/>
                          <a:ea typeface="Times New Roman"/>
                          <a:cs typeface="Times New Roman" pitchFamily="18" charset="0"/>
                        </a:rPr>
                        <a:t>0.392 ± 0.03</a:t>
                      </a:r>
                      <a:r>
                        <a:rPr lang="en-US" sz="1800" baseline="30000" dirty="0">
                          <a:solidFill>
                            <a:srgbClr val="000000"/>
                          </a:solidFill>
                          <a:latin typeface="Times New Roman" pitchFamily="18" charset="0"/>
                          <a:ea typeface="Times New Roman"/>
                          <a:cs typeface="Times New Roman" pitchFamily="18" charset="0"/>
                        </a:rPr>
                        <a:t>d</a:t>
                      </a:r>
                      <a:endParaRPr lang="en-GB" sz="1800" dirty="0">
                        <a:latin typeface="Times New Roman" pitchFamily="18" charset="0"/>
                        <a:ea typeface="Times New Roman"/>
                        <a:cs typeface="Times New Roman"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5297" name="Rectangle 1"/>
          <p:cNvSpPr>
            <a:spLocks noChangeArrowheads="1"/>
          </p:cNvSpPr>
          <p:nvPr/>
        </p:nvSpPr>
        <p:spPr bwMode="auto">
          <a:xfrm>
            <a:off x="714348" y="-72591"/>
            <a:ext cx="7858180" cy="1020752"/>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sz="20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 </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a:t>
            </a:r>
            <a:r>
              <a:rPr kumimoji="0" lang="en-US" sz="20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Inhibitory influence of </a:t>
            </a:r>
            <a:r>
              <a:rPr kumimoji="0" lang="en-US" sz="2000" b="1" i="1"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Senna</a:t>
            </a:r>
            <a:r>
              <a:rPr kumimoji="0" lang="en-US" sz="2000" b="1" i="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1" i="1"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siamea</a:t>
            </a:r>
            <a:r>
              <a:rPr kumimoji="0" lang="en-US" sz="20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(Cassia) leaf powder on the vitamins contents of maize grains.</a:t>
            </a:r>
            <a:endParaRPr kumimoji="0" lang="en-US" sz="2000" b="1" i="0" u="none" strike="noStrike" cap="none" normalizeH="0" baseline="0" dirty="0" smtClean="0">
              <a:ln>
                <a:noFill/>
              </a:ln>
              <a:solidFill>
                <a:srgbClr val="4F81B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467544" y="5373216"/>
            <a:ext cx="7920880"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91202545"/>
              </p:ext>
            </p:extLst>
          </p:nvPr>
        </p:nvGraphicFramePr>
        <p:xfrm>
          <a:off x="785784" y="714358"/>
          <a:ext cx="7429553" cy="4648770"/>
        </p:xfrm>
        <a:graphic>
          <a:graphicData uri="http://schemas.openxmlformats.org/drawingml/2006/table">
            <a:tbl>
              <a:tblPr/>
              <a:tblGrid>
                <a:gridCol w="1497485"/>
                <a:gridCol w="1483017"/>
                <a:gridCol w="1483017"/>
                <a:gridCol w="1483017"/>
                <a:gridCol w="1483017"/>
              </a:tblGrid>
              <a:tr h="591915">
                <a:tc>
                  <a:txBody>
                    <a:bodyPr/>
                    <a:lstStyle/>
                    <a:p>
                      <a:pPr>
                        <a:lnSpc>
                          <a:spcPct val="200000"/>
                        </a:lnSpc>
                        <a:spcAft>
                          <a:spcPts val="0"/>
                        </a:spcAft>
                        <a:tabLst>
                          <a:tab pos="2971800" algn="l"/>
                        </a:tabLst>
                      </a:pPr>
                      <a:r>
                        <a:rPr lang="en-US" sz="1800" b="1" dirty="0">
                          <a:solidFill>
                            <a:srgbClr val="000000"/>
                          </a:solidFill>
                          <a:latin typeface="Times New Roman"/>
                          <a:ea typeface="Times New Roman"/>
                          <a:cs typeface="Times New Roman"/>
                        </a:rPr>
                        <a:t>Treatment(g)</a:t>
                      </a:r>
                      <a:endParaRPr lang="en-GB" sz="1600" dirty="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tabLst>
                          <a:tab pos="2971800" algn="l"/>
                        </a:tabLst>
                      </a:pPr>
                      <a:r>
                        <a:rPr lang="en-US" sz="1800" b="1">
                          <a:solidFill>
                            <a:srgbClr val="000000"/>
                          </a:solidFill>
                          <a:latin typeface="Times New Roman"/>
                          <a:ea typeface="Times New Roman"/>
                          <a:cs typeface="Times New Roman"/>
                        </a:rPr>
                        <a:t>Vit A</a:t>
                      </a:r>
                      <a:r>
                        <a:rPr lang="en-US" sz="1800">
                          <a:solidFill>
                            <a:srgbClr val="000000"/>
                          </a:solidFill>
                          <a:latin typeface="Times New Roman"/>
                          <a:ea typeface="Times New Roman"/>
                          <a:cs typeface="Times New Roman"/>
                        </a:rPr>
                        <a:t> (mg/kg)</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tabLst>
                          <a:tab pos="2971800" algn="l"/>
                        </a:tabLst>
                      </a:pPr>
                      <a:r>
                        <a:rPr lang="en-US" sz="1800" b="1">
                          <a:solidFill>
                            <a:srgbClr val="000000"/>
                          </a:solidFill>
                          <a:latin typeface="Times New Roman"/>
                          <a:ea typeface="Times New Roman"/>
                          <a:cs typeface="Times New Roman"/>
                        </a:rPr>
                        <a:t>Vit B</a:t>
                      </a:r>
                      <a:r>
                        <a:rPr lang="en-US" sz="1800" b="1" baseline="-25000">
                          <a:solidFill>
                            <a:srgbClr val="000000"/>
                          </a:solidFill>
                          <a:latin typeface="Times New Roman"/>
                          <a:ea typeface="Times New Roman"/>
                          <a:cs typeface="Times New Roman"/>
                        </a:rPr>
                        <a:t>1</a:t>
                      </a:r>
                      <a:r>
                        <a:rPr lang="en-US" sz="1800">
                          <a:solidFill>
                            <a:srgbClr val="000000"/>
                          </a:solidFill>
                          <a:latin typeface="Times New Roman"/>
                          <a:ea typeface="Times New Roman"/>
                          <a:cs typeface="Times New Roman"/>
                        </a:rPr>
                        <a:t> (mg/kg)</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tabLst>
                          <a:tab pos="2971800" algn="l"/>
                        </a:tabLst>
                      </a:pPr>
                      <a:r>
                        <a:rPr lang="en-US" sz="1800" b="1">
                          <a:solidFill>
                            <a:srgbClr val="000000"/>
                          </a:solidFill>
                          <a:latin typeface="Times New Roman"/>
                          <a:ea typeface="Times New Roman"/>
                          <a:cs typeface="Times New Roman"/>
                        </a:rPr>
                        <a:t>Vit B</a:t>
                      </a:r>
                      <a:r>
                        <a:rPr lang="en-US" sz="1800" b="1" baseline="-25000">
                          <a:solidFill>
                            <a:srgbClr val="000000"/>
                          </a:solidFill>
                          <a:latin typeface="Times New Roman"/>
                          <a:ea typeface="Times New Roman"/>
                          <a:cs typeface="Times New Roman"/>
                        </a:rPr>
                        <a:t>2</a:t>
                      </a:r>
                      <a:r>
                        <a:rPr lang="en-US" sz="1800">
                          <a:solidFill>
                            <a:srgbClr val="000000"/>
                          </a:solidFill>
                          <a:latin typeface="Times New Roman"/>
                          <a:ea typeface="Times New Roman"/>
                          <a:cs typeface="Times New Roman"/>
                        </a:rPr>
                        <a:t> (mg/kg)</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Aft>
                          <a:spcPts val="0"/>
                        </a:spcAft>
                        <a:tabLst>
                          <a:tab pos="2971800" algn="l"/>
                        </a:tabLst>
                      </a:pPr>
                      <a:r>
                        <a:rPr lang="en-US" sz="1800" b="1">
                          <a:solidFill>
                            <a:srgbClr val="000000"/>
                          </a:solidFill>
                          <a:latin typeface="Times New Roman"/>
                          <a:ea typeface="Times New Roman"/>
                          <a:cs typeface="Times New Roman"/>
                        </a:rPr>
                        <a:t>Vit C</a:t>
                      </a:r>
                      <a:r>
                        <a:rPr lang="en-US" sz="1800">
                          <a:solidFill>
                            <a:srgbClr val="000000"/>
                          </a:solidFill>
                          <a:latin typeface="Times New Roman"/>
                          <a:ea typeface="Times New Roman"/>
                          <a:cs typeface="Times New Roman"/>
                        </a:rPr>
                        <a:t> (mg/kg)</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1915">
                <a:tc>
                  <a:txBody>
                    <a:bodyPr/>
                    <a:lstStyle/>
                    <a:p>
                      <a:pPr algn="just">
                        <a:lnSpc>
                          <a:spcPct val="200000"/>
                        </a:lnSpc>
                        <a:spcAft>
                          <a:spcPts val="0"/>
                        </a:spcAft>
                        <a:tabLst>
                          <a:tab pos="2971800" algn="l"/>
                        </a:tabLst>
                      </a:pPr>
                      <a:r>
                        <a:rPr lang="en-US" sz="1800" dirty="0">
                          <a:solidFill>
                            <a:srgbClr val="000000"/>
                          </a:solidFill>
                          <a:latin typeface="Times New Roman"/>
                          <a:ea typeface="Times New Roman"/>
                          <a:cs typeface="Times New Roman"/>
                        </a:rPr>
                        <a:t>Control </a:t>
                      </a:r>
                      <a:endParaRPr lang="en-GB" sz="1600" dirty="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0.547 ± 0.09</a:t>
                      </a:r>
                      <a:r>
                        <a:rPr lang="en-US" sz="18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0.470 ± 0.06</a:t>
                      </a:r>
                      <a:r>
                        <a:rPr lang="en-US" sz="18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0.373 ± 4.14</a:t>
                      </a:r>
                      <a:r>
                        <a:rPr lang="en-US" sz="18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4.683 ± 0.02</a:t>
                      </a:r>
                      <a:r>
                        <a:rPr lang="en-US" sz="18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591915">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20g</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0.543 ± 0.01</a:t>
                      </a:r>
                      <a:r>
                        <a:rPr lang="en-US" sz="18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0.450 ± 0.01</a:t>
                      </a:r>
                      <a:r>
                        <a:rPr lang="en-US" sz="1800" baseline="30000">
                          <a:solidFill>
                            <a:srgbClr val="000000"/>
                          </a:solidFill>
                          <a:latin typeface="Times New Roman"/>
                          <a:ea typeface="Times New Roman"/>
                          <a:cs typeface="Times New Roman"/>
                        </a:rPr>
                        <a:t>a</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0.140 ± 0.00</a:t>
                      </a:r>
                      <a:r>
                        <a:rPr lang="en-US" sz="1800" baseline="30000">
                          <a:solidFill>
                            <a:srgbClr val="000000"/>
                          </a:solidFill>
                          <a:latin typeface="Times New Roman"/>
                          <a:ea typeface="Times New Roman"/>
                          <a:cs typeface="Times New Roman"/>
                        </a:rPr>
                        <a:t>b</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4.457 ± 0.03</a:t>
                      </a:r>
                      <a:r>
                        <a:rPr lang="en-US" sz="1800" baseline="30000">
                          <a:solidFill>
                            <a:srgbClr val="000000"/>
                          </a:solidFill>
                          <a:latin typeface="Times New Roman"/>
                          <a:ea typeface="Times New Roman"/>
                          <a:cs typeface="Times New Roman"/>
                        </a:rPr>
                        <a:t>b</a:t>
                      </a:r>
                      <a:endParaRPr lang="en-GB" sz="1600">
                        <a:latin typeface="Calibri"/>
                        <a:ea typeface="Times New Roman"/>
                        <a:cs typeface="Times New Roman"/>
                      </a:endParaRPr>
                    </a:p>
                  </a:txBody>
                  <a:tcPr marL="68580" marR="68580" marT="0" marB="0">
                    <a:lnL>
                      <a:noFill/>
                    </a:lnL>
                    <a:lnR>
                      <a:noFill/>
                    </a:lnR>
                    <a:lnT>
                      <a:noFill/>
                    </a:lnT>
                    <a:lnB>
                      <a:noFill/>
                    </a:lnB>
                  </a:tcPr>
                </a:tc>
              </a:tr>
              <a:tr h="591915">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40 g </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dirty="0">
                          <a:solidFill>
                            <a:srgbClr val="000000"/>
                          </a:solidFill>
                          <a:latin typeface="Times New Roman"/>
                          <a:ea typeface="Times New Roman"/>
                          <a:cs typeface="Times New Roman"/>
                        </a:rPr>
                        <a:t>0.522 ± 0.03</a:t>
                      </a:r>
                      <a:r>
                        <a:rPr lang="en-US" sz="1800" baseline="30000" dirty="0">
                          <a:solidFill>
                            <a:srgbClr val="000000"/>
                          </a:solidFill>
                          <a:latin typeface="Times New Roman"/>
                          <a:ea typeface="Times New Roman"/>
                          <a:cs typeface="Times New Roman"/>
                        </a:rPr>
                        <a:t>b</a:t>
                      </a:r>
                      <a:endParaRPr lang="en-GB" sz="1600" dirty="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0.420 ± 0.01</a:t>
                      </a:r>
                      <a:r>
                        <a:rPr lang="en-US" sz="1800" baseline="30000">
                          <a:solidFill>
                            <a:srgbClr val="000000"/>
                          </a:solidFill>
                          <a:latin typeface="Times New Roman"/>
                          <a:ea typeface="Times New Roman"/>
                          <a:cs typeface="Times New Roman"/>
                        </a:rPr>
                        <a:t>b</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0.120 ± 0.06</a:t>
                      </a:r>
                      <a:r>
                        <a:rPr lang="en-US" sz="1800" baseline="30000">
                          <a:solidFill>
                            <a:srgbClr val="000000"/>
                          </a:solidFill>
                          <a:latin typeface="Times New Roman"/>
                          <a:ea typeface="Times New Roman"/>
                          <a:cs typeface="Times New Roman"/>
                        </a:rPr>
                        <a:t>b</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3.913 ± 0.07</a:t>
                      </a:r>
                      <a:r>
                        <a:rPr lang="en-US" sz="1800" baseline="30000">
                          <a:solidFill>
                            <a:srgbClr val="000000"/>
                          </a:solidFill>
                          <a:latin typeface="Times New Roman"/>
                          <a:ea typeface="Times New Roman"/>
                          <a:cs typeface="Times New Roman"/>
                        </a:rPr>
                        <a:t>c</a:t>
                      </a:r>
                      <a:endParaRPr lang="en-GB" sz="1600">
                        <a:latin typeface="Calibri"/>
                        <a:ea typeface="Times New Roman"/>
                        <a:cs typeface="Times New Roman"/>
                      </a:endParaRPr>
                    </a:p>
                  </a:txBody>
                  <a:tcPr marL="68580" marR="68580" marT="0" marB="0">
                    <a:lnL>
                      <a:noFill/>
                    </a:lnL>
                    <a:lnR>
                      <a:noFill/>
                    </a:lnR>
                    <a:lnT>
                      <a:noFill/>
                    </a:lnT>
                    <a:lnB>
                      <a:noFill/>
                    </a:lnB>
                  </a:tcPr>
                </a:tc>
              </a:tr>
              <a:tr h="591915">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60 g </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0.512 ± 0.01</a:t>
                      </a:r>
                      <a:r>
                        <a:rPr lang="en-US" sz="1800" baseline="30000">
                          <a:solidFill>
                            <a:srgbClr val="000000"/>
                          </a:solidFill>
                          <a:latin typeface="Times New Roman"/>
                          <a:ea typeface="Times New Roman"/>
                          <a:cs typeface="Times New Roman"/>
                        </a:rPr>
                        <a:t>b</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0.407 ± 0.09</a:t>
                      </a:r>
                      <a:r>
                        <a:rPr lang="en-US" sz="1800" baseline="30000">
                          <a:solidFill>
                            <a:srgbClr val="000000"/>
                          </a:solidFill>
                          <a:latin typeface="Times New Roman"/>
                          <a:ea typeface="Times New Roman"/>
                          <a:cs typeface="Times New Roman"/>
                        </a:rPr>
                        <a:t>b</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0.105 ± 0.05</a:t>
                      </a:r>
                      <a:r>
                        <a:rPr lang="en-US" sz="1800" baseline="30000">
                          <a:solidFill>
                            <a:srgbClr val="000000"/>
                          </a:solidFill>
                          <a:latin typeface="Times New Roman"/>
                          <a:ea typeface="Times New Roman"/>
                          <a:cs typeface="Times New Roman"/>
                        </a:rPr>
                        <a:t>b</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3.797 ± 0.03</a:t>
                      </a:r>
                      <a:r>
                        <a:rPr lang="en-US" sz="1800" baseline="30000">
                          <a:solidFill>
                            <a:srgbClr val="000000"/>
                          </a:solidFill>
                          <a:latin typeface="Times New Roman"/>
                          <a:ea typeface="Times New Roman"/>
                          <a:cs typeface="Times New Roman"/>
                        </a:rPr>
                        <a:t>d</a:t>
                      </a:r>
                      <a:endParaRPr lang="en-GB" sz="1600">
                        <a:latin typeface="Calibri"/>
                        <a:ea typeface="Times New Roman"/>
                        <a:cs typeface="Times New Roman"/>
                      </a:endParaRPr>
                    </a:p>
                  </a:txBody>
                  <a:tcPr marL="68580" marR="68580" marT="0" marB="0">
                    <a:lnL>
                      <a:noFill/>
                    </a:lnL>
                    <a:lnR>
                      <a:noFill/>
                    </a:lnR>
                    <a:lnT>
                      <a:noFill/>
                    </a:lnT>
                    <a:lnB>
                      <a:noFill/>
                    </a:lnB>
                  </a:tcPr>
                </a:tc>
              </a:tr>
              <a:tr h="591915">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80 g </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0.484 ± 0.03</a:t>
                      </a:r>
                      <a:r>
                        <a:rPr lang="en-US" sz="1800" baseline="30000">
                          <a:solidFill>
                            <a:srgbClr val="000000"/>
                          </a:solidFill>
                          <a:latin typeface="Times New Roman"/>
                          <a:ea typeface="Times New Roman"/>
                          <a:cs typeface="Times New Roman"/>
                        </a:rPr>
                        <a:t>c</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0.370 ± 0.06</a:t>
                      </a:r>
                      <a:r>
                        <a:rPr lang="en-US" sz="1800" baseline="30000">
                          <a:solidFill>
                            <a:srgbClr val="000000"/>
                          </a:solidFill>
                          <a:latin typeface="Times New Roman"/>
                          <a:ea typeface="Times New Roman"/>
                          <a:cs typeface="Times New Roman"/>
                        </a:rPr>
                        <a:t>c</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0.103 ± 0.03</a:t>
                      </a:r>
                      <a:r>
                        <a:rPr lang="en-US" sz="1800" baseline="30000">
                          <a:solidFill>
                            <a:srgbClr val="000000"/>
                          </a:solidFill>
                          <a:latin typeface="Times New Roman"/>
                          <a:ea typeface="Times New Roman"/>
                          <a:cs typeface="Times New Roman"/>
                        </a:rPr>
                        <a:t>b</a:t>
                      </a:r>
                      <a:endParaRPr lang="en-GB" sz="1600">
                        <a:latin typeface="Calibri"/>
                        <a:ea typeface="Times New Roman"/>
                        <a:cs typeface="Times New Roman"/>
                      </a:endParaRPr>
                    </a:p>
                  </a:txBody>
                  <a:tcPr marL="68580" marR="68580" marT="0" marB="0">
                    <a:lnL>
                      <a:noFill/>
                    </a:lnL>
                    <a:lnR>
                      <a:noFill/>
                    </a:lnR>
                    <a:lnT>
                      <a:noFill/>
                    </a:lnT>
                    <a:lnB>
                      <a:noFill/>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3.795 ± 0.05</a:t>
                      </a:r>
                      <a:r>
                        <a:rPr lang="en-US" sz="1800" baseline="30000">
                          <a:solidFill>
                            <a:srgbClr val="000000"/>
                          </a:solidFill>
                          <a:latin typeface="Times New Roman"/>
                          <a:ea typeface="Times New Roman"/>
                          <a:cs typeface="Times New Roman"/>
                        </a:rPr>
                        <a:t>d</a:t>
                      </a:r>
                      <a:endParaRPr lang="en-GB" sz="1600">
                        <a:latin typeface="Calibri"/>
                        <a:ea typeface="Times New Roman"/>
                        <a:cs typeface="Times New Roman"/>
                      </a:endParaRPr>
                    </a:p>
                  </a:txBody>
                  <a:tcPr marL="68580" marR="68580" marT="0" marB="0">
                    <a:lnL>
                      <a:noFill/>
                    </a:lnL>
                    <a:lnR>
                      <a:noFill/>
                    </a:lnR>
                    <a:lnT>
                      <a:noFill/>
                    </a:lnT>
                    <a:lnB>
                      <a:noFill/>
                    </a:lnB>
                  </a:tcPr>
                </a:tc>
              </a:tr>
              <a:tr h="591915">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100 g</a:t>
                      </a:r>
                      <a:endParaRPr lang="en-GB" sz="16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0.429 ± 0.03</a:t>
                      </a:r>
                      <a:r>
                        <a:rPr lang="en-US" sz="1800" baseline="30000">
                          <a:solidFill>
                            <a:srgbClr val="000000"/>
                          </a:solidFill>
                          <a:latin typeface="Times New Roman"/>
                          <a:ea typeface="Times New Roman"/>
                          <a:cs typeface="Times New Roman"/>
                        </a:rPr>
                        <a:t>d</a:t>
                      </a:r>
                      <a:endParaRPr lang="en-GB" sz="16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0.340 ± 0.00</a:t>
                      </a:r>
                      <a:r>
                        <a:rPr lang="en-US" sz="1800" baseline="30000">
                          <a:solidFill>
                            <a:srgbClr val="000000"/>
                          </a:solidFill>
                          <a:latin typeface="Times New Roman"/>
                          <a:ea typeface="Times New Roman"/>
                          <a:cs typeface="Times New Roman"/>
                        </a:rPr>
                        <a:t>d</a:t>
                      </a:r>
                      <a:endParaRPr lang="en-GB" sz="16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800">
                          <a:solidFill>
                            <a:srgbClr val="000000"/>
                          </a:solidFill>
                          <a:latin typeface="Times New Roman"/>
                          <a:ea typeface="Times New Roman"/>
                          <a:cs typeface="Times New Roman"/>
                        </a:rPr>
                        <a:t>0.067 ± 0.03</a:t>
                      </a:r>
                      <a:r>
                        <a:rPr lang="en-US" sz="1800" baseline="30000">
                          <a:solidFill>
                            <a:srgbClr val="000000"/>
                          </a:solidFill>
                          <a:latin typeface="Times New Roman"/>
                          <a:ea typeface="Times New Roman"/>
                          <a:cs typeface="Times New Roman"/>
                        </a:rPr>
                        <a:t>b</a:t>
                      </a:r>
                      <a:endParaRPr lang="en-GB" sz="160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tabLst>
                          <a:tab pos="2971800" algn="l"/>
                        </a:tabLst>
                      </a:pPr>
                      <a:r>
                        <a:rPr lang="en-US" sz="1800" dirty="0">
                          <a:solidFill>
                            <a:srgbClr val="000000"/>
                          </a:solidFill>
                          <a:latin typeface="Times New Roman"/>
                          <a:ea typeface="Times New Roman"/>
                          <a:cs typeface="Times New Roman"/>
                        </a:rPr>
                        <a:t>3.773 ± 0.02</a:t>
                      </a:r>
                      <a:r>
                        <a:rPr lang="en-US" sz="1800" baseline="30000" dirty="0">
                          <a:solidFill>
                            <a:srgbClr val="000000"/>
                          </a:solidFill>
                          <a:latin typeface="Times New Roman"/>
                          <a:ea typeface="Times New Roman"/>
                          <a:cs typeface="Times New Roman"/>
                        </a:rPr>
                        <a:t>d</a:t>
                      </a:r>
                      <a:endParaRPr lang="en-GB" sz="1600" dirty="0">
                        <a:latin typeface="Calibri"/>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4273" name="Rectangle 1"/>
          <p:cNvSpPr>
            <a:spLocks noChangeArrowheads="1"/>
          </p:cNvSpPr>
          <p:nvPr/>
        </p:nvSpPr>
        <p:spPr bwMode="auto">
          <a:xfrm>
            <a:off x="251520" y="-118757"/>
            <a:ext cx="8712968" cy="1113085"/>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Table </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10: </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Inhibitory influence of </a:t>
            </a:r>
            <a:r>
              <a:rPr kumimoji="0" lang="en-US" sz="20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Mangitera</a:t>
            </a:r>
            <a:r>
              <a:rPr kumimoji="0" lang="en-US" sz="20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0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powder on the vitamin contents of maize grains</a:t>
            </a:r>
            <a:endParaRPr kumimoji="0" lang="en-US" sz="20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l"/>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899592" y="5517232"/>
            <a:ext cx="7416824"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26641289"/>
              </p:ext>
            </p:extLst>
          </p:nvPr>
        </p:nvGraphicFramePr>
        <p:xfrm>
          <a:off x="285720" y="714353"/>
          <a:ext cx="8286808" cy="4031716"/>
        </p:xfrm>
        <a:graphic>
          <a:graphicData uri="http://schemas.openxmlformats.org/drawingml/2006/table">
            <a:tbl>
              <a:tblPr/>
              <a:tblGrid>
                <a:gridCol w="1067692"/>
                <a:gridCol w="1067692"/>
                <a:gridCol w="1127359"/>
                <a:gridCol w="1127359"/>
                <a:gridCol w="1076298"/>
                <a:gridCol w="1076298"/>
                <a:gridCol w="872055"/>
                <a:gridCol w="872055"/>
              </a:tblGrid>
              <a:tr h="456968">
                <a:tc rowSpan="2">
                  <a:txBody>
                    <a:bodyPr/>
                    <a:lstStyle/>
                    <a:p>
                      <a:pPr algn="just">
                        <a:lnSpc>
                          <a:spcPct val="150000"/>
                        </a:lnSpc>
                        <a:spcAft>
                          <a:spcPts val="0"/>
                        </a:spcAft>
                      </a:pPr>
                      <a:r>
                        <a:rPr lang="en-US" sz="1100" b="1" dirty="0" err="1" smtClean="0">
                          <a:solidFill>
                            <a:srgbClr val="000000"/>
                          </a:solidFill>
                          <a:latin typeface="Times New Roman"/>
                          <a:ea typeface="Times New Roman"/>
                          <a:cs typeface="Times New Roman"/>
                        </a:rPr>
                        <a:t>Treastments</a:t>
                      </a:r>
                      <a:r>
                        <a:rPr lang="en-US" sz="1100" b="1" dirty="0" smtClean="0">
                          <a:solidFill>
                            <a:srgbClr val="000000"/>
                          </a:solidFill>
                          <a:latin typeface="Times New Roman"/>
                          <a:ea typeface="Times New Roman"/>
                          <a:cs typeface="Times New Roman"/>
                        </a:rPr>
                        <a:t>(g)</a:t>
                      </a:r>
                      <a:endParaRPr lang="en-GB" sz="1100" dirty="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ct val="150000"/>
                        </a:lnSpc>
                        <a:spcAft>
                          <a:spcPts val="0"/>
                        </a:spcAft>
                      </a:pPr>
                      <a:r>
                        <a:rPr lang="en-US" sz="1200" b="1" dirty="0">
                          <a:solidFill>
                            <a:srgbClr val="000000"/>
                          </a:solidFill>
                          <a:latin typeface="Times New Roman"/>
                          <a:ea typeface="Times New Roman"/>
                          <a:cs typeface="Times New Roman"/>
                        </a:rPr>
                        <a:t>Mineral (mg/100g)</a:t>
                      </a:r>
                      <a:endParaRPr lang="en-GB" sz="1200" dirty="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456968">
                <a:tc vMerge="1">
                  <a:txBody>
                    <a:bodyPr/>
                    <a:lstStyle/>
                    <a:p>
                      <a:endParaRPr lang="en-GB"/>
                    </a:p>
                  </a:txBody>
                  <a:tcPr/>
                </a:tc>
                <a:tc>
                  <a:txBody>
                    <a:bodyPr/>
                    <a:lstStyle/>
                    <a:p>
                      <a:pPr algn="just">
                        <a:lnSpc>
                          <a:spcPct val="150000"/>
                        </a:lnSpc>
                        <a:spcAft>
                          <a:spcPts val="0"/>
                        </a:spcAft>
                      </a:pPr>
                      <a:r>
                        <a:rPr lang="en-US" sz="1200" b="1" dirty="0">
                          <a:solidFill>
                            <a:srgbClr val="000000"/>
                          </a:solidFill>
                          <a:latin typeface="Times New Roman"/>
                          <a:ea typeface="Times New Roman"/>
                          <a:cs typeface="Times New Roman"/>
                        </a:rPr>
                        <a:t>       Mg</a:t>
                      </a:r>
                      <a:endParaRPr lang="en-GB" sz="1200" dirty="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b="1">
                          <a:solidFill>
                            <a:srgbClr val="000000"/>
                          </a:solidFill>
                          <a:latin typeface="Times New Roman"/>
                          <a:ea typeface="Times New Roman"/>
                          <a:cs typeface="Times New Roman"/>
                        </a:rPr>
                        <a:t>     Na                 </a:t>
                      </a:r>
                      <a:endParaRPr lang="en-GB" sz="120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b="1">
                          <a:solidFill>
                            <a:srgbClr val="000000"/>
                          </a:solidFill>
                          <a:latin typeface="Times New Roman"/>
                          <a:ea typeface="Times New Roman"/>
                          <a:cs typeface="Times New Roman"/>
                        </a:rPr>
                        <a:t>           K        </a:t>
                      </a:r>
                      <a:endParaRPr lang="en-GB" sz="120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b="1">
                          <a:solidFill>
                            <a:srgbClr val="000000"/>
                          </a:solidFill>
                          <a:latin typeface="Times New Roman"/>
                          <a:ea typeface="Times New Roman"/>
                          <a:cs typeface="Times New Roman"/>
                        </a:rPr>
                        <a:t>     Ca</a:t>
                      </a:r>
                      <a:endParaRPr lang="en-GB" sz="120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b="1">
                          <a:solidFill>
                            <a:srgbClr val="000000"/>
                          </a:solidFill>
                          <a:latin typeface="Times New Roman"/>
                          <a:ea typeface="Times New Roman"/>
                          <a:cs typeface="Times New Roman"/>
                        </a:rPr>
                        <a:t>       P</a:t>
                      </a:r>
                      <a:endParaRPr lang="en-GB" sz="120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b="1">
                          <a:solidFill>
                            <a:srgbClr val="000000"/>
                          </a:solidFill>
                          <a:latin typeface="Times New Roman"/>
                          <a:ea typeface="Times New Roman"/>
                          <a:cs typeface="Times New Roman"/>
                        </a:rPr>
                        <a:t>      Fe         </a:t>
                      </a:r>
                      <a:endParaRPr lang="en-GB" sz="120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b="1">
                          <a:solidFill>
                            <a:srgbClr val="000000"/>
                          </a:solidFill>
                          <a:latin typeface="Times New Roman"/>
                          <a:ea typeface="Times New Roman"/>
                          <a:cs typeface="Times New Roman"/>
                        </a:rPr>
                        <a:t>   Zn</a:t>
                      </a:r>
                      <a:endParaRPr lang="en-GB" sz="120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620">
                <a:tc>
                  <a:txBody>
                    <a:bodyPr/>
                    <a:lstStyle/>
                    <a:p>
                      <a:pPr algn="just">
                        <a:lnSpc>
                          <a:spcPct val="150000"/>
                        </a:lnSpc>
                        <a:spcAft>
                          <a:spcPts val="0"/>
                        </a:spcAft>
                      </a:pPr>
                      <a:r>
                        <a:rPr lang="en-US" sz="1200">
                          <a:solidFill>
                            <a:srgbClr val="000000"/>
                          </a:solidFill>
                          <a:latin typeface="Times New Roman"/>
                          <a:ea typeface="Times New Roman"/>
                          <a:cs typeface="Times New Roman"/>
                        </a:rPr>
                        <a:t>Control </a:t>
                      </a:r>
                      <a:endParaRPr lang="en-GB" sz="120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160.63 ± 0.21</a:t>
                      </a:r>
                      <a:r>
                        <a:rPr lang="en-US" sz="1200" baseline="30000" dirty="0">
                          <a:solidFill>
                            <a:srgbClr val="000000"/>
                          </a:solidFill>
                          <a:latin typeface="Times New Roman"/>
                          <a:ea typeface="Times New Roman"/>
                          <a:cs typeface="Times New Roman"/>
                        </a:rPr>
                        <a:t>a</a:t>
                      </a:r>
                      <a:endParaRPr lang="en-GB" sz="1200" dirty="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46.21 ± 0.34</a:t>
                      </a:r>
                      <a:r>
                        <a:rPr lang="en-US" sz="1200" baseline="30000" dirty="0">
                          <a:solidFill>
                            <a:srgbClr val="000000"/>
                          </a:solidFill>
                          <a:latin typeface="Times New Roman"/>
                          <a:ea typeface="Times New Roman"/>
                          <a:cs typeface="Times New Roman"/>
                        </a:rPr>
                        <a:t>a</a:t>
                      </a:r>
                      <a:endParaRPr lang="en-GB" sz="1200" dirty="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361.63 ± 0.97</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5.75 ± 0.05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281.67 ± 0.79</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2.35 ± 0.13</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1.69 ± 0.10</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46882" marR="46882" marT="0" marB="0">
                    <a:lnL>
                      <a:noFill/>
                    </a:lnL>
                    <a:lnR>
                      <a:noFill/>
                    </a:lnR>
                    <a:lnT w="12700" cap="flat" cmpd="sng" algn="ctr">
                      <a:solidFill>
                        <a:srgbClr val="000000"/>
                      </a:solidFill>
                      <a:prstDash val="solid"/>
                      <a:round/>
                      <a:headEnd type="none" w="med" len="med"/>
                      <a:tailEnd type="none" w="med" len="med"/>
                    </a:lnT>
                    <a:lnB>
                      <a:noFill/>
                    </a:lnB>
                  </a:tcPr>
                </a:tc>
              </a:tr>
              <a:tr h="490620">
                <a:tc>
                  <a:txBody>
                    <a:bodyPr/>
                    <a:lstStyle/>
                    <a:p>
                      <a:pPr algn="just">
                        <a:lnSpc>
                          <a:spcPct val="150000"/>
                        </a:lnSpc>
                        <a:spcAft>
                          <a:spcPts val="0"/>
                        </a:spcAft>
                      </a:pPr>
                      <a:r>
                        <a:rPr lang="en-US" sz="1200">
                          <a:solidFill>
                            <a:srgbClr val="000000"/>
                          </a:solidFill>
                          <a:latin typeface="Times New Roman"/>
                          <a:ea typeface="Times New Roman"/>
                          <a:cs typeface="Times New Roman"/>
                        </a:rPr>
                        <a:t>20g</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158.45 ± 0.56</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45.60 ± 0.56</a:t>
                      </a:r>
                      <a:r>
                        <a:rPr lang="en-US" sz="1200" baseline="30000" dirty="0">
                          <a:solidFill>
                            <a:srgbClr val="000000"/>
                          </a:solidFill>
                          <a:latin typeface="Times New Roman"/>
                          <a:ea typeface="Times New Roman"/>
                          <a:cs typeface="Times New Roman"/>
                        </a:rPr>
                        <a:t>a</a:t>
                      </a:r>
                      <a:endParaRPr lang="en-GB" sz="1200" dirty="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355.40 ± 4.70</a:t>
                      </a:r>
                      <a:r>
                        <a:rPr lang="en-US" sz="1200" baseline="30000" dirty="0">
                          <a:solidFill>
                            <a:srgbClr val="000000"/>
                          </a:solidFill>
                          <a:latin typeface="Times New Roman"/>
                          <a:ea typeface="Times New Roman"/>
                          <a:cs typeface="Times New Roman"/>
                        </a:rPr>
                        <a:t>a</a:t>
                      </a:r>
                      <a:endParaRPr lang="en-GB" sz="1200" dirty="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5.22 ± 0.60</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272.93 ± 1.48</a:t>
                      </a:r>
                      <a:r>
                        <a:rPr lang="en-US" sz="1200" baseline="30000" dirty="0">
                          <a:solidFill>
                            <a:srgbClr val="000000"/>
                          </a:solidFill>
                          <a:latin typeface="Times New Roman"/>
                          <a:ea typeface="Times New Roman"/>
                          <a:cs typeface="Times New Roman"/>
                        </a:rPr>
                        <a:t>c</a:t>
                      </a:r>
                      <a:endParaRPr lang="en-GB" sz="1200" dirty="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2.34 ± 0.07</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1.62 ± 0.05</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46882" marR="46882" marT="0" marB="0">
                    <a:lnL>
                      <a:noFill/>
                    </a:lnL>
                    <a:lnR>
                      <a:noFill/>
                    </a:lnR>
                    <a:lnT>
                      <a:noFill/>
                    </a:lnT>
                    <a:lnB>
                      <a:noFill/>
                    </a:lnB>
                  </a:tcPr>
                </a:tc>
              </a:tr>
              <a:tr h="490620">
                <a:tc>
                  <a:txBody>
                    <a:bodyPr/>
                    <a:lstStyle/>
                    <a:p>
                      <a:pPr algn="just">
                        <a:lnSpc>
                          <a:spcPct val="150000"/>
                        </a:lnSpc>
                        <a:spcAft>
                          <a:spcPts val="0"/>
                        </a:spcAft>
                      </a:pPr>
                      <a:r>
                        <a:rPr lang="en-US" sz="1200">
                          <a:solidFill>
                            <a:srgbClr val="000000"/>
                          </a:solidFill>
                          <a:latin typeface="Times New Roman"/>
                          <a:ea typeface="Times New Roman"/>
                          <a:cs typeface="Times New Roman"/>
                        </a:rPr>
                        <a:t>40g</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156.81 ± 0.21</a:t>
                      </a:r>
                      <a:r>
                        <a:rPr lang="en-US" sz="1200" baseline="30000" dirty="0">
                          <a:solidFill>
                            <a:srgbClr val="000000"/>
                          </a:solidFill>
                          <a:latin typeface="Times New Roman"/>
                          <a:ea typeface="Times New Roman"/>
                          <a:cs typeface="Times New Roman"/>
                        </a:rPr>
                        <a:t>c</a:t>
                      </a:r>
                      <a:endParaRPr lang="en-GB" sz="1200" dirty="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45.57 ± 0.76</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347.63 ± 3.00</a:t>
                      </a:r>
                      <a:r>
                        <a:rPr lang="en-US" sz="1200" baseline="30000" dirty="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4.11 ± 0.14</a:t>
                      </a:r>
                      <a:r>
                        <a:rPr lang="en-US" sz="1200" baseline="30000" dirty="0">
                          <a:solidFill>
                            <a:srgbClr val="000000"/>
                          </a:solidFill>
                          <a:latin typeface="Times New Roman"/>
                          <a:ea typeface="Times New Roman"/>
                          <a:cs typeface="Times New Roman"/>
                        </a:rPr>
                        <a:t>c</a:t>
                      </a:r>
                      <a:endParaRPr lang="en-GB" sz="1200" dirty="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272.81 ± 2.83</a:t>
                      </a:r>
                      <a:r>
                        <a:rPr lang="en-US" sz="12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2.29 ± 0.15</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1.60 ± 0.02</a:t>
                      </a:r>
                      <a:r>
                        <a:rPr lang="en-US" sz="12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46882" marR="46882" marT="0" marB="0">
                    <a:lnL>
                      <a:noFill/>
                    </a:lnL>
                    <a:lnR>
                      <a:noFill/>
                    </a:lnR>
                    <a:lnT>
                      <a:noFill/>
                    </a:lnT>
                    <a:lnB>
                      <a:noFill/>
                    </a:lnB>
                  </a:tcPr>
                </a:tc>
              </a:tr>
              <a:tr h="490620">
                <a:tc>
                  <a:txBody>
                    <a:bodyPr/>
                    <a:lstStyle/>
                    <a:p>
                      <a:pPr algn="just">
                        <a:lnSpc>
                          <a:spcPct val="150000"/>
                        </a:lnSpc>
                        <a:spcAft>
                          <a:spcPts val="0"/>
                        </a:spcAft>
                      </a:pPr>
                      <a:r>
                        <a:rPr lang="en-US" sz="1200">
                          <a:solidFill>
                            <a:srgbClr val="000000"/>
                          </a:solidFill>
                          <a:latin typeface="Times New Roman"/>
                          <a:ea typeface="Times New Roman"/>
                          <a:cs typeface="Times New Roman"/>
                        </a:rPr>
                        <a:t>60g</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156.41 ± 0.81</a:t>
                      </a:r>
                      <a:r>
                        <a:rPr lang="en-US" sz="12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45.48 ± 0.68</a:t>
                      </a:r>
                      <a:r>
                        <a:rPr lang="en-US" sz="12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342.13 ± 1.84</a:t>
                      </a:r>
                      <a:r>
                        <a:rPr lang="en-US" sz="1200" baseline="30000" dirty="0">
                          <a:solidFill>
                            <a:srgbClr val="000000"/>
                          </a:solidFill>
                          <a:latin typeface="Times New Roman"/>
                          <a:ea typeface="Times New Roman"/>
                          <a:cs typeface="Times New Roman"/>
                        </a:rPr>
                        <a:t>bc</a:t>
                      </a:r>
                      <a:endParaRPr lang="en-GB" sz="1200" dirty="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3.95 ± 0.15</a:t>
                      </a:r>
                      <a:r>
                        <a:rPr lang="en-US" sz="1200" baseline="30000" dirty="0">
                          <a:solidFill>
                            <a:srgbClr val="000000"/>
                          </a:solidFill>
                          <a:latin typeface="Times New Roman"/>
                          <a:ea typeface="Times New Roman"/>
                          <a:cs typeface="Times New Roman"/>
                        </a:rPr>
                        <a:t>c</a:t>
                      </a:r>
                      <a:endParaRPr lang="en-GB" sz="1200" dirty="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272.81 ± 1.63</a:t>
                      </a:r>
                      <a:r>
                        <a:rPr lang="en-US" sz="1200" baseline="30000" dirty="0">
                          <a:solidFill>
                            <a:srgbClr val="000000"/>
                          </a:solidFill>
                          <a:latin typeface="Times New Roman"/>
                          <a:ea typeface="Times New Roman"/>
                          <a:cs typeface="Times New Roman"/>
                        </a:rPr>
                        <a:t>c</a:t>
                      </a:r>
                      <a:endParaRPr lang="en-GB" sz="1200" dirty="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2.06 ± 0.07</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1.57 ± 0.03</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46882" marR="46882" marT="0" marB="0">
                    <a:lnL>
                      <a:noFill/>
                    </a:lnL>
                    <a:lnR>
                      <a:noFill/>
                    </a:lnR>
                    <a:lnT>
                      <a:noFill/>
                    </a:lnT>
                    <a:lnB>
                      <a:noFill/>
                    </a:lnB>
                  </a:tcPr>
                </a:tc>
              </a:tr>
              <a:tr h="490620">
                <a:tc>
                  <a:txBody>
                    <a:bodyPr/>
                    <a:lstStyle/>
                    <a:p>
                      <a:pPr algn="just">
                        <a:lnSpc>
                          <a:spcPct val="150000"/>
                        </a:lnSpc>
                        <a:spcAft>
                          <a:spcPts val="0"/>
                        </a:spcAft>
                      </a:pPr>
                      <a:r>
                        <a:rPr lang="en-US" sz="1200">
                          <a:solidFill>
                            <a:srgbClr val="000000"/>
                          </a:solidFill>
                          <a:latin typeface="Times New Roman"/>
                          <a:ea typeface="Times New Roman"/>
                          <a:cs typeface="Times New Roman"/>
                        </a:rPr>
                        <a:t>80g</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154.81 ± 0.11</a:t>
                      </a:r>
                      <a:r>
                        <a:rPr lang="en-US" sz="1200" baseline="30000" dirty="0">
                          <a:solidFill>
                            <a:srgbClr val="000000"/>
                          </a:solidFill>
                          <a:latin typeface="Times New Roman"/>
                          <a:ea typeface="Times New Roman"/>
                          <a:cs typeface="Times New Roman"/>
                        </a:rPr>
                        <a:t>d</a:t>
                      </a:r>
                      <a:endParaRPr lang="en-GB" sz="1200" dirty="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44.37 ± 0.49</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334.75 ± 3.79</a:t>
                      </a:r>
                      <a:r>
                        <a:rPr lang="en-US" sz="12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3.88 ± 0.03</a:t>
                      </a:r>
                      <a:r>
                        <a:rPr lang="en-US" sz="12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265.87 ± 0.62</a:t>
                      </a:r>
                      <a:r>
                        <a:rPr lang="en-US" sz="12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2.04 ± 0.09</a:t>
                      </a:r>
                      <a:r>
                        <a:rPr lang="en-US" sz="1200" baseline="30000" dirty="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46882" marR="46882" marT="0" marB="0">
                    <a:lnL>
                      <a:noFill/>
                    </a:lnL>
                    <a:lnR>
                      <a:noFill/>
                    </a:lnR>
                    <a:lnT>
                      <a:noFill/>
                    </a:lnT>
                    <a:lnB>
                      <a:noFill/>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1.35 ± 0.06</a:t>
                      </a:r>
                      <a:r>
                        <a:rPr lang="en-US" sz="1200" baseline="30000" dirty="0">
                          <a:solidFill>
                            <a:srgbClr val="000000"/>
                          </a:solidFill>
                          <a:latin typeface="Times New Roman"/>
                          <a:ea typeface="Times New Roman"/>
                          <a:cs typeface="Times New Roman"/>
                        </a:rPr>
                        <a:t>c</a:t>
                      </a:r>
                      <a:endParaRPr lang="en-GB" sz="1200" dirty="0">
                        <a:latin typeface="Calibri"/>
                        <a:ea typeface="Times New Roman"/>
                        <a:cs typeface="Times New Roman"/>
                      </a:endParaRPr>
                    </a:p>
                  </a:txBody>
                  <a:tcPr marL="46882" marR="46882" marT="0" marB="0">
                    <a:lnL>
                      <a:noFill/>
                    </a:lnL>
                    <a:lnR>
                      <a:noFill/>
                    </a:lnR>
                    <a:lnT>
                      <a:noFill/>
                    </a:lnT>
                    <a:lnB>
                      <a:noFill/>
                    </a:lnB>
                  </a:tcPr>
                </a:tc>
              </a:tr>
              <a:tr h="490620">
                <a:tc>
                  <a:txBody>
                    <a:bodyPr/>
                    <a:lstStyle/>
                    <a:p>
                      <a:pPr algn="just">
                        <a:lnSpc>
                          <a:spcPct val="150000"/>
                        </a:lnSpc>
                        <a:spcAft>
                          <a:spcPts val="0"/>
                        </a:spcAft>
                      </a:pPr>
                      <a:r>
                        <a:rPr lang="en-US" sz="1200">
                          <a:solidFill>
                            <a:srgbClr val="000000"/>
                          </a:solidFill>
                          <a:latin typeface="Times New Roman"/>
                          <a:ea typeface="Times New Roman"/>
                          <a:cs typeface="Times New Roman"/>
                        </a:rPr>
                        <a:t>100g</a:t>
                      </a:r>
                      <a:endParaRPr lang="en-GB" sz="1200">
                        <a:latin typeface="Calibri"/>
                        <a:ea typeface="Times New Roman"/>
                        <a:cs typeface="Times New Roman"/>
                      </a:endParaRPr>
                    </a:p>
                  </a:txBody>
                  <a:tcPr marL="46882" marR="4688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150.47 ± 0.12</a:t>
                      </a:r>
                      <a:r>
                        <a:rPr lang="en-US" sz="1200" baseline="30000">
                          <a:solidFill>
                            <a:srgbClr val="000000"/>
                          </a:solidFill>
                          <a:latin typeface="Times New Roman"/>
                          <a:ea typeface="Times New Roman"/>
                          <a:cs typeface="Times New Roman"/>
                        </a:rPr>
                        <a:t>e</a:t>
                      </a:r>
                      <a:endParaRPr lang="en-GB" sz="1200">
                        <a:latin typeface="Calibri"/>
                        <a:ea typeface="Times New Roman"/>
                        <a:cs typeface="Times New Roman"/>
                      </a:endParaRPr>
                    </a:p>
                  </a:txBody>
                  <a:tcPr marL="46882" marR="4688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42.85 ± 0.81</a:t>
                      </a:r>
                      <a:r>
                        <a:rPr lang="en-US" sz="12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46882" marR="4688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318.33 ± 7.42</a:t>
                      </a:r>
                      <a:r>
                        <a:rPr lang="en-US" sz="1200" baseline="30000" dirty="0">
                          <a:solidFill>
                            <a:srgbClr val="000000"/>
                          </a:solidFill>
                          <a:latin typeface="Times New Roman"/>
                          <a:ea typeface="Times New Roman"/>
                          <a:cs typeface="Times New Roman"/>
                        </a:rPr>
                        <a:t>d</a:t>
                      </a:r>
                      <a:endParaRPr lang="en-GB" sz="1200" dirty="0">
                        <a:latin typeface="Calibri"/>
                        <a:ea typeface="Times New Roman"/>
                        <a:cs typeface="Times New Roman"/>
                      </a:endParaRPr>
                    </a:p>
                  </a:txBody>
                  <a:tcPr marL="46882" marR="4688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3.82 ± 0.16</a:t>
                      </a:r>
                      <a:r>
                        <a:rPr lang="en-US" sz="12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46882" marR="4688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265.87 ± 1.07</a:t>
                      </a:r>
                      <a:r>
                        <a:rPr lang="en-US" sz="1200" baseline="30000">
                          <a:solidFill>
                            <a:srgbClr val="000000"/>
                          </a:solidFill>
                          <a:latin typeface="Times New Roman"/>
                          <a:ea typeface="Times New Roman"/>
                          <a:cs typeface="Times New Roman"/>
                        </a:rPr>
                        <a:t>d</a:t>
                      </a:r>
                      <a:endParaRPr lang="en-GB" sz="1200">
                        <a:latin typeface="Calibri"/>
                        <a:ea typeface="Times New Roman"/>
                        <a:cs typeface="Times New Roman"/>
                      </a:endParaRPr>
                    </a:p>
                  </a:txBody>
                  <a:tcPr marL="46882" marR="4688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a:solidFill>
                            <a:srgbClr val="000000"/>
                          </a:solidFill>
                          <a:latin typeface="Times New Roman"/>
                          <a:ea typeface="Times New Roman"/>
                          <a:cs typeface="Times New Roman"/>
                        </a:rPr>
                        <a:t>1.86 ± 0.12</a:t>
                      </a:r>
                      <a:r>
                        <a:rPr lang="en-US" sz="12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46882" marR="4688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200" dirty="0">
                          <a:solidFill>
                            <a:srgbClr val="000000"/>
                          </a:solidFill>
                          <a:latin typeface="Times New Roman"/>
                          <a:ea typeface="Times New Roman"/>
                          <a:cs typeface="Times New Roman"/>
                        </a:rPr>
                        <a:t>1.29 ± 0.03</a:t>
                      </a:r>
                      <a:r>
                        <a:rPr lang="en-US" sz="1200" baseline="30000" dirty="0">
                          <a:solidFill>
                            <a:srgbClr val="000000"/>
                          </a:solidFill>
                          <a:latin typeface="Times New Roman"/>
                          <a:ea typeface="Times New Roman"/>
                          <a:cs typeface="Times New Roman"/>
                        </a:rPr>
                        <a:t>ab</a:t>
                      </a:r>
                      <a:endParaRPr lang="en-GB" sz="1200" dirty="0">
                        <a:latin typeface="Calibri"/>
                        <a:ea typeface="Times New Roman"/>
                        <a:cs typeface="Times New Roman"/>
                      </a:endParaRPr>
                    </a:p>
                  </a:txBody>
                  <a:tcPr marL="46882" marR="46882"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9393" name="Rectangle 1"/>
          <p:cNvSpPr>
            <a:spLocks noChangeArrowheads="1"/>
          </p:cNvSpPr>
          <p:nvPr/>
        </p:nvSpPr>
        <p:spPr bwMode="auto">
          <a:xfrm>
            <a:off x="395536" y="65909"/>
            <a:ext cx="8748464" cy="743753"/>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Table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11: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Allelopathic effect of </a:t>
            </a:r>
            <a:r>
              <a:rPr kumimoji="0" lang="en-US" sz="16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 .</a:t>
            </a:r>
            <a:r>
              <a:rPr kumimoji="0" lang="en-US" sz="16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(AI) leaf powder in the mineral contents of maize grains</a:t>
            </a:r>
            <a:endParaRPr kumimoji="0" lang="en-US" sz="1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611560" y="5013176"/>
            <a:ext cx="8136904"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77639436"/>
              </p:ext>
            </p:extLst>
          </p:nvPr>
        </p:nvGraphicFramePr>
        <p:xfrm>
          <a:off x="0" y="714357"/>
          <a:ext cx="9036495" cy="5867400"/>
        </p:xfrm>
        <a:graphic>
          <a:graphicData uri="http://schemas.openxmlformats.org/drawingml/2006/table">
            <a:tbl>
              <a:tblPr/>
              <a:tblGrid>
                <a:gridCol w="1157088"/>
                <a:gridCol w="1157088"/>
                <a:gridCol w="1216971"/>
                <a:gridCol w="1216971"/>
                <a:gridCol w="1101069"/>
                <a:gridCol w="1101069"/>
                <a:gridCol w="1075958"/>
                <a:gridCol w="1010281"/>
              </a:tblGrid>
              <a:tr h="381248">
                <a:tc rowSpan="2">
                  <a:txBody>
                    <a:bodyPr/>
                    <a:lstStyle/>
                    <a:p>
                      <a:pPr algn="just">
                        <a:lnSpc>
                          <a:spcPct val="200000"/>
                        </a:lnSpc>
                        <a:spcAft>
                          <a:spcPts val="0"/>
                        </a:spcAft>
                      </a:pPr>
                      <a:r>
                        <a:rPr lang="en-US" sz="1400" b="1" dirty="0">
                          <a:solidFill>
                            <a:srgbClr val="000000"/>
                          </a:solidFill>
                          <a:latin typeface="Times New Roman"/>
                          <a:ea typeface="Times New Roman"/>
                          <a:cs typeface="Times New Roman"/>
                        </a:rPr>
                        <a:t>Treatments</a:t>
                      </a:r>
                      <a:endParaRPr lang="en-GB" sz="1400" dirty="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ct val="200000"/>
                        </a:lnSpc>
                        <a:spcAft>
                          <a:spcPts val="0"/>
                        </a:spcAft>
                      </a:pPr>
                      <a:r>
                        <a:rPr lang="en-US" sz="1400" b="1" dirty="0">
                          <a:solidFill>
                            <a:srgbClr val="000000"/>
                          </a:solidFill>
                          <a:latin typeface="Times New Roman"/>
                          <a:ea typeface="Times New Roman"/>
                          <a:cs typeface="Times New Roman"/>
                        </a:rPr>
                        <a:t>Mineral (mg/100g)</a:t>
                      </a:r>
                      <a:endParaRPr lang="en-GB" sz="1400" dirty="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85937">
                <a:tc vMerge="1">
                  <a:txBody>
                    <a:bodyPr/>
                    <a:lstStyle/>
                    <a:p>
                      <a:endParaRPr lang="en-GB"/>
                    </a:p>
                  </a:txBody>
                  <a:tcPr/>
                </a:tc>
                <a:tc>
                  <a:txBody>
                    <a:bodyPr/>
                    <a:lstStyle/>
                    <a:p>
                      <a:pPr algn="just">
                        <a:lnSpc>
                          <a:spcPct val="150000"/>
                        </a:lnSpc>
                        <a:spcAft>
                          <a:spcPts val="0"/>
                        </a:spcAft>
                      </a:pPr>
                      <a:r>
                        <a:rPr lang="en-US" sz="1400" b="1">
                          <a:solidFill>
                            <a:srgbClr val="000000"/>
                          </a:solidFill>
                          <a:latin typeface="Times New Roman"/>
                          <a:ea typeface="Times New Roman"/>
                          <a:cs typeface="Times New Roman"/>
                        </a:rPr>
                        <a:t>       Mg</a:t>
                      </a:r>
                      <a:endParaRPr lang="en-GB" sz="140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b="1">
                          <a:solidFill>
                            <a:srgbClr val="000000"/>
                          </a:solidFill>
                          <a:latin typeface="Times New Roman"/>
                          <a:ea typeface="Times New Roman"/>
                          <a:cs typeface="Times New Roman"/>
                        </a:rPr>
                        <a:t>     Na                 </a:t>
                      </a:r>
                      <a:endParaRPr lang="en-GB" sz="140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b="1">
                          <a:solidFill>
                            <a:srgbClr val="000000"/>
                          </a:solidFill>
                          <a:latin typeface="Times New Roman"/>
                          <a:ea typeface="Times New Roman"/>
                          <a:cs typeface="Times New Roman"/>
                        </a:rPr>
                        <a:t>           K        </a:t>
                      </a:r>
                      <a:endParaRPr lang="en-GB" sz="140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b="1">
                          <a:solidFill>
                            <a:srgbClr val="000000"/>
                          </a:solidFill>
                          <a:latin typeface="Times New Roman"/>
                          <a:ea typeface="Times New Roman"/>
                          <a:cs typeface="Times New Roman"/>
                        </a:rPr>
                        <a:t>     Ca</a:t>
                      </a:r>
                      <a:endParaRPr lang="en-GB" sz="140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b="1">
                          <a:solidFill>
                            <a:srgbClr val="000000"/>
                          </a:solidFill>
                          <a:latin typeface="Times New Roman"/>
                          <a:ea typeface="Times New Roman"/>
                          <a:cs typeface="Times New Roman"/>
                        </a:rPr>
                        <a:t>       P</a:t>
                      </a:r>
                      <a:endParaRPr lang="en-GB" sz="140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b="1">
                          <a:solidFill>
                            <a:srgbClr val="000000"/>
                          </a:solidFill>
                          <a:latin typeface="Times New Roman"/>
                          <a:ea typeface="Times New Roman"/>
                          <a:cs typeface="Times New Roman"/>
                        </a:rPr>
                        <a:t>      Fe         </a:t>
                      </a:r>
                      <a:endParaRPr lang="en-GB" sz="140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b="1">
                          <a:solidFill>
                            <a:srgbClr val="000000"/>
                          </a:solidFill>
                          <a:latin typeface="Times New Roman"/>
                          <a:ea typeface="Times New Roman"/>
                          <a:cs typeface="Times New Roman"/>
                        </a:rPr>
                        <a:t>   Zn</a:t>
                      </a:r>
                      <a:endParaRPr lang="en-GB" sz="140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48">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Control </a:t>
                      </a:r>
                      <a:endParaRPr lang="en-GB" sz="1400" dirty="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162.60 ± 0.19</a:t>
                      </a:r>
                      <a:r>
                        <a:rPr lang="en-US" sz="1400" baseline="30000">
                          <a:solidFill>
                            <a:srgbClr val="000000"/>
                          </a:solidFill>
                          <a:latin typeface="Times New Roman"/>
                          <a:ea typeface="Times New Roman"/>
                          <a:cs typeface="Times New Roman"/>
                        </a:rPr>
                        <a:t>a</a:t>
                      </a:r>
                      <a:endParaRPr lang="en-GB" sz="140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47.79 ± 0.30</a:t>
                      </a:r>
                      <a:r>
                        <a:rPr lang="en-US" sz="1400" baseline="30000">
                          <a:solidFill>
                            <a:srgbClr val="000000"/>
                          </a:solidFill>
                          <a:latin typeface="Times New Roman"/>
                          <a:ea typeface="Times New Roman"/>
                          <a:cs typeface="Times New Roman"/>
                        </a:rPr>
                        <a:t>a</a:t>
                      </a:r>
                      <a:endParaRPr lang="en-GB" sz="140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372.64 ± 2.55</a:t>
                      </a:r>
                      <a:r>
                        <a:rPr lang="en-US" sz="1400" baseline="30000">
                          <a:solidFill>
                            <a:srgbClr val="000000"/>
                          </a:solidFill>
                          <a:latin typeface="Times New Roman"/>
                          <a:ea typeface="Times New Roman"/>
                          <a:cs typeface="Times New Roman"/>
                        </a:rPr>
                        <a:t>a</a:t>
                      </a:r>
                      <a:endParaRPr lang="en-GB" sz="140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5.75 ± 0.05</a:t>
                      </a:r>
                      <a:r>
                        <a:rPr lang="en-US" sz="1400" baseline="30000">
                          <a:solidFill>
                            <a:srgbClr val="000000"/>
                          </a:solidFill>
                          <a:latin typeface="Times New Roman"/>
                          <a:ea typeface="Times New Roman"/>
                          <a:cs typeface="Times New Roman"/>
                        </a:rPr>
                        <a:t>a</a:t>
                      </a:r>
                      <a:endParaRPr lang="en-GB" sz="140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294.03 ± 2.40</a:t>
                      </a:r>
                      <a:r>
                        <a:rPr lang="en-US" sz="1400" baseline="30000" dirty="0">
                          <a:solidFill>
                            <a:srgbClr val="000000"/>
                          </a:solidFill>
                          <a:latin typeface="Times New Roman"/>
                          <a:ea typeface="Times New Roman"/>
                          <a:cs typeface="Times New Roman"/>
                        </a:rPr>
                        <a:t>a</a:t>
                      </a:r>
                      <a:endParaRPr lang="en-GB" sz="1400" dirty="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2.57 ± 0.15</a:t>
                      </a:r>
                      <a:r>
                        <a:rPr lang="en-US" sz="1400" baseline="30000">
                          <a:solidFill>
                            <a:srgbClr val="000000"/>
                          </a:solidFill>
                          <a:latin typeface="Times New Roman"/>
                          <a:ea typeface="Times New Roman"/>
                          <a:cs typeface="Times New Roman"/>
                        </a:rPr>
                        <a:t>a</a:t>
                      </a:r>
                      <a:endParaRPr lang="en-GB" sz="140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1.68 ± 0.02</a:t>
                      </a:r>
                      <a:r>
                        <a:rPr lang="en-US" sz="1400" baseline="30000">
                          <a:solidFill>
                            <a:srgbClr val="000000"/>
                          </a:solidFill>
                          <a:latin typeface="Times New Roman"/>
                          <a:ea typeface="Times New Roman"/>
                          <a:cs typeface="Times New Roman"/>
                        </a:rPr>
                        <a:t>a</a:t>
                      </a:r>
                      <a:endParaRPr lang="en-GB" sz="1400">
                        <a:latin typeface="Calibri"/>
                        <a:ea typeface="Times New Roman"/>
                        <a:cs typeface="Times New Roman"/>
                      </a:endParaRPr>
                    </a:p>
                  </a:txBody>
                  <a:tcPr marL="48685" marR="48685" marT="0" marB="0">
                    <a:lnL>
                      <a:noFill/>
                    </a:lnL>
                    <a:lnR>
                      <a:noFill/>
                    </a:lnR>
                    <a:lnT w="12700" cap="flat" cmpd="sng" algn="ctr">
                      <a:solidFill>
                        <a:srgbClr val="000000"/>
                      </a:solidFill>
                      <a:prstDash val="solid"/>
                      <a:round/>
                      <a:headEnd type="none" w="med" len="med"/>
                      <a:tailEnd type="none" w="med" len="med"/>
                    </a:lnT>
                    <a:lnB>
                      <a:noFill/>
                    </a:lnB>
                  </a:tcPr>
                </a:tc>
              </a:tr>
              <a:tr h="381248">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20 g</a:t>
                      </a:r>
                      <a:endParaRPr lang="en-GB" sz="1400" dirty="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162.21 ± 0.54</a:t>
                      </a:r>
                      <a:r>
                        <a:rPr lang="en-US" sz="1400" baseline="30000" dirty="0">
                          <a:solidFill>
                            <a:srgbClr val="000000"/>
                          </a:solidFill>
                          <a:latin typeface="Times New Roman"/>
                          <a:ea typeface="Times New Roman"/>
                          <a:cs typeface="Times New Roman"/>
                        </a:rPr>
                        <a:t>a</a:t>
                      </a:r>
                      <a:endParaRPr lang="en-GB" sz="1400" dirty="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47.08 ± 0.54</a:t>
                      </a:r>
                      <a:r>
                        <a:rPr lang="en-US" sz="1400" baseline="30000">
                          <a:solidFill>
                            <a:srgbClr val="000000"/>
                          </a:solidFill>
                          <a:latin typeface="Times New Roman"/>
                          <a:ea typeface="Times New Roman"/>
                          <a:cs typeface="Times New Roman"/>
                        </a:rPr>
                        <a:t>ab</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363.90 ± 1.56</a:t>
                      </a:r>
                      <a:r>
                        <a:rPr lang="en-US" sz="1400" baseline="30000">
                          <a:solidFill>
                            <a:srgbClr val="000000"/>
                          </a:solidFill>
                          <a:latin typeface="Times New Roman"/>
                          <a:ea typeface="Times New Roman"/>
                          <a:cs typeface="Times New Roman"/>
                        </a:rPr>
                        <a:t>b</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4.35 ± 0.14</a:t>
                      </a:r>
                      <a:r>
                        <a:rPr lang="en-US" sz="1400" baseline="30000">
                          <a:solidFill>
                            <a:srgbClr val="000000"/>
                          </a:solidFill>
                          <a:latin typeface="Times New Roman"/>
                          <a:ea typeface="Times New Roman"/>
                          <a:cs typeface="Times New Roman"/>
                        </a:rPr>
                        <a:t>b</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291.75 ± 1.03</a:t>
                      </a:r>
                      <a:r>
                        <a:rPr lang="en-US" sz="1400" baseline="30000" dirty="0">
                          <a:solidFill>
                            <a:srgbClr val="000000"/>
                          </a:solidFill>
                          <a:latin typeface="Times New Roman"/>
                          <a:ea typeface="Times New Roman"/>
                          <a:cs typeface="Times New Roman"/>
                        </a:rPr>
                        <a:t>a</a:t>
                      </a:r>
                      <a:endParaRPr lang="en-GB" sz="1400" dirty="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2.43 ± 0.01</a:t>
                      </a:r>
                      <a:r>
                        <a:rPr lang="en-US" sz="1400" baseline="30000">
                          <a:solidFill>
                            <a:srgbClr val="000000"/>
                          </a:solidFill>
                          <a:latin typeface="Times New Roman"/>
                          <a:ea typeface="Times New Roman"/>
                          <a:cs typeface="Times New Roman"/>
                        </a:rPr>
                        <a:t>ab</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1.65 ± 0.09</a:t>
                      </a:r>
                      <a:r>
                        <a:rPr lang="en-US" sz="1400" baseline="30000">
                          <a:solidFill>
                            <a:srgbClr val="000000"/>
                          </a:solidFill>
                          <a:latin typeface="Times New Roman"/>
                          <a:ea typeface="Times New Roman"/>
                          <a:cs typeface="Times New Roman"/>
                        </a:rPr>
                        <a:t>a</a:t>
                      </a:r>
                      <a:endParaRPr lang="en-GB" sz="1400">
                        <a:latin typeface="Calibri"/>
                        <a:ea typeface="Times New Roman"/>
                        <a:cs typeface="Times New Roman"/>
                      </a:endParaRPr>
                    </a:p>
                  </a:txBody>
                  <a:tcPr marL="48685" marR="48685" marT="0" marB="0">
                    <a:lnL>
                      <a:noFill/>
                    </a:lnL>
                    <a:lnR>
                      <a:noFill/>
                    </a:lnR>
                    <a:lnT>
                      <a:noFill/>
                    </a:lnT>
                    <a:lnB>
                      <a:noFill/>
                    </a:lnB>
                  </a:tcPr>
                </a:tc>
              </a:tr>
              <a:tr h="381248">
                <a:tc>
                  <a:txBody>
                    <a:bodyPr/>
                    <a:lstStyle/>
                    <a:p>
                      <a:pPr algn="just">
                        <a:lnSpc>
                          <a:spcPct val="200000"/>
                        </a:lnSpc>
                        <a:spcAft>
                          <a:spcPts val="0"/>
                        </a:spcAft>
                      </a:pPr>
                      <a:r>
                        <a:rPr lang="en-US" sz="1400">
                          <a:solidFill>
                            <a:srgbClr val="000000"/>
                          </a:solidFill>
                          <a:latin typeface="Times New Roman"/>
                          <a:ea typeface="Times New Roman"/>
                          <a:cs typeface="Times New Roman"/>
                        </a:rPr>
                        <a:t>40 g</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161.51 ± 0.46</a:t>
                      </a:r>
                      <a:r>
                        <a:rPr lang="en-US" sz="1400" baseline="30000" dirty="0">
                          <a:solidFill>
                            <a:srgbClr val="000000"/>
                          </a:solidFill>
                          <a:latin typeface="Times New Roman"/>
                          <a:ea typeface="Times New Roman"/>
                          <a:cs typeface="Times New Roman"/>
                        </a:rPr>
                        <a:t>a</a:t>
                      </a:r>
                      <a:endParaRPr lang="en-GB" sz="1400" dirty="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46.79 ± 0.08</a:t>
                      </a:r>
                      <a:r>
                        <a:rPr lang="en-US" sz="1400" baseline="30000" dirty="0">
                          <a:solidFill>
                            <a:srgbClr val="000000"/>
                          </a:solidFill>
                          <a:latin typeface="Times New Roman"/>
                          <a:ea typeface="Times New Roman"/>
                          <a:cs typeface="Times New Roman"/>
                        </a:rPr>
                        <a:t>b</a:t>
                      </a:r>
                      <a:endParaRPr lang="en-GB" sz="1400" dirty="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363.73 ± 1.00</a:t>
                      </a:r>
                      <a:r>
                        <a:rPr lang="en-US" sz="1400" baseline="30000">
                          <a:solidFill>
                            <a:srgbClr val="000000"/>
                          </a:solidFill>
                          <a:latin typeface="Times New Roman"/>
                          <a:ea typeface="Times New Roman"/>
                          <a:cs typeface="Times New Roman"/>
                        </a:rPr>
                        <a:t>b</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4.33 ± 0.07</a:t>
                      </a:r>
                      <a:r>
                        <a:rPr lang="en-US" sz="1400" baseline="30000">
                          <a:solidFill>
                            <a:srgbClr val="000000"/>
                          </a:solidFill>
                          <a:latin typeface="Times New Roman"/>
                          <a:ea typeface="Times New Roman"/>
                          <a:cs typeface="Times New Roman"/>
                        </a:rPr>
                        <a:t>b</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286.70 ± 1.68</a:t>
                      </a:r>
                      <a:r>
                        <a:rPr lang="en-US" sz="1400" baseline="30000">
                          <a:solidFill>
                            <a:srgbClr val="000000"/>
                          </a:solidFill>
                          <a:latin typeface="Times New Roman"/>
                          <a:ea typeface="Times New Roman"/>
                          <a:cs typeface="Times New Roman"/>
                        </a:rPr>
                        <a:t>b</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2.30 ± 0.09</a:t>
                      </a:r>
                      <a:r>
                        <a:rPr lang="en-US" sz="1400" baseline="30000">
                          <a:solidFill>
                            <a:srgbClr val="000000"/>
                          </a:solidFill>
                          <a:latin typeface="Times New Roman"/>
                          <a:ea typeface="Times New Roman"/>
                          <a:cs typeface="Times New Roman"/>
                        </a:rPr>
                        <a:t>bc</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1.53 ± 0.06</a:t>
                      </a:r>
                      <a:r>
                        <a:rPr lang="en-US" sz="1400" baseline="30000">
                          <a:solidFill>
                            <a:srgbClr val="000000"/>
                          </a:solidFill>
                          <a:latin typeface="Times New Roman"/>
                          <a:ea typeface="Times New Roman"/>
                          <a:cs typeface="Times New Roman"/>
                        </a:rPr>
                        <a:t>b</a:t>
                      </a:r>
                      <a:endParaRPr lang="en-GB" sz="1400">
                        <a:latin typeface="Calibri"/>
                        <a:ea typeface="Times New Roman"/>
                        <a:cs typeface="Times New Roman"/>
                      </a:endParaRPr>
                    </a:p>
                  </a:txBody>
                  <a:tcPr marL="48685" marR="48685" marT="0" marB="0">
                    <a:lnL>
                      <a:noFill/>
                    </a:lnL>
                    <a:lnR>
                      <a:noFill/>
                    </a:lnR>
                    <a:lnT>
                      <a:noFill/>
                    </a:lnT>
                    <a:lnB>
                      <a:noFill/>
                    </a:lnB>
                  </a:tcPr>
                </a:tc>
              </a:tr>
              <a:tr h="381248">
                <a:tc>
                  <a:txBody>
                    <a:bodyPr/>
                    <a:lstStyle/>
                    <a:p>
                      <a:pPr algn="just">
                        <a:lnSpc>
                          <a:spcPct val="200000"/>
                        </a:lnSpc>
                        <a:spcAft>
                          <a:spcPts val="0"/>
                        </a:spcAft>
                      </a:pPr>
                      <a:r>
                        <a:rPr lang="en-US" sz="1400">
                          <a:solidFill>
                            <a:srgbClr val="000000"/>
                          </a:solidFill>
                          <a:latin typeface="Times New Roman"/>
                          <a:ea typeface="Times New Roman"/>
                          <a:cs typeface="Times New Roman"/>
                        </a:rPr>
                        <a:t>60 g</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158.33 ± 2.06</a:t>
                      </a:r>
                      <a:r>
                        <a:rPr lang="en-US" sz="1400" baseline="30000" dirty="0">
                          <a:solidFill>
                            <a:srgbClr val="000000"/>
                          </a:solidFill>
                          <a:latin typeface="Times New Roman"/>
                          <a:ea typeface="Times New Roman"/>
                          <a:cs typeface="Times New Roman"/>
                        </a:rPr>
                        <a:t>b</a:t>
                      </a:r>
                      <a:endParaRPr lang="en-GB" sz="1400" dirty="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46.55 ± 0.49</a:t>
                      </a:r>
                      <a:r>
                        <a:rPr lang="en-US" sz="1400" baseline="30000" dirty="0">
                          <a:solidFill>
                            <a:srgbClr val="000000"/>
                          </a:solidFill>
                          <a:latin typeface="Times New Roman"/>
                          <a:ea typeface="Times New Roman"/>
                          <a:cs typeface="Times New Roman"/>
                        </a:rPr>
                        <a:t>b</a:t>
                      </a:r>
                      <a:endParaRPr lang="en-GB" sz="1400" dirty="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359.23 ± 2.17</a:t>
                      </a:r>
                      <a:r>
                        <a:rPr lang="en-US" sz="1400" baseline="30000" dirty="0">
                          <a:solidFill>
                            <a:srgbClr val="000000"/>
                          </a:solidFill>
                          <a:latin typeface="Times New Roman"/>
                          <a:ea typeface="Times New Roman"/>
                          <a:cs typeface="Times New Roman"/>
                        </a:rPr>
                        <a:t>b</a:t>
                      </a:r>
                      <a:endParaRPr lang="en-GB" sz="1400" dirty="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3.94 ± 0.02</a:t>
                      </a:r>
                      <a:r>
                        <a:rPr lang="en-US" sz="1400" baseline="30000">
                          <a:solidFill>
                            <a:srgbClr val="000000"/>
                          </a:solidFill>
                          <a:latin typeface="Times New Roman"/>
                          <a:ea typeface="Times New Roman"/>
                          <a:cs typeface="Times New Roman"/>
                        </a:rPr>
                        <a:t>c</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281.78 ± 0.93</a:t>
                      </a:r>
                      <a:r>
                        <a:rPr lang="en-US" sz="1400" baseline="30000">
                          <a:solidFill>
                            <a:srgbClr val="000000"/>
                          </a:solidFill>
                          <a:latin typeface="Times New Roman"/>
                          <a:ea typeface="Times New Roman"/>
                          <a:cs typeface="Times New Roman"/>
                        </a:rPr>
                        <a:t>c</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2.29 ± 0.04</a:t>
                      </a:r>
                      <a:r>
                        <a:rPr lang="en-US" sz="1400" baseline="30000">
                          <a:solidFill>
                            <a:srgbClr val="000000"/>
                          </a:solidFill>
                          <a:latin typeface="Times New Roman"/>
                          <a:ea typeface="Times New Roman"/>
                          <a:cs typeface="Times New Roman"/>
                        </a:rPr>
                        <a:t>bc</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1.39 ± 0.02</a:t>
                      </a:r>
                      <a:r>
                        <a:rPr lang="en-US" sz="1400" baseline="30000">
                          <a:solidFill>
                            <a:srgbClr val="000000"/>
                          </a:solidFill>
                          <a:latin typeface="Times New Roman"/>
                          <a:ea typeface="Times New Roman"/>
                          <a:cs typeface="Times New Roman"/>
                        </a:rPr>
                        <a:t>c</a:t>
                      </a:r>
                      <a:endParaRPr lang="en-GB" sz="1400">
                        <a:latin typeface="Calibri"/>
                        <a:ea typeface="Times New Roman"/>
                        <a:cs typeface="Times New Roman"/>
                      </a:endParaRPr>
                    </a:p>
                  </a:txBody>
                  <a:tcPr marL="48685" marR="48685" marT="0" marB="0">
                    <a:lnL>
                      <a:noFill/>
                    </a:lnL>
                    <a:lnR>
                      <a:noFill/>
                    </a:lnR>
                    <a:lnT>
                      <a:noFill/>
                    </a:lnT>
                    <a:lnB>
                      <a:noFill/>
                    </a:lnB>
                  </a:tcPr>
                </a:tc>
              </a:tr>
              <a:tr h="381248">
                <a:tc>
                  <a:txBody>
                    <a:bodyPr/>
                    <a:lstStyle/>
                    <a:p>
                      <a:pPr algn="just">
                        <a:lnSpc>
                          <a:spcPct val="200000"/>
                        </a:lnSpc>
                        <a:spcAft>
                          <a:spcPts val="0"/>
                        </a:spcAft>
                      </a:pPr>
                      <a:r>
                        <a:rPr lang="en-US" sz="1400">
                          <a:solidFill>
                            <a:srgbClr val="000000"/>
                          </a:solidFill>
                          <a:latin typeface="Times New Roman"/>
                          <a:ea typeface="Times New Roman"/>
                          <a:cs typeface="Times New Roman"/>
                        </a:rPr>
                        <a:t>80 g</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155.00 ± 0.18</a:t>
                      </a:r>
                      <a:r>
                        <a:rPr lang="en-US" sz="1400" baseline="30000">
                          <a:solidFill>
                            <a:srgbClr val="000000"/>
                          </a:solidFill>
                          <a:latin typeface="Times New Roman"/>
                          <a:ea typeface="Times New Roman"/>
                          <a:cs typeface="Times New Roman"/>
                        </a:rPr>
                        <a:t>c</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46.50 ± 0.48</a:t>
                      </a:r>
                      <a:r>
                        <a:rPr lang="en-US" sz="1400" baseline="30000">
                          <a:solidFill>
                            <a:srgbClr val="000000"/>
                          </a:solidFill>
                          <a:latin typeface="Times New Roman"/>
                          <a:ea typeface="Times New Roman"/>
                          <a:cs typeface="Times New Roman"/>
                        </a:rPr>
                        <a:t>b</a:t>
                      </a:r>
                      <a:endParaRPr lang="en-GB" sz="140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328.53 ± 7.43</a:t>
                      </a:r>
                      <a:r>
                        <a:rPr lang="en-US" sz="1400" baseline="30000" dirty="0">
                          <a:solidFill>
                            <a:srgbClr val="000000"/>
                          </a:solidFill>
                          <a:latin typeface="Times New Roman"/>
                          <a:ea typeface="Times New Roman"/>
                          <a:cs typeface="Times New Roman"/>
                        </a:rPr>
                        <a:t>c</a:t>
                      </a:r>
                      <a:endParaRPr lang="en-GB" sz="1400" dirty="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3.83 ± 0.08</a:t>
                      </a:r>
                      <a:r>
                        <a:rPr lang="en-US" sz="1400" baseline="30000" dirty="0">
                          <a:solidFill>
                            <a:srgbClr val="000000"/>
                          </a:solidFill>
                          <a:latin typeface="Times New Roman"/>
                          <a:ea typeface="Times New Roman"/>
                          <a:cs typeface="Times New Roman"/>
                        </a:rPr>
                        <a:t>c</a:t>
                      </a:r>
                      <a:endParaRPr lang="en-GB" sz="1400" dirty="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274.75 ± 5.20</a:t>
                      </a:r>
                      <a:r>
                        <a:rPr lang="en-US" sz="1400" baseline="30000" dirty="0">
                          <a:solidFill>
                            <a:srgbClr val="000000"/>
                          </a:solidFill>
                          <a:latin typeface="Times New Roman"/>
                          <a:ea typeface="Times New Roman"/>
                          <a:cs typeface="Times New Roman"/>
                        </a:rPr>
                        <a:t>d</a:t>
                      </a:r>
                      <a:endParaRPr lang="en-GB" sz="1400" dirty="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2.27 ± 0.04</a:t>
                      </a:r>
                      <a:r>
                        <a:rPr lang="en-US" sz="1400" baseline="30000" dirty="0">
                          <a:solidFill>
                            <a:srgbClr val="000000"/>
                          </a:solidFill>
                          <a:latin typeface="Times New Roman"/>
                          <a:ea typeface="Times New Roman"/>
                          <a:cs typeface="Times New Roman"/>
                        </a:rPr>
                        <a:t>c</a:t>
                      </a:r>
                      <a:endParaRPr lang="en-GB" sz="1400" dirty="0">
                        <a:latin typeface="Calibri"/>
                        <a:ea typeface="Times New Roman"/>
                        <a:cs typeface="Times New Roman"/>
                      </a:endParaRPr>
                    </a:p>
                  </a:txBody>
                  <a:tcPr marL="48685" marR="4868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1.38 ± 0.03</a:t>
                      </a:r>
                      <a:r>
                        <a:rPr lang="en-US" sz="1400" baseline="30000">
                          <a:solidFill>
                            <a:srgbClr val="000000"/>
                          </a:solidFill>
                          <a:latin typeface="Times New Roman"/>
                          <a:ea typeface="Times New Roman"/>
                          <a:cs typeface="Times New Roman"/>
                        </a:rPr>
                        <a:t>c</a:t>
                      </a:r>
                      <a:endParaRPr lang="en-GB" sz="1400">
                        <a:latin typeface="Calibri"/>
                        <a:ea typeface="Times New Roman"/>
                        <a:cs typeface="Times New Roman"/>
                      </a:endParaRPr>
                    </a:p>
                  </a:txBody>
                  <a:tcPr marL="48685" marR="48685" marT="0" marB="0">
                    <a:lnL>
                      <a:noFill/>
                    </a:lnL>
                    <a:lnR>
                      <a:noFill/>
                    </a:lnR>
                    <a:lnT>
                      <a:noFill/>
                    </a:lnT>
                    <a:lnB>
                      <a:noFill/>
                    </a:lnB>
                  </a:tcPr>
                </a:tc>
              </a:tr>
              <a:tr h="381248">
                <a:tc>
                  <a:txBody>
                    <a:bodyPr/>
                    <a:lstStyle/>
                    <a:p>
                      <a:pPr algn="just">
                        <a:lnSpc>
                          <a:spcPct val="200000"/>
                        </a:lnSpc>
                        <a:spcAft>
                          <a:spcPts val="0"/>
                        </a:spcAft>
                      </a:pPr>
                      <a:r>
                        <a:rPr lang="en-US" sz="1400">
                          <a:solidFill>
                            <a:srgbClr val="000000"/>
                          </a:solidFill>
                          <a:latin typeface="Times New Roman"/>
                          <a:ea typeface="Times New Roman"/>
                          <a:cs typeface="Times New Roman"/>
                        </a:rPr>
                        <a:t>100 g</a:t>
                      </a:r>
                      <a:endParaRPr lang="en-GB" sz="1400">
                        <a:latin typeface="Calibri"/>
                        <a:ea typeface="Times New Roman"/>
                        <a:cs typeface="Times New Roman"/>
                      </a:endParaRPr>
                    </a:p>
                  </a:txBody>
                  <a:tcPr marL="48685" marR="486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150.47 ± 0.19</a:t>
                      </a:r>
                      <a:r>
                        <a:rPr lang="en-US" sz="1400" baseline="30000">
                          <a:solidFill>
                            <a:srgbClr val="000000"/>
                          </a:solidFill>
                          <a:latin typeface="Times New Roman"/>
                          <a:ea typeface="Times New Roman"/>
                          <a:cs typeface="Times New Roman"/>
                        </a:rPr>
                        <a:t>d</a:t>
                      </a:r>
                      <a:endParaRPr lang="en-GB" sz="1400">
                        <a:latin typeface="Calibri"/>
                        <a:ea typeface="Times New Roman"/>
                        <a:cs typeface="Times New Roman"/>
                      </a:endParaRPr>
                    </a:p>
                  </a:txBody>
                  <a:tcPr marL="48685" marR="486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42.85 ± 0.81</a:t>
                      </a:r>
                      <a:r>
                        <a:rPr lang="en-US" sz="1400" baseline="30000">
                          <a:solidFill>
                            <a:srgbClr val="000000"/>
                          </a:solidFill>
                          <a:latin typeface="Times New Roman"/>
                          <a:ea typeface="Times New Roman"/>
                          <a:cs typeface="Times New Roman"/>
                        </a:rPr>
                        <a:t>c</a:t>
                      </a:r>
                      <a:endParaRPr lang="en-GB" sz="1400">
                        <a:latin typeface="Calibri"/>
                        <a:ea typeface="Times New Roman"/>
                        <a:cs typeface="Times New Roman"/>
                      </a:endParaRPr>
                    </a:p>
                  </a:txBody>
                  <a:tcPr marL="48685" marR="486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318.32 ± 7.42</a:t>
                      </a:r>
                      <a:r>
                        <a:rPr lang="en-US" sz="1400" baseline="30000">
                          <a:solidFill>
                            <a:srgbClr val="000000"/>
                          </a:solidFill>
                          <a:latin typeface="Times New Roman"/>
                          <a:ea typeface="Times New Roman"/>
                          <a:cs typeface="Times New Roman"/>
                        </a:rPr>
                        <a:t>d</a:t>
                      </a:r>
                      <a:endParaRPr lang="en-GB" sz="1400">
                        <a:latin typeface="Calibri"/>
                        <a:ea typeface="Times New Roman"/>
                        <a:cs typeface="Times New Roman"/>
                      </a:endParaRPr>
                    </a:p>
                  </a:txBody>
                  <a:tcPr marL="48685" marR="486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3.56 ± 0.09</a:t>
                      </a:r>
                      <a:r>
                        <a:rPr lang="en-US" sz="1400" baseline="30000">
                          <a:solidFill>
                            <a:srgbClr val="000000"/>
                          </a:solidFill>
                          <a:latin typeface="Times New Roman"/>
                          <a:ea typeface="Times New Roman"/>
                          <a:cs typeface="Times New Roman"/>
                        </a:rPr>
                        <a:t>d</a:t>
                      </a:r>
                      <a:endParaRPr lang="en-GB" sz="1400">
                        <a:latin typeface="Calibri"/>
                        <a:ea typeface="Times New Roman"/>
                        <a:cs typeface="Times New Roman"/>
                      </a:endParaRPr>
                    </a:p>
                  </a:txBody>
                  <a:tcPr marL="48685" marR="486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272.81 ± 2.83</a:t>
                      </a:r>
                      <a:r>
                        <a:rPr lang="en-US" sz="1400" baseline="30000">
                          <a:solidFill>
                            <a:srgbClr val="000000"/>
                          </a:solidFill>
                          <a:latin typeface="Times New Roman"/>
                          <a:ea typeface="Times New Roman"/>
                          <a:cs typeface="Times New Roman"/>
                        </a:rPr>
                        <a:t>d</a:t>
                      </a:r>
                      <a:endParaRPr lang="en-GB" sz="1400">
                        <a:latin typeface="Calibri"/>
                        <a:ea typeface="Times New Roman"/>
                        <a:cs typeface="Times New Roman"/>
                      </a:endParaRPr>
                    </a:p>
                  </a:txBody>
                  <a:tcPr marL="48685" marR="486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2.04 ± 0.09</a:t>
                      </a:r>
                      <a:r>
                        <a:rPr lang="en-US" sz="1400" baseline="30000" dirty="0">
                          <a:solidFill>
                            <a:srgbClr val="000000"/>
                          </a:solidFill>
                          <a:latin typeface="Times New Roman"/>
                          <a:ea typeface="Times New Roman"/>
                          <a:cs typeface="Times New Roman"/>
                        </a:rPr>
                        <a:t>d</a:t>
                      </a:r>
                      <a:endParaRPr lang="en-GB" sz="1400" dirty="0">
                        <a:latin typeface="Calibri"/>
                        <a:ea typeface="Times New Roman"/>
                        <a:cs typeface="Times New Roman"/>
                      </a:endParaRPr>
                    </a:p>
                  </a:txBody>
                  <a:tcPr marL="48685" marR="486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1.35 ± 0.01</a:t>
                      </a:r>
                      <a:r>
                        <a:rPr lang="en-US" sz="1400" baseline="30000" dirty="0">
                          <a:solidFill>
                            <a:srgbClr val="000000"/>
                          </a:solidFill>
                          <a:latin typeface="Times New Roman"/>
                          <a:ea typeface="Times New Roman"/>
                          <a:cs typeface="Times New Roman"/>
                        </a:rPr>
                        <a:t>a</a:t>
                      </a:r>
                      <a:endParaRPr lang="en-GB" sz="1400" dirty="0">
                        <a:latin typeface="Calibri"/>
                        <a:ea typeface="Times New Roman"/>
                        <a:cs typeface="Times New Roman"/>
                      </a:endParaRPr>
                    </a:p>
                  </a:txBody>
                  <a:tcPr marL="48685" marR="48685"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8369" name="Rectangle 1"/>
          <p:cNvSpPr>
            <a:spLocks noChangeArrowheads="1"/>
          </p:cNvSpPr>
          <p:nvPr/>
        </p:nvSpPr>
        <p:spPr bwMode="auto">
          <a:xfrm>
            <a:off x="428596" y="-184665"/>
            <a:ext cx="7858180" cy="959197"/>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a:t>
            </a:r>
            <a:r>
              <a:rPr kumimoji="0" lang="en-US"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able </a:t>
            </a:r>
            <a:r>
              <a:rPr kumimoji="0" lang="en-US"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12: </a:t>
            </a:r>
            <a:r>
              <a:rPr kumimoji="0" lang="en-US"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Allelopathic effect of </a:t>
            </a:r>
            <a:r>
              <a:rPr kumimoji="0" lang="en-US" b="1" i="1" u="none" strike="noStrike" cap="none" normalizeH="0" baseline="0" dirty="0" err="1" smtClean="0" bmk="">
                <a:ln>
                  <a:noFill/>
                </a:ln>
                <a:solidFill>
                  <a:srgbClr val="000000"/>
                </a:solidFill>
                <a:effectLst/>
                <a:latin typeface="Times New Roman" pitchFamily="18" charset="0"/>
                <a:ea typeface="Times New Roman" pitchFamily="18" charset="0"/>
                <a:cs typeface="Times New Roman" pitchFamily="18" charset="0"/>
              </a:rPr>
              <a:t>Senna</a:t>
            </a:r>
            <a:r>
              <a:rPr kumimoji="0" lang="en-US" b="1" i="1"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 </a:t>
            </a:r>
            <a:r>
              <a:rPr kumimoji="0" lang="en-US" b="1" i="1" u="none" strike="noStrike" cap="none" normalizeH="0" baseline="0" dirty="0" err="1" smtClean="0" bmk="">
                <a:ln>
                  <a:noFill/>
                </a:ln>
                <a:solidFill>
                  <a:srgbClr val="000000"/>
                </a:solidFill>
                <a:effectLst/>
                <a:latin typeface="Times New Roman" pitchFamily="18" charset="0"/>
                <a:ea typeface="Times New Roman" pitchFamily="18" charset="0"/>
                <a:cs typeface="Times New Roman" pitchFamily="18" charset="0"/>
              </a:rPr>
              <a:t>siamea</a:t>
            </a:r>
            <a:r>
              <a:rPr kumimoji="0" lang="en-US" b="1" i="1"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leaf powder on the mineral contents of maize grains</a:t>
            </a:r>
            <a:endParaRPr kumimoji="0" lang="en-U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51520" y="6602142"/>
            <a:ext cx="6120680"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86203221"/>
              </p:ext>
            </p:extLst>
          </p:nvPr>
        </p:nvGraphicFramePr>
        <p:xfrm>
          <a:off x="179511" y="928672"/>
          <a:ext cx="8964488" cy="3793145"/>
        </p:xfrm>
        <a:graphic>
          <a:graphicData uri="http://schemas.openxmlformats.org/drawingml/2006/table">
            <a:tbl>
              <a:tblPr/>
              <a:tblGrid>
                <a:gridCol w="1008113"/>
                <a:gridCol w="1224136"/>
                <a:gridCol w="1224136"/>
                <a:gridCol w="1224136"/>
                <a:gridCol w="1080120"/>
                <a:gridCol w="1206285"/>
                <a:gridCol w="1051349"/>
                <a:gridCol w="946213"/>
              </a:tblGrid>
              <a:tr h="444543">
                <a:tc rowSpan="2">
                  <a:txBody>
                    <a:bodyPr/>
                    <a:lstStyle/>
                    <a:p>
                      <a:pPr algn="just">
                        <a:lnSpc>
                          <a:spcPct val="200000"/>
                        </a:lnSpc>
                        <a:spcAft>
                          <a:spcPts val="0"/>
                        </a:spcAft>
                      </a:pPr>
                      <a:r>
                        <a:rPr lang="en-US" sz="1300" b="1" dirty="0">
                          <a:solidFill>
                            <a:srgbClr val="000000"/>
                          </a:solidFill>
                          <a:latin typeface="Times New Roman"/>
                          <a:ea typeface="Times New Roman"/>
                          <a:cs typeface="Times New Roman"/>
                        </a:rPr>
                        <a:t>Treatments</a:t>
                      </a:r>
                      <a:endParaRPr lang="en-GB" sz="1300" dirty="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nSpc>
                          <a:spcPct val="200000"/>
                        </a:lnSpc>
                        <a:spcAft>
                          <a:spcPts val="0"/>
                        </a:spcAft>
                      </a:pPr>
                      <a:r>
                        <a:rPr lang="en-US" sz="1300" b="1">
                          <a:solidFill>
                            <a:srgbClr val="000000"/>
                          </a:solidFill>
                          <a:latin typeface="Times New Roman"/>
                          <a:ea typeface="Times New Roman"/>
                          <a:cs typeface="Times New Roman"/>
                        </a:rPr>
                        <a:t>Mineral (mg/100g)</a:t>
                      </a:r>
                      <a:endParaRPr lang="en-GB" sz="130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333407">
                <a:tc vMerge="1">
                  <a:txBody>
                    <a:bodyPr/>
                    <a:lstStyle/>
                    <a:p>
                      <a:endParaRPr lang="en-GB"/>
                    </a:p>
                  </a:txBody>
                  <a:tcPr/>
                </a:tc>
                <a:tc>
                  <a:txBody>
                    <a:bodyPr/>
                    <a:lstStyle/>
                    <a:p>
                      <a:pPr algn="just">
                        <a:lnSpc>
                          <a:spcPct val="150000"/>
                        </a:lnSpc>
                        <a:spcAft>
                          <a:spcPts val="0"/>
                        </a:spcAft>
                      </a:pPr>
                      <a:r>
                        <a:rPr lang="en-US" sz="1300" b="1" dirty="0">
                          <a:solidFill>
                            <a:srgbClr val="000000"/>
                          </a:solidFill>
                          <a:latin typeface="Times New Roman"/>
                          <a:ea typeface="Times New Roman"/>
                          <a:cs typeface="Times New Roman"/>
                        </a:rPr>
                        <a:t>       Mg</a:t>
                      </a:r>
                      <a:endParaRPr lang="en-GB" sz="1300" dirty="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b="1">
                          <a:solidFill>
                            <a:srgbClr val="000000"/>
                          </a:solidFill>
                          <a:latin typeface="Times New Roman"/>
                          <a:ea typeface="Times New Roman"/>
                          <a:cs typeface="Times New Roman"/>
                        </a:rPr>
                        <a:t>     Na                 </a:t>
                      </a:r>
                      <a:endParaRPr lang="en-GB" sz="130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b="1">
                          <a:solidFill>
                            <a:srgbClr val="000000"/>
                          </a:solidFill>
                          <a:latin typeface="Times New Roman"/>
                          <a:ea typeface="Times New Roman"/>
                          <a:cs typeface="Times New Roman"/>
                        </a:rPr>
                        <a:t>           K        </a:t>
                      </a:r>
                      <a:endParaRPr lang="en-GB" sz="130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b="1">
                          <a:solidFill>
                            <a:srgbClr val="000000"/>
                          </a:solidFill>
                          <a:latin typeface="Times New Roman"/>
                          <a:ea typeface="Times New Roman"/>
                          <a:cs typeface="Times New Roman"/>
                        </a:rPr>
                        <a:t>     Ca</a:t>
                      </a:r>
                      <a:endParaRPr lang="en-GB" sz="130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b="1">
                          <a:solidFill>
                            <a:srgbClr val="000000"/>
                          </a:solidFill>
                          <a:latin typeface="Times New Roman"/>
                          <a:ea typeface="Times New Roman"/>
                          <a:cs typeface="Times New Roman"/>
                        </a:rPr>
                        <a:t>       P</a:t>
                      </a:r>
                      <a:endParaRPr lang="en-GB" sz="130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b="1">
                          <a:solidFill>
                            <a:srgbClr val="000000"/>
                          </a:solidFill>
                          <a:latin typeface="Times New Roman"/>
                          <a:ea typeface="Times New Roman"/>
                          <a:cs typeface="Times New Roman"/>
                        </a:rPr>
                        <a:t>      Fe         </a:t>
                      </a:r>
                      <a:endParaRPr lang="en-GB" sz="130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300" b="1">
                          <a:solidFill>
                            <a:srgbClr val="000000"/>
                          </a:solidFill>
                          <a:latin typeface="Times New Roman"/>
                          <a:ea typeface="Times New Roman"/>
                          <a:cs typeface="Times New Roman"/>
                        </a:rPr>
                        <a:t>   Zn</a:t>
                      </a:r>
                      <a:endParaRPr lang="en-GB" sz="130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43">
                <a:tc>
                  <a:txBody>
                    <a:bodyPr/>
                    <a:lstStyle/>
                    <a:p>
                      <a:pPr algn="just">
                        <a:lnSpc>
                          <a:spcPct val="200000"/>
                        </a:lnSpc>
                        <a:spcAft>
                          <a:spcPts val="0"/>
                        </a:spcAft>
                      </a:pPr>
                      <a:r>
                        <a:rPr lang="en-US" sz="1300">
                          <a:solidFill>
                            <a:srgbClr val="000000"/>
                          </a:solidFill>
                          <a:latin typeface="Times New Roman"/>
                          <a:ea typeface="Times New Roman"/>
                          <a:cs typeface="Times New Roman"/>
                        </a:rPr>
                        <a:t>Control </a:t>
                      </a:r>
                      <a:endParaRPr lang="en-GB" sz="130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164.48 ± 0.64</a:t>
                      </a:r>
                      <a:r>
                        <a:rPr lang="en-US" sz="1300" baseline="30000" dirty="0">
                          <a:solidFill>
                            <a:srgbClr val="000000"/>
                          </a:solidFill>
                          <a:latin typeface="Times New Roman"/>
                          <a:ea typeface="Times New Roman"/>
                          <a:cs typeface="Times New Roman"/>
                        </a:rPr>
                        <a:t>a</a:t>
                      </a:r>
                      <a:endParaRPr lang="en-GB" sz="1300" dirty="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50.33 ± 0.15</a:t>
                      </a:r>
                      <a:r>
                        <a:rPr lang="en-US" sz="1300" baseline="30000" dirty="0">
                          <a:solidFill>
                            <a:srgbClr val="000000"/>
                          </a:solidFill>
                          <a:latin typeface="Times New Roman"/>
                          <a:ea typeface="Times New Roman"/>
                          <a:cs typeface="Times New Roman"/>
                        </a:rPr>
                        <a:t>a</a:t>
                      </a:r>
                      <a:endParaRPr lang="en-GB" sz="1300" dirty="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377.87 ± 2.20</a:t>
                      </a:r>
                      <a:r>
                        <a:rPr lang="en-US" sz="1300" baseline="30000">
                          <a:solidFill>
                            <a:srgbClr val="000000"/>
                          </a:solidFill>
                          <a:latin typeface="Times New Roman"/>
                          <a:ea typeface="Times New Roman"/>
                          <a:cs typeface="Times New Roman"/>
                        </a:rPr>
                        <a:t>a</a:t>
                      </a:r>
                      <a:endParaRPr lang="en-GB" sz="130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5.75 ± 0.05</a:t>
                      </a:r>
                      <a:r>
                        <a:rPr lang="en-US" sz="1300" baseline="30000">
                          <a:solidFill>
                            <a:srgbClr val="000000"/>
                          </a:solidFill>
                          <a:latin typeface="Times New Roman"/>
                          <a:ea typeface="Times New Roman"/>
                          <a:cs typeface="Times New Roman"/>
                        </a:rPr>
                        <a:t>a</a:t>
                      </a:r>
                      <a:endParaRPr lang="en-GB" sz="130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323.87 ± 2.46</a:t>
                      </a:r>
                      <a:r>
                        <a:rPr lang="en-US" sz="1300" baseline="30000">
                          <a:solidFill>
                            <a:srgbClr val="000000"/>
                          </a:solidFill>
                          <a:latin typeface="Times New Roman"/>
                          <a:ea typeface="Times New Roman"/>
                          <a:cs typeface="Times New Roman"/>
                        </a:rPr>
                        <a:t>a</a:t>
                      </a:r>
                      <a:endParaRPr lang="en-GB" sz="130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2.81 ± 0.02</a:t>
                      </a:r>
                      <a:r>
                        <a:rPr lang="en-US" sz="1300" baseline="30000">
                          <a:solidFill>
                            <a:srgbClr val="000000"/>
                          </a:solidFill>
                          <a:latin typeface="Times New Roman"/>
                          <a:ea typeface="Times New Roman"/>
                          <a:cs typeface="Times New Roman"/>
                        </a:rPr>
                        <a:t>a</a:t>
                      </a:r>
                      <a:endParaRPr lang="en-GB" sz="130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1.62 ± 0.02</a:t>
                      </a:r>
                      <a:r>
                        <a:rPr lang="en-US" sz="1300" baseline="30000">
                          <a:solidFill>
                            <a:srgbClr val="000000"/>
                          </a:solidFill>
                          <a:latin typeface="Times New Roman"/>
                          <a:ea typeface="Times New Roman"/>
                          <a:cs typeface="Times New Roman"/>
                        </a:rPr>
                        <a:t>a</a:t>
                      </a:r>
                      <a:endParaRPr lang="en-GB" sz="1300">
                        <a:latin typeface="Calibri"/>
                        <a:ea typeface="Times New Roman"/>
                        <a:cs typeface="Times New Roman"/>
                      </a:endParaRPr>
                    </a:p>
                  </a:txBody>
                  <a:tcPr marL="45436" marR="45436" marT="0" marB="0">
                    <a:lnL>
                      <a:noFill/>
                    </a:lnL>
                    <a:lnR>
                      <a:noFill/>
                    </a:lnR>
                    <a:lnT w="12700" cap="flat" cmpd="sng" algn="ctr">
                      <a:solidFill>
                        <a:srgbClr val="000000"/>
                      </a:solidFill>
                      <a:prstDash val="solid"/>
                      <a:round/>
                      <a:headEnd type="none" w="med" len="med"/>
                      <a:tailEnd type="none" w="med" len="med"/>
                    </a:lnT>
                    <a:lnB>
                      <a:noFill/>
                    </a:lnB>
                  </a:tcPr>
                </a:tc>
              </a:tr>
              <a:tr h="444543">
                <a:tc>
                  <a:txBody>
                    <a:bodyPr/>
                    <a:lstStyle/>
                    <a:p>
                      <a:pPr indent="341630" algn="l">
                        <a:lnSpc>
                          <a:spcPct val="200000"/>
                        </a:lnSpc>
                        <a:spcAft>
                          <a:spcPts val="0"/>
                        </a:spcAft>
                      </a:pPr>
                      <a:r>
                        <a:rPr lang="en-US" sz="1300" dirty="0" smtClean="0">
                          <a:solidFill>
                            <a:srgbClr val="000000"/>
                          </a:solidFill>
                          <a:latin typeface="Times New Roman"/>
                          <a:ea typeface="Times New Roman"/>
                          <a:cs typeface="Times New Roman"/>
                        </a:rPr>
                        <a:t>20 g</a:t>
                      </a:r>
                      <a:endParaRPr lang="en-GB" sz="1300" dirty="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164.40 ± 0.52</a:t>
                      </a:r>
                      <a:r>
                        <a:rPr lang="en-US" sz="1300" baseline="30000">
                          <a:solidFill>
                            <a:srgbClr val="000000"/>
                          </a:solidFill>
                          <a:latin typeface="Times New Roman"/>
                          <a:ea typeface="Times New Roman"/>
                          <a:cs typeface="Times New Roman"/>
                        </a:rPr>
                        <a:t>a</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48.29 ± 1.03</a:t>
                      </a:r>
                      <a:r>
                        <a:rPr lang="en-US" sz="1300" baseline="30000" dirty="0">
                          <a:solidFill>
                            <a:srgbClr val="000000"/>
                          </a:solidFill>
                          <a:latin typeface="Times New Roman"/>
                          <a:ea typeface="Times New Roman"/>
                          <a:cs typeface="Times New Roman"/>
                        </a:rPr>
                        <a:t>b</a:t>
                      </a:r>
                      <a:endParaRPr lang="en-GB" sz="1300" dirty="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372.40 ± 3.40</a:t>
                      </a:r>
                      <a:r>
                        <a:rPr lang="en-US" sz="1300" baseline="30000">
                          <a:solidFill>
                            <a:srgbClr val="000000"/>
                          </a:solidFill>
                          <a:latin typeface="Times New Roman"/>
                          <a:ea typeface="Times New Roman"/>
                          <a:cs typeface="Times New Roman"/>
                        </a:rPr>
                        <a:t>ab</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5.52 ± 0.03</a:t>
                      </a:r>
                      <a:r>
                        <a:rPr lang="en-US" sz="1300" baseline="30000">
                          <a:solidFill>
                            <a:srgbClr val="000000"/>
                          </a:solidFill>
                          <a:latin typeface="Times New Roman"/>
                          <a:ea typeface="Times New Roman"/>
                          <a:cs typeface="Times New Roman"/>
                        </a:rPr>
                        <a:t>b</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311.47 ± 1.27</a:t>
                      </a:r>
                      <a:r>
                        <a:rPr lang="en-US" sz="1300" baseline="30000">
                          <a:solidFill>
                            <a:srgbClr val="000000"/>
                          </a:solidFill>
                          <a:latin typeface="Times New Roman"/>
                          <a:ea typeface="Times New Roman"/>
                          <a:cs typeface="Times New Roman"/>
                        </a:rPr>
                        <a:t>b</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2.62 ± 0.02</a:t>
                      </a:r>
                      <a:r>
                        <a:rPr lang="en-US" sz="1300" baseline="30000">
                          <a:solidFill>
                            <a:srgbClr val="000000"/>
                          </a:solidFill>
                          <a:latin typeface="Times New Roman"/>
                          <a:ea typeface="Times New Roman"/>
                          <a:cs typeface="Times New Roman"/>
                        </a:rPr>
                        <a:t>b</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1.54 ± 0.04</a:t>
                      </a:r>
                      <a:r>
                        <a:rPr lang="en-US" sz="1300" baseline="30000">
                          <a:solidFill>
                            <a:srgbClr val="000000"/>
                          </a:solidFill>
                          <a:latin typeface="Times New Roman"/>
                          <a:ea typeface="Times New Roman"/>
                          <a:cs typeface="Times New Roman"/>
                        </a:rPr>
                        <a:t>b</a:t>
                      </a:r>
                      <a:endParaRPr lang="en-GB" sz="1300">
                        <a:latin typeface="Calibri"/>
                        <a:ea typeface="Times New Roman"/>
                        <a:cs typeface="Times New Roman"/>
                      </a:endParaRPr>
                    </a:p>
                  </a:txBody>
                  <a:tcPr marL="45436" marR="45436" marT="0" marB="0">
                    <a:lnL>
                      <a:noFill/>
                    </a:lnL>
                    <a:lnR>
                      <a:noFill/>
                    </a:lnR>
                    <a:lnT>
                      <a:noFill/>
                    </a:lnT>
                    <a:lnB>
                      <a:noFill/>
                    </a:lnB>
                  </a:tcPr>
                </a:tc>
              </a:tr>
              <a:tr h="444543">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40 g</a:t>
                      </a:r>
                      <a:endParaRPr lang="en-GB" sz="1300" dirty="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163.16 ± 0.56</a:t>
                      </a:r>
                      <a:r>
                        <a:rPr lang="en-US" sz="1300" baseline="30000" dirty="0">
                          <a:solidFill>
                            <a:srgbClr val="000000"/>
                          </a:solidFill>
                          <a:latin typeface="Times New Roman"/>
                          <a:ea typeface="Times New Roman"/>
                          <a:cs typeface="Times New Roman"/>
                        </a:rPr>
                        <a:t>b</a:t>
                      </a:r>
                      <a:endParaRPr lang="en-GB" sz="1300" dirty="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47.46 ± 0.62</a:t>
                      </a:r>
                      <a:r>
                        <a:rPr lang="en-US" sz="1300" baseline="30000" dirty="0">
                          <a:solidFill>
                            <a:srgbClr val="000000"/>
                          </a:solidFill>
                          <a:latin typeface="Times New Roman"/>
                          <a:ea typeface="Times New Roman"/>
                          <a:cs typeface="Times New Roman"/>
                        </a:rPr>
                        <a:t>bc</a:t>
                      </a:r>
                      <a:endParaRPr lang="en-GB" sz="1300" dirty="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371.97 ± 0.78</a:t>
                      </a:r>
                      <a:r>
                        <a:rPr lang="en-US" sz="1300" baseline="30000" dirty="0">
                          <a:solidFill>
                            <a:srgbClr val="000000"/>
                          </a:solidFill>
                          <a:latin typeface="Times New Roman"/>
                          <a:ea typeface="Times New Roman"/>
                          <a:cs typeface="Times New Roman"/>
                        </a:rPr>
                        <a:t>ab</a:t>
                      </a:r>
                      <a:endParaRPr lang="en-GB" sz="1300" dirty="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4.83 ± 1.27</a:t>
                      </a:r>
                      <a:r>
                        <a:rPr lang="en-US" sz="1300" baseline="30000">
                          <a:solidFill>
                            <a:srgbClr val="000000"/>
                          </a:solidFill>
                          <a:latin typeface="Times New Roman"/>
                          <a:ea typeface="Times New Roman"/>
                          <a:cs typeface="Times New Roman"/>
                        </a:rPr>
                        <a:t>c</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297. 87 ± 0.64</a:t>
                      </a:r>
                      <a:r>
                        <a:rPr lang="en-US" sz="1300" baseline="30000">
                          <a:solidFill>
                            <a:srgbClr val="000000"/>
                          </a:solidFill>
                          <a:latin typeface="Times New Roman"/>
                          <a:ea typeface="Times New Roman"/>
                          <a:cs typeface="Times New Roman"/>
                        </a:rPr>
                        <a:t>c</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2.44 ± 0.09</a:t>
                      </a:r>
                      <a:r>
                        <a:rPr lang="en-US" sz="1300" baseline="30000" dirty="0">
                          <a:solidFill>
                            <a:srgbClr val="000000"/>
                          </a:solidFill>
                          <a:latin typeface="Times New Roman"/>
                          <a:ea typeface="Times New Roman"/>
                          <a:cs typeface="Times New Roman"/>
                        </a:rPr>
                        <a:t>c</a:t>
                      </a:r>
                      <a:endParaRPr lang="en-GB" sz="1300" dirty="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1.45 ± 0.01</a:t>
                      </a:r>
                      <a:r>
                        <a:rPr lang="en-US" sz="1300" baseline="30000">
                          <a:solidFill>
                            <a:srgbClr val="000000"/>
                          </a:solidFill>
                          <a:latin typeface="Times New Roman"/>
                          <a:ea typeface="Times New Roman"/>
                          <a:cs typeface="Times New Roman"/>
                        </a:rPr>
                        <a:t>c</a:t>
                      </a:r>
                      <a:endParaRPr lang="en-GB" sz="1300">
                        <a:latin typeface="Calibri"/>
                        <a:ea typeface="Times New Roman"/>
                        <a:cs typeface="Times New Roman"/>
                      </a:endParaRPr>
                    </a:p>
                  </a:txBody>
                  <a:tcPr marL="45436" marR="45436" marT="0" marB="0">
                    <a:lnL>
                      <a:noFill/>
                    </a:lnL>
                    <a:lnR>
                      <a:noFill/>
                    </a:lnR>
                    <a:lnT>
                      <a:noFill/>
                    </a:lnT>
                    <a:lnB>
                      <a:noFill/>
                    </a:lnB>
                  </a:tcPr>
                </a:tc>
              </a:tr>
              <a:tr h="444543">
                <a:tc>
                  <a:txBody>
                    <a:bodyPr/>
                    <a:lstStyle/>
                    <a:p>
                      <a:pPr algn="just">
                        <a:lnSpc>
                          <a:spcPct val="200000"/>
                        </a:lnSpc>
                        <a:spcAft>
                          <a:spcPts val="0"/>
                        </a:spcAft>
                      </a:pPr>
                      <a:r>
                        <a:rPr lang="en-US" sz="1300">
                          <a:solidFill>
                            <a:srgbClr val="000000"/>
                          </a:solidFill>
                          <a:latin typeface="Times New Roman"/>
                          <a:ea typeface="Times New Roman"/>
                          <a:cs typeface="Times New Roman"/>
                        </a:rPr>
                        <a:t>60 g</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163.08 ± 0.54</a:t>
                      </a:r>
                      <a:r>
                        <a:rPr lang="en-US" sz="1300" baseline="30000">
                          <a:solidFill>
                            <a:srgbClr val="000000"/>
                          </a:solidFill>
                          <a:latin typeface="Times New Roman"/>
                          <a:ea typeface="Times New Roman"/>
                          <a:cs typeface="Times New Roman"/>
                        </a:rPr>
                        <a:t>b</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47.45 ± 0.84</a:t>
                      </a:r>
                      <a:r>
                        <a:rPr lang="en-US" sz="1300" baseline="30000">
                          <a:solidFill>
                            <a:srgbClr val="000000"/>
                          </a:solidFill>
                          <a:latin typeface="Times New Roman"/>
                          <a:ea typeface="Times New Roman"/>
                          <a:cs typeface="Times New Roman"/>
                        </a:rPr>
                        <a:t>bc</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369.97 ± 1.36</a:t>
                      </a:r>
                      <a:r>
                        <a:rPr lang="en-US" sz="1300" baseline="30000" dirty="0">
                          <a:solidFill>
                            <a:srgbClr val="000000"/>
                          </a:solidFill>
                          <a:latin typeface="Times New Roman"/>
                          <a:ea typeface="Times New Roman"/>
                          <a:cs typeface="Times New Roman"/>
                        </a:rPr>
                        <a:t>b</a:t>
                      </a:r>
                      <a:endParaRPr lang="en-GB" sz="1300" dirty="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4.67 ± 0.01</a:t>
                      </a:r>
                      <a:r>
                        <a:rPr lang="en-US" sz="1300" baseline="30000" dirty="0">
                          <a:solidFill>
                            <a:srgbClr val="000000"/>
                          </a:solidFill>
                          <a:latin typeface="Times New Roman"/>
                          <a:ea typeface="Times New Roman"/>
                          <a:cs typeface="Times New Roman"/>
                        </a:rPr>
                        <a:t>d</a:t>
                      </a:r>
                      <a:endParaRPr lang="en-GB" sz="1300" dirty="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294.67 ± 1.02</a:t>
                      </a:r>
                      <a:r>
                        <a:rPr lang="en-US" sz="1300" baseline="30000">
                          <a:solidFill>
                            <a:srgbClr val="000000"/>
                          </a:solidFill>
                          <a:latin typeface="Times New Roman"/>
                          <a:ea typeface="Times New Roman"/>
                          <a:cs typeface="Times New Roman"/>
                        </a:rPr>
                        <a:t>d</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2.04 ± 0.09</a:t>
                      </a:r>
                      <a:r>
                        <a:rPr lang="en-US" sz="1300" baseline="30000">
                          <a:solidFill>
                            <a:srgbClr val="000000"/>
                          </a:solidFill>
                          <a:latin typeface="Times New Roman"/>
                          <a:ea typeface="Times New Roman"/>
                          <a:cs typeface="Times New Roman"/>
                        </a:rPr>
                        <a:t>d</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1.40 ± 0.02</a:t>
                      </a:r>
                      <a:r>
                        <a:rPr lang="en-US" sz="1300" baseline="30000">
                          <a:solidFill>
                            <a:srgbClr val="000000"/>
                          </a:solidFill>
                          <a:latin typeface="Times New Roman"/>
                          <a:ea typeface="Times New Roman"/>
                          <a:cs typeface="Times New Roman"/>
                        </a:rPr>
                        <a:t>cd</a:t>
                      </a:r>
                      <a:endParaRPr lang="en-GB" sz="1300">
                        <a:latin typeface="Calibri"/>
                        <a:ea typeface="Times New Roman"/>
                        <a:cs typeface="Times New Roman"/>
                      </a:endParaRPr>
                    </a:p>
                  </a:txBody>
                  <a:tcPr marL="45436" marR="45436" marT="0" marB="0">
                    <a:lnL>
                      <a:noFill/>
                    </a:lnL>
                    <a:lnR>
                      <a:noFill/>
                    </a:lnR>
                    <a:lnT>
                      <a:noFill/>
                    </a:lnT>
                    <a:lnB>
                      <a:noFill/>
                    </a:lnB>
                  </a:tcPr>
                </a:tc>
              </a:tr>
              <a:tr h="444543">
                <a:tc>
                  <a:txBody>
                    <a:bodyPr/>
                    <a:lstStyle/>
                    <a:p>
                      <a:pPr algn="just">
                        <a:lnSpc>
                          <a:spcPct val="200000"/>
                        </a:lnSpc>
                        <a:spcAft>
                          <a:spcPts val="0"/>
                        </a:spcAft>
                      </a:pPr>
                      <a:r>
                        <a:rPr lang="en-US" sz="1300">
                          <a:solidFill>
                            <a:srgbClr val="000000"/>
                          </a:solidFill>
                          <a:latin typeface="Times New Roman"/>
                          <a:ea typeface="Times New Roman"/>
                          <a:cs typeface="Times New Roman"/>
                        </a:rPr>
                        <a:t>80 g</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162.53 ± 0.57</a:t>
                      </a:r>
                      <a:r>
                        <a:rPr lang="en-US" sz="1300" baseline="30000">
                          <a:solidFill>
                            <a:srgbClr val="000000"/>
                          </a:solidFill>
                          <a:latin typeface="Times New Roman"/>
                          <a:ea typeface="Times New Roman"/>
                          <a:cs typeface="Times New Roman"/>
                        </a:rPr>
                        <a:t>b</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46.10 ± 1.32</a:t>
                      </a:r>
                      <a:r>
                        <a:rPr lang="en-US" sz="1300" baseline="30000">
                          <a:solidFill>
                            <a:srgbClr val="000000"/>
                          </a:solidFill>
                          <a:latin typeface="Times New Roman"/>
                          <a:ea typeface="Times New Roman"/>
                          <a:cs typeface="Times New Roman"/>
                        </a:rPr>
                        <a:t>c</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367.33 ± 1.20</a:t>
                      </a:r>
                      <a:r>
                        <a:rPr lang="en-US" sz="1300" baseline="30000">
                          <a:solidFill>
                            <a:srgbClr val="000000"/>
                          </a:solidFill>
                          <a:latin typeface="Times New Roman"/>
                          <a:ea typeface="Times New Roman"/>
                          <a:cs typeface="Times New Roman"/>
                        </a:rPr>
                        <a:t>b</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3.96 ± 0.02</a:t>
                      </a:r>
                      <a:r>
                        <a:rPr lang="en-US" sz="1300" baseline="30000" dirty="0">
                          <a:solidFill>
                            <a:srgbClr val="000000"/>
                          </a:solidFill>
                          <a:latin typeface="Times New Roman"/>
                          <a:ea typeface="Times New Roman"/>
                          <a:cs typeface="Times New Roman"/>
                        </a:rPr>
                        <a:t>e</a:t>
                      </a:r>
                      <a:endParaRPr lang="en-GB" sz="1300" dirty="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288.21 ± 1.07</a:t>
                      </a:r>
                      <a:r>
                        <a:rPr lang="en-US" sz="1300" baseline="30000" dirty="0">
                          <a:solidFill>
                            <a:srgbClr val="000000"/>
                          </a:solidFill>
                          <a:latin typeface="Times New Roman"/>
                          <a:ea typeface="Times New Roman"/>
                          <a:cs typeface="Times New Roman"/>
                        </a:rPr>
                        <a:t>e</a:t>
                      </a:r>
                      <a:endParaRPr lang="en-GB" sz="1300" dirty="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1.96 ± 0.02</a:t>
                      </a:r>
                      <a:r>
                        <a:rPr lang="en-US" sz="1300" baseline="30000">
                          <a:solidFill>
                            <a:srgbClr val="000000"/>
                          </a:solidFill>
                          <a:latin typeface="Times New Roman"/>
                          <a:ea typeface="Times New Roman"/>
                          <a:cs typeface="Times New Roman"/>
                        </a:rPr>
                        <a:t>de</a:t>
                      </a:r>
                      <a:endParaRPr lang="en-GB" sz="1300">
                        <a:latin typeface="Calibri"/>
                        <a:ea typeface="Times New Roman"/>
                        <a:cs typeface="Times New Roman"/>
                      </a:endParaRPr>
                    </a:p>
                  </a:txBody>
                  <a:tcPr marL="45436" marR="45436" marT="0" marB="0">
                    <a:lnL>
                      <a:noFill/>
                    </a:lnL>
                    <a:lnR>
                      <a:noFill/>
                    </a:lnR>
                    <a:lnT>
                      <a:noFill/>
                    </a:lnT>
                    <a:lnB>
                      <a:noFill/>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1.35 ± 0.02</a:t>
                      </a:r>
                      <a:r>
                        <a:rPr lang="en-US" sz="1300" baseline="30000">
                          <a:solidFill>
                            <a:srgbClr val="000000"/>
                          </a:solidFill>
                          <a:latin typeface="Times New Roman"/>
                          <a:ea typeface="Times New Roman"/>
                          <a:cs typeface="Times New Roman"/>
                        </a:rPr>
                        <a:t>d</a:t>
                      </a:r>
                      <a:endParaRPr lang="en-GB" sz="1300">
                        <a:latin typeface="Calibri"/>
                        <a:ea typeface="Times New Roman"/>
                        <a:cs typeface="Times New Roman"/>
                      </a:endParaRPr>
                    </a:p>
                  </a:txBody>
                  <a:tcPr marL="45436" marR="45436" marT="0" marB="0">
                    <a:lnL>
                      <a:noFill/>
                    </a:lnL>
                    <a:lnR>
                      <a:noFill/>
                    </a:lnR>
                    <a:lnT>
                      <a:noFill/>
                    </a:lnT>
                    <a:lnB>
                      <a:noFill/>
                    </a:lnB>
                  </a:tcPr>
                </a:tc>
              </a:tr>
              <a:tr h="444543">
                <a:tc>
                  <a:txBody>
                    <a:bodyPr/>
                    <a:lstStyle/>
                    <a:p>
                      <a:pPr algn="just">
                        <a:lnSpc>
                          <a:spcPct val="200000"/>
                        </a:lnSpc>
                        <a:spcAft>
                          <a:spcPts val="0"/>
                        </a:spcAft>
                      </a:pPr>
                      <a:r>
                        <a:rPr lang="en-US" sz="1300">
                          <a:solidFill>
                            <a:srgbClr val="000000"/>
                          </a:solidFill>
                          <a:latin typeface="Times New Roman"/>
                          <a:ea typeface="Times New Roman"/>
                          <a:cs typeface="Times New Roman"/>
                        </a:rPr>
                        <a:t>100 g</a:t>
                      </a:r>
                      <a:endParaRPr lang="en-GB" sz="1300">
                        <a:latin typeface="Calibri"/>
                        <a:ea typeface="Times New Roman"/>
                        <a:cs typeface="Times New Roman"/>
                      </a:endParaRPr>
                    </a:p>
                  </a:txBody>
                  <a:tcPr marL="45436" marR="45436"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150.47 ± 0.12</a:t>
                      </a:r>
                      <a:r>
                        <a:rPr lang="en-US" sz="1300" baseline="30000">
                          <a:solidFill>
                            <a:srgbClr val="000000"/>
                          </a:solidFill>
                          <a:latin typeface="Times New Roman"/>
                          <a:ea typeface="Times New Roman"/>
                          <a:cs typeface="Times New Roman"/>
                        </a:rPr>
                        <a:t>c</a:t>
                      </a:r>
                      <a:endParaRPr lang="en-GB" sz="1300">
                        <a:latin typeface="Calibri"/>
                        <a:ea typeface="Times New Roman"/>
                        <a:cs typeface="Times New Roman"/>
                      </a:endParaRPr>
                    </a:p>
                  </a:txBody>
                  <a:tcPr marL="45436" marR="45436"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42.85 ± 0.80</a:t>
                      </a:r>
                      <a:r>
                        <a:rPr lang="en-US" sz="1300" baseline="30000">
                          <a:solidFill>
                            <a:srgbClr val="000000"/>
                          </a:solidFill>
                          <a:latin typeface="Times New Roman"/>
                          <a:ea typeface="Times New Roman"/>
                          <a:cs typeface="Times New Roman"/>
                        </a:rPr>
                        <a:t>d</a:t>
                      </a:r>
                      <a:endParaRPr lang="en-GB" sz="1300">
                        <a:latin typeface="Calibri"/>
                        <a:ea typeface="Times New Roman"/>
                        <a:cs typeface="Times New Roman"/>
                      </a:endParaRPr>
                    </a:p>
                  </a:txBody>
                  <a:tcPr marL="45436" marR="45436"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318.33 ± 7.42</a:t>
                      </a:r>
                      <a:r>
                        <a:rPr lang="en-US" sz="1300" baseline="30000">
                          <a:solidFill>
                            <a:srgbClr val="000000"/>
                          </a:solidFill>
                          <a:latin typeface="Times New Roman"/>
                          <a:ea typeface="Times New Roman"/>
                          <a:cs typeface="Times New Roman"/>
                        </a:rPr>
                        <a:t>c</a:t>
                      </a:r>
                      <a:endParaRPr lang="en-GB" sz="1300">
                        <a:latin typeface="Calibri"/>
                        <a:ea typeface="Times New Roman"/>
                        <a:cs typeface="Times New Roman"/>
                      </a:endParaRPr>
                    </a:p>
                  </a:txBody>
                  <a:tcPr marL="45436" marR="45436"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3.86 ± 0.09</a:t>
                      </a:r>
                      <a:r>
                        <a:rPr lang="en-US" sz="1300" baseline="30000">
                          <a:solidFill>
                            <a:srgbClr val="000000"/>
                          </a:solidFill>
                          <a:latin typeface="Times New Roman"/>
                          <a:ea typeface="Times New Roman"/>
                          <a:cs typeface="Times New Roman"/>
                        </a:rPr>
                        <a:t>f</a:t>
                      </a:r>
                      <a:endParaRPr lang="en-GB" sz="1300">
                        <a:latin typeface="Calibri"/>
                        <a:ea typeface="Times New Roman"/>
                        <a:cs typeface="Times New Roman"/>
                      </a:endParaRPr>
                    </a:p>
                  </a:txBody>
                  <a:tcPr marL="45436" marR="45436"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300">
                          <a:solidFill>
                            <a:srgbClr val="000000"/>
                          </a:solidFill>
                          <a:latin typeface="Times New Roman"/>
                          <a:ea typeface="Times New Roman"/>
                          <a:cs typeface="Times New Roman"/>
                        </a:rPr>
                        <a:t>272.81 ± 2.83</a:t>
                      </a:r>
                      <a:r>
                        <a:rPr lang="en-US" sz="1300" baseline="30000">
                          <a:solidFill>
                            <a:srgbClr val="000000"/>
                          </a:solidFill>
                          <a:latin typeface="Times New Roman"/>
                          <a:ea typeface="Times New Roman"/>
                          <a:cs typeface="Times New Roman"/>
                        </a:rPr>
                        <a:t>f</a:t>
                      </a:r>
                      <a:endParaRPr lang="en-GB" sz="1300">
                        <a:latin typeface="Calibri"/>
                        <a:ea typeface="Times New Roman"/>
                        <a:cs typeface="Times New Roman"/>
                      </a:endParaRPr>
                    </a:p>
                  </a:txBody>
                  <a:tcPr marL="45436" marR="45436"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1.87 ± 0.01</a:t>
                      </a:r>
                      <a:r>
                        <a:rPr lang="en-US" sz="1300" baseline="30000" dirty="0">
                          <a:solidFill>
                            <a:srgbClr val="000000"/>
                          </a:solidFill>
                          <a:latin typeface="Times New Roman"/>
                          <a:ea typeface="Times New Roman"/>
                          <a:cs typeface="Times New Roman"/>
                        </a:rPr>
                        <a:t>e</a:t>
                      </a:r>
                      <a:endParaRPr lang="en-GB" sz="1300" dirty="0">
                        <a:latin typeface="Calibri"/>
                        <a:ea typeface="Times New Roman"/>
                        <a:cs typeface="Times New Roman"/>
                      </a:endParaRPr>
                    </a:p>
                  </a:txBody>
                  <a:tcPr marL="45436" marR="45436"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300" dirty="0">
                          <a:solidFill>
                            <a:srgbClr val="000000"/>
                          </a:solidFill>
                          <a:latin typeface="Times New Roman"/>
                          <a:ea typeface="Times New Roman"/>
                          <a:cs typeface="Times New Roman"/>
                        </a:rPr>
                        <a:t>1.29 ± 0.03</a:t>
                      </a:r>
                      <a:r>
                        <a:rPr lang="en-US" sz="1300" baseline="30000" dirty="0">
                          <a:solidFill>
                            <a:srgbClr val="000000"/>
                          </a:solidFill>
                          <a:latin typeface="Times New Roman"/>
                          <a:ea typeface="Times New Roman"/>
                          <a:cs typeface="Times New Roman"/>
                        </a:rPr>
                        <a:t>e</a:t>
                      </a:r>
                      <a:endParaRPr lang="en-GB" sz="1300" dirty="0">
                        <a:latin typeface="Calibri"/>
                        <a:ea typeface="Times New Roman"/>
                        <a:cs typeface="Times New Roman"/>
                      </a:endParaRPr>
                    </a:p>
                  </a:txBody>
                  <a:tcPr marL="45436" marR="45436"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7345" name="Rectangle 1"/>
          <p:cNvSpPr>
            <a:spLocks noChangeArrowheads="1"/>
          </p:cNvSpPr>
          <p:nvPr/>
        </p:nvSpPr>
        <p:spPr bwMode="auto">
          <a:xfrm>
            <a:off x="357158" y="-41814"/>
            <a:ext cx="8215370" cy="959197"/>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341313"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a:t>
            </a:r>
            <a:r>
              <a:rPr kumimoji="0" lang="en-US"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able </a:t>
            </a:r>
            <a:r>
              <a:rPr kumimoji="0" lang="en-US"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13:  </a:t>
            </a:r>
            <a:r>
              <a:rPr kumimoji="0" lang="en-US"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Allelopathic effect of </a:t>
            </a:r>
            <a:r>
              <a:rPr kumimoji="0" lang="en-US" b="1" i="1" u="none" strike="noStrike" cap="none" normalizeH="0" baseline="0" dirty="0" err="1" smtClean="0" bmk="">
                <a:ln>
                  <a:noFill/>
                </a:ln>
                <a:solidFill>
                  <a:srgbClr val="000000"/>
                </a:solidFill>
                <a:effectLst/>
                <a:latin typeface="Times New Roman" pitchFamily="18" charset="0"/>
                <a:ea typeface="Times New Roman" pitchFamily="18" charset="0"/>
                <a:cs typeface="Times New Roman" pitchFamily="18" charset="0"/>
              </a:rPr>
              <a:t>Mangiferaindica</a:t>
            </a:r>
            <a:r>
              <a:rPr kumimoji="0" lang="en-US" b="1" i="1"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leaf powder on the mineral content of maize grain</a:t>
            </a:r>
            <a:endParaRPr kumimoji="0" lang="en-US"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341313"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179512" y="4869160"/>
            <a:ext cx="8136904"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57248"/>
          </a:xfrm>
        </p:spPr>
        <p:txBody>
          <a:bodyPr>
            <a:normAutofit fontScale="90000"/>
          </a:bodyPr>
          <a:lstStyle/>
          <a:p>
            <a:r>
              <a:rPr lang="en-US" b="1" dirty="0" smtClean="0"/>
              <a:t/>
            </a:r>
            <a:br>
              <a:rPr lang="en-US" b="1" dirty="0" smtClean="0"/>
            </a:br>
            <a:r>
              <a:rPr lang="en-US" sz="4900" b="1" dirty="0" smtClean="0"/>
              <a:t>JUSTIFICATION</a:t>
            </a:r>
            <a:r>
              <a:rPr lang="en-GB" sz="4900" dirty="0" smtClean="0"/>
              <a:t/>
            </a:r>
            <a:br>
              <a:rPr lang="en-GB" sz="4900" dirty="0" smtClean="0"/>
            </a:br>
            <a:endParaRPr lang="en-GB" sz="2700" dirty="0"/>
          </a:p>
        </p:txBody>
      </p:sp>
      <p:sp>
        <p:nvSpPr>
          <p:cNvPr id="3" name="Content Placeholder 2"/>
          <p:cNvSpPr>
            <a:spLocks noGrp="1"/>
          </p:cNvSpPr>
          <p:nvPr>
            <p:ph idx="1"/>
          </p:nvPr>
        </p:nvSpPr>
        <p:spPr>
          <a:xfrm>
            <a:off x="107504" y="928670"/>
            <a:ext cx="8928992" cy="4525963"/>
          </a:xfrm>
        </p:spPr>
        <p:txBody>
          <a:bodyPr>
            <a:noAutofit/>
          </a:bodyPr>
          <a:lstStyle/>
          <a:p>
            <a:pPr algn="just">
              <a:lnSpc>
                <a:spcPct val="150000"/>
              </a:lnSpc>
            </a:pPr>
            <a:r>
              <a:rPr lang="en-US" sz="1700" dirty="0" smtClean="0">
                <a:latin typeface="Times New Roman" pitchFamily="18" charset="0"/>
                <a:cs typeface="Times New Roman" pitchFamily="18" charset="0"/>
              </a:rPr>
              <a:t>Whenever two or more plants occupy the same niche in nature, they compete with each other for various life support requirements (</a:t>
            </a:r>
            <a:r>
              <a:rPr lang="en-US" sz="1700" dirty="0" err="1" smtClean="0">
                <a:latin typeface="Times New Roman" pitchFamily="18" charset="0"/>
                <a:cs typeface="Times New Roman" pitchFamily="18" charset="0"/>
              </a:rPr>
              <a:t>Caton</a:t>
            </a:r>
            <a:r>
              <a:rPr lang="en-US" sz="1700" dirty="0" smtClean="0">
                <a:latin typeface="Times New Roman" pitchFamily="18" charset="0"/>
                <a:cs typeface="Times New Roman" pitchFamily="18" charset="0"/>
              </a:rPr>
              <a:t> </a:t>
            </a:r>
            <a:r>
              <a:rPr lang="en-US" sz="1700" i="1" dirty="0" smtClean="0">
                <a:latin typeface="Times New Roman" pitchFamily="18" charset="0"/>
                <a:cs typeface="Times New Roman" pitchFamily="18" charset="0"/>
              </a:rPr>
              <a:t>et al</a:t>
            </a:r>
            <a:r>
              <a:rPr lang="en-US" sz="1700" dirty="0" smtClean="0">
                <a:latin typeface="Times New Roman" pitchFamily="18" charset="0"/>
                <a:cs typeface="Times New Roman" pitchFamily="18" charset="0"/>
              </a:rPr>
              <a:t>., 1999), thereby  posing inhibitory effect on lower plants through their chemical compounds.</a:t>
            </a:r>
          </a:p>
          <a:p>
            <a:pPr algn="just">
              <a:lnSpc>
                <a:spcPct val="150000"/>
              </a:lnSpc>
            </a:pPr>
            <a:r>
              <a:rPr lang="en-US" sz="1700" dirty="0" smtClean="0">
                <a:latin typeface="Times New Roman" pitchFamily="18" charset="0"/>
                <a:cs typeface="Times New Roman" pitchFamily="18" charset="0"/>
              </a:rPr>
              <a:t>Many researchers </a:t>
            </a:r>
            <a:r>
              <a:rPr lang="en-US" sz="1700" dirty="0" smtClean="0">
                <a:latin typeface="Times New Roman" pitchFamily="18" charset="0"/>
                <a:cs typeface="Times New Roman" pitchFamily="18" charset="0"/>
              </a:rPr>
              <a:t>focused on the exploration of </a:t>
            </a:r>
            <a:r>
              <a:rPr lang="en-US" sz="1700" dirty="0" err="1" smtClean="0">
                <a:latin typeface="Times New Roman" pitchFamily="18" charset="0"/>
                <a:cs typeface="Times New Roman" pitchFamily="18" charset="0"/>
              </a:rPr>
              <a:t>allelopathic</a:t>
            </a:r>
            <a:r>
              <a:rPr lang="en-US" sz="1700" dirty="0" smtClean="0">
                <a:latin typeface="Times New Roman" pitchFamily="18" charset="0"/>
                <a:cs typeface="Times New Roman" pitchFamily="18" charset="0"/>
              </a:rPr>
              <a:t> compound of plants mainly as source of novelty medicine with less attention on their effects as growth regulators (</a:t>
            </a:r>
            <a:r>
              <a:rPr lang="en-US" sz="1700" dirty="0" err="1" smtClean="0">
                <a:latin typeface="Times New Roman" pitchFamily="18" charset="0"/>
                <a:cs typeface="Times New Roman" pitchFamily="18" charset="0"/>
              </a:rPr>
              <a:t>Ojewumi</a:t>
            </a:r>
            <a:r>
              <a:rPr lang="en-US" sz="1700" dirty="0" smtClean="0">
                <a:latin typeface="Times New Roman" pitchFamily="18" charset="0"/>
                <a:cs typeface="Times New Roman" pitchFamily="18" charset="0"/>
              </a:rPr>
              <a:t> and </a:t>
            </a:r>
            <a:r>
              <a:rPr lang="en-US" sz="1700" dirty="0" err="1" smtClean="0">
                <a:latin typeface="Times New Roman" pitchFamily="18" charset="0"/>
                <a:cs typeface="Times New Roman" pitchFamily="18" charset="0"/>
              </a:rPr>
              <a:t>Kadiri</a:t>
            </a:r>
            <a:r>
              <a:rPr lang="en-US" sz="1700" dirty="0" smtClean="0">
                <a:latin typeface="Times New Roman" pitchFamily="18" charset="0"/>
                <a:cs typeface="Times New Roman" pitchFamily="18" charset="0"/>
              </a:rPr>
              <a:t> 2013;Ojewumi and </a:t>
            </a:r>
            <a:r>
              <a:rPr lang="en-US" sz="1700" dirty="0" err="1" smtClean="0">
                <a:latin typeface="Times New Roman" pitchFamily="18" charset="0"/>
                <a:cs typeface="Times New Roman" pitchFamily="18" charset="0"/>
              </a:rPr>
              <a:t>Kadiri</a:t>
            </a:r>
            <a:r>
              <a:rPr lang="en-US" sz="1700" dirty="0" smtClean="0">
                <a:latin typeface="Times New Roman" pitchFamily="18" charset="0"/>
                <a:cs typeface="Times New Roman" pitchFamily="18" charset="0"/>
              </a:rPr>
              <a:t> 2014). </a:t>
            </a:r>
          </a:p>
          <a:p>
            <a:pPr algn="just">
              <a:lnSpc>
                <a:spcPct val="150000"/>
              </a:lnSpc>
            </a:pPr>
            <a:r>
              <a:rPr lang="en-US" sz="1700" dirty="0" smtClean="0">
                <a:latin typeface="Times New Roman" pitchFamily="18" charset="0"/>
                <a:cs typeface="Times New Roman" pitchFamily="18" charset="0"/>
              </a:rPr>
              <a:t>Detrimental </a:t>
            </a:r>
            <a:r>
              <a:rPr lang="en-US" sz="1700" dirty="0" err="1" smtClean="0">
                <a:latin typeface="Times New Roman" pitchFamily="18" charset="0"/>
                <a:cs typeface="Times New Roman" pitchFamily="18" charset="0"/>
              </a:rPr>
              <a:t>allelopathic</a:t>
            </a:r>
            <a:r>
              <a:rPr lang="en-US" sz="1700" dirty="0" smtClean="0">
                <a:latin typeface="Times New Roman" pitchFamily="18" charset="0"/>
                <a:cs typeface="Times New Roman" pitchFamily="18" charset="0"/>
              </a:rPr>
              <a:t> effects of higher plants on the germination, growth or development of plants of another species has resulted into poor food production among local farmers.</a:t>
            </a:r>
          </a:p>
          <a:p>
            <a:pPr lvl="0" algn="just">
              <a:lnSpc>
                <a:spcPct val="150000"/>
              </a:lnSpc>
            </a:pPr>
            <a:r>
              <a:rPr lang="en-GB" sz="1700" dirty="0" smtClean="0">
                <a:latin typeface="Times New Roman" pitchFamily="18" charset="0"/>
                <a:cs typeface="Times New Roman" pitchFamily="18" charset="0"/>
              </a:rPr>
              <a:t>Relationship between </a:t>
            </a:r>
            <a:r>
              <a:rPr lang="en-GB" sz="1700" dirty="0" err="1" smtClean="0">
                <a:latin typeface="Times New Roman" pitchFamily="18" charset="0"/>
                <a:cs typeface="Times New Roman" pitchFamily="18" charset="0"/>
              </a:rPr>
              <a:t>allelochemicals</a:t>
            </a:r>
            <a:r>
              <a:rPr lang="en-GB" sz="1700" dirty="0" smtClean="0">
                <a:latin typeface="Times New Roman" pitchFamily="18" charset="0"/>
                <a:cs typeface="Times New Roman" pitchFamily="18" charset="0"/>
              </a:rPr>
              <a:t> released by plant roots and soil nutrients has been reported to have effect not only on the microbial population activities and uptake status of nutrients in the vicinity of the plant.(</a:t>
            </a:r>
            <a:r>
              <a:rPr lang="en-GB" sz="1700" dirty="0" err="1" smtClean="0">
                <a:latin typeface="Times New Roman" pitchFamily="18" charset="0"/>
                <a:cs typeface="Times New Roman" pitchFamily="18" charset="0"/>
              </a:rPr>
              <a:t>Jabran</a:t>
            </a:r>
            <a:r>
              <a:rPr lang="en-GB" sz="1700" dirty="0" smtClean="0">
                <a:latin typeface="Times New Roman" pitchFamily="18" charset="0"/>
                <a:cs typeface="Times New Roman" pitchFamily="18" charset="0"/>
              </a:rPr>
              <a:t> </a:t>
            </a:r>
            <a:r>
              <a:rPr lang="en-GB" sz="1700" i="1" dirty="0" smtClean="0">
                <a:latin typeface="Times New Roman" pitchFamily="18" charset="0"/>
                <a:cs typeface="Times New Roman" pitchFamily="18" charset="0"/>
              </a:rPr>
              <a:t>et al; </a:t>
            </a:r>
            <a:r>
              <a:rPr lang="en-GB" sz="1700" dirty="0" smtClean="0">
                <a:latin typeface="Times New Roman" pitchFamily="18" charset="0"/>
                <a:cs typeface="Times New Roman" pitchFamily="18" charset="0"/>
              </a:rPr>
              <a:t>2012) but also growth and yield of plant in the area.</a:t>
            </a:r>
          </a:p>
          <a:p>
            <a:pPr algn="just">
              <a:lnSpc>
                <a:spcPct val="150000"/>
              </a:lnSpc>
            </a:pPr>
            <a:r>
              <a:rPr lang="en-GB" sz="1700" dirty="0" smtClean="0">
                <a:latin typeface="Times New Roman" pitchFamily="18" charset="0"/>
                <a:cs typeface="Times New Roman" pitchFamily="18" charset="0"/>
              </a:rPr>
              <a:t>However, there is need to ascertain the types and amount of phytochemicals in plants capable of inhibiting growth and yield of other plants.</a:t>
            </a:r>
          </a:p>
          <a:p>
            <a:pPr lvl="0" algn="just">
              <a:lnSpc>
                <a:spcPct val="150000"/>
              </a:lnSpc>
            </a:pPr>
            <a:endParaRPr lang="en-GB" sz="1700" dirty="0" smtClean="0">
              <a:latin typeface="Times New Roman" pitchFamily="18" charset="0"/>
              <a:cs typeface="Times New Roman" pitchFamily="18" charset="0"/>
            </a:endParaRPr>
          </a:p>
          <a:p>
            <a:pPr algn="just">
              <a:lnSpc>
                <a:spcPct val="150000"/>
              </a:lnSpc>
            </a:pPr>
            <a:endParaRPr lang="en-GB" sz="1700" dirty="0" smtClean="0">
              <a:latin typeface="Times New Roman" pitchFamily="18" charset="0"/>
              <a:cs typeface="Times New Roman" pitchFamily="18" charset="0"/>
            </a:endParaRPr>
          </a:p>
          <a:p>
            <a:pPr algn="just">
              <a:lnSpc>
                <a:spcPct val="150000"/>
              </a:lnSpc>
            </a:pPr>
            <a:endParaRPr lang="en-US" sz="1700" dirty="0" smtClean="0">
              <a:latin typeface="Times New Roman" pitchFamily="18" charset="0"/>
              <a:cs typeface="Times New Roman" pitchFamily="18" charset="0"/>
            </a:endParaRPr>
          </a:p>
          <a:p>
            <a:pPr algn="just"/>
            <a:endParaRPr lang="en-US" sz="1700" dirty="0" smtClean="0">
              <a:latin typeface="Times New Roman" pitchFamily="18" charset="0"/>
              <a:cs typeface="Times New Roman" pitchFamily="18" charset="0"/>
            </a:endParaRPr>
          </a:p>
          <a:p>
            <a:pPr algn="just"/>
            <a:endParaRPr lang="en-GB" sz="1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681569"/>
            <a:ext cx="9144000" cy="46474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pPr>
            <a:endParaRPr lang="en-US" sz="2800" dirty="0">
              <a:solidFill>
                <a:srgbClr val="000000"/>
              </a:solidFill>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tabLst/>
            </a:pPr>
            <a:r>
              <a:rPr kumimoji="0" lang="en-US" sz="4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OBJECTIVE THREE</a:t>
            </a:r>
          </a:p>
          <a:p>
            <a:pPr marL="0" marR="0" lvl="0" indent="0" algn="l" defTabSz="914400" rtl="0" eaLnBrk="1" fontAlgn="base" latinLnBrk="0" hangingPunct="1">
              <a:lnSpc>
                <a:spcPct val="100000"/>
              </a:lnSpc>
              <a:spcBef>
                <a:spcPct val="0"/>
              </a:spcBef>
              <a:spcAft>
                <a:spcPct val="0"/>
              </a:spcAft>
              <a:buClrTx/>
              <a:buSzTx/>
              <a:buFontTx/>
              <a:buChar char="•"/>
              <a:tabLst/>
            </a:pPr>
            <a:endParaRPr lang="en-US" sz="1200" dirty="0" smtClean="0">
              <a:solidFill>
                <a:srgbClr val="000000"/>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lvl="0" fontAlgn="base">
              <a:spcBef>
                <a:spcPct val="0"/>
              </a:spcBef>
              <a:spcAft>
                <a:spcPct val="0"/>
              </a:spcAft>
              <a:buFontTx/>
              <a:buChar char="•"/>
            </a:pPr>
            <a:r>
              <a:rPr kumimoji="0" lang="en-US" sz="4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To evaluate biochemical influence of </a:t>
            </a:r>
            <a:r>
              <a:rPr kumimoji="0" lang="en-US" sz="4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 </a:t>
            </a:r>
            <a:r>
              <a:rPr kumimoji="0" lang="en-US" sz="4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4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 </a:t>
            </a:r>
            <a:r>
              <a:rPr kumimoji="0" lang="en-US" sz="4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siamea</a:t>
            </a:r>
            <a:r>
              <a:rPr kumimoji="0" lang="en-US" sz="4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a:t>
            </a:r>
            <a:r>
              <a:rPr kumimoji="0" lang="en-US" sz="4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 </a:t>
            </a:r>
            <a:r>
              <a:rPr kumimoji="0" lang="en-US" sz="4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4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on the proximate contents of </a:t>
            </a:r>
            <a:r>
              <a:rPr lang="en-US" sz="4400" dirty="0" smtClean="0">
                <a:solidFill>
                  <a:srgbClr val="000000"/>
                </a:solidFill>
                <a:latin typeface="Times New Roman" pitchFamily="18" charset="0"/>
                <a:ea typeface="Times New Roman" pitchFamily="18" charset="0"/>
                <a:cs typeface="Times New Roman" pitchFamily="18" charset="0"/>
              </a:rPr>
              <a:t>Maize </a:t>
            </a:r>
            <a:r>
              <a:rPr kumimoji="0" lang="en-US" sz="4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lang="en-US" sz="4400" i="1" dirty="0" err="1" smtClean="0">
                <a:solidFill>
                  <a:srgbClr val="000000"/>
                </a:solidFill>
                <a:latin typeface="Times New Roman" pitchFamily="18" charset="0"/>
                <a:ea typeface="Times New Roman" pitchFamily="18" charset="0"/>
                <a:cs typeface="Times New Roman" pitchFamily="18" charset="0"/>
              </a:rPr>
              <a:t>Zea</a:t>
            </a:r>
            <a:r>
              <a:rPr lang="en-US" sz="4400" i="1" dirty="0" smtClean="0">
                <a:solidFill>
                  <a:srgbClr val="000000"/>
                </a:solidFill>
                <a:latin typeface="Times New Roman" pitchFamily="18" charset="0"/>
                <a:ea typeface="Times New Roman" pitchFamily="18" charset="0"/>
                <a:cs typeface="Times New Roman" pitchFamily="18" charset="0"/>
              </a:rPr>
              <a:t> </a:t>
            </a:r>
            <a:r>
              <a:rPr lang="en-US" sz="4400" i="1" dirty="0" err="1" smtClean="0">
                <a:solidFill>
                  <a:srgbClr val="000000"/>
                </a:solidFill>
                <a:latin typeface="Times New Roman" pitchFamily="18" charset="0"/>
                <a:ea typeface="Times New Roman" pitchFamily="18" charset="0"/>
                <a:cs typeface="Times New Roman" pitchFamily="18" charset="0"/>
              </a:rPr>
              <a:t>mays</a:t>
            </a:r>
            <a:r>
              <a:rPr lang="en-US" sz="4400" dirty="0" smtClean="0">
                <a:solidFill>
                  <a:srgbClr val="000000"/>
                </a:solidFill>
                <a:latin typeface="Times New Roman" pitchFamily="18" charset="0"/>
                <a:ea typeface="Times New Roman" pitchFamily="18" charset="0"/>
                <a:cs typeface="Times New Roman" pitchFamily="18" charset="0"/>
              </a:rPr>
              <a:t> </a:t>
            </a:r>
            <a:r>
              <a:rPr kumimoji="0" lang="en-US" sz="4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grains.</a:t>
            </a:r>
            <a:endParaRPr kumimoji="0" lang="en-US" sz="6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3929356"/>
              </p:ext>
            </p:extLst>
          </p:nvPr>
        </p:nvGraphicFramePr>
        <p:xfrm>
          <a:off x="179513" y="642916"/>
          <a:ext cx="8964486" cy="4022672"/>
        </p:xfrm>
        <a:graphic>
          <a:graphicData uri="http://schemas.openxmlformats.org/drawingml/2006/table">
            <a:tbl>
              <a:tblPr/>
              <a:tblGrid>
                <a:gridCol w="1329326"/>
                <a:gridCol w="1246242"/>
                <a:gridCol w="1246242"/>
                <a:gridCol w="1239320"/>
                <a:gridCol w="1166238"/>
                <a:gridCol w="1368559"/>
                <a:gridCol w="1368559"/>
              </a:tblGrid>
              <a:tr h="502834">
                <a:tc rowSpan="2">
                  <a:txBody>
                    <a:bodyPr/>
                    <a:lstStyle/>
                    <a:p>
                      <a:pPr algn="just">
                        <a:lnSpc>
                          <a:spcPct val="200000"/>
                        </a:lnSpc>
                        <a:spcAft>
                          <a:spcPts val="0"/>
                        </a:spcAft>
                      </a:pPr>
                      <a:r>
                        <a:rPr lang="en-US" sz="1400" b="1" dirty="0">
                          <a:solidFill>
                            <a:srgbClr val="000000"/>
                          </a:solidFill>
                          <a:latin typeface="Times New Roman"/>
                          <a:ea typeface="Times New Roman"/>
                          <a:cs typeface="Times New Roman"/>
                        </a:rPr>
                        <a:t>Treatments(g)</a:t>
                      </a:r>
                      <a:endParaRPr lang="en-GB" sz="1200" dirty="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lnSpc>
                          <a:spcPct val="200000"/>
                        </a:lnSpc>
                        <a:spcAft>
                          <a:spcPts val="0"/>
                        </a:spcAft>
                      </a:pPr>
                      <a:r>
                        <a:rPr lang="en-US" sz="1400" b="1">
                          <a:solidFill>
                            <a:srgbClr val="000000"/>
                          </a:solidFill>
                          <a:latin typeface="Times New Roman"/>
                          <a:ea typeface="Times New Roman"/>
                          <a:cs typeface="Times New Roman"/>
                        </a:rPr>
                        <a:t>Mineral ( mg/100g)</a:t>
                      </a:r>
                      <a:endParaRPr lang="en-GB" sz="120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502834">
                <a:tc vMerge="1">
                  <a:txBody>
                    <a:bodyPr/>
                    <a:lstStyle/>
                    <a:p>
                      <a:endParaRPr lang="en-GB"/>
                    </a:p>
                  </a:txBody>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FAT </a:t>
                      </a:r>
                      <a:endParaRPr lang="en-GB" sz="120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CP </a:t>
                      </a:r>
                      <a:endParaRPr lang="en-GB" sz="120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CF </a:t>
                      </a:r>
                      <a:endParaRPr lang="en-GB" sz="120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ASH </a:t>
                      </a:r>
                      <a:endParaRPr lang="en-GB" sz="120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MC </a:t>
                      </a:r>
                      <a:endParaRPr lang="en-GB" sz="120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CHO</a:t>
                      </a:r>
                      <a:endParaRPr lang="en-GB" sz="120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834">
                <a:tc>
                  <a:txBody>
                    <a:bodyPr/>
                    <a:lstStyle/>
                    <a:p>
                      <a:pPr algn="just">
                        <a:lnSpc>
                          <a:spcPct val="200000"/>
                        </a:lnSpc>
                        <a:spcAft>
                          <a:spcPts val="0"/>
                        </a:spcAft>
                      </a:pPr>
                      <a:r>
                        <a:rPr lang="en-US" sz="1400">
                          <a:solidFill>
                            <a:srgbClr val="000000"/>
                          </a:solidFill>
                          <a:latin typeface="Times New Roman"/>
                          <a:ea typeface="Times New Roman"/>
                          <a:cs typeface="Times New Roman"/>
                        </a:rPr>
                        <a:t>Control </a:t>
                      </a:r>
                      <a:endParaRPr lang="en-GB" sz="120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3.83 ± 0.03</a:t>
                      </a:r>
                      <a:r>
                        <a:rPr lang="en-US" sz="1400" baseline="30000" dirty="0">
                          <a:solidFill>
                            <a:srgbClr val="000000"/>
                          </a:solidFill>
                          <a:latin typeface="Times New Roman"/>
                          <a:ea typeface="Times New Roman"/>
                          <a:cs typeface="Times New Roman"/>
                        </a:rPr>
                        <a:t>a</a:t>
                      </a:r>
                      <a:endParaRPr lang="en-GB" sz="1200" dirty="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12.43 ± 0.03</a:t>
                      </a:r>
                      <a:r>
                        <a:rPr lang="en-US" sz="14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4.87  ± 0.25</a:t>
                      </a:r>
                      <a:r>
                        <a:rPr lang="en-US" sz="14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2.81 ± 0.59</a:t>
                      </a:r>
                      <a:r>
                        <a:rPr lang="en-US" sz="14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9.18 ± 0.23</a:t>
                      </a:r>
                      <a:r>
                        <a:rPr lang="en-US" sz="14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74.73 ± 0.86</a:t>
                      </a:r>
                      <a:r>
                        <a:rPr lang="en-US" sz="14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57965" marR="57965" marT="0" marB="0">
                    <a:lnL>
                      <a:noFill/>
                    </a:lnL>
                    <a:lnR>
                      <a:noFill/>
                    </a:lnR>
                    <a:lnT w="12700" cap="flat" cmpd="sng" algn="ctr">
                      <a:solidFill>
                        <a:srgbClr val="000000"/>
                      </a:solidFill>
                      <a:prstDash val="solid"/>
                      <a:round/>
                      <a:headEnd type="none" w="med" len="med"/>
                      <a:tailEnd type="none" w="med" len="med"/>
                    </a:lnT>
                    <a:lnB>
                      <a:noFill/>
                    </a:lnB>
                  </a:tcPr>
                </a:tc>
              </a:tr>
              <a:tr h="502834">
                <a:tc>
                  <a:txBody>
                    <a:bodyPr/>
                    <a:lstStyle/>
                    <a:p>
                      <a:pPr algn="just">
                        <a:lnSpc>
                          <a:spcPct val="200000"/>
                        </a:lnSpc>
                        <a:spcAft>
                          <a:spcPts val="0"/>
                        </a:spcAft>
                      </a:pPr>
                      <a:r>
                        <a:rPr lang="en-US" sz="1400">
                          <a:solidFill>
                            <a:srgbClr val="000000"/>
                          </a:solidFill>
                          <a:latin typeface="Times New Roman"/>
                          <a:ea typeface="Times New Roman"/>
                          <a:cs typeface="Times New Roman"/>
                        </a:rPr>
                        <a:t>20</a:t>
                      </a:r>
                      <a:r>
                        <a:rPr lang="en-US" sz="1400" b="1">
                          <a:solidFill>
                            <a:srgbClr val="000000"/>
                          </a:solidFill>
                          <a:latin typeface="Times New Roman"/>
                          <a:ea typeface="Times New Roman"/>
                          <a:cs typeface="Times New Roman"/>
                        </a:rPr>
                        <a:t>g</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3.47 ± 0.25</a:t>
                      </a:r>
                      <a:r>
                        <a:rPr lang="en-US" sz="1400" baseline="30000" dirty="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11.95 ± 0.03</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4.40 ± 0.38</a:t>
                      </a:r>
                      <a:r>
                        <a:rPr lang="en-US" sz="14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2.40 ± 0.02</a:t>
                      </a:r>
                      <a:r>
                        <a:rPr lang="en-US" sz="14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8.95± 0.14</a:t>
                      </a:r>
                      <a:r>
                        <a:rPr lang="en-US" sz="14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57965" marR="57965" marT="0" marB="0">
                    <a:lnL>
                      <a:noFill/>
                    </a:lnL>
                    <a:lnR>
                      <a:noFill/>
                    </a:lnR>
                    <a:lnT>
                      <a:noFill/>
                    </a:lnT>
                    <a:lnB>
                      <a:noFill/>
                    </a:lnB>
                    <a:solidFill>
                      <a:srgbClr val="FFFFFF"/>
                    </a:solidFill>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73.51 ± 0.53</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7965" marR="57965" marT="0" marB="0">
                    <a:lnL>
                      <a:noFill/>
                    </a:lnL>
                    <a:lnR>
                      <a:noFill/>
                    </a:lnR>
                    <a:lnT>
                      <a:noFill/>
                    </a:lnT>
                    <a:lnB>
                      <a:noFill/>
                    </a:lnB>
                    <a:solidFill>
                      <a:srgbClr val="FFFFFF"/>
                    </a:solidFill>
                  </a:tcPr>
                </a:tc>
              </a:tr>
              <a:tr h="502834">
                <a:tc>
                  <a:txBody>
                    <a:bodyPr/>
                    <a:lstStyle/>
                    <a:p>
                      <a:pPr algn="just">
                        <a:lnSpc>
                          <a:spcPct val="200000"/>
                        </a:lnSpc>
                        <a:spcAft>
                          <a:spcPts val="0"/>
                        </a:spcAft>
                      </a:pPr>
                      <a:r>
                        <a:rPr lang="en-US" sz="1400">
                          <a:solidFill>
                            <a:srgbClr val="000000"/>
                          </a:solidFill>
                          <a:latin typeface="Times New Roman"/>
                          <a:ea typeface="Times New Roman"/>
                          <a:cs typeface="Times New Roman"/>
                        </a:rPr>
                        <a:t>40g</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3.25 ± 0.17</a:t>
                      </a:r>
                      <a:r>
                        <a:rPr lang="en-US" sz="14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11.62 ± 0.06</a:t>
                      </a:r>
                      <a:r>
                        <a:rPr lang="en-US" sz="1400" baseline="30000" dirty="0">
                          <a:solidFill>
                            <a:srgbClr val="000000"/>
                          </a:solidFill>
                          <a:latin typeface="Times New Roman"/>
                          <a:ea typeface="Times New Roman"/>
                          <a:cs typeface="Times New Roman"/>
                        </a:rPr>
                        <a:t>c</a:t>
                      </a:r>
                      <a:endParaRPr lang="en-GB" sz="1200" dirty="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4.40 ± 0.02</a:t>
                      </a:r>
                      <a:r>
                        <a:rPr lang="en-US" sz="14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2.32 ± 0.14</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8.87 ± 0.31</a:t>
                      </a:r>
                      <a:r>
                        <a:rPr lang="en-US" sz="14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73.26 ± 0.09</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7965" marR="57965" marT="0" marB="0">
                    <a:lnL>
                      <a:noFill/>
                    </a:lnL>
                    <a:lnR>
                      <a:noFill/>
                    </a:lnR>
                    <a:lnT>
                      <a:noFill/>
                    </a:lnT>
                    <a:lnB>
                      <a:noFill/>
                    </a:lnB>
                  </a:tcPr>
                </a:tc>
              </a:tr>
              <a:tr h="502834">
                <a:tc>
                  <a:txBody>
                    <a:bodyPr/>
                    <a:lstStyle/>
                    <a:p>
                      <a:pPr algn="just">
                        <a:lnSpc>
                          <a:spcPct val="200000"/>
                        </a:lnSpc>
                        <a:spcAft>
                          <a:spcPts val="0"/>
                        </a:spcAft>
                      </a:pPr>
                      <a:r>
                        <a:rPr lang="en-US" sz="1400">
                          <a:solidFill>
                            <a:srgbClr val="000000"/>
                          </a:solidFill>
                          <a:latin typeface="Times New Roman"/>
                          <a:ea typeface="Times New Roman"/>
                          <a:cs typeface="Times New Roman"/>
                        </a:rPr>
                        <a:t>60g</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3.15 ± 0.18</a:t>
                      </a:r>
                      <a:r>
                        <a:rPr lang="en-US" sz="1400" baseline="30000">
                          <a:solidFill>
                            <a:srgbClr val="000000"/>
                          </a:solidFill>
                          <a:latin typeface="Times New Roman"/>
                          <a:ea typeface="Times New Roman"/>
                          <a:cs typeface="Times New Roman"/>
                        </a:rPr>
                        <a:t>cd</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11.28 ± 0.26</a:t>
                      </a:r>
                      <a:r>
                        <a:rPr lang="en-US" sz="1400" baseline="30000" dirty="0">
                          <a:solidFill>
                            <a:srgbClr val="000000"/>
                          </a:solidFill>
                          <a:latin typeface="Times New Roman"/>
                          <a:ea typeface="Times New Roman"/>
                          <a:cs typeface="Times New Roman"/>
                        </a:rPr>
                        <a:t>d</a:t>
                      </a:r>
                      <a:endParaRPr lang="en-GB" sz="1200" dirty="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4.22 ± 0.09</a:t>
                      </a:r>
                      <a:r>
                        <a:rPr lang="en-US" sz="14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2.20 ± 0.06</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8.84 ± 0.21</a:t>
                      </a:r>
                      <a:r>
                        <a:rPr lang="en-US" sz="14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72.82 ± 0.64</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7965" marR="57965" marT="0" marB="0">
                    <a:lnL>
                      <a:noFill/>
                    </a:lnL>
                    <a:lnR>
                      <a:noFill/>
                    </a:lnR>
                    <a:lnT>
                      <a:noFill/>
                    </a:lnT>
                    <a:lnB>
                      <a:noFill/>
                    </a:lnB>
                  </a:tcPr>
                </a:tc>
              </a:tr>
              <a:tr h="502834">
                <a:tc>
                  <a:txBody>
                    <a:bodyPr/>
                    <a:lstStyle/>
                    <a:p>
                      <a:pPr algn="just">
                        <a:lnSpc>
                          <a:spcPct val="200000"/>
                        </a:lnSpc>
                        <a:spcAft>
                          <a:spcPts val="0"/>
                        </a:spcAft>
                      </a:pPr>
                      <a:r>
                        <a:rPr lang="en-US" sz="1400">
                          <a:solidFill>
                            <a:srgbClr val="000000"/>
                          </a:solidFill>
                          <a:latin typeface="Times New Roman"/>
                          <a:ea typeface="Times New Roman"/>
                          <a:cs typeface="Times New Roman"/>
                        </a:rPr>
                        <a:t>80g</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2.98 ± 0.03</a:t>
                      </a:r>
                      <a:r>
                        <a:rPr lang="en-US" sz="1400" baseline="30000">
                          <a:solidFill>
                            <a:srgbClr val="000000"/>
                          </a:solidFill>
                          <a:latin typeface="Times New Roman"/>
                          <a:ea typeface="Times New Roman"/>
                          <a:cs typeface="Times New Roman"/>
                        </a:rPr>
                        <a:t>cd</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11.23 ± 0.26</a:t>
                      </a:r>
                      <a:r>
                        <a:rPr lang="en-US" sz="1400" baseline="30000">
                          <a:solidFill>
                            <a:srgbClr val="000000"/>
                          </a:solidFill>
                          <a:latin typeface="Times New Roman"/>
                          <a:ea typeface="Times New Roman"/>
                          <a:cs typeface="Times New Roman"/>
                        </a:rPr>
                        <a:t>d</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3.93 ± 0.04</a:t>
                      </a:r>
                      <a:r>
                        <a:rPr lang="en-US" sz="14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2.19 ± 0.10</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8.79 ± 0.06</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7965" marR="57965"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72.53 ± 0.42</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7965" marR="57965" marT="0" marB="0">
                    <a:lnL>
                      <a:noFill/>
                    </a:lnL>
                    <a:lnR>
                      <a:noFill/>
                    </a:lnR>
                    <a:lnT>
                      <a:noFill/>
                    </a:lnT>
                    <a:lnB>
                      <a:noFill/>
                    </a:lnB>
                  </a:tcPr>
                </a:tc>
              </a:tr>
              <a:tr h="502834">
                <a:tc>
                  <a:txBody>
                    <a:bodyPr/>
                    <a:lstStyle/>
                    <a:p>
                      <a:pPr algn="just">
                        <a:lnSpc>
                          <a:spcPct val="200000"/>
                        </a:lnSpc>
                        <a:spcAft>
                          <a:spcPts val="0"/>
                        </a:spcAft>
                      </a:pPr>
                      <a:r>
                        <a:rPr lang="en-US" sz="1400">
                          <a:solidFill>
                            <a:srgbClr val="000000"/>
                          </a:solidFill>
                          <a:latin typeface="Times New Roman"/>
                          <a:ea typeface="Times New Roman"/>
                          <a:cs typeface="Times New Roman"/>
                        </a:rPr>
                        <a:t>100g</a:t>
                      </a:r>
                      <a:endParaRPr lang="en-GB" sz="1200">
                        <a:latin typeface="Calibri"/>
                        <a:ea typeface="Times New Roman"/>
                        <a:cs typeface="Times New Roman"/>
                      </a:endParaRPr>
                    </a:p>
                  </a:txBody>
                  <a:tcPr marL="57965" marR="5796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2.90 ± 0.18</a:t>
                      </a:r>
                      <a:r>
                        <a:rPr lang="en-US" sz="1400" baseline="30000">
                          <a:solidFill>
                            <a:srgbClr val="000000"/>
                          </a:solidFill>
                          <a:latin typeface="Times New Roman"/>
                          <a:ea typeface="Times New Roman"/>
                          <a:cs typeface="Times New Roman"/>
                        </a:rPr>
                        <a:t>d</a:t>
                      </a:r>
                      <a:endParaRPr lang="en-GB" sz="1200">
                        <a:latin typeface="Calibri"/>
                        <a:ea typeface="Times New Roman"/>
                        <a:cs typeface="Times New Roman"/>
                      </a:endParaRPr>
                    </a:p>
                  </a:txBody>
                  <a:tcPr marL="57965" marR="5796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10.54  ± 0.16</a:t>
                      </a:r>
                      <a:r>
                        <a:rPr lang="en-US" sz="1400" baseline="30000">
                          <a:solidFill>
                            <a:srgbClr val="000000"/>
                          </a:solidFill>
                          <a:latin typeface="Times New Roman"/>
                          <a:ea typeface="Times New Roman"/>
                          <a:cs typeface="Times New Roman"/>
                        </a:rPr>
                        <a:t>e</a:t>
                      </a:r>
                      <a:endParaRPr lang="en-GB" sz="1200">
                        <a:latin typeface="Calibri"/>
                        <a:ea typeface="Times New Roman"/>
                        <a:cs typeface="Times New Roman"/>
                      </a:endParaRPr>
                    </a:p>
                  </a:txBody>
                  <a:tcPr marL="57965" marR="5796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3.67± 0.49</a:t>
                      </a:r>
                      <a:r>
                        <a:rPr lang="en-US" sz="14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57965" marR="5796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2.16± 0.05</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7965" marR="5796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8.76± 0.06</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7965" marR="5796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71.09± 0.62</a:t>
                      </a:r>
                      <a:r>
                        <a:rPr lang="en-US" sz="1400" baseline="30000" dirty="0">
                          <a:solidFill>
                            <a:srgbClr val="000000"/>
                          </a:solidFill>
                          <a:latin typeface="Times New Roman"/>
                          <a:ea typeface="Times New Roman"/>
                          <a:cs typeface="Times New Roman"/>
                        </a:rPr>
                        <a:t>c</a:t>
                      </a:r>
                      <a:endParaRPr lang="en-GB" sz="1200" dirty="0">
                        <a:latin typeface="Calibri"/>
                        <a:ea typeface="Times New Roman"/>
                        <a:cs typeface="Times New Roman"/>
                      </a:endParaRPr>
                    </a:p>
                  </a:txBody>
                  <a:tcPr marL="57965" marR="57965"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2465" name="Rectangle 1"/>
          <p:cNvSpPr>
            <a:spLocks noChangeArrowheads="1"/>
          </p:cNvSpPr>
          <p:nvPr/>
        </p:nvSpPr>
        <p:spPr bwMode="auto">
          <a:xfrm>
            <a:off x="357158" y="-153888"/>
            <a:ext cx="8786842" cy="897641"/>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Table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14: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Effect of allelopathic property of </a:t>
            </a:r>
            <a:r>
              <a:rPr kumimoji="0" lang="en-US" sz="16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Azadirachta</a:t>
            </a:r>
            <a:r>
              <a:rPr kumimoji="0" lang="en-US" sz="16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16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leaf powder in Proximate content of maize grain</a:t>
            </a:r>
            <a:endParaRPr kumimoji="0" lang="en-US" sz="16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179512" y="4869160"/>
            <a:ext cx="8645933"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79481577"/>
              </p:ext>
            </p:extLst>
          </p:nvPr>
        </p:nvGraphicFramePr>
        <p:xfrm>
          <a:off x="428595" y="714358"/>
          <a:ext cx="8358246" cy="4674068"/>
        </p:xfrm>
        <a:graphic>
          <a:graphicData uri="http://schemas.openxmlformats.org/drawingml/2006/table">
            <a:tbl>
              <a:tblPr/>
              <a:tblGrid>
                <a:gridCol w="1149184"/>
                <a:gridCol w="1284381"/>
                <a:gridCol w="1284381"/>
                <a:gridCol w="1170966"/>
                <a:gridCol w="1170966"/>
                <a:gridCol w="1149184"/>
                <a:gridCol w="1149184"/>
              </a:tblGrid>
              <a:tr h="557641">
                <a:tc rowSpan="2">
                  <a:txBody>
                    <a:bodyPr/>
                    <a:lstStyle/>
                    <a:p>
                      <a:pPr algn="just">
                        <a:lnSpc>
                          <a:spcPct val="200000"/>
                        </a:lnSpc>
                        <a:spcAft>
                          <a:spcPts val="0"/>
                        </a:spcAft>
                      </a:pPr>
                      <a:r>
                        <a:rPr lang="en-US" sz="1400" b="1" dirty="0">
                          <a:solidFill>
                            <a:srgbClr val="000000"/>
                          </a:solidFill>
                          <a:latin typeface="Times New Roman"/>
                          <a:ea typeface="Times New Roman"/>
                          <a:cs typeface="Times New Roman"/>
                        </a:rPr>
                        <a:t>Treatments (g)</a:t>
                      </a:r>
                      <a:endParaRPr lang="en-GB" sz="1200" dirty="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lnSpc>
                          <a:spcPct val="200000"/>
                        </a:lnSpc>
                        <a:spcAft>
                          <a:spcPts val="0"/>
                        </a:spcAft>
                      </a:pPr>
                      <a:r>
                        <a:rPr lang="en-US" sz="1400" b="1">
                          <a:solidFill>
                            <a:srgbClr val="000000"/>
                          </a:solidFill>
                          <a:latin typeface="Times New Roman"/>
                          <a:ea typeface="Times New Roman"/>
                          <a:cs typeface="Times New Roman"/>
                        </a:rPr>
                        <a:t>Mineral (mg/100g)</a:t>
                      </a:r>
                      <a:endParaRPr lang="en-GB" sz="120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557641">
                <a:tc vMerge="1">
                  <a:txBody>
                    <a:bodyPr/>
                    <a:lstStyle/>
                    <a:p>
                      <a:endParaRPr lang="en-GB"/>
                    </a:p>
                  </a:txBody>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FAT </a:t>
                      </a:r>
                      <a:endParaRPr lang="en-GB" sz="120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CP </a:t>
                      </a:r>
                      <a:endParaRPr lang="en-GB" sz="120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CF </a:t>
                      </a:r>
                      <a:endParaRPr lang="en-GB" sz="120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ASH </a:t>
                      </a:r>
                      <a:endParaRPr lang="en-GB" sz="120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MC </a:t>
                      </a:r>
                      <a:endParaRPr lang="en-GB" sz="120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CHO</a:t>
                      </a:r>
                      <a:endParaRPr lang="en-GB" sz="120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3131">
                <a:tc>
                  <a:txBody>
                    <a:bodyPr/>
                    <a:lstStyle/>
                    <a:p>
                      <a:pPr algn="just">
                        <a:lnSpc>
                          <a:spcPct val="200000"/>
                        </a:lnSpc>
                        <a:spcAft>
                          <a:spcPts val="0"/>
                        </a:spcAft>
                      </a:pPr>
                      <a:r>
                        <a:rPr lang="en-US" sz="1400">
                          <a:solidFill>
                            <a:srgbClr val="000000"/>
                          </a:solidFill>
                          <a:latin typeface="Times New Roman"/>
                          <a:ea typeface="Times New Roman"/>
                          <a:cs typeface="Times New Roman"/>
                        </a:rPr>
                        <a:t>Control </a:t>
                      </a:r>
                      <a:endParaRPr lang="en-GB" sz="120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3.32 ± 0.08</a:t>
                      </a:r>
                      <a:r>
                        <a:rPr lang="en-US" sz="1400" baseline="30000" dirty="0">
                          <a:solidFill>
                            <a:srgbClr val="000000"/>
                          </a:solidFill>
                          <a:latin typeface="Times New Roman"/>
                          <a:ea typeface="Times New Roman"/>
                          <a:cs typeface="Times New Roman"/>
                        </a:rPr>
                        <a:t>a</a:t>
                      </a:r>
                      <a:endParaRPr lang="en-GB" sz="1200" dirty="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12.54 ± 0.12</a:t>
                      </a:r>
                      <a:r>
                        <a:rPr lang="en-US" sz="14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4.55 ± 0.05</a:t>
                      </a:r>
                      <a:r>
                        <a:rPr lang="en-US" sz="14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3.11 ± 0.09</a:t>
                      </a:r>
                      <a:r>
                        <a:rPr lang="en-US" sz="14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9.27 ± 0.17</a:t>
                      </a:r>
                      <a:r>
                        <a:rPr lang="en-US" sz="14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74.73 ± 0.86</a:t>
                      </a:r>
                      <a:r>
                        <a:rPr lang="en-US" sz="14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54429" marR="54429" marT="0" marB="0">
                    <a:lnL>
                      <a:noFill/>
                    </a:lnL>
                    <a:lnR>
                      <a:noFill/>
                    </a:lnR>
                    <a:lnT w="12700" cap="flat" cmpd="sng" algn="ctr">
                      <a:solidFill>
                        <a:srgbClr val="000000"/>
                      </a:solidFill>
                      <a:prstDash val="solid"/>
                      <a:round/>
                      <a:headEnd type="none" w="med" len="med"/>
                      <a:tailEnd type="none" w="med" len="med"/>
                    </a:lnT>
                    <a:lnB>
                      <a:noFill/>
                    </a:lnB>
                  </a:tcPr>
                </a:tc>
              </a:tr>
              <a:tr h="593131">
                <a:tc>
                  <a:txBody>
                    <a:bodyPr/>
                    <a:lstStyle/>
                    <a:p>
                      <a:pPr algn="just">
                        <a:lnSpc>
                          <a:spcPct val="200000"/>
                        </a:lnSpc>
                        <a:spcAft>
                          <a:spcPts val="0"/>
                        </a:spcAft>
                      </a:pPr>
                      <a:r>
                        <a:rPr lang="en-US" sz="1400">
                          <a:solidFill>
                            <a:srgbClr val="000000"/>
                          </a:solidFill>
                          <a:latin typeface="Times New Roman"/>
                          <a:ea typeface="Times New Roman"/>
                          <a:cs typeface="Times New Roman"/>
                        </a:rPr>
                        <a:t>20 g</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3.30 ± 0.10</a:t>
                      </a:r>
                      <a:r>
                        <a:rPr lang="en-US" sz="14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12.26 ± 0.40</a:t>
                      </a:r>
                      <a:r>
                        <a:rPr lang="en-US" sz="14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4.41 ± 0.26</a:t>
                      </a:r>
                      <a:r>
                        <a:rPr lang="en-US" sz="1400" baseline="30000">
                          <a:solidFill>
                            <a:srgbClr val="000000"/>
                          </a:solidFill>
                          <a:latin typeface="Times New Roman"/>
                          <a:ea typeface="Times New Roman"/>
                          <a:cs typeface="Times New Roman"/>
                        </a:rPr>
                        <a:t> a</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2.53 ± 0.06</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8.97 ± 0.04</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72.49 ± 0.06</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r>
              <a:tr h="593131">
                <a:tc>
                  <a:txBody>
                    <a:bodyPr/>
                    <a:lstStyle/>
                    <a:p>
                      <a:pPr algn="just">
                        <a:lnSpc>
                          <a:spcPct val="200000"/>
                        </a:lnSpc>
                        <a:spcAft>
                          <a:spcPts val="0"/>
                        </a:spcAft>
                      </a:pPr>
                      <a:r>
                        <a:rPr lang="en-US" sz="1400">
                          <a:solidFill>
                            <a:srgbClr val="000000"/>
                          </a:solidFill>
                          <a:latin typeface="Times New Roman"/>
                          <a:ea typeface="Times New Roman"/>
                          <a:cs typeface="Times New Roman"/>
                        </a:rPr>
                        <a:t>40 g</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3.00 ± 0.11</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11.90 ± 0.02</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4.41 ± 0.03</a:t>
                      </a:r>
                      <a:r>
                        <a:rPr lang="en-US" sz="1400" baseline="30000" dirty="0">
                          <a:solidFill>
                            <a:srgbClr val="000000"/>
                          </a:solidFill>
                          <a:latin typeface="Times New Roman"/>
                          <a:ea typeface="Times New Roman"/>
                          <a:cs typeface="Times New Roman"/>
                        </a:rPr>
                        <a:t>a</a:t>
                      </a:r>
                      <a:endParaRPr lang="en-GB" sz="1200" dirty="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2.45 ± 0.02</a:t>
                      </a:r>
                      <a:r>
                        <a:rPr lang="en-US" sz="1400" baseline="30000">
                          <a:solidFill>
                            <a:srgbClr val="000000"/>
                          </a:solidFill>
                          <a:latin typeface="Times New Roman"/>
                          <a:ea typeface="Times New Roman"/>
                          <a:cs typeface="Times New Roman"/>
                        </a:rPr>
                        <a:t>bc</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8.93 ± 0.15</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72.30 ± 0.04</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r>
              <a:tr h="593131">
                <a:tc>
                  <a:txBody>
                    <a:bodyPr/>
                    <a:lstStyle/>
                    <a:p>
                      <a:pPr algn="just">
                        <a:lnSpc>
                          <a:spcPct val="200000"/>
                        </a:lnSpc>
                        <a:spcAft>
                          <a:spcPts val="0"/>
                        </a:spcAft>
                      </a:pPr>
                      <a:r>
                        <a:rPr lang="en-US" sz="1400">
                          <a:solidFill>
                            <a:srgbClr val="000000"/>
                          </a:solidFill>
                          <a:latin typeface="Times New Roman"/>
                          <a:ea typeface="Times New Roman"/>
                          <a:cs typeface="Times New Roman"/>
                        </a:rPr>
                        <a:t>60 g</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2.96 ± 0.07</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11.89 ± 0.07</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4.39 ± 0.04</a:t>
                      </a:r>
                      <a:r>
                        <a:rPr lang="en-US" sz="1400" baseline="30000">
                          <a:solidFill>
                            <a:srgbClr val="000000"/>
                          </a:solidFill>
                          <a:latin typeface="Times New Roman"/>
                          <a:ea typeface="Times New Roman"/>
                          <a:cs typeface="Times New Roman"/>
                        </a:rPr>
                        <a:t>a</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2.30 ± 0.04</a:t>
                      </a:r>
                      <a:r>
                        <a:rPr lang="en-US" sz="1400" baseline="30000">
                          <a:solidFill>
                            <a:srgbClr val="000000"/>
                          </a:solidFill>
                          <a:latin typeface="Times New Roman"/>
                          <a:ea typeface="Times New Roman"/>
                          <a:cs typeface="Times New Roman"/>
                        </a:rPr>
                        <a:t>cd</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8.89 ± 0.03</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72.23 ± 0.23</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r>
              <a:tr h="593131">
                <a:tc>
                  <a:txBody>
                    <a:bodyPr/>
                    <a:lstStyle/>
                    <a:p>
                      <a:pPr algn="just">
                        <a:lnSpc>
                          <a:spcPct val="200000"/>
                        </a:lnSpc>
                        <a:spcAft>
                          <a:spcPts val="0"/>
                        </a:spcAft>
                      </a:pPr>
                      <a:r>
                        <a:rPr lang="en-US" sz="1400">
                          <a:solidFill>
                            <a:srgbClr val="000000"/>
                          </a:solidFill>
                          <a:latin typeface="Times New Roman"/>
                          <a:ea typeface="Times New Roman"/>
                          <a:cs typeface="Times New Roman"/>
                        </a:rPr>
                        <a:t>80 g</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2.95 ± 0.03</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11.33 ± 0.31</a:t>
                      </a:r>
                      <a:r>
                        <a:rPr lang="en-US" sz="14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3.91 ± 0.05</a:t>
                      </a:r>
                      <a:r>
                        <a:rPr lang="en-US" sz="1400" baseline="30000">
                          <a:solidFill>
                            <a:srgbClr val="000000"/>
                          </a:solidFill>
                          <a:latin typeface="Times New Roman"/>
                          <a:ea typeface="Times New Roman"/>
                          <a:cs typeface="Times New Roman"/>
                        </a:rPr>
                        <a:t>ab</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2.26 ± 0.09</a:t>
                      </a:r>
                      <a:r>
                        <a:rPr lang="en-US" sz="1400" baseline="30000">
                          <a:solidFill>
                            <a:srgbClr val="000000"/>
                          </a:solidFill>
                          <a:latin typeface="Times New Roman"/>
                          <a:ea typeface="Times New Roman"/>
                          <a:cs typeface="Times New Roman"/>
                        </a:rPr>
                        <a:t>c</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8.87 ± 0.31</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72.21 ± 0.63</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a:noFill/>
                    </a:lnB>
                  </a:tcPr>
                </a:tc>
              </a:tr>
              <a:tr h="593131">
                <a:tc>
                  <a:txBody>
                    <a:bodyPr/>
                    <a:lstStyle/>
                    <a:p>
                      <a:pPr algn="just">
                        <a:lnSpc>
                          <a:spcPct val="200000"/>
                        </a:lnSpc>
                        <a:spcAft>
                          <a:spcPts val="0"/>
                        </a:spcAft>
                      </a:pPr>
                      <a:r>
                        <a:rPr lang="en-US" sz="1400">
                          <a:solidFill>
                            <a:srgbClr val="000000"/>
                          </a:solidFill>
                          <a:latin typeface="Times New Roman"/>
                          <a:ea typeface="Times New Roman"/>
                          <a:cs typeface="Times New Roman"/>
                        </a:rPr>
                        <a:t>100g</a:t>
                      </a:r>
                      <a:endParaRPr lang="en-GB" sz="1200">
                        <a:latin typeface="Calibri"/>
                        <a:ea typeface="Times New Roman"/>
                        <a:cs typeface="Times New Roman"/>
                      </a:endParaRPr>
                    </a:p>
                  </a:txBody>
                  <a:tcPr marL="54429" marR="5442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2.90 ± 0.18</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10.54 ± 0.16</a:t>
                      </a:r>
                      <a:r>
                        <a:rPr lang="en-US" sz="1400" baseline="30000">
                          <a:solidFill>
                            <a:srgbClr val="000000"/>
                          </a:solidFill>
                          <a:latin typeface="Times New Roman"/>
                          <a:ea typeface="Times New Roman"/>
                          <a:cs typeface="Times New Roman"/>
                        </a:rPr>
                        <a:t>d</a:t>
                      </a:r>
                      <a:endParaRPr lang="en-GB" sz="1200">
                        <a:latin typeface="Calibri"/>
                        <a:ea typeface="Times New Roman"/>
                        <a:cs typeface="Times New Roman"/>
                      </a:endParaRPr>
                    </a:p>
                  </a:txBody>
                  <a:tcPr marL="54429" marR="5442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3.67 ± 0.49</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2.19 ± 0.10</a:t>
                      </a:r>
                      <a:r>
                        <a:rPr lang="en-US" sz="1400" baseline="30000">
                          <a:solidFill>
                            <a:srgbClr val="000000"/>
                          </a:solidFill>
                          <a:latin typeface="Times New Roman"/>
                          <a:ea typeface="Times New Roman"/>
                          <a:cs typeface="Times New Roman"/>
                        </a:rPr>
                        <a:t>d</a:t>
                      </a:r>
                      <a:endParaRPr lang="en-GB" sz="1200">
                        <a:latin typeface="Calibri"/>
                        <a:ea typeface="Times New Roman"/>
                        <a:cs typeface="Times New Roman"/>
                      </a:endParaRPr>
                    </a:p>
                  </a:txBody>
                  <a:tcPr marL="54429" marR="5442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8.79 ± 0.08</a:t>
                      </a:r>
                      <a:r>
                        <a:rPr lang="en-US" sz="1400" baseline="30000">
                          <a:solidFill>
                            <a:srgbClr val="000000"/>
                          </a:solidFill>
                          <a:latin typeface="Times New Roman"/>
                          <a:ea typeface="Times New Roman"/>
                          <a:cs typeface="Times New Roman"/>
                        </a:rPr>
                        <a:t>b</a:t>
                      </a:r>
                      <a:endParaRPr lang="en-GB" sz="1200">
                        <a:latin typeface="Calibri"/>
                        <a:ea typeface="Times New Roman"/>
                        <a:cs typeface="Times New Roman"/>
                      </a:endParaRPr>
                    </a:p>
                  </a:txBody>
                  <a:tcPr marL="54429" marR="5442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71.66 ± 0.52</a:t>
                      </a:r>
                      <a:r>
                        <a:rPr lang="en-US" sz="1400" baseline="30000" dirty="0">
                          <a:solidFill>
                            <a:srgbClr val="000000"/>
                          </a:solidFill>
                          <a:latin typeface="Times New Roman"/>
                          <a:ea typeface="Times New Roman"/>
                          <a:cs typeface="Times New Roman"/>
                        </a:rPr>
                        <a:t>b</a:t>
                      </a:r>
                      <a:endParaRPr lang="en-GB" sz="1200" dirty="0">
                        <a:latin typeface="Calibri"/>
                        <a:ea typeface="Times New Roman"/>
                        <a:cs typeface="Times New Roman"/>
                      </a:endParaRPr>
                    </a:p>
                  </a:txBody>
                  <a:tcPr marL="54429" marR="54429"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1441" name="Rectangle 1"/>
          <p:cNvSpPr>
            <a:spLocks noChangeArrowheads="1"/>
          </p:cNvSpPr>
          <p:nvPr/>
        </p:nvSpPr>
        <p:spPr bwMode="auto">
          <a:xfrm>
            <a:off x="-324544" y="-9123"/>
            <a:ext cx="9202519" cy="743753"/>
          </a:xfrm>
          <a:prstGeom prst="rect">
            <a:avLst/>
          </a:prstGeom>
          <a:noFill/>
          <a:ln w="9525">
            <a:noFill/>
            <a:miter lim="800000"/>
            <a:headEnd/>
            <a:tailEnd/>
          </a:ln>
          <a:effectLst/>
        </p:spPr>
        <p:txBody>
          <a:bodyPr vert="horz" wrap="none" lIns="91440" tIns="126960" rIns="91440" bIns="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a:t>
            </a:r>
            <a:r>
              <a:rPr kumimoji="0" lang="en-US" sz="1600"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able </a:t>
            </a:r>
            <a:r>
              <a:rPr kumimoji="0" lang="en-US" sz="1600"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15: </a:t>
            </a:r>
            <a:r>
              <a:rPr kumimoji="0" lang="en-US" sz="1600"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Effect of allelopathic of </a:t>
            </a:r>
            <a:r>
              <a:rPr kumimoji="0" lang="en-US" sz="1600" b="1" i="1" u="none" strike="noStrike" cap="none" normalizeH="0" baseline="0" dirty="0" err="1" smtClean="0" bmk="">
                <a:ln>
                  <a:noFill/>
                </a:ln>
                <a:solidFill>
                  <a:srgbClr val="000000"/>
                </a:solidFill>
                <a:effectLst/>
                <a:latin typeface="Times New Roman" pitchFamily="18" charset="0"/>
                <a:ea typeface="Times New Roman" pitchFamily="18" charset="0"/>
                <a:cs typeface="Times New Roman" pitchFamily="18" charset="0"/>
              </a:rPr>
              <a:t>Senna</a:t>
            </a:r>
            <a:r>
              <a:rPr kumimoji="0" lang="en-US" sz="1600" b="1" i="1"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 </a:t>
            </a:r>
            <a:r>
              <a:rPr kumimoji="0" lang="en-US" sz="1600" b="1" i="1" u="none" strike="noStrike" cap="none" normalizeH="0" baseline="0" dirty="0" err="1" smtClean="0" bmk="">
                <a:ln>
                  <a:noFill/>
                </a:ln>
                <a:solidFill>
                  <a:srgbClr val="000000"/>
                </a:solidFill>
                <a:effectLst/>
                <a:latin typeface="Times New Roman" pitchFamily="18" charset="0"/>
                <a:ea typeface="Times New Roman" pitchFamily="18" charset="0"/>
                <a:cs typeface="Times New Roman" pitchFamily="18" charset="0"/>
              </a:rPr>
              <a:t>siamea</a:t>
            </a:r>
            <a:r>
              <a:rPr kumimoji="0" lang="en-US" sz="1600" b="1" i="1"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bmk="">
                <a:ln>
                  <a:noFill/>
                </a:ln>
                <a:solidFill>
                  <a:srgbClr val="000000"/>
                </a:solidFill>
                <a:effectLst/>
                <a:latin typeface="Times New Roman" pitchFamily="18" charset="0"/>
                <a:ea typeface="Times New Roman" pitchFamily="18" charset="0"/>
                <a:cs typeface="Times New Roman" pitchFamily="18" charset="0"/>
              </a:rPr>
              <a:t>leaf powder in proximate contents of maize grains</a:t>
            </a:r>
            <a:endParaRPr kumimoji="0" lang="en-US" sz="1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467544" y="5445224"/>
            <a:ext cx="7848872"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23486447"/>
              </p:ext>
            </p:extLst>
          </p:nvPr>
        </p:nvGraphicFramePr>
        <p:xfrm>
          <a:off x="323526" y="857232"/>
          <a:ext cx="8640961" cy="3536968"/>
        </p:xfrm>
        <a:graphic>
          <a:graphicData uri="http://schemas.openxmlformats.org/drawingml/2006/table">
            <a:tbl>
              <a:tblPr/>
              <a:tblGrid>
                <a:gridCol w="1238573"/>
                <a:gridCol w="1307383"/>
                <a:gridCol w="1307383"/>
                <a:gridCol w="1169764"/>
                <a:gridCol w="1169764"/>
                <a:gridCol w="1224047"/>
                <a:gridCol w="1224047"/>
              </a:tblGrid>
              <a:tr h="442121">
                <a:tc rowSpan="2">
                  <a:txBody>
                    <a:bodyPr/>
                    <a:lstStyle/>
                    <a:p>
                      <a:pPr algn="just">
                        <a:lnSpc>
                          <a:spcPct val="200000"/>
                        </a:lnSpc>
                        <a:spcAft>
                          <a:spcPts val="0"/>
                        </a:spcAft>
                      </a:pPr>
                      <a:r>
                        <a:rPr lang="en-US" sz="1400" b="1" dirty="0">
                          <a:solidFill>
                            <a:srgbClr val="000000"/>
                          </a:solidFill>
                          <a:latin typeface="Times New Roman"/>
                          <a:ea typeface="Times New Roman"/>
                          <a:cs typeface="Times New Roman"/>
                        </a:rPr>
                        <a:t>Treatments(g)</a:t>
                      </a:r>
                      <a:endParaRPr lang="en-GB" sz="1100" dirty="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lnSpc>
                          <a:spcPct val="200000"/>
                        </a:lnSpc>
                        <a:spcAft>
                          <a:spcPts val="0"/>
                        </a:spcAft>
                      </a:pPr>
                      <a:r>
                        <a:rPr lang="en-US" sz="1400" b="1" dirty="0">
                          <a:solidFill>
                            <a:srgbClr val="000000"/>
                          </a:solidFill>
                          <a:latin typeface="Times New Roman"/>
                          <a:ea typeface="Times New Roman"/>
                          <a:cs typeface="Times New Roman"/>
                        </a:rPr>
                        <a:t>Mineral ( mg/k100g)</a:t>
                      </a:r>
                      <a:endParaRPr lang="en-GB" sz="1100" dirty="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442121">
                <a:tc vMerge="1">
                  <a:txBody>
                    <a:bodyPr/>
                    <a:lstStyle/>
                    <a:p>
                      <a:endParaRPr lang="en-GB"/>
                    </a:p>
                  </a:txBody>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FAT </a:t>
                      </a:r>
                      <a:endParaRPr lang="en-GB" sz="110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CP </a:t>
                      </a:r>
                      <a:endParaRPr lang="en-GB" sz="110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CF </a:t>
                      </a:r>
                      <a:endParaRPr lang="en-GB" sz="110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ASH </a:t>
                      </a:r>
                      <a:endParaRPr lang="en-GB" sz="110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MC </a:t>
                      </a:r>
                      <a:endParaRPr lang="en-GB" sz="110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b="1">
                          <a:solidFill>
                            <a:srgbClr val="000000"/>
                          </a:solidFill>
                          <a:latin typeface="Times New Roman"/>
                          <a:ea typeface="Times New Roman"/>
                          <a:cs typeface="Times New Roman"/>
                        </a:rPr>
                        <a:t>CHO</a:t>
                      </a:r>
                      <a:endParaRPr lang="en-GB" sz="110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121">
                <a:tc>
                  <a:txBody>
                    <a:bodyPr/>
                    <a:lstStyle/>
                    <a:p>
                      <a:pPr algn="just">
                        <a:lnSpc>
                          <a:spcPct val="200000"/>
                        </a:lnSpc>
                        <a:spcAft>
                          <a:spcPts val="0"/>
                        </a:spcAft>
                      </a:pPr>
                      <a:r>
                        <a:rPr lang="en-US" sz="1400">
                          <a:solidFill>
                            <a:srgbClr val="000000"/>
                          </a:solidFill>
                          <a:latin typeface="Times New Roman"/>
                          <a:ea typeface="Times New Roman"/>
                          <a:cs typeface="Times New Roman"/>
                        </a:rPr>
                        <a:t>Control </a:t>
                      </a:r>
                      <a:endParaRPr lang="en-GB" sz="110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3.67 ± 0.49</a:t>
                      </a:r>
                      <a:r>
                        <a:rPr lang="en-US" sz="1400" baseline="30000">
                          <a:solidFill>
                            <a:srgbClr val="000000"/>
                          </a:solidFill>
                          <a:latin typeface="Times New Roman"/>
                          <a:ea typeface="Times New Roman"/>
                          <a:cs typeface="Times New Roman"/>
                        </a:rPr>
                        <a:t>a</a:t>
                      </a:r>
                      <a:endParaRPr lang="en-GB" sz="110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12.45 ± 0.25</a:t>
                      </a:r>
                      <a:r>
                        <a:rPr lang="en-US" sz="1400" baseline="30000">
                          <a:solidFill>
                            <a:srgbClr val="000000"/>
                          </a:solidFill>
                          <a:latin typeface="Times New Roman"/>
                          <a:ea typeface="Times New Roman"/>
                          <a:cs typeface="Times New Roman"/>
                        </a:rPr>
                        <a:t>a</a:t>
                      </a:r>
                      <a:endParaRPr lang="en-GB" sz="110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10.54 ± 0.16</a:t>
                      </a:r>
                      <a:r>
                        <a:rPr lang="en-US" sz="1400" baseline="30000" dirty="0">
                          <a:solidFill>
                            <a:srgbClr val="000000"/>
                          </a:solidFill>
                          <a:latin typeface="Times New Roman"/>
                          <a:ea typeface="Times New Roman"/>
                          <a:cs typeface="Times New Roman"/>
                        </a:rPr>
                        <a:t>a</a:t>
                      </a:r>
                      <a:endParaRPr lang="en-GB" sz="1100" dirty="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3.27 ± 0.15</a:t>
                      </a:r>
                      <a:r>
                        <a:rPr lang="en-US" sz="1400" baseline="30000">
                          <a:solidFill>
                            <a:srgbClr val="000000"/>
                          </a:solidFill>
                          <a:latin typeface="Times New Roman"/>
                          <a:ea typeface="Times New Roman"/>
                          <a:cs typeface="Times New Roman"/>
                        </a:rPr>
                        <a:t>a</a:t>
                      </a:r>
                      <a:endParaRPr lang="en-GB" sz="110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9.05 ± 0.30</a:t>
                      </a:r>
                      <a:r>
                        <a:rPr lang="en-US" sz="1400" baseline="30000">
                          <a:solidFill>
                            <a:srgbClr val="000000"/>
                          </a:solidFill>
                          <a:latin typeface="Times New Roman"/>
                          <a:ea typeface="Times New Roman"/>
                          <a:cs typeface="Times New Roman"/>
                        </a:rPr>
                        <a:t>a</a:t>
                      </a:r>
                      <a:endParaRPr lang="en-GB" sz="110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71.84 ± 0.44</a:t>
                      </a:r>
                      <a:r>
                        <a:rPr lang="en-US" sz="1400" baseline="30000">
                          <a:solidFill>
                            <a:srgbClr val="000000"/>
                          </a:solidFill>
                          <a:latin typeface="Times New Roman"/>
                          <a:ea typeface="Times New Roman"/>
                          <a:cs typeface="Times New Roman"/>
                        </a:rPr>
                        <a:t>a</a:t>
                      </a:r>
                      <a:endParaRPr lang="en-GB" sz="1100">
                        <a:latin typeface="Calibri"/>
                        <a:ea typeface="Times New Roman"/>
                        <a:cs typeface="Times New Roman"/>
                      </a:endParaRPr>
                    </a:p>
                  </a:txBody>
                  <a:tcPr marL="60960" marR="60960" marT="0" marB="0">
                    <a:lnL>
                      <a:noFill/>
                    </a:lnL>
                    <a:lnR>
                      <a:noFill/>
                    </a:lnR>
                    <a:lnT w="12700" cap="flat" cmpd="sng" algn="ctr">
                      <a:solidFill>
                        <a:srgbClr val="000000"/>
                      </a:solidFill>
                      <a:prstDash val="solid"/>
                      <a:round/>
                      <a:headEnd type="none" w="med" len="med"/>
                      <a:tailEnd type="none" w="med" len="med"/>
                    </a:lnT>
                    <a:lnB>
                      <a:noFill/>
                    </a:lnB>
                  </a:tcPr>
                </a:tc>
              </a:tr>
              <a:tr h="442121">
                <a:tc>
                  <a:txBody>
                    <a:bodyPr/>
                    <a:lstStyle/>
                    <a:p>
                      <a:pPr algn="just">
                        <a:lnSpc>
                          <a:spcPct val="200000"/>
                        </a:lnSpc>
                        <a:spcAft>
                          <a:spcPts val="0"/>
                        </a:spcAft>
                      </a:pPr>
                      <a:r>
                        <a:rPr lang="en-US" sz="1400">
                          <a:solidFill>
                            <a:srgbClr val="000000"/>
                          </a:solidFill>
                          <a:latin typeface="Times New Roman"/>
                          <a:ea typeface="Times New Roman"/>
                          <a:cs typeface="Times New Roman"/>
                        </a:rPr>
                        <a:t>20g</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3.59 ± 0.14</a:t>
                      </a:r>
                      <a:r>
                        <a:rPr lang="en-US" sz="1400" baseline="30000">
                          <a:solidFill>
                            <a:srgbClr val="000000"/>
                          </a:solidFill>
                          <a:latin typeface="Times New Roman"/>
                          <a:ea typeface="Times New Roman"/>
                          <a:cs typeface="Times New Roman"/>
                        </a:rPr>
                        <a:t>a</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12.29 ± 0.29</a:t>
                      </a:r>
                      <a:r>
                        <a:rPr lang="en-US" sz="1400" baseline="30000">
                          <a:solidFill>
                            <a:srgbClr val="000000"/>
                          </a:solidFill>
                          <a:latin typeface="Times New Roman"/>
                          <a:ea typeface="Times New Roman"/>
                          <a:cs typeface="Times New Roman"/>
                        </a:rPr>
                        <a:t>ab</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4.61 ± 0.11</a:t>
                      </a:r>
                      <a:r>
                        <a:rPr lang="en-US" sz="1400" baseline="30000">
                          <a:solidFill>
                            <a:srgbClr val="000000"/>
                          </a:solidFill>
                          <a:latin typeface="Times New Roman"/>
                          <a:ea typeface="Times New Roman"/>
                          <a:cs typeface="Times New Roman"/>
                        </a:rPr>
                        <a:t>b</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2.79 ± 0.62</a:t>
                      </a:r>
                      <a:r>
                        <a:rPr lang="en-US" sz="1400" baseline="30000">
                          <a:solidFill>
                            <a:srgbClr val="000000"/>
                          </a:solidFill>
                          <a:latin typeface="Times New Roman"/>
                          <a:ea typeface="Times New Roman"/>
                          <a:cs typeface="Times New Roman"/>
                        </a:rPr>
                        <a:t>b</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8.94 ± 0.02</a:t>
                      </a:r>
                      <a:r>
                        <a:rPr lang="en-US" sz="1400" baseline="30000">
                          <a:solidFill>
                            <a:srgbClr val="000000"/>
                          </a:solidFill>
                          <a:latin typeface="Times New Roman"/>
                          <a:ea typeface="Times New Roman"/>
                          <a:cs typeface="Times New Roman"/>
                        </a:rPr>
                        <a:t>a</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 69.99 ± 0.77</a:t>
                      </a:r>
                      <a:r>
                        <a:rPr lang="en-US" sz="1400" baseline="30000">
                          <a:solidFill>
                            <a:srgbClr val="000000"/>
                          </a:solidFill>
                          <a:latin typeface="Times New Roman"/>
                          <a:ea typeface="Times New Roman"/>
                          <a:cs typeface="Times New Roman"/>
                        </a:rPr>
                        <a:t>b</a:t>
                      </a:r>
                      <a:endParaRPr lang="en-GB" sz="1100">
                        <a:latin typeface="Calibri"/>
                        <a:ea typeface="Times New Roman"/>
                        <a:cs typeface="Times New Roman"/>
                      </a:endParaRPr>
                    </a:p>
                  </a:txBody>
                  <a:tcPr marL="60960" marR="60960" marT="0" marB="0">
                    <a:lnL>
                      <a:noFill/>
                    </a:lnL>
                    <a:lnR>
                      <a:noFill/>
                    </a:lnR>
                    <a:lnT>
                      <a:noFill/>
                    </a:lnT>
                    <a:lnB>
                      <a:noFill/>
                    </a:lnB>
                  </a:tcPr>
                </a:tc>
              </a:tr>
              <a:tr h="442121">
                <a:tc>
                  <a:txBody>
                    <a:bodyPr/>
                    <a:lstStyle/>
                    <a:p>
                      <a:pPr algn="just">
                        <a:lnSpc>
                          <a:spcPct val="200000"/>
                        </a:lnSpc>
                        <a:spcAft>
                          <a:spcPts val="0"/>
                        </a:spcAft>
                      </a:pPr>
                      <a:r>
                        <a:rPr lang="en-US" sz="1400">
                          <a:solidFill>
                            <a:srgbClr val="000000"/>
                          </a:solidFill>
                          <a:latin typeface="Times New Roman"/>
                          <a:ea typeface="Times New Roman"/>
                          <a:cs typeface="Times New Roman"/>
                        </a:rPr>
                        <a:t>40g</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3.50 ± 0.10</a:t>
                      </a:r>
                      <a:r>
                        <a:rPr lang="en-US" sz="1400" baseline="30000" dirty="0">
                          <a:solidFill>
                            <a:srgbClr val="000000"/>
                          </a:solidFill>
                          <a:latin typeface="Times New Roman"/>
                          <a:ea typeface="Times New Roman"/>
                          <a:cs typeface="Times New Roman"/>
                        </a:rPr>
                        <a:t>a</a:t>
                      </a:r>
                      <a:endParaRPr lang="en-GB" sz="1100" dirty="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11.92 ± 0.04</a:t>
                      </a:r>
                      <a:r>
                        <a:rPr lang="en-US" sz="1400" baseline="30000" dirty="0">
                          <a:solidFill>
                            <a:srgbClr val="000000"/>
                          </a:solidFill>
                          <a:latin typeface="Times New Roman"/>
                          <a:ea typeface="Times New Roman"/>
                          <a:cs typeface="Times New Roman"/>
                        </a:rPr>
                        <a:t>bc</a:t>
                      </a:r>
                      <a:endParaRPr lang="en-GB" sz="1100" dirty="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4.30 ± 0.03</a:t>
                      </a:r>
                      <a:r>
                        <a:rPr lang="en-US" sz="1400" baseline="30000" dirty="0">
                          <a:solidFill>
                            <a:srgbClr val="000000"/>
                          </a:solidFill>
                          <a:latin typeface="Times New Roman"/>
                          <a:ea typeface="Times New Roman"/>
                          <a:cs typeface="Times New Roman"/>
                        </a:rPr>
                        <a:t>c</a:t>
                      </a:r>
                      <a:endParaRPr lang="en-GB" sz="1100" dirty="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2.62 ± 0.02</a:t>
                      </a:r>
                      <a:r>
                        <a:rPr lang="en-US" sz="1400" baseline="30000">
                          <a:solidFill>
                            <a:srgbClr val="000000"/>
                          </a:solidFill>
                          <a:latin typeface="Times New Roman"/>
                          <a:ea typeface="Times New Roman"/>
                          <a:cs typeface="Times New Roman"/>
                        </a:rPr>
                        <a:t>bc</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8.90 ± 0.26</a:t>
                      </a:r>
                      <a:r>
                        <a:rPr lang="en-US" sz="1400" baseline="30000">
                          <a:solidFill>
                            <a:srgbClr val="000000"/>
                          </a:solidFill>
                          <a:latin typeface="Times New Roman"/>
                          <a:ea typeface="Times New Roman"/>
                          <a:cs typeface="Times New Roman"/>
                        </a:rPr>
                        <a:t>a</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69.79 ± 0.02</a:t>
                      </a:r>
                      <a:r>
                        <a:rPr lang="en-US" sz="1400" baseline="30000">
                          <a:solidFill>
                            <a:srgbClr val="000000"/>
                          </a:solidFill>
                          <a:latin typeface="Times New Roman"/>
                          <a:ea typeface="Times New Roman"/>
                          <a:cs typeface="Times New Roman"/>
                        </a:rPr>
                        <a:t>b</a:t>
                      </a:r>
                      <a:endParaRPr lang="en-GB" sz="1100">
                        <a:latin typeface="Calibri"/>
                        <a:ea typeface="Times New Roman"/>
                        <a:cs typeface="Times New Roman"/>
                      </a:endParaRPr>
                    </a:p>
                  </a:txBody>
                  <a:tcPr marL="60960" marR="60960" marT="0" marB="0">
                    <a:lnL>
                      <a:noFill/>
                    </a:lnL>
                    <a:lnR>
                      <a:noFill/>
                    </a:lnR>
                    <a:lnT>
                      <a:noFill/>
                    </a:lnT>
                    <a:lnB>
                      <a:noFill/>
                    </a:lnB>
                  </a:tcPr>
                </a:tc>
              </a:tr>
              <a:tr h="442121">
                <a:tc>
                  <a:txBody>
                    <a:bodyPr/>
                    <a:lstStyle/>
                    <a:p>
                      <a:pPr algn="just">
                        <a:lnSpc>
                          <a:spcPct val="200000"/>
                        </a:lnSpc>
                        <a:spcAft>
                          <a:spcPts val="0"/>
                        </a:spcAft>
                      </a:pPr>
                      <a:r>
                        <a:rPr lang="en-US" sz="1400">
                          <a:solidFill>
                            <a:srgbClr val="000000"/>
                          </a:solidFill>
                          <a:latin typeface="Times New Roman"/>
                          <a:ea typeface="Times New Roman"/>
                          <a:cs typeface="Times New Roman"/>
                        </a:rPr>
                        <a:t>60g</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3.43 ± 0.03</a:t>
                      </a:r>
                      <a:r>
                        <a:rPr lang="en-US" sz="1400" baseline="30000">
                          <a:solidFill>
                            <a:srgbClr val="000000"/>
                          </a:solidFill>
                          <a:latin typeface="Times New Roman"/>
                          <a:ea typeface="Times New Roman"/>
                          <a:cs typeface="Times New Roman"/>
                        </a:rPr>
                        <a:t>a</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11.84 ± 0.24</a:t>
                      </a:r>
                      <a:r>
                        <a:rPr lang="en-US" sz="1400" baseline="30000">
                          <a:solidFill>
                            <a:srgbClr val="000000"/>
                          </a:solidFill>
                          <a:latin typeface="Times New Roman"/>
                          <a:ea typeface="Times New Roman"/>
                          <a:cs typeface="Times New Roman"/>
                        </a:rPr>
                        <a:t>c</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3.93 ± 0.03</a:t>
                      </a:r>
                      <a:r>
                        <a:rPr lang="en-US" sz="1400" baseline="30000">
                          <a:solidFill>
                            <a:srgbClr val="000000"/>
                          </a:solidFill>
                          <a:latin typeface="Times New Roman"/>
                          <a:ea typeface="Times New Roman"/>
                          <a:cs typeface="Times New Roman"/>
                        </a:rPr>
                        <a:t>d</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2.41 ± 0.02</a:t>
                      </a:r>
                      <a:r>
                        <a:rPr lang="en-US" sz="1400" baseline="30000">
                          <a:solidFill>
                            <a:srgbClr val="000000"/>
                          </a:solidFill>
                          <a:latin typeface="Times New Roman"/>
                          <a:ea typeface="Times New Roman"/>
                          <a:cs typeface="Times New Roman"/>
                        </a:rPr>
                        <a:t>bc</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8.87 ± 0.31</a:t>
                      </a:r>
                      <a:r>
                        <a:rPr lang="en-US" sz="1400" baseline="30000">
                          <a:solidFill>
                            <a:srgbClr val="000000"/>
                          </a:solidFill>
                          <a:latin typeface="Times New Roman"/>
                          <a:ea typeface="Times New Roman"/>
                          <a:cs typeface="Times New Roman"/>
                        </a:rPr>
                        <a:t>a</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69.45 ± 0.45</a:t>
                      </a:r>
                      <a:r>
                        <a:rPr lang="en-US" sz="1400" baseline="30000">
                          <a:solidFill>
                            <a:srgbClr val="000000"/>
                          </a:solidFill>
                          <a:latin typeface="Times New Roman"/>
                          <a:ea typeface="Times New Roman"/>
                          <a:cs typeface="Times New Roman"/>
                        </a:rPr>
                        <a:t>b</a:t>
                      </a:r>
                      <a:endParaRPr lang="en-GB" sz="1100">
                        <a:latin typeface="Calibri"/>
                        <a:ea typeface="Times New Roman"/>
                        <a:cs typeface="Times New Roman"/>
                      </a:endParaRPr>
                    </a:p>
                  </a:txBody>
                  <a:tcPr marL="60960" marR="60960" marT="0" marB="0">
                    <a:lnL>
                      <a:noFill/>
                    </a:lnL>
                    <a:lnR>
                      <a:noFill/>
                    </a:lnR>
                    <a:lnT>
                      <a:noFill/>
                    </a:lnT>
                    <a:lnB>
                      <a:noFill/>
                    </a:lnB>
                  </a:tcPr>
                </a:tc>
              </a:tr>
              <a:tr h="442121">
                <a:tc>
                  <a:txBody>
                    <a:bodyPr/>
                    <a:lstStyle/>
                    <a:p>
                      <a:pPr algn="just">
                        <a:lnSpc>
                          <a:spcPct val="200000"/>
                        </a:lnSpc>
                        <a:spcAft>
                          <a:spcPts val="0"/>
                        </a:spcAft>
                      </a:pPr>
                      <a:r>
                        <a:rPr lang="en-US" sz="1400">
                          <a:solidFill>
                            <a:srgbClr val="000000"/>
                          </a:solidFill>
                          <a:latin typeface="Times New Roman"/>
                          <a:ea typeface="Times New Roman"/>
                          <a:cs typeface="Times New Roman"/>
                        </a:rPr>
                        <a:t>80g</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3.32 ± 0.03</a:t>
                      </a:r>
                      <a:r>
                        <a:rPr lang="en-US" sz="1400" baseline="30000">
                          <a:solidFill>
                            <a:srgbClr val="000000"/>
                          </a:solidFill>
                          <a:latin typeface="Times New Roman"/>
                          <a:ea typeface="Times New Roman"/>
                          <a:cs typeface="Times New Roman"/>
                        </a:rPr>
                        <a:t>a</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11.81 ± 0.19</a:t>
                      </a:r>
                      <a:r>
                        <a:rPr lang="en-US" sz="1400" baseline="30000">
                          <a:solidFill>
                            <a:srgbClr val="000000"/>
                          </a:solidFill>
                          <a:latin typeface="Times New Roman"/>
                          <a:ea typeface="Times New Roman"/>
                          <a:cs typeface="Times New Roman"/>
                        </a:rPr>
                        <a:t>c</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3.79 ± 0.04</a:t>
                      </a:r>
                      <a:r>
                        <a:rPr lang="en-US" sz="1400" baseline="30000">
                          <a:solidFill>
                            <a:srgbClr val="000000"/>
                          </a:solidFill>
                          <a:latin typeface="Times New Roman"/>
                          <a:ea typeface="Times New Roman"/>
                          <a:cs typeface="Times New Roman"/>
                        </a:rPr>
                        <a:t>d</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2.32 ± 0.02</a:t>
                      </a:r>
                      <a:r>
                        <a:rPr lang="en-US" sz="1400" baseline="30000">
                          <a:solidFill>
                            <a:srgbClr val="000000"/>
                          </a:solidFill>
                          <a:latin typeface="Times New Roman"/>
                          <a:ea typeface="Times New Roman"/>
                          <a:cs typeface="Times New Roman"/>
                        </a:rPr>
                        <a:t>bc</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8.81 ± 0.06</a:t>
                      </a:r>
                      <a:r>
                        <a:rPr lang="en-US" sz="1400" baseline="30000">
                          <a:solidFill>
                            <a:srgbClr val="000000"/>
                          </a:solidFill>
                          <a:latin typeface="Times New Roman"/>
                          <a:ea typeface="Times New Roman"/>
                          <a:cs typeface="Times New Roman"/>
                        </a:rPr>
                        <a:t>a</a:t>
                      </a:r>
                      <a:endParaRPr lang="en-GB" sz="1100">
                        <a:latin typeface="Calibri"/>
                        <a:ea typeface="Times New Roman"/>
                        <a:cs typeface="Times New Roman"/>
                      </a:endParaRPr>
                    </a:p>
                  </a:txBody>
                  <a:tcPr marL="60960" marR="60960" marT="0" marB="0">
                    <a:lnL>
                      <a:noFill/>
                    </a:lnL>
                    <a:lnR>
                      <a:noFill/>
                    </a:lnR>
                    <a:lnT>
                      <a:noFill/>
                    </a:lnT>
                    <a:lnB>
                      <a:noFill/>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69.19 ± 0.39</a:t>
                      </a:r>
                      <a:r>
                        <a:rPr lang="en-US" sz="1400" baseline="30000">
                          <a:solidFill>
                            <a:srgbClr val="000000"/>
                          </a:solidFill>
                          <a:latin typeface="Times New Roman"/>
                          <a:ea typeface="Times New Roman"/>
                          <a:cs typeface="Times New Roman"/>
                        </a:rPr>
                        <a:t>b</a:t>
                      </a:r>
                      <a:endParaRPr lang="en-GB" sz="1100">
                        <a:latin typeface="Calibri"/>
                        <a:ea typeface="Times New Roman"/>
                        <a:cs typeface="Times New Roman"/>
                      </a:endParaRPr>
                    </a:p>
                  </a:txBody>
                  <a:tcPr marL="60960" marR="60960" marT="0" marB="0">
                    <a:lnL>
                      <a:noFill/>
                    </a:lnL>
                    <a:lnR>
                      <a:noFill/>
                    </a:lnR>
                    <a:lnT>
                      <a:noFill/>
                    </a:lnT>
                    <a:lnB>
                      <a:noFill/>
                    </a:lnB>
                  </a:tcPr>
                </a:tc>
              </a:tr>
              <a:tr h="442121">
                <a:tc>
                  <a:txBody>
                    <a:bodyPr/>
                    <a:lstStyle/>
                    <a:p>
                      <a:pPr algn="just">
                        <a:lnSpc>
                          <a:spcPct val="200000"/>
                        </a:lnSpc>
                        <a:spcAft>
                          <a:spcPts val="0"/>
                        </a:spcAft>
                      </a:pPr>
                      <a:r>
                        <a:rPr lang="en-US" sz="1400">
                          <a:solidFill>
                            <a:srgbClr val="000000"/>
                          </a:solidFill>
                          <a:latin typeface="Times New Roman"/>
                          <a:ea typeface="Times New Roman"/>
                          <a:cs typeface="Times New Roman"/>
                        </a:rPr>
                        <a:t>100g</a:t>
                      </a:r>
                      <a:endParaRPr lang="en-GB" sz="1100">
                        <a:latin typeface="Calibri"/>
                        <a:ea typeface="Times New Roman"/>
                        <a:cs typeface="Times New Roman"/>
                      </a:endParaRPr>
                    </a:p>
                  </a:txBody>
                  <a:tcPr marL="60960" marR="6096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2.80 ± 0.05</a:t>
                      </a:r>
                      <a:r>
                        <a:rPr lang="en-US" sz="1400" baseline="30000">
                          <a:solidFill>
                            <a:srgbClr val="000000"/>
                          </a:solidFill>
                          <a:latin typeface="Times New Roman"/>
                          <a:ea typeface="Times New Roman"/>
                          <a:cs typeface="Times New Roman"/>
                        </a:rPr>
                        <a:t>b</a:t>
                      </a:r>
                      <a:endParaRPr lang="en-GB" sz="1100">
                        <a:latin typeface="Calibri"/>
                        <a:ea typeface="Times New Roman"/>
                        <a:cs typeface="Times New Roman"/>
                      </a:endParaRPr>
                    </a:p>
                  </a:txBody>
                  <a:tcPr marL="60960" marR="6096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2.90 ± 0.18</a:t>
                      </a:r>
                      <a:r>
                        <a:rPr lang="en-US" sz="1400" baseline="30000">
                          <a:solidFill>
                            <a:srgbClr val="000000"/>
                          </a:solidFill>
                          <a:latin typeface="Times New Roman"/>
                          <a:ea typeface="Times New Roman"/>
                          <a:cs typeface="Times New Roman"/>
                        </a:rPr>
                        <a:t>d</a:t>
                      </a:r>
                      <a:endParaRPr lang="en-GB" sz="1100">
                        <a:latin typeface="Calibri"/>
                        <a:ea typeface="Times New Roman"/>
                        <a:cs typeface="Times New Roman"/>
                      </a:endParaRPr>
                    </a:p>
                  </a:txBody>
                  <a:tcPr marL="60960" marR="6096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3.74 ± 0.07</a:t>
                      </a:r>
                      <a:r>
                        <a:rPr lang="en-US" sz="1400" baseline="30000">
                          <a:solidFill>
                            <a:srgbClr val="000000"/>
                          </a:solidFill>
                          <a:latin typeface="Times New Roman"/>
                          <a:ea typeface="Times New Roman"/>
                          <a:cs typeface="Times New Roman"/>
                        </a:rPr>
                        <a:t>d</a:t>
                      </a:r>
                      <a:endParaRPr lang="en-GB" sz="1100">
                        <a:latin typeface="Calibri"/>
                        <a:ea typeface="Times New Roman"/>
                        <a:cs typeface="Times New Roman"/>
                      </a:endParaRPr>
                    </a:p>
                  </a:txBody>
                  <a:tcPr marL="60960" marR="6096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2.19 ± 0.10</a:t>
                      </a:r>
                      <a:r>
                        <a:rPr lang="en-US" sz="1400" baseline="30000">
                          <a:solidFill>
                            <a:srgbClr val="000000"/>
                          </a:solidFill>
                          <a:latin typeface="Times New Roman"/>
                          <a:ea typeface="Times New Roman"/>
                          <a:cs typeface="Times New Roman"/>
                        </a:rPr>
                        <a:t>c</a:t>
                      </a:r>
                      <a:endParaRPr lang="en-GB" sz="1100">
                        <a:latin typeface="Calibri"/>
                        <a:ea typeface="Times New Roman"/>
                        <a:cs typeface="Times New Roman"/>
                      </a:endParaRPr>
                    </a:p>
                  </a:txBody>
                  <a:tcPr marL="60960" marR="6096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a:solidFill>
                            <a:srgbClr val="000000"/>
                          </a:solidFill>
                          <a:latin typeface="Times New Roman"/>
                          <a:ea typeface="Times New Roman"/>
                          <a:cs typeface="Times New Roman"/>
                        </a:rPr>
                        <a:t>7.89 ± 0.04</a:t>
                      </a:r>
                      <a:r>
                        <a:rPr lang="en-US" sz="1400" baseline="30000">
                          <a:solidFill>
                            <a:srgbClr val="000000"/>
                          </a:solidFill>
                          <a:latin typeface="Times New Roman"/>
                          <a:ea typeface="Times New Roman"/>
                          <a:cs typeface="Times New Roman"/>
                        </a:rPr>
                        <a:t>b</a:t>
                      </a:r>
                      <a:endParaRPr lang="en-GB" sz="1100">
                        <a:latin typeface="Calibri"/>
                        <a:ea typeface="Times New Roman"/>
                        <a:cs typeface="Times New Roman"/>
                      </a:endParaRPr>
                    </a:p>
                  </a:txBody>
                  <a:tcPr marL="60960" marR="6096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200000"/>
                        </a:lnSpc>
                        <a:spcAft>
                          <a:spcPts val="0"/>
                        </a:spcAft>
                      </a:pPr>
                      <a:r>
                        <a:rPr lang="en-US" sz="1400" dirty="0">
                          <a:solidFill>
                            <a:srgbClr val="000000"/>
                          </a:solidFill>
                          <a:latin typeface="Times New Roman"/>
                          <a:ea typeface="Times New Roman"/>
                          <a:cs typeface="Times New Roman"/>
                        </a:rPr>
                        <a:t>67.28 ± 0.32</a:t>
                      </a:r>
                      <a:r>
                        <a:rPr lang="en-US" sz="1400" baseline="30000" dirty="0">
                          <a:solidFill>
                            <a:srgbClr val="000000"/>
                          </a:solidFill>
                          <a:latin typeface="Times New Roman"/>
                          <a:ea typeface="Times New Roman"/>
                          <a:cs typeface="Times New Roman"/>
                        </a:rPr>
                        <a:t>c</a:t>
                      </a:r>
                      <a:endParaRPr lang="en-GB" sz="1100" dirty="0">
                        <a:latin typeface="Calibri"/>
                        <a:ea typeface="Times New Roman"/>
                        <a:cs typeface="Times New Roman"/>
                      </a:endParaRPr>
                    </a:p>
                  </a:txBody>
                  <a:tcPr marL="60960" marR="6096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0417" name="Rectangle 1"/>
          <p:cNvSpPr>
            <a:spLocks noChangeArrowheads="1"/>
          </p:cNvSpPr>
          <p:nvPr/>
        </p:nvSpPr>
        <p:spPr bwMode="auto">
          <a:xfrm>
            <a:off x="642910" y="-11036"/>
            <a:ext cx="8501090" cy="897641"/>
          </a:xfrm>
          <a:prstGeom prst="rect">
            <a:avLst/>
          </a:prstGeom>
          <a:no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Table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16: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Allelopathic effect of </a:t>
            </a:r>
            <a:r>
              <a:rPr kumimoji="0" lang="en-US" sz="16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Mangifera</a:t>
            </a:r>
            <a:r>
              <a:rPr kumimoji="0" lang="en-US" sz="16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1"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indica</a:t>
            </a:r>
            <a:r>
              <a:rPr kumimoji="0" lang="en-US" sz="16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leaf</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powder on Proximate contents of maize grains</a:t>
            </a:r>
            <a:endParaRPr kumimoji="0" lang="en-US" sz="16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642910" y="4581128"/>
            <a:ext cx="7817522" cy="261610"/>
          </a:xfrm>
          <a:prstGeom prst="rect">
            <a:avLst/>
          </a:prstGeom>
        </p:spPr>
        <p:txBody>
          <a:bodyPr wrap="square">
            <a:spAutoFit/>
          </a:bodyPr>
          <a:lstStyle/>
          <a:p>
            <a:r>
              <a:rPr lang="en-US" sz="1100" b="1" dirty="0">
                <a:latin typeface="Times New Roman" panose="02020603050405020304" pitchFamily="18" charset="0"/>
                <a:cs typeface="Times New Roman" panose="02020603050405020304" pitchFamily="18" charset="0"/>
              </a:rPr>
              <a:t>Mean values </a:t>
            </a:r>
            <a:r>
              <a:rPr lang="en-US" sz="1100" b="1" dirty="0">
                <a:solidFill>
                  <a:srgbClr val="000000"/>
                </a:solidFill>
                <a:latin typeface="Times New Roman" panose="02020603050405020304" pitchFamily="18" charset="0"/>
                <a:ea typeface="Times New Roman"/>
                <a:cs typeface="Times New Roman" panose="02020603050405020304" pitchFamily="18" charset="0"/>
              </a:rPr>
              <a:t>± S.E with different superscripts in columns shows significant difference p&lt;0.05</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normAutofit fontScale="90000"/>
          </a:bodyPr>
          <a:lstStyle/>
          <a:p>
            <a:r>
              <a:rPr lang="en-US" b="1" dirty="0" smtClean="0"/>
              <a:t/>
            </a:r>
            <a:br>
              <a:rPr lang="en-US" b="1" dirty="0" smtClean="0"/>
            </a:br>
            <a:r>
              <a:rPr lang="en-US" sz="3100" b="1" dirty="0" smtClean="0"/>
              <a:t>DISCUSSION</a:t>
            </a:r>
            <a:r>
              <a:rPr lang="en-GB" b="1" dirty="0" smtClean="0"/>
              <a:t/>
            </a:r>
            <a:br>
              <a:rPr lang="en-GB" b="1" dirty="0" smtClean="0"/>
            </a:br>
            <a:endParaRPr lang="en-GB" dirty="0"/>
          </a:p>
        </p:txBody>
      </p:sp>
      <p:sp>
        <p:nvSpPr>
          <p:cNvPr id="3" name="Content Placeholder 2"/>
          <p:cNvSpPr>
            <a:spLocks noGrp="1"/>
          </p:cNvSpPr>
          <p:nvPr>
            <p:ph idx="1"/>
          </p:nvPr>
        </p:nvSpPr>
        <p:spPr>
          <a:xfrm>
            <a:off x="179512" y="908720"/>
            <a:ext cx="8964488" cy="4525963"/>
          </a:xfrm>
        </p:spPr>
        <p:txBody>
          <a:bodyPr>
            <a:normAutofit lnSpcReduction="10000"/>
          </a:bodyPr>
          <a:lstStyle/>
          <a:p>
            <a:pPr algn="just"/>
            <a:r>
              <a:rPr lang="en-US" sz="2000" dirty="0" smtClean="0">
                <a:latin typeface="Times New Roman" pitchFamily="18" charset="0"/>
                <a:cs typeface="Times New Roman" pitchFamily="18" charset="0"/>
              </a:rPr>
              <a:t>Many plant species have ability to synthesize and release bioactive compounds which are secondary metabolites into the environment capable of suppressing germination and growth of other plants.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According to (Macias, </a:t>
            </a:r>
            <a:r>
              <a:rPr lang="en-US" sz="2000" i="1" dirty="0" smtClean="0">
                <a:latin typeface="Times New Roman" pitchFamily="18" charset="0"/>
                <a:cs typeface="Times New Roman" pitchFamily="18" charset="0"/>
              </a:rPr>
              <a:t>et al.,</a:t>
            </a:r>
            <a:r>
              <a:rPr lang="en-US" sz="2000" dirty="0" smtClean="0">
                <a:latin typeface="Times New Roman" pitchFamily="18" charset="0"/>
                <a:cs typeface="Times New Roman" pitchFamily="18" charset="0"/>
              </a:rPr>
              <a:t> 2003; </a:t>
            </a:r>
            <a:r>
              <a:rPr lang="en-US" sz="2000" dirty="0" err="1" smtClean="0">
                <a:latin typeface="Times New Roman" pitchFamily="18" charset="0"/>
                <a:cs typeface="Times New Roman" pitchFamily="18" charset="0"/>
              </a:rPr>
              <a:t>Zeng</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et. al.,</a:t>
            </a:r>
            <a:r>
              <a:rPr lang="en-US" sz="2000" dirty="0" smtClean="0">
                <a:latin typeface="Times New Roman" pitchFamily="18" charset="0"/>
                <a:cs typeface="Times New Roman" pitchFamily="18" charset="0"/>
              </a:rPr>
              <a:t> 2008), reported that allelochemicals can stimulate or inhibit plant germination and growth, and permit the development of crops with low phytotoxic residue amounts in water and soil, thus facilitating wastewater treatment and recycling.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the present study, high concentration of allelopathic properties most especially </a:t>
            </a:r>
            <a:r>
              <a:rPr lang="en-US" sz="2000" dirty="0" err="1" smtClean="0">
                <a:latin typeface="Times New Roman" pitchFamily="18" charset="0"/>
                <a:cs typeface="Times New Roman" pitchFamily="18" charset="0"/>
              </a:rPr>
              <a:t>cynogenic</a:t>
            </a:r>
            <a:r>
              <a:rPr lang="en-US" sz="2000" dirty="0" smtClean="0">
                <a:latin typeface="Times New Roman" pitchFamily="18" charset="0"/>
                <a:cs typeface="Times New Roman" pitchFamily="18" charset="0"/>
              </a:rPr>
              <a:t> glycoside and quinine observed in the leaves of </a:t>
            </a:r>
            <a:r>
              <a:rPr lang="en-US" sz="2000" i="1" dirty="0" err="1" smtClean="0">
                <a:latin typeface="Times New Roman" pitchFamily="18" charset="0"/>
                <a:cs typeface="Times New Roman" pitchFamily="18" charset="0"/>
              </a:rPr>
              <a:t>A.indica</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and phenol in </a:t>
            </a:r>
            <a:r>
              <a:rPr lang="en-US" sz="2000" i="1" dirty="0" smtClean="0">
                <a:latin typeface="Times New Roman" pitchFamily="18" charset="0"/>
                <a:cs typeface="Times New Roman" pitchFamily="18" charset="0"/>
              </a:rPr>
              <a:t>M. </a:t>
            </a:r>
            <a:r>
              <a:rPr lang="en-US" sz="2000" i="1" dirty="0" err="1" smtClean="0">
                <a:latin typeface="Times New Roman" pitchFamily="18" charset="0"/>
                <a:cs typeface="Times New Roman" pitchFamily="18" charset="0"/>
              </a:rPr>
              <a:t>indica</a:t>
            </a:r>
            <a:r>
              <a:rPr lang="en-US" sz="2000" dirty="0" smtClean="0">
                <a:latin typeface="Times New Roman" pitchFamily="18" charset="0"/>
                <a:cs typeface="Times New Roman" pitchFamily="18" charset="0"/>
              </a:rPr>
              <a:t> may be regarded as a reasonable justification for confirmation of the observation that the plants are host of a number of allelochemicals capable of reducing growth of other plants and influencing other physiological processes of the plants.</a:t>
            </a:r>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5416"/>
            <a:ext cx="8229600" cy="1143000"/>
          </a:xfrm>
        </p:spPr>
        <p:txBody>
          <a:bodyPr>
            <a:normAutofit fontScale="90000"/>
          </a:bodyPr>
          <a:lstStyle/>
          <a:p>
            <a:r>
              <a:rPr lang="en-US" b="1" dirty="0" smtClean="0"/>
              <a:t/>
            </a:r>
            <a:br>
              <a:rPr lang="en-US" b="1" dirty="0" smtClean="0"/>
            </a:br>
            <a:r>
              <a:rPr lang="en-US" sz="3100" b="1" dirty="0" smtClean="0">
                <a:latin typeface="Times New Roman" pitchFamily="18" charset="0"/>
                <a:cs typeface="Times New Roman" pitchFamily="18" charset="0"/>
              </a:rPr>
              <a:t>DISCUSSION CONT’D</a:t>
            </a:r>
            <a:r>
              <a:rPr lang="en-GB" b="1" dirty="0" smtClean="0"/>
              <a:t/>
            </a:r>
            <a:br>
              <a:rPr lang="en-GB" b="1" dirty="0" smtClean="0"/>
            </a:br>
            <a:endParaRPr lang="en-GB" dirty="0"/>
          </a:p>
        </p:txBody>
      </p:sp>
      <p:sp>
        <p:nvSpPr>
          <p:cNvPr id="3" name="Content Placeholder 2"/>
          <p:cNvSpPr>
            <a:spLocks noGrp="1"/>
          </p:cNvSpPr>
          <p:nvPr>
            <p:ph idx="1"/>
          </p:nvPr>
        </p:nvSpPr>
        <p:spPr>
          <a:xfrm>
            <a:off x="0" y="908720"/>
            <a:ext cx="9036496" cy="4525963"/>
          </a:xfrm>
        </p:spPr>
        <p:txBody>
          <a:bodyPr>
            <a:noAutofit/>
          </a:bodyPr>
          <a:lstStyle/>
          <a:p>
            <a:pPr algn="just"/>
            <a:r>
              <a:rPr lang="en-US" sz="2400" dirty="0" smtClean="0">
                <a:latin typeface="Times New Roman" pitchFamily="18" charset="0"/>
                <a:cs typeface="Times New Roman" pitchFamily="18" charset="0"/>
              </a:rPr>
              <a:t>Plants produce thousands of chemicals and many of these chemicals are released by leaching, exudation, or decomposition processes. </a:t>
            </a:r>
          </a:p>
          <a:p>
            <a:pPr algn="just"/>
            <a:r>
              <a:rPr lang="en-US" sz="2400" dirty="0" smtClean="0">
                <a:latin typeface="Times New Roman" pitchFamily="18" charset="0"/>
                <a:cs typeface="Times New Roman" pitchFamily="18" charset="0"/>
              </a:rPr>
              <a:t>Subsequently, some of these compounds are known as allelochemicals alter the growth or physiological functions of receiving plant species. </a:t>
            </a:r>
          </a:p>
          <a:p>
            <a:pPr algn="just"/>
            <a:r>
              <a:rPr lang="en-US" sz="2400" dirty="0" smtClean="0">
                <a:latin typeface="Times New Roman" pitchFamily="18" charset="0"/>
                <a:cs typeface="Times New Roman" pitchFamily="18" charset="0"/>
              </a:rPr>
              <a:t>Results of this investigation are in line with findings of </a:t>
            </a:r>
            <a:r>
              <a:rPr lang="en-US" sz="2400" dirty="0" err="1" smtClean="0">
                <a:latin typeface="Times New Roman" pitchFamily="18" charset="0"/>
                <a:cs typeface="Times New Roman" pitchFamily="18" charset="0"/>
              </a:rPr>
              <a:t>Muscolo</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et al.,</a:t>
            </a:r>
            <a:r>
              <a:rPr lang="en-US" sz="2400" dirty="0" smtClean="0">
                <a:latin typeface="Times New Roman" pitchFamily="18" charset="0"/>
                <a:cs typeface="Times New Roman" pitchFamily="18" charset="0"/>
              </a:rPr>
              <a:t>(2008) and </a:t>
            </a:r>
            <a:r>
              <a:rPr lang="en-US" sz="2400" dirty="0" err="1" smtClean="0">
                <a:latin typeface="Times New Roman" pitchFamily="18" charset="0"/>
                <a:cs typeface="Times New Roman" pitchFamily="18" charset="0"/>
              </a:rPr>
              <a:t>Lumining</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et al.,</a:t>
            </a:r>
            <a:r>
              <a:rPr lang="en-US" sz="2400" dirty="0" smtClean="0">
                <a:latin typeface="Times New Roman" pitchFamily="18" charset="0"/>
                <a:cs typeface="Times New Roman" pitchFamily="18" charset="0"/>
              </a:rPr>
              <a:t> (2017), recorded that the presence of </a:t>
            </a:r>
            <a:r>
              <a:rPr lang="en-US" sz="2400" dirty="0" err="1" smtClean="0">
                <a:latin typeface="Times New Roman" pitchFamily="18" charset="0"/>
                <a:cs typeface="Times New Roman" pitchFamily="18" charset="0"/>
              </a:rPr>
              <a:t>allolochemicals</a:t>
            </a:r>
            <a:r>
              <a:rPr lang="en-US" sz="2400" dirty="0" smtClean="0">
                <a:latin typeface="Times New Roman" pitchFamily="18" charset="0"/>
                <a:cs typeface="Times New Roman" pitchFamily="18" charset="0"/>
              </a:rPr>
              <a:t> such as tannin and phenols in </a:t>
            </a:r>
            <a:r>
              <a:rPr lang="en-US" sz="2400" i="1" dirty="0" err="1" smtClean="0">
                <a:latin typeface="Times New Roman" pitchFamily="18" charset="0"/>
                <a:cs typeface="Times New Roman" pitchFamily="18" charset="0"/>
              </a:rPr>
              <a:t>Mangifera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indica</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leaves have ability to inhibit seed germination of mustard seeds.</a:t>
            </a:r>
          </a:p>
          <a:p>
            <a:pPr algn="just"/>
            <a:r>
              <a:rPr lang="en-US" sz="2400" dirty="0" smtClean="0">
                <a:latin typeface="Times New Roman" pitchFamily="18" charset="0"/>
                <a:cs typeface="Times New Roman" pitchFamily="18" charset="0"/>
              </a:rPr>
              <a:t>Results of the present study by implication indicated that </a:t>
            </a:r>
            <a:r>
              <a:rPr lang="en-US" sz="2400" i="1" dirty="0" smtClean="0">
                <a:latin typeface="Times New Roman" pitchFamily="18" charset="0"/>
                <a:cs typeface="Times New Roman" pitchFamily="18" charset="0"/>
              </a:rPr>
              <a:t>A. </a:t>
            </a:r>
            <a:r>
              <a:rPr lang="en-US" sz="2400" i="1" dirty="0" err="1" smtClean="0">
                <a:latin typeface="Times New Roman" pitchFamily="18" charset="0"/>
                <a:cs typeface="Times New Roman" pitchFamily="18" charset="0"/>
              </a:rPr>
              <a:t>indica</a:t>
            </a:r>
            <a:r>
              <a:rPr lang="en-US" sz="2400" i="1" dirty="0" smtClean="0">
                <a:latin typeface="Times New Roman" pitchFamily="18" charset="0"/>
                <a:cs typeface="Times New Roman" pitchFamily="18" charset="0"/>
              </a:rPr>
              <a:t>, S. </a:t>
            </a:r>
            <a:r>
              <a:rPr lang="en-US" sz="2400" i="1" dirty="0" err="1" smtClean="0">
                <a:latin typeface="Times New Roman" pitchFamily="18" charset="0"/>
                <a:cs typeface="Times New Roman" pitchFamily="18" charset="0"/>
              </a:rPr>
              <a:t>siamea</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a:t>
            </a:r>
            <a:r>
              <a:rPr lang="en-US" sz="2400" i="1" dirty="0" smtClean="0">
                <a:latin typeface="Times New Roman" pitchFamily="18" charset="0"/>
                <a:cs typeface="Times New Roman" pitchFamily="18" charset="0"/>
              </a:rPr>
              <a:t> M. </a:t>
            </a:r>
            <a:r>
              <a:rPr lang="en-US" sz="2400" i="1" dirty="0" err="1" smtClean="0">
                <a:latin typeface="Times New Roman" pitchFamily="18" charset="0"/>
                <a:cs typeface="Times New Roman" pitchFamily="18" charset="0"/>
              </a:rPr>
              <a:t>indica</a:t>
            </a:r>
            <a:r>
              <a:rPr lang="en-US" sz="2400" dirty="0" smtClean="0">
                <a:latin typeface="Times New Roman" pitchFamily="18" charset="0"/>
                <a:cs typeface="Times New Roman" pitchFamily="18" charset="0"/>
              </a:rPr>
              <a:t> leaves contain growth inhibitory substances capable of causing allelochemicals (</a:t>
            </a:r>
            <a:r>
              <a:rPr lang="en-US" sz="2400" dirty="0" err="1" smtClean="0">
                <a:latin typeface="Times New Roman" pitchFamily="18" charset="0"/>
                <a:cs typeface="Times New Roman" pitchFamily="18" charset="0"/>
              </a:rPr>
              <a:t>Abdus</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 et al.,</a:t>
            </a:r>
            <a:r>
              <a:rPr lang="en-US" sz="2400" dirty="0" smtClean="0">
                <a:latin typeface="Times New Roman" pitchFamily="18" charset="0"/>
                <a:cs typeface="Times New Roman" pitchFamily="18" charset="0"/>
              </a:rPr>
              <a:t>2010).</a:t>
            </a:r>
            <a:endParaRPr lang="en-GB" sz="2400" dirty="0" smtClean="0">
              <a:latin typeface="Times New Roman" pitchFamily="18" charset="0"/>
              <a:cs typeface="Times New Roman" pitchFamily="18" charset="0"/>
            </a:endParaRPr>
          </a:p>
          <a:p>
            <a:pPr algn="just"/>
            <a:endParaRPr lang="en-GB"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15416"/>
            <a:ext cx="8229600" cy="1143000"/>
          </a:xfrm>
        </p:spPr>
        <p:txBody>
          <a:bodyPr>
            <a:normAutofit/>
          </a:bodyPr>
          <a:lstStyle/>
          <a:p>
            <a:r>
              <a:rPr lang="en-US" sz="2800" b="1" dirty="0" smtClean="0">
                <a:latin typeface="Times New Roman" pitchFamily="18" charset="0"/>
                <a:cs typeface="Times New Roman" pitchFamily="18" charset="0"/>
              </a:rPr>
              <a:t>DISCUSSION CONT’D</a:t>
            </a:r>
            <a:endParaRPr lang="en-GB" sz="2800" dirty="0">
              <a:latin typeface="Times New Roman" pitchFamily="18" charset="0"/>
              <a:cs typeface="Times New Roman" pitchFamily="18" charset="0"/>
            </a:endParaRPr>
          </a:p>
        </p:txBody>
      </p:sp>
      <p:sp>
        <p:nvSpPr>
          <p:cNvPr id="3" name="Content Placeholder 2"/>
          <p:cNvSpPr>
            <a:spLocks noGrp="1"/>
          </p:cNvSpPr>
          <p:nvPr>
            <p:ph idx="1"/>
          </p:nvPr>
        </p:nvSpPr>
        <p:spPr>
          <a:xfrm>
            <a:off x="191666" y="908720"/>
            <a:ext cx="8964488" cy="4525963"/>
          </a:xfrm>
        </p:spPr>
        <p:txBody>
          <a:bodyPr>
            <a:noAutofit/>
          </a:bodyPr>
          <a:lstStyle/>
          <a:p>
            <a:pPr algn="just"/>
            <a:r>
              <a:rPr lang="en-US" sz="2400" dirty="0" smtClean="0">
                <a:latin typeface="Times New Roman" pitchFamily="18" charset="0"/>
                <a:cs typeface="Times New Roman" pitchFamily="18" charset="0"/>
              </a:rPr>
              <a:t>Significant reduction noticed on the agronomic parameters (number of leaf, stem diameter and plant height) of the maize with increase in the level of plant powders indicated reduction in the growth parameters of the plant.</a:t>
            </a:r>
          </a:p>
          <a:p>
            <a:pPr algn="just"/>
            <a:r>
              <a:rPr lang="en-US" sz="2400" dirty="0" smtClean="0">
                <a:latin typeface="Times New Roman" pitchFamily="18" charset="0"/>
                <a:cs typeface="Times New Roman" pitchFamily="18" charset="0"/>
              </a:rPr>
              <a:t>An observation which increased with increase in amount of plants powder suggesting that inhibitory activity of the leaf powders of </a:t>
            </a:r>
            <a:r>
              <a:rPr lang="en-US" sz="2400" i="1" dirty="0" smtClean="0">
                <a:latin typeface="Times New Roman" pitchFamily="18" charset="0"/>
                <a:cs typeface="Times New Roman" pitchFamily="18" charset="0"/>
              </a:rPr>
              <a:t>A. </a:t>
            </a:r>
            <a:r>
              <a:rPr lang="en-US" sz="2400" i="1" dirty="0" err="1" smtClean="0">
                <a:latin typeface="Times New Roman" pitchFamily="18" charset="0"/>
                <a:cs typeface="Times New Roman" pitchFamily="18" charset="0"/>
              </a:rPr>
              <a:t>indica</a:t>
            </a:r>
            <a:r>
              <a:rPr lang="en-US" sz="2400" i="1" dirty="0" smtClean="0">
                <a:latin typeface="Times New Roman" pitchFamily="18" charset="0"/>
                <a:cs typeface="Times New Roman" pitchFamily="18" charset="0"/>
              </a:rPr>
              <a:t>, S. </a:t>
            </a:r>
            <a:r>
              <a:rPr lang="en-US" sz="2400" i="1" dirty="0" err="1" smtClean="0">
                <a:latin typeface="Times New Roman" pitchFamily="18" charset="0"/>
                <a:cs typeface="Times New Roman" pitchFamily="18" charset="0"/>
              </a:rPr>
              <a:t>siamea</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a:t>
            </a:r>
            <a:r>
              <a:rPr lang="en-US" sz="2400" i="1" dirty="0" smtClean="0">
                <a:latin typeface="Times New Roman" pitchFamily="18" charset="0"/>
                <a:cs typeface="Times New Roman" pitchFamily="18" charset="0"/>
              </a:rPr>
              <a:t> M. </a:t>
            </a:r>
            <a:r>
              <a:rPr lang="en-US" sz="2400" i="1" dirty="0" err="1" smtClean="0">
                <a:latin typeface="Times New Roman" pitchFamily="18" charset="0"/>
                <a:cs typeface="Times New Roman" pitchFamily="18" charset="0"/>
              </a:rPr>
              <a:t>indica</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were proportional to the quantity of powder and that higher quantity had the stronger inhibitory effect.</a:t>
            </a:r>
          </a:p>
          <a:p>
            <a:pPr algn="just"/>
            <a:r>
              <a:rPr lang="en-US" sz="2400" dirty="0" smtClean="0">
                <a:latin typeface="Times New Roman" pitchFamily="18" charset="0"/>
                <a:cs typeface="Times New Roman" pitchFamily="18" charset="0"/>
              </a:rPr>
              <a:t> The powder of plant leaves possibly had inhibitory effect on meristematic and other developmental tissues of agronomic characters of the plants. </a:t>
            </a:r>
          </a:p>
          <a:p>
            <a:pPr algn="just"/>
            <a:r>
              <a:rPr lang="en-US" sz="2400" dirty="0" smtClean="0">
                <a:latin typeface="Times New Roman" pitchFamily="18" charset="0"/>
                <a:cs typeface="Times New Roman" pitchFamily="18" charset="0"/>
              </a:rPr>
              <a:t>This result corroborated findings of </a:t>
            </a:r>
            <a:r>
              <a:rPr lang="en-US" sz="2400" dirty="0" err="1" smtClean="0">
                <a:latin typeface="Times New Roman" pitchFamily="18" charset="0"/>
                <a:cs typeface="Times New Roman" pitchFamily="18" charset="0"/>
              </a:rPr>
              <a:t>Sisodia</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Siddiqui</a:t>
            </a:r>
            <a:r>
              <a:rPr lang="en-US" sz="2400" dirty="0" smtClean="0">
                <a:latin typeface="Times New Roman" pitchFamily="18" charset="0"/>
                <a:cs typeface="Times New Roman" pitchFamily="18" charset="0"/>
              </a:rPr>
              <a:t> (2008, 2009), noted that the inhibitory effect of </a:t>
            </a:r>
            <a:r>
              <a:rPr lang="en-US" sz="2400" i="1" dirty="0" smtClean="0">
                <a:latin typeface="Times New Roman" pitchFamily="18" charset="0"/>
                <a:cs typeface="Times New Roman" pitchFamily="18" charset="0"/>
              </a:rPr>
              <a:t>Croton </a:t>
            </a:r>
            <a:r>
              <a:rPr lang="en-US" sz="2400" i="1" dirty="0" err="1" smtClean="0">
                <a:latin typeface="Times New Roman" pitchFamily="18" charset="0"/>
                <a:cs typeface="Times New Roman" pitchFamily="18" charset="0"/>
              </a:rPr>
              <a:t>bonplandium</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was found to increase with increase in the concentration of the aqueous extracts</a:t>
            </a:r>
            <a:endParaRPr lang="en-GB"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844"/>
            <a:ext cx="8229600" cy="714380"/>
          </a:xfrm>
        </p:spPr>
        <p:txBody>
          <a:bodyPr>
            <a:normAutofit fontScale="90000"/>
          </a:bodyPr>
          <a:lstStyle/>
          <a:p>
            <a:r>
              <a:rPr lang="en-US" b="1" dirty="0" smtClean="0"/>
              <a:t/>
            </a:r>
            <a:br>
              <a:rPr lang="en-US" b="1" dirty="0" smtClean="0"/>
            </a:br>
            <a:r>
              <a:rPr lang="en-US" sz="3100" b="1" dirty="0" smtClean="0">
                <a:latin typeface="Times New Roman" pitchFamily="18" charset="0"/>
                <a:cs typeface="Times New Roman" pitchFamily="18" charset="0"/>
              </a:rPr>
              <a:t>Conclusion and Recommendation</a:t>
            </a:r>
            <a:r>
              <a:rPr lang="en-GB" sz="3100" dirty="0" smtClean="0"/>
              <a:t/>
            </a:r>
            <a:br>
              <a:rPr lang="en-GB" sz="3100" dirty="0" smtClean="0"/>
            </a:br>
            <a:endParaRPr lang="en-GB" sz="3100" dirty="0"/>
          </a:p>
        </p:txBody>
      </p:sp>
      <p:sp>
        <p:nvSpPr>
          <p:cNvPr id="3" name="Content Placeholder 2"/>
          <p:cNvSpPr>
            <a:spLocks noGrp="1"/>
          </p:cNvSpPr>
          <p:nvPr>
            <p:ph idx="1"/>
          </p:nvPr>
        </p:nvSpPr>
        <p:spPr>
          <a:xfrm>
            <a:off x="179512" y="908720"/>
            <a:ext cx="8784976" cy="4525963"/>
          </a:xfrm>
        </p:spPr>
        <p:txBody>
          <a:bodyPr>
            <a:noAutofit/>
          </a:bodyPr>
          <a:lstStyle/>
          <a:p>
            <a:pPr algn="just">
              <a:lnSpc>
                <a:spcPct val="150000"/>
              </a:lnSpc>
            </a:pPr>
            <a:r>
              <a:rPr lang="en-US" sz="2200" dirty="0" smtClean="0">
                <a:latin typeface="Times New Roman" pitchFamily="18" charset="0"/>
                <a:cs typeface="Times New Roman" pitchFamily="18" charset="0"/>
              </a:rPr>
              <a:t>From the results obtained, its concluded that stimulatory and inhibitory effects of </a:t>
            </a:r>
            <a:r>
              <a:rPr lang="en-US" sz="2200" dirty="0" err="1" smtClean="0">
                <a:latin typeface="Times New Roman" pitchFamily="18" charset="0"/>
                <a:cs typeface="Times New Roman" pitchFamily="18" charset="0"/>
              </a:rPr>
              <a:t>allelochemical</a:t>
            </a:r>
            <a:r>
              <a:rPr lang="en-US" sz="2200" dirty="0" smtClean="0">
                <a:latin typeface="Times New Roman" pitchFamily="18" charset="0"/>
                <a:cs typeface="Times New Roman" pitchFamily="18" charset="0"/>
              </a:rPr>
              <a:t> substances of the botanicals(</a:t>
            </a:r>
            <a:r>
              <a:rPr lang="en-US" sz="2200" i="1" dirty="0" err="1" smtClean="0">
                <a:latin typeface="Times New Roman" pitchFamily="18" charset="0"/>
                <a:cs typeface="Times New Roman" pitchFamily="18" charset="0"/>
              </a:rPr>
              <a:t>A.indica,S.siamea</a:t>
            </a:r>
            <a:r>
              <a:rPr lang="en-US" sz="2200" dirty="0" err="1" smtClean="0">
                <a:latin typeface="Times New Roman" pitchFamily="18" charset="0"/>
                <a:cs typeface="Times New Roman" pitchFamily="18" charset="0"/>
              </a:rPr>
              <a:t>and</a:t>
            </a:r>
            <a:r>
              <a:rPr lang="en-US" sz="2200" i="1" dirty="0" err="1" smtClean="0">
                <a:latin typeface="Times New Roman" pitchFamily="18" charset="0"/>
                <a:cs typeface="Times New Roman" pitchFamily="18" charset="0"/>
              </a:rPr>
              <a:t>M.indica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leafpowders</a:t>
            </a:r>
            <a:r>
              <a:rPr lang="en-US" sz="2200" dirty="0" smtClean="0">
                <a:latin typeface="Times New Roman" pitchFamily="18" charset="0"/>
                <a:cs typeface="Times New Roman" pitchFamily="18" charset="0"/>
              </a:rPr>
              <a:t> on the germination, growth and yield  of maize (</a:t>
            </a:r>
            <a:r>
              <a:rPr lang="en-US" sz="2200" i="1" dirty="0" smtClean="0">
                <a:latin typeface="Times New Roman" pitchFamily="18" charset="0"/>
                <a:cs typeface="Times New Roman" pitchFamily="18" charset="0"/>
              </a:rPr>
              <a:t>Z. </a:t>
            </a:r>
            <a:r>
              <a:rPr lang="en-US" sz="2200" i="1" dirty="0" err="1" smtClean="0">
                <a:latin typeface="Times New Roman" pitchFamily="18" charset="0"/>
                <a:cs typeface="Times New Roman" pitchFamily="18" charset="0"/>
              </a:rPr>
              <a:t>mayz</a:t>
            </a:r>
            <a:r>
              <a:rPr lang="en-US" sz="2200" dirty="0" smtClean="0">
                <a:latin typeface="Times New Roman" pitchFamily="18" charset="0"/>
                <a:cs typeface="Times New Roman" pitchFamily="18" charset="0"/>
              </a:rPr>
              <a:t>) plants,</a:t>
            </a:r>
          </a:p>
          <a:p>
            <a:pPr algn="just">
              <a:lnSpc>
                <a:spcPct val="150000"/>
              </a:lnSpc>
            </a:pPr>
            <a:r>
              <a:rPr lang="en-US" sz="2200" dirty="0" smtClean="0">
                <a:latin typeface="Times New Roman" pitchFamily="18" charset="0"/>
                <a:cs typeface="Times New Roman" pitchFamily="18" charset="0"/>
              </a:rPr>
              <a:t>This depending on quantity and stage of development on which the leaf powders were applied under investigation.</a:t>
            </a:r>
            <a:endParaRPr lang="en-GB"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This study recommends that maize should not be cultivated under or around </a:t>
            </a:r>
            <a:r>
              <a:rPr lang="en-US" sz="2200" i="1" dirty="0" smtClean="0">
                <a:latin typeface="Times New Roman" pitchFamily="18" charset="0"/>
                <a:cs typeface="Times New Roman" pitchFamily="18" charset="0"/>
              </a:rPr>
              <a:t>A. </a:t>
            </a:r>
            <a:r>
              <a:rPr lang="en-US" sz="2200" i="1" dirty="0" err="1" smtClean="0">
                <a:latin typeface="Times New Roman" pitchFamily="18" charset="0"/>
                <a:cs typeface="Times New Roman" pitchFamily="18" charset="0"/>
              </a:rPr>
              <a:t>indica</a:t>
            </a:r>
            <a:r>
              <a:rPr lang="en-US" sz="2200" i="1" dirty="0" smtClean="0">
                <a:latin typeface="Times New Roman" pitchFamily="18" charset="0"/>
                <a:cs typeface="Times New Roman" pitchFamily="18" charset="0"/>
              </a:rPr>
              <a:t>, S. </a:t>
            </a:r>
            <a:r>
              <a:rPr lang="en-US" sz="2200" i="1" dirty="0" err="1" smtClean="0">
                <a:latin typeface="Times New Roman" pitchFamily="18" charset="0"/>
                <a:cs typeface="Times New Roman" pitchFamily="18" charset="0"/>
              </a:rPr>
              <a:t>siamea</a:t>
            </a:r>
            <a:r>
              <a:rPr lang="en-US" sz="2200"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and</a:t>
            </a:r>
            <a:r>
              <a:rPr lang="en-US" sz="2200" i="1" dirty="0" smtClean="0">
                <a:latin typeface="Times New Roman" pitchFamily="18" charset="0"/>
                <a:cs typeface="Times New Roman" pitchFamily="18" charset="0"/>
              </a:rPr>
              <a:t> M. </a:t>
            </a:r>
            <a:r>
              <a:rPr lang="en-US" sz="2200" i="1" dirty="0" err="1" smtClean="0">
                <a:latin typeface="Times New Roman" pitchFamily="18" charset="0"/>
                <a:cs typeface="Times New Roman" pitchFamily="18" charset="0"/>
              </a:rPr>
              <a:t>indica</a:t>
            </a:r>
            <a:r>
              <a:rPr lang="en-US" sz="2200" i="1" dirty="0" smtClean="0">
                <a:latin typeface="Times New Roman" pitchFamily="18" charset="0"/>
                <a:cs typeface="Times New Roman" pitchFamily="18" charset="0"/>
              </a:rPr>
              <a:t>.</a:t>
            </a:r>
            <a:endParaRPr lang="en-GB" sz="2200" dirty="0" smtClean="0">
              <a:latin typeface="Times New Roman" pitchFamily="18" charset="0"/>
              <a:cs typeface="Times New Roman" pitchFamily="18" charset="0"/>
            </a:endParaRPr>
          </a:p>
          <a:p>
            <a:pPr algn="just">
              <a:lnSpc>
                <a:spcPct val="150000"/>
              </a:lnSpc>
              <a:buNone/>
            </a:pPr>
            <a:endParaRPr lang="en-GB"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28628"/>
          </a:xfrm>
        </p:spPr>
        <p:txBody>
          <a:bodyPr>
            <a:noAutofit/>
          </a:bodyPr>
          <a:lstStyle/>
          <a:p>
            <a:r>
              <a:rPr lang="en-GB" sz="5400" b="1" dirty="0" smtClean="0"/>
              <a:t/>
            </a:r>
            <a:br>
              <a:rPr lang="en-GB" sz="5400" b="1" dirty="0" smtClean="0"/>
            </a:br>
            <a:r>
              <a:rPr lang="en-GB" sz="3600" b="1" dirty="0" smtClean="0"/>
              <a:t>REFERENCES</a:t>
            </a:r>
            <a:r>
              <a:rPr lang="en-GB" sz="5400" dirty="0" smtClean="0"/>
              <a:t/>
            </a:r>
            <a:br>
              <a:rPr lang="en-GB" sz="5400" dirty="0" smtClean="0"/>
            </a:br>
            <a:endParaRPr lang="en-GB" sz="5400" dirty="0"/>
          </a:p>
        </p:txBody>
      </p:sp>
      <p:sp>
        <p:nvSpPr>
          <p:cNvPr id="3" name="Content Placeholder 2"/>
          <p:cNvSpPr>
            <a:spLocks noGrp="1"/>
          </p:cNvSpPr>
          <p:nvPr>
            <p:ph idx="1"/>
          </p:nvPr>
        </p:nvSpPr>
        <p:spPr>
          <a:xfrm>
            <a:off x="179512" y="642918"/>
            <a:ext cx="8964488" cy="5786478"/>
          </a:xfrm>
        </p:spPr>
        <p:txBody>
          <a:bodyPr>
            <a:noAutofit/>
          </a:bodyPr>
          <a:lstStyle/>
          <a:p>
            <a:r>
              <a:rPr lang="en-GB" sz="1400" dirty="0" smtClean="0"/>
              <a:t>Anonymous. 1996. (International Allelopathy Society), 1996. First World Congress on </a:t>
            </a:r>
          </a:p>
          <a:p>
            <a:r>
              <a:rPr lang="en-GB" sz="1400" dirty="0" smtClean="0"/>
              <a:t>Allelopathy. A science for the future, Cadiz, Spain. </a:t>
            </a:r>
          </a:p>
          <a:p>
            <a:pPr algn="just">
              <a:lnSpc>
                <a:spcPct val="160000"/>
              </a:lnSpc>
            </a:pPr>
            <a:r>
              <a:rPr lang="en-GB" sz="1400" dirty="0" err="1" smtClean="0">
                <a:latin typeface="Times New Roman" pitchFamily="18" charset="0"/>
                <a:cs typeface="Times New Roman" pitchFamily="18" charset="0"/>
              </a:rPr>
              <a:t>Bertin</a:t>
            </a:r>
            <a:r>
              <a:rPr lang="en-GB" sz="1400" dirty="0" smtClean="0">
                <a:latin typeface="Times New Roman" pitchFamily="18" charset="0"/>
                <a:cs typeface="Times New Roman" pitchFamily="18" charset="0"/>
              </a:rPr>
              <a:t> C., Paul R.N., Duke S.O. and Weston L.A. 2003. Laboratory assessment of the allelopathic effects of fine leaf fescues</a:t>
            </a:r>
            <a:r>
              <a:rPr lang="en-GB" sz="1400" i="1" dirty="0" smtClean="0">
                <a:latin typeface="Times New Roman" pitchFamily="18" charset="0"/>
                <a:cs typeface="Times New Roman" pitchFamily="18" charset="0"/>
              </a:rPr>
              <a:t>. J. 	Chem. Ecol., </a:t>
            </a:r>
            <a:r>
              <a:rPr lang="en-GB" sz="1400" dirty="0" smtClean="0">
                <a:latin typeface="Times New Roman" pitchFamily="18" charset="0"/>
                <a:cs typeface="Times New Roman" pitchFamily="18" charset="0"/>
              </a:rPr>
              <a:t>29</a:t>
            </a:r>
            <a:r>
              <a:rPr lang="en-GB" sz="1400" i="1"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1919- 1937.</a:t>
            </a:r>
          </a:p>
          <a:p>
            <a:pPr algn="just">
              <a:lnSpc>
                <a:spcPct val="160000"/>
              </a:lnSpc>
            </a:pPr>
            <a:r>
              <a:rPr lang="en-GB" sz="1400" dirty="0" err="1" smtClean="0">
                <a:latin typeface="Times New Roman" pitchFamily="18" charset="0"/>
                <a:cs typeface="Times New Roman" pitchFamily="18" charset="0"/>
              </a:rPr>
              <a:t>Beyschlag</a:t>
            </a:r>
            <a:r>
              <a:rPr lang="en-GB" sz="1400" dirty="0" smtClean="0">
                <a:latin typeface="Times New Roman" pitchFamily="18" charset="0"/>
                <a:cs typeface="Times New Roman" pitchFamily="18" charset="0"/>
              </a:rPr>
              <a:t> W., </a:t>
            </a:r>
            <a:r>
              <a:rPr lang="en-GB" sz="1400" dirty="0" err="1" smtClean="0">
                <a:latin typeface="Times New Roman" pitchFamily="18" charset="0"/>
                <a:cs typeface="Times New Roman" pitchFamily="18" charset="0"/>
              </a:rPr>
              <a:t>Ryel</a:t>
            </a:r>
            <a:r>
              <a:rPr lang="en-GB" sz="1400" dirty="0" smtClean="0">
                <a:latin typeface="Times New Roman" pitchFamily="18" charset="0"/>
                <a:cs typeface="Times New Roman" pitchFamily="18" charset="0"/>
              </a:rPr>
              <a:t> R.J., </a:t>
            </a:r>
            <a:r>
              <a:rPr lang="en-GB" sz="1400" dirty="0" err="1" smtClean="0">
                <a:latin typeface="Times New Roman" pitchFamily="18" charset="0"/>
                <a:cs typeface="Times New Roman" pitchFamily="18" charset="0"/>
              </a:rPr>
              <a:t>Ullmann</a:t>
            </a:r>
            <a:r>
              <a:rPr lang="en-GB" sz="1400" dirty="0" smtClean="0">
                <a:latin typeface="Times New Roman" pitchFamily="18" charset="0"/>
                <a:cs typeface="Times New Roman" pitchFamily="18" charset="0"/>
              </a:rPr>
              <a:t> I. and Eckstein J. 1996. Experimental studies on the competitive balance between two Central European roadside grasses with different growth forms. 2 Controlled experiments on the influence of soil depth, salinity and </a:t>
            </a:r>
            <a:r>
              <a:rPr lang="en-GB" sz="1400" dirty="0" err="1" smtClean="0">
                <a:latin typeface="Times New Roman" pitchFamily="18" charset="0"/>
                <a:cs typeface="Times New Roman" pitchFamily="18" charset="0"/>
              </a:rPr>
              <a:t>allelopathy</a:t>
            </a:r>
            <a:r>
              <a:rPr lang="en-GB" sz="1400" dirty="0" smtClean="0">
                <a:latin typeface="Times New Roman" pitchFamily="18" charset="0"/>
                <a:cs typeface="Times New Roman" pitchFamily="18" charset="0"/>
              </a:rPr>
              <a:t>. </a:t>
            </a:r>
            <a:r>
              <a:rPr lang="en-GB" sz="1400" i="1" dirty="0" smtClean="0">
                <a:latin typeface="Times New Roman" pitchFamily="18" charset="0"/>
                <a:cs typeface="Times New Roman" pitchFamily="18" charset="0"/>
              </a:rPr>
              <a:t>Bot. </a:t>
            </a:r>
            <a:r>
              <a:rPr lang="en-GB" sz="1400" i="1" dirty="0" err="1" smtClean="0">
                <a:latin typeface="Times New Roman" pitchFamily="18" charset="0"/>
                <a:cs typeface="Times New Roman" pitchFamily="18" charset="0"/>
              </a:rPr>
              <a:t>Acta</a:t>
            </a:r>
            <a:r>
              <a:rPr lang="en-GB" sz="1400" dirty="0" smtClean="0">
                <a:latin typeface="Times New Roman" pitchFamily="18" charset="0"/>
                <a:cs typeface="Times New Roman" pitchFamily="18" charset="0"/>
              </a:rPr>
              <a:t>, 109, 6, 449–455.</a:t>
            </a:r>
          </a:p>
          <a:p>
            <a:pPr algn="just">
              <a:lnSpc>
                <a:spcPct val="160000"/>
              </a:lnSpc>
            </a:pPr>
            <a:r>
              <a:rPr lang="en-GB" sz="1400" dirty="0" err="1" smtClean="0">
                <a:latin typeface="Times New Roman" pitchFamily="18" charset="0"/>
                <a:cs typeface="Times New Roman" pitchFamily="18" charset="0"/>
              </a:rPr>
              <a:t>Birkett</a:t>
            </a:r>
            <a:r>
              <a:rPr lang="en-GB" sz="1400" dirty="0" smtClean="0">
                <a:latin typeface="Times New Roman" pitchFamily="18" charset="0"/>
                <a:cs typeface="Times New Roman" pitchFamily="18" charset="0"/>
              </a:rPr>
              <a:t> MA. Chamberlain K., Hooper A.M. and Pickett JA. 2001. Does </a:t>
            </a:r>
            <a:r>
              <a:rPr lang="en-GB" sz="1400" dirty="0" err="1" smtClean="0">
                <a:latin typeface="Times New Roman" pitchFamily="18" charset="0"/>
                <a:cs typeface="Times New Roman" pitchFamily="18" charset="0"/>
              </a:rPr>
              <a:t>allelopathy</a:t>
            </a:r>
            <a:r>
              <a:rPr lang="en-GB" sz="1400" dirty="0" smtClean="0">
                <a:latin typeface="Times New Roman" pitchFamily="18" charset="0"/>
                <a:cs typeface="Times New Roman" pitchFamily="18" charset="0"/>
              </a:rPr>
              <a:t> offer real promise for practical weed management and for explaining </a:t>
            </a:r>
            <a:r>
              <a:rPr lang="en-GB" sz="1400" dirty="0" err="1" smtClean="0">
                <a:latin typeface="Times New Roman" pitchFamily="18" charset="0"/>
                <a:cs typeface="Times New Roman" pitchFamily="18" charset="0"/>
              </a:rPr>
              <a:t>rhizosphere</a:t>
            </a:r>
            <a:r>
              <a:rPr lang="en-GB" sz="1400" dirty="0" smtClean="0">
                <a:latin typeface="Times New Roman" pitchFamily="18" charset="0"/>
                <a:cs typeface="Times New Roman" pitchFamily="18" charset="0"/>
              </a:rPr>
              <a:t> interactions involving higher plants?. </a:t>
            </a:r>
            <a:r>
              <a:rPr lang="en-GB" sz="1400" i="1" dirty="0" smtClean="0">
                <a:latin typeface="Times New Roman" pitchFamily="18" charset="0"/>
                <a:cs typeface="Times New Roman" pitchFamily="18" charset="0"/>
              </a:rPr>
              <a:t>Plant and Soil</a:t>
            </a:r>
            <a:r>
              <a:rPr lang="en-GB" sz="1400" dirty="0" smtClean="0">
                <a:latin typeface="Times New Roman" pitchFamily="18" charset="0"/>
                <a:cs typeface="Times New Roman" pitchFamily="18" charset="0"/>
              </a:rPr>
              <a:t>, 232, 31–39.</a:t>
            </a:r>
          </a:p>
          <a:p>
            <a:pPr algn="just">
              <a:lnSpc>
                <a:spcPct val="160000"/>
              </a:lnSpc>
            </a:pPr>
            <a:r>
              <a:rPr lang="en-GB" sz="1400" dirty="0" smtClean="0">
                <a:latin typeface="Times New Roman" pitchFamily="18" charset="0"/>
                <a:cs typeface="Times New Roman" pitchFamily="18" charset="0"/>
              </a:rPr>
              <a:t>Callaway R.M., Ridenour W.M., </a:t>
            </a:r>
            <a:r>
              <a:rPr lang="en-GB" sz="1400" dirty="0" err="1" smtClean="0">
                <a:latin typeface="Times New Roman" pitchFamily="18" charset="0"/>
                <a:cs typeface="Times New Roman" pitchFamily="18" charset="0"/>
              </a:rPr>
              <a:t>Laboski</a:t>
            </a:r>
            <a:r>
              <a:rPr lang="en-GB" sz="1400" dirty="0" smtClean="0">
                <a:latin typeface="Times New Roman" pitchFamily="18" charset="0"/>
                <a:cs typeface="Times New Roman" pitchFamily="18" charset="0"/>
              </a:rPr>
              <a:t> T., Weir T. L. and </a:t>
            </a:r>
            <a:r>
              <a:rPr lang="en-GB" sz="1400" dirty="0" err="1" smtClean="0">
                <a:latin typeface="Times New Roman" pitchFamily="18" charset="0"/>
                <a:cs typeface="Times New Roman" pitchFamily="18" charset="0"/>
              </a:rPr>
              <a:t>Vivanco</a:t>
            </a:r>
            <a:r>
              <a:rPr lang="en-GB" sz="1400" dirty="0" smtClean="0">
                <a:latin typeface="Times New Roman" pitchFamily="18" charset="0"/>
                <a:cs typeface="Times New Roman" pitchFamily="18" charset="0"/>
              </a:rPr>
              <a:t> J.M. 2005. Natural selection for resistance to the </a:t>
            </a:r>
            <a:r>
              <a:rPr lang="en-GB" sz="1400" dirty="0" err="1" smtClean="0">
                <a:latin typeface="Times New Roman" pitchFamily="18" charset="0"/>
                <a:cs typeface="Times New Roman" pitchFamily="18" charset="0"/>
              </a:rPr>
              <a:t>allelopathic</a:t>
            </a:r>
            <a:r>
              <a:rPr lang="en-GB" sz="1400" dirty="0" smtClean="0">
                <a:latin typeface="Times New Roman" pitchFamily="18" charset="0"/>
                <a:cs typeface="Times New Roman" pitchFamily="18" charset="0"/>
              </a:rPr>
              <a:t> effects of invasive plants</a:t>
            </a:r>
            <a:r>
              <a:rPr lang="en-GB" sz="1400" i="1" dirty="0" smtClean="0">
                <a:latin typeface="Times New Roman" pitchFamily="18" charset="0"/>
                <a:cs typeface="Times New Roman" pitchFamily="18" charset="0"/>
              </a:rPr>
              <a:t>. J. Ecol., </a:t>
            </a:r>
            <a:r>
              <a:rPr lang="en-GB" sz="1400" dirty="0" smtClean="0">
                <a:latin typeface="Times New Roman" pitchFamily="18" charset="0"/>
                <a:cs typeface="Times New Roman" pitchFamily="18" charset="0"/>
              </a:rPr>
              <a:t>93, 576–583. </a:t>
            </a:r>
            <a:r>
              <a:rPr lang="en-GB" sz="1400" dirty="0" err="1" smtClean="0">
                <a:latin typeface="Times New Roman" pitchFamily="18" charset="0"/>
                <a:cs typeface="Times New Roman" pitchFamily="18" charset="0"/>
              </a:rPr>
              <a:t>Caton</a:t>
            </a:r>
            <a:r>
              <a:rPr lang="en-GB" sz="1400" dirty="0" smtClean="0">
                <a:latin typeface="Times New Roman" pitchFamily="18" charset="0"/>
                <a:cs typeface="Times New Roman" pitchFamily="18" charset="0"/>
              </a:rPr>
              <a:t>, B. P., A.M., Mortimer, T.C. Hill, J.E. Gibson and A.J. Fisher., 1999. Weed morphology effects on competitiveness for light in direct – seeded rice. </a:t>
            </a:r>
            <a:r>
              <a:rPr lang="en-GB" sz="1400" i="1" dirty="0" smtClean="0">
                <a:latin typeface="Times New Roman" pitchFamily="18" charset="0"/>
                <a:cs typeface="Times New Roman" pitchFamily="18" charset="0"/>
              </a:rPr>
              <a:t>Proc.17th Asian-Pacific, weed sci., Soc. Conf., Bangkok</a:t>
            </a:r>
            <a:r>
              <a:rPr lang="en-GB" sz="1400" dirty="0" smtClean="0">
                <a:latin typeface="Times New Roman" pitchFamily="18" charset="0"/>
                <a:cs typeface="Times New Roman" pitchFamily="18" charset="0"/>
              </a:rPr>
              <a:t>, 1.A, 116-120.</a:t>
            </a:r>
          </a:p>
          <a:p>
            <a:pPr algn="just">
              <a:lnSpc>
                <a:spcPct val="160000"/>
              </a:lnSpc>
            </a:pPr>
            <a:r>
              <a:rPr lang="en-GB" sz="1400" dirty="0" err="1" smtClean="0">
                <a:latin typeface="Times New Roman" pitchFamily="18" charset="0"/>
                <a:cs typeface="Times New Roman" pitchFamily="18" charset="0"/>
              </a:rPr>
              <a:t>Cheneya</a:t>
            </a:r>
            <a:r>
              <a:rPr lang="en-GB" sz="1400" dirty="0" smtClean="0">
                <a:latin typeface="Times New Roman" pitchFamily="18" charset="0"/>
                <a:cs typeface="Times New Roman" pitchFamily="18" charset="0"/>
              </a:rPr>
              <a:t>, W.R. and O.M. Knudson, 1988.Germination of </a:t>
            </a:r>
            <a:r>
              <a:rPr lang="en-GB" sz="1400" i="1" dirty="0" err="1" smtClean="0">
                <a:latin typeface="Times New Roman" pitchFamily="18" charset="0"/>
                <a:cs typeface="Times New Roman" pitchFamily="18" charset="0"/>
              </a:rPr>
              <a:t>Azadirachta</a:t>
            </a:r>
            <a:r>
              <a:rPr lang="en-GB" sz="1400" i="1" dirty="0" smtClean="0">
                <a:latin typeface="Times New Roman" pitchFamily="18" charset="0"/>
                <a:cs typeface="Times New Roman" pitchFamily="18" charset="0"/>
              </a:rPr>
              <a:t> </a:t>
            </a:r>
            <a:r>
              <a:rPr lang="en-GB" sz="1400" i="1" dirty="0" err="1" smtClean="0">
                <a:latin typeface="Times New Roman" pitchFamily="18" charset="0"/>
                <a:cs typeface="Times New Roman" pitchFamily="18" charset="0"/>
              </a:rPr>
              <a:t>indica</a:t>
            </a:r>
            <a:r>
              <a:rPr lang="en-GB" sz="1400" i="1"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seeds enhanced by endocarp removal. International Tree Crops J., 7: 143-146.</a:t>
            </a:r>
          </a:p>
          <a:p>
            <a:pPr algn="just">
              <a:lnSpc>
                <a:spcPct val="160000"/>
              </a:lnSpc>
            </a:pPr>
            <a:r>
              <a:rPr lang="en-GB" sz="1400" dirty="0" smtClean="0">
                <a:latin typeface="Times New Roman" pitchFamily="18" charset="0"/>
                <a:cs typeface="Times New Roman" pitchFamily="18" charset="0"/>
              </a:rPr>
              <a:t>Chon, S. U. and J. D. Kim, (2002). Biological Activity and Quantification of Suspected Allelochemicals from Alfalfa Plant Parts. J. </a:t>
            </a:r>
            <a:r>
              <a:rPr lang="en-GB" sz="1400" dirty="0" err="1" smtClean="0">
                <a:latin typeface="Times New Roman" pitchFamily="18" charset="0"/>
                <a:cs typeface="Times New Roman" pitchFamily="18" charset="0"/>
              </a:rPr>
              <a:t>Agron</a:t>
            </a:r>
            <a:r>
              <a:rPr lang="en-GB" sz="1400" dirty="0" smtClean="0">
                <a:latin typeface="Times New Roman" pitchFamily="18" charset="0"/>
                <a:cs typeface="Times New Roman" pitchFamily="18" charset="0"/>
              </a:rPr>
              <a:t>. Crop Sci., 188 (4):281-285.</a:t>
            </a:r>
          </a:p>
          <a:p>
            <a:pPr algn="just">
              <a:lnSpc>
                <a:spcPct val="150000"/>
              </a:lnSpc>
            </a:pPr>
            <a:endParaRPr lang="en-GB" sz="1400" dirty="0" smtClean="0">
              <a:latin typeface="Times New Roman" pitchFamily="18" charset="0"/>
              <a:cs typeface="Times New Roman" pitchFamily="18" charset="0"/>
            </a:endParaRPr>
          </a:p>
          <a:p>
            <a:pPr algn="just"/>
            <a:endParaRPr lang="en-GB" sz="1400" dirty="0" smtClean="0"/>
          </a:p>
          <a:p>
            <a:pPr algn="just"/>
            <a:endParaRPr lang="en-GB" sz="1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00066"/>
          </a:xfrm>
        </p:spPr>
        <p:txBody>
          <a:bodyPr>
            <a:normAutofit fontScale="90000"/>
          </a:bodyPr>
          <a:lstStyle/>
          <a:p>
            <a:r>
              <a:rPr lang="en-GB" b="1" dirty="0" smtClean="0"/>
              <a:t/>
            </a:r>
            <a:br>
              <a:rPr lang="en-GB" b="1" dirty="0" smtClean="0"/>
            </a:br>
            <a:r>
              <a:rPr lang="en-GB" sz="3600" b="1" dirty="0" smtClean="0"/>
              <a:t>REFERENCES CONT’D</a:t>
            </a:r>
            <a:r>
              <a:rPr lang="en-GB" sz="5300" dirty="0" smtClean="0"/>
              <a:t/>
            </a:r>
            <a:br>
              <a:rPr lang="en-GB" sz="5300" dirty="0" smtClean="0"/>
            </a:br>
            <a:endParaRPr lang="en-GB" dirty="0"/>
          </a:p>
        </p:txBody>
      </p:sp>
      <p:sp>
        <p:nvSpPr>
          <p:cNvPr id="3" name="Content Placeholder 2"/>
          <p:cNvSpPr>
            <a:spLocks noGrp="1"/>
          </p:cNvSpPr>
          <p:nvPr>
            <p:ph idx="1"/>
          </p:nvPr>
        </p:nvSpPr>
        <p:spPr>
          <a:xfrm>
            <a:off x="107504" y="642918"/>
            <a:ext cx="9036496" cy="5857916"/>
          </a:xfrm>
        </p:spPr>
        <p:txBody>
          <a:bodyPr>
            <a:normAutofit/>
          </a:bodyPr>
          <a:lstStyle/>
          <a:p>
            <a:pPr algn="just">
              <a:lnSpc>
                <a:spcPct val="150000"/>
              </a:lnSpc>
            </a:pPr>
            <a:r>
              <a:rPr lang="en-GB" sz="1400" dirty="0" smtClean="0">
                <a:latin typeface="Times New Roman" pitchFamily="18" charset="0"/>
                <a:cs typeface="Times New Roman" pitchFamily="18" charset="0"/>
              </a:rPr>
              <a:t>Chon, S. U. and Y. M. Kim (2004). Herbicidal Potential and Quantification of Suspected Allelochemicals from Four Grass Crop Extracts. J. </a:t>
            </a:r>
            <a:r>
              <a:rPr lang="en-GB" sz="1400" dirty="0" err="1" smtClean="0">
                <a:latin typeface="Times New Roman" pitchFamily="18" charset="0"/>
                <a:cs typeface="Times New Roman" pitchFamily="18" charset="0"/>
              </a:rPr>
              <a:t>Agron</a:t>
            </a:r>
            <a:r>
              <a:rPr lang="en-GB" sz="1400" dirty="0" smtClean="0">
                <a:latin typeface="Times New Roman" pitchFamily="18" charset="0"/>
                <a:cs typeface="Times New Roman" pitchFamily="18" charset="0"/>
              </a:rPr>
              <a:t>. Crop Sci., 190 (2): 145 -150. 7. </a:t>
            </a:r>
            <a:r>
              <a:rPr lang="en-GB" sz="1400" dirty="0" err="1" smtClean="0">
                <a:latin typeface="Times New Roman" pitchFamily="18" charset="0"/>
                <a:cs typeface="Times New Roman" pitchFamily="18" charset="0"/>
              </a:rPr>
              <a:t>Einhelling</a:t>
            </a:r>
            <a:r>
              <a:rPr lang="en-GB" sz="1400" dirty="0" smtClean="0">
                <a:latin typeface="Times New Roman" pitchFamily="18" charset="0"/>
                <a:cs typeface="Times New Roman" pitchFamily="18" charset="0"/>
              </a:rPr>
              <a:t> F.A. 1995a. Allelopathy: Current status and future goals</a:t>
            </a:r>
            <a:r>
              <a:rPr lang="en-GB" sz="1400" i="1"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In: Allelopathy, Organisms, </a:t>
            </a:r>
            <a:r>
              <a:rPr lang="en-GB" sz="1400" dirty="0" err="1" smtClean="0">
                <a:latin typeface="Times New Roman" pitchFamily="18" charset="0"/>
                <a:cs typeface="Times New Roman" pitchFamily="18" charset="0"/>
              </a:rPr>
              <a:t>Proceses</a:t>
            </a:r>
            <a:r>
              <a:rPr lang="en-GB" sz="1400" dirty="0" smtClean="0">
                <a:latin typeface="Times New Roman" pitchFamily="18" charset="0"/>
                <a:cs typeface="Times New Roman" pitchFamily="18" charset="0"/>
              </a:rPr>
              <a:t> and </a:t>
            </a:r>
            <a:r>
              <a:rPr lang="en-GB" sz="1400" dirty="0" err="1" smtClean="0">
                <a:latin typeface="Times New Roman" pitchFamily="18" charset="0"/>
                <a:cs typeface="Times New Roman" pitchFamily="18" charset="0"/>
              </a:rPr>
              <a:t>Aplications</a:t>
            </a:r>
            <a:r>
              <a:rPr lang="en-GB" sz="1400" dirty="0" smtClean="0">
                <a:latin typeface="Times New Roman" pitchFamily="18" charset="0"/>
                <a:cs typeface="Times New Roman" pitchFamily="18" charset="0"/>
              </a:rPr>
              <a:t>. Red. </a:t>
            </a:r>
            <a:r>
              <a:rPr lang="en-GB" sz="1400" dirty="0" err="1" smtClean="0">
                <a:latin typeface="Times New Roman" pitchFamily="18" charset="0"/>
                <a:cs typeface="Times New Roman" pitchFamily="18" charset="0"/>
              </a:rPr>
              <a:t>Inderjit</a:t>
            </a:r>
            <a:r>
              <a:rPr lang="en-GB" sz="1400" dirty="0" smtClean="0">
                <a:latin typeface="Times New Roman" pitchFamily="18" charset="0"/>
                <a:cs typeface="Times New Roman" pitchFamily="18" charset="0"/>
              </a:rPr>
              <a:t>, K.M.M. </a:t>
            </a:r>
            <a:r>
              <a:rPr lang="en-GB" sz="1400" dirty="0" err="1" smtClean="0">
                <a:latin typeface="Times New Roman" pitchFamily="18" charset="0"/>
                <a:cs typeface="Times New Roman" pitchFamily="18" charset="0"/>
              </a:rPr>
              <a:t>Dakashini</a:t>
            </a:r>
            <a:r>
              <a:rPr lang="en-GB" sz="1400" dirty="0" smtClean="0">
                <a:latin typeface="Times New Roman" pitchFamily="18" charset="0"/>
                <a:cs typeface="Times New Roman" pitchFamily="18" charset="0"/>
              </a:rPr>
              <a:t>, F.A. </a:t>
            </a:r>
            <a:r>
              <a:rPr lang="en-GB" sz="1400" dirty="0" err="1" smtClean="0">
                <a:latin typeface="Times New Roman" pitchFamily="18" charset="0"/>
                <a:cs typeface="Times New Roman" pitchFamily="18" charset="0"/>
              </a:rPr>
              <a:t>Einhelling</a:t>
            </a:r>
            <a:r>
              <a:rPr lang="en-GB" sz="1400" dirty="0" smtClean="0">
                <a:latin typeface="Times New Roman" pitchFamily="18" charset="0"/>
                <a:cs typeface="Times New Roman" pitchFamily="18" charset="0"/>
              </a:rPr>
              <a:t>. Am. </a:t>
            </a:r>
            <a:r>
              <a:rPr lang="en-GB" sz="1400" dirty="0" err="1" smtClean="0">
                <a:latin typeface="Times New Roman" pitchFamily="18" charset="0"/>
                <a:cs typeface="Times New Roman" pitchFamily="18" charset="0"/>
              </a:rPr>
              <a:t>Chem</a:t>
            </a:r>
            <a:r>
              <a:rPr lang="en-GB" sz="1400" dirty="0" smtClean="0">
                <a:latin typeface="Times New Roman" pitchFamily="18" charset="0"/>
                <a:cs typeface="Times New Roman" pitchFamily="18" charset="0"/>
              </a:rPr>
              <a:t> Soc., Washington, 1–24.</a:t>
            </a:r>
          </a:p>
          <a:p>
            <a:pPr algn="just">
              <a:lnSpc>
                <a:spcPct val="150000"/>
              </a:lnSpc>
            </a:pPr>
            <a:r>
              <a:rPr lang="en-GB" sz="1400" dirty="0" err="1" smtClean="0">
                <a:latin typeface="Times New Roman" pitchFamily="18" charset="0"/>
                <a:cs typeface="Times New Roman" pitchFamily="18" charset="0"/>
              </a:rPr>
              <a:t>Einhelling</a:t>
            </a:r>
            <a:r>
              <a:rPr lang="en-GB" sz="1400" dirty="0" smtClean="0">
                <a:latin typeface="Times New Roman" pitchFamily="18" charset="0"/>
                <a:cs typeface="Times New Roman" pitchFamily="18" charset="0"/>
              </a:rPr>
              <a:t> F.A. 1995b. </a:t>
            </a:r>
            <a:r>
              <a:rPr lang="en-GB" sz="1400" dirty="0" err="1" smtClean="0">
                <a:latin typeface="Times New Roman" pitchFamily="18" charset="0"/>
                <a:cs typeface="Times New Roman" pitchFamily="18" charset="0"/>
              </a:rPr>
              <a:t>Mechanizm</a:t>
            </a:r>
            <a:r>
              <a:rPr lang="en-GB" sz="1400" dirty="0" smtClean="0">
                <a:latin typeface="Times New Roman" pitchFamily="18" charset="0"/>
                <a:cs typeface="Times New Roman" pitchFamily="18" charset="0"/>
              </a:rPr>
              <a:t> of action of allelochemicals in </a:t>
            </a:r>
            <a:r>
              <a:rPr lang="en-GB" sz="1400" dirty="0" err="1" smtClean="0">
                <a:latin typeface="Times New Roman" pitchFamily="18" charset="0"/>
                <a:cs typeface="Times New Roman" pitchFamily="18" charset="0"/>
              </a:rPr>
              <a:t>allepathy</a:t>
            </a:r>
            <a:r>
              <a:rPr lang="en-GB" sz="1400" dirty="0" smtClean="0">
                <a:latin typeface="Times New Roman" pitchFamily="18" charset="0"/>
                <a:cs typeface="Times New Roman" pitchFamily="18" charset="0"/>
              </a:rPr>
              <a:t>. In: Allelopathy, Organisms, </a:t>
            </a:r>
            <a:r>
              <a:rPr lang="en-GB" sz="1400" dirty="0" err="1" smtClean="0">
                <a:latin typeface="Times New Roman" pitchFamily="18" charset="0"/>
                <a:cs typeface="Times New Roman" pitchFamily="18" charset="0"/>
              </a:rPr>
              <a:t>Proceses</a:t>
            </a:r>
            <a:r>
              <a:rPr lang="en-GB" sz="1400" dirty="0" smtClean="0">
                <a:latin typeface="Times New Roman" pitchFamily="18" charset="0"/>
                <a:cs typeface="Times New Roman" pitchFamily="18" charset="0"/>
              </a:rPr>
              <a:t> and </a:t>
            </a:r>
            <a:r>
              <a:rPr lang="en-GB" sz="1400" dirty="0" err="1" smtClean="0">
                <a:latin typeface="Times New Roman" pitchFamily="18" charset="0"/>
                <a:cs typeface="Times New Roman" pitchFamily="18" charset="0"/>
              </a:rPr>
              <a:t>Aplications</a:t>
            </a:r>
            <a:r>
              <a:rPr lang="en-GB" sz="1400" dirty="0" smtClean="0">
                <a:latin typeface="Times New Roman" pitchFamily="18" charset="0"/>
                <a:cs typeface="Times New Roman" pitchFamily="18" charset="0"/>
              </a:rPr>
              <a:t>. Red. </a:t>
            </a:r>
            <a:r>
              <a:rPr lang="en-GB" sz="1400" dirty="0" err="1" smtClean="0">
                <a:latin typeface="Times New Roman" pitchFamily="18" charset="0"/>
                <a:cs typeface="Times New Roman" pitchFamily="18" charset="0"/>
              </a:rPr>
              <a:t>Inderjit</a:t>
            </a:r>
            <a:r>
              <a:rPr lang="en-GB" sz="1400" dirty="0" smtClean="0">
                <a:latin typeface="Times New Roman" pitchFamily="18" charset="0"/>
                <a:cs typeface="Times New Roman" pitchFamily="18" charset="0"/>
              </a:rPr>
              <a:t>, K.M.M. </a:t>
            </a:r>
            <a:r>
              <a:rPr lang="en-GB" sz="1400" dirty="0" err="1" smtClean="0">
                <a:latin typeface="Times New Roman" pitchFamily="18" charset="0"/>
                <a:cs typeface="Times New Roman" pitchFamily="18" charset="0"/>
              </a:rPr>
              <a:t>Dakashini</a:t>
            </a:r>
            <a:r>
              <a:rPr lang="en-GB" sz="1400" dirty="0" smtClean="0">
                <a:latin typeface="Times New Roman" pitchFamily="18" charset="0"/>
                <a:cs typeface="Times New Roman" pitchFamily="18" charset="0"/>
              </a:rPr>
              <a:t>, F.A. </a:t>
            </a:r>
            <a:r>
              <a:rPr lang="en-GB" sz="1400" dirty="0" err="1" smtClean="0">
                <a:latin typeface="Times New Roman" pitchFamily="18" charset="0"/>
                <a:cs typeface="Times New Roman" pitchFamily="18" charset="0"/>
              </a:rPr>
              <a:t>Einhelling</a:t>
            </a:r>
            <a:r>
              <a:rPr lang="en-GB" sz="1400" dirty="0" smtClean="0">
                <a:latin typeface="Times New Roman" pitchFamily="18" charset="0"/>
                <a:cs typeface="Times New Roman" pitchFamily="18" charset="0"/>
              </a:rPr>
              <a:t>. Am. </a:t>
            </a:r>
            <a:r>
              <a:rPr lang="en-GB" sz="1400" dirty="0" err="1" smtClean="0">
                <a:latin typeface="Times New Roman" pitchFamily="18" charset="0"/>
                <a:cs typeface="Times New Roman" pitchFamily="18" charset="0"/>
              </a:rPr>
              <a:t>Chem</a:t>
            </a:r>
            <a:r>
              <a:rPr lang="en-GB" sz="1400" dirty="0" smtClean="0">
                <a:latin typeface="Times New Roman" pitchFamily="18" charset="0"/>
                <a:cs typeface="Times New Roman" pitchFamily="18" charset="0"/>
              </a:rPr>
              <a:t> Soc., Washington, 96–116.</a:t>
            </a:r>
          </a:p>
          <a:p>
            <a:pPr algn="just">
              <a:lnSpc>
                <a:spcPct val="150000"/>
              </a:lnSpc>
            </a:pPr>
            <a:r>
              <a:rPr lang="en-GB" sz="1400" dirty="0" err="1" smtClean="0">
                <a:latin typeface="Times New Roman" pitchFamily="18" charset="0"/>
                <a:cs typeface="Times New Roman" pitchFamily="18" charset="0"/>
              </a:rPr>
              <a:t>Einhellig</a:t>
            </a:r>
            <a:r>
              <a:rPr lang="en-GB" sz="1400" dirty="0" smtClean="0">
                <a:latin typeface="Times New Roman" pitchFamily="18" charset="0"/>
                <a:cs typeface="Times New Roman" pitchFamily="18" charset="0"/>
              </a:rPr>
              <a:t>. F.A., 2002. The physiology of allele chemical action: clues and views. In: Allelopathy, from molecules to Ecosystems. M.J. </a:t>
            </a:r>
            <a:r>
              <a:rPr lang="en-GB" sz="1400" dirty="0" err="1" smtClean="0">
                <a:latin typeface="Times New Roman" pitchFamily="18" charset="0"/>
                <a:cs typeface="Times New Roman" pitchFamily="18" charset="0"/>
              </a:rPr>
              <a:t>Reigosa</a:t>
            </a:r>
            <a:r>
              <a:rPr lang="en-GB" sz="1400" dirty="0" smtClean="0">
                <a:latin typeface="Times New Roman" pitchFamily="18" charset="0"/>
                <a:cs typeface="Times New Roman" pitchFamily="18" charset="0"/>
              </a:rPr>
              <a:t> and N. </a:t>
            </a:r>
            <a:r>
              <a:rPr lang="en-GB" sz="1400" dirty="0" err="1" smtClean="0">
                <a:latin typeface="Times New Roman" pitchFamily="18" charset="0"/>
                <a:cs typeface="Times New Roman" pitchFamily="18" charset="0"/>
              </a:rPr>
              <a:t>Pedrol</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Eds</a:t>
            </a:r>
            <a:r>
              <a:rPr lang="en-GB" sz="1400" dirty="0" smtClean="0">
                <a:latin typeface="Times New Roman" pitchFamily="18" charset="0"/>
                <a:cs typeface="Times New Roman" pitchFamily="18" charset="0"/>
              </a:rPr>
              <a:t>: </a:t>
            </a:r>
            <a:r>
              <a:rPr lang="en-GB" sz="1400" i="1" dirty="0" smtClean="0">
                <a:latin typeface="Times New Roman" pitchFamily="18" charset="0"/>
                <a:cs typeface="Times New Roman" pitchFamily="18" charset="0"/>
              </a:rPr>
              <a:t>Science publishers, Enfield, New Hampshire</a:t>
            </a:r>
            <a:r>
              <a:rPr lang="en-GB" sz="1400" dirty="0" smtClean="0">
                <a:latin typeface="Times New Roman" pitchFamily="18" charset="0"/>
                <a:cs typeface="Times New Roman" pitchFamily="18" charset="0"/>
              </a:rPr>
              <a:t>.</a:t>
            </a:r>
          </a:p>
          <a:p>
            <a:pPr algn="just">
              <a:lnSpc>
                <a:spcPct val="150000"/>
              </a:lnSpc>
            </a:pPr>
            <a:r>
              <a:rPr lang="en-GB" sz="1400" dirty="0" smtClean="0">
                <a:latin typeface="Times New Roman" pitchFamily="18" charset="0"/>
                <a:cs typeface="Times New Roman" pitchFamily="18" charset="0"/>
              </a:rPr>
              <a:t>Fisher. R.F., 1980. Allelopathy : A potential cause of regeneration failure. </a:t>
            </a:r>
            <a:r>
              <a:rPr lang="en-GB" sz="1400" i="1" dirty="0" smtClean="0">
                <a:latin typeface="Times New Roman" pitchFamily="18" charset="0"/>
                <a:cs typeface="Times New Roman" pitchFamily="18" charset="0"/>
              </a:rPr>
              <a:t>J . Forestry, </a:t>
            </a:r>
            <a:r>
              <a:rPr lang="en-GB" sz="1400" dirty="0" smtClean="0">
                <a:latin typeface="Times New Roman" pitchFamily="18" charset="0"/>
                <a:cs typeface="Times New Roman" pitchFamily="18" charset="0"/>
              </a:rPr>
              <a:t>78: 346 -349.</a:t>
            </a:r>
          </a:p>
          <a:p>
            <a:pPr algn="just">
              <a:lnSpc>
                <a:spcPct val="150000"/>
              </a:lnSpc>
            </a:pPr>
            <a:r>
              <a:rPr lang="en-GB" sz="1400" dirty="0" err="1" smtClean="0">
                <a:latin typeface="Times New Roman" pitchFamily="18" charset="0"/>
                <a:cs typeface="Times New Roman" pitchFamily="18" charset="0"/>
              </a:rPr>
              <a:t>Gniazdowska</a:t>
            </a:r>
            <a:r>
              <a:rPr lang="en-GB" sz="1400" dirty="0" smtClean="0">
                <a:latin typeface="Times New Roman" pitchFamily="18" charset="0"/>
                <a:cs typeface="Times New Roman" pitchFamily="18" charset="0"/>
              </a:rPr>
              <a:t> A., </a:t>
            </a:r>
            <a:r>
              <a:rPr lang="en-GB" sz="1400" dirty="0" err="1" smtClean="0">
                <a:latin typeface="Times New Roman" pitchFamily="18" charset="0"/>
                <a:cs typeface="Times New Roman" pitchFamily="18" charset="0"/>
              </a:rPr>
              <a:t>Oracz</a:t>
            </a:r>
            <a:r>
              <a:rPr lang="en-GB" sz="1400" dirty="0" smtClean="0">
                <a:latin typeface="Times New Roman" pitchFamily="18" charset="0"/>
                <a:cs typeface="Times New Roman" pitchFamily="18" charset="0"/>
              </a:rPr>
              <a:t> K., </a:t>
            </a:r>
            <a:r>
              <a:rPr lang="en-GB" sz="1400" dirty="0" err="1" smtClean="0">
                <a:latin typeface="Times New Roman" pitchFamily="18" charset="0"/>
                <a:cs typeface="Times New Roman" pitchFamily="18" charset="0"/>
              </a:rPr>
              <a:t>Bogatek</a:t>
            </a:r>
            <a:r>
              <a:rPr lang="en-GB" sz="1400" dirty="0" smtClean="0">
                <a:latin typeface="Times New Roman" pitchFamily="18" charset="0"/>
                <a:cs typeface="Times New Roman" pitchFamily="18" charset="0"/>
              </a:rPr>
              <a:t> R. 2004. </a:t>
            </a:r>
            <a:r>
              <a:rPr lang="en-GB" sz="1400" dirty="0" err="1" smtClean="0">
                <a:latin typeface="Times New Roman" pitchFamily="18" charset="0"/>
                <a:cs typeface="Times New Roman" pitchFamily="18" charset="0"/>
              </a:rPr>
              <a:t>Allelopatia-nowe</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interpretacje</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oddziaływań</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między</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roślinami</a:t>
            </a:r>
            <a:r>
              <a:rPr lang="en-GB" sz="1400" dirty="0" smtClean="0">
                <a:latin typeface="Times New Roman" pitchFamily="18" charset="0"/>
                <a:cs typeface="Times New Roman" pitchFamily="18" charset="0"/>
              </a:rPr>
              <a:t>. </a:t>
            </a:r>
            <a:r>
              <a:rPr lang="en-GB" sz="1400" i="1" dirty="0" err="1" smtClean="0">
                <a:latin typeface="Times New Roman" pitchFamily="18" charset="0"/>
                <a:cs typeface="Times New Roman" pitchFamily="18" charset="0"/>
              </a:rPr>
              <a:t>Kosmos</a:t>
            </a:r>
            <a:r>
              <a:rPr lang="en-GB" sz="1400" i="1" dirty="0" smtClean="0">
                <a:latin typeface="Times New Roman" pitchFamily="18" charset="0"/>
                <a:cs typeface="Times New Roman" pitchFamily="18" charset="0"/>
              </a:rPr>
              <a:t> – </a:t>
            </a:r>
            <a:r>
              <a:rPr lang="en-GB" sz="1400" i="1" dirty="0" err="1" smtClean="0">
                <a:latin typeface="Times New Roman" pitchFamily="18" charset="0"/>
                <a:cs typeface="Times New Roman" pitchFamily="18" charset="0"/>
              </a:rPr>
              <a:t>Problemy</a:t>
            </a:r>
            <a:r>
              <a:rPr lang="en-GB" sz="1400" i="1" dirty="0" smtClean="0">
                <a:latin typeface="Times New Roman" pitchFamily="18" charset="0"/>
                <a:cs typeface="Times New Roman" pitchFamily="18" charset="0"/>
              </a:rPr>
              <a:t> </a:t>
            </a:r>
            <a:r>
              <a:rPr lang="en-GB" sz="1400" i="1" dirty="0" err="1" smtClean="0">
                <a:latin typeface="Times New Roman" pitchFamily="18" charset="0"/>
                <a:cs typeface="Times New Roman" pitchFamily="18" charset="0"/>
              </a:rPr>
              <a:t>Nauk</a:t>
            </a:r>
            <a:r>
              <a:rPr lang="en-GB" sz="1400" i="1" dirty="0" smtClean="0">
                <a:latin typeface="Times New Roman" pitchFamily="18" charset="0"/>
                <a:cs typeface="Times New Roman" pitchFamily="18" charset="0"/>
              </a:rPr>
              <a:t> </a:t>
            </a:r>
            <a:r>
              <a:rPr lang="en-GB" sz="1400" i="1" dirty="0" err="1" smtClean="0">
                <a:latin typeface="Times New Roman" pitchFamily="18" charset="0"/>
                <a:cs typeface="Times New Roman" pitchFamily="18" charset="0"/>
              </a:rPr>
              <a:t>Biologicznych</a:t>
            </a:r>
            <a:r>
              <a:rPr lang="en-GB" sz="1400" i="1"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52 (2): 207–217. (in Polish)</a:t>
            </a:r>
          </a:p>
          <a:p>
            <a:pPr algn="just">
              <a:lnSpc>
                <a:spcPct val="150000"/>
              </a:lnSpc>
            </a:pPr>
            <a:r>
              <a:rPr lang="en-GB" sz="1400" dirty="0" err="1" smtClean="0">
                <a:latin typeface="Times New Roman" pitchFamily="18" charset="0"/>
                <a:cs typeface="Times New Roman" pitchFamily="18" charset="0"/>
              </a:rPr>
              <a:t>Goslee</a:t>
            </a:r>
            <a:r>
              <a:rPr lang="en-GB" sz="1400" dirty="0" smtClean="0">
                <a:latin typeface="Times New Roman" pitchFamily="18" charset="0"/>
                <a:cs typeface="Times New Roman" pitchFamily="18" charset="0"/>
              </a:rPr>
              <a:t> S.C., Peters D.P.C. and Beck K.G. 2001. </a:t>
            </a:r>
            <a:r>
              <a:rPr lang="en-GB" sz="1400" dirty="0" err="1" smtClean="0">
                <a:latin typeface="Times New Roman" pitchFamily="18" charset="0"/>
                <a:cs typeface="Times New Roman" pitchFamily="18" charset="0"/>
              </a:rPr>
              <a:t>Modeling</a:t>
            </a:r>
            <a:r>
              <a:rPr lang="en-GB" sz="1400" dirty="0" smtClean="0">
                <a:latin typeface="Times New Roman" pitchFamily="18" charset="0"/>
                <a:cs typeface="Times New Roman" pitchFamily="18" charset="0"/>
              </a:rPr>
              <a:t> invasive weeds in grasslands: the role of </a:t>
            </a:r>
            <a:r>
              <a:rPr lang="en-GB" sz="1400" dirty="0" err="1" smtClean="0">
                <a:latin typeface="Times New Roman" pitchFamily="18" charset="0"/>
                <a:cs typeface="Times New Roman" pitchFamily="18" charset="0"/>
              </a:rPr>
              <a:t>allelopathy</a:t>
            </a:r>
            <a:r>
              <a:rPr lang="en-GB" sz="1400" dirty="0" smtClean="0">
                <a:latin typeface="Times New Roman" pitchFamily="18" charset="0"/>
                <a:cs typeface="Times New Roman" pitchFamily="18" charset="0"/>
              </a:rPr>
              <a:t> in </a:t>
            </a:r>
            <a:r>
              <a:rPr lang="en-GB" sz="1400" dirty="0" err="1" smtClean="0">
                <a:latin typeface="Times New Roman" pitchFamily="18" charset="0"/>
                <a:cs typeface="Times New Roman" pitchFamily="18" charset="0"/>
              </a:rPr>
              <a:t>Acroptilon</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repens</a:t>
            </a:r>
            <a:r>
              <a:rPr lang="en-GB" sz="1400" dirty="0" smtClean="0">
                <a:latin typeface="Times New Roman" pitchFamily="18" charset="0"/>
                <a:cs typeface="Times New Roman" pitchFamily="18" charset="0"/>
              </a:rPr>
              <a:t> invasion. </a:t>
            </a:r>
            <a:r>
              <a:rPr lang="en-GB" sz="1400" i="1" dirty="0" err="1" smtClean="0">
                <a:latin typeface="Times New Roman" pitchFamily="18" charset="0"/>
                <a:cs typeface="Times New Roman" pitchFamily="18" charset="0"/>
              </a:rPr>
              <a:t>Ecolog</a:t>
            </a:r>
            <a:r>
              <a:rPr lang="en-GB" sz="1400" i="1" dirty="0" smtClean="0">
                <a:latin typeface="Times New Roman" pitchFamily="18" charset="0"/>
                <a:cs typeface="Times New Roman" pitchFamily="18" charset="0"/>
              </a:rPr>
              <a:t>. Modelling</a:t>
            </a:r>
            <a:r>
              <a:rPr lang="en-GB" sz="1400" dirty="0" smtClean="0">
                <a:latin typeface="Times New Roman" pitchFamily="18" charset="0"/>
                <a:cs typeface="Times New Roman" pitchFamily="18" charset="0"/>
              </a:rPr>
              <a:t>, 139, 31–45.</a:t>
            </a:r>
          </a:p>
          <a:p>
            <a:pPr algn="just">
              <a:lnSpc>
                <a:spcPct val="150000"/>
              </a:lnSpc>
            </a:pPr>
            <a:r>
              <a:rPr lang="en-GB" sz="1400" dirty="0" err="1" smtClean="0">
                <a:latin typeface="Times New Roman" pitchFamily="18" charset="0"/>
                <a:cs typeface="Times New Roman" pitchFamily="18" charset="0"/>
              </a:rPr>
              <a:t>Inderjit</a:t>
            </a:r>
            <a:r>
              <a:rPr lang="en-GB" sz="1400" dirty="0" smtClean="0">
                <a:latin typeface="Times New Roman" pitchFamily="18" charset="0"/>
                <a:cs typeface="Times New Roman" pitchFamily="18" charset="0"/>
              </a:rPr>
              <a:t>, and Duke S.O. 2003. </a:t>
            </a:r>
            <a:r>
              <a:rPr lang="en-GB" sz="1400" dirty="0" err="1" smtClean="0">
                <a:latin typeface="Times New Roman" pitchFamily="18" charset="0"/>
                <a:cs typeface="Times New Roman" pitchFamily="18" charset="0"/>
              </a:rPr>
              <a:t>Ecophysiological</a:t>
            </a:r>
            <a:r>
              <a:rPr lang="en-GB" sz="1400" dirty="0" smtClean="0">
                <a:latin typeface="Times New Roman" pitchFamily="18" charset="0"/>
                <a:cs typeface="Times New Roman" pitchFamily="18" charset="0"/>
              </a:rPr>
              <a:t> aspects of 	</a:t>
            </a:r>
            <a:r>
              <a:rPr lang="en-GB" sz="1400" dirty="0" err="1" smtClean="0">
                <a:latin typeface="Times New Roman" pitchFamily="18" charset="0"/>
                <a:cs typeface="Times New Roman" pitchFamily="18" charset="0"/>
              </a:rPr>
              <a:t>allelopathy</a:t>
            </a:r>
            <a:r>
              <a:rPr lang="en-GB" sz="1400" dirty="0" smtClean="0">
                <a:latin typeface="Times New Roman" pitchFamily="18" charset="0"/>
                <a:cs typeface="Times New Roman" pitchFamily="18" charset="0"/>
              </a:rPr>
              <a:t>. </a:t>
            </a:r>
            <a:r>
              <a:rPr lang="en-GB" sz="1400" i="1" dirty="0" err="1" smtClean="0">
                <a:latin typeface="Times New Roman" pitchFamily="18" charset="0"/>
                <a:cs typeface="Times New Roman" pitchFamily="18" charset="0"/>
              </a:rPr>
              <a:t>Planta</a:t>
            </a:r>
            <a:r>
              <a:rPr lang="en-GB" sz="1400" dirty="0" smtClean="0">
                <a:latin typeface="Times New Roman" pitchFamily="18" charset="0"/>
                <a:cs typeface="Times New Roman" pitchFamily="18" charset="0"/>
              </a:rPr>
              <a:t>, 217, 529–539.</a:t>
            </a:r>
          </a:p>
          <a:p>
            <a:pPr algn="just">
              <a:lnSpc>
                <a:spcPct val="150000"/>
              </a:lnSpc>
            </a:pPr>
            <a:r>
              <a:rPr lang="en-GB" sz="1400" dirty="0" err="1" smtClean="0">
                <a:latin typeface="Times New Roman" pitchFamily="18" charset="0"/>
                <a:cs typeface="Times New Roman" pitchFamily="18" charset="0"/>
              </a:rPr>
              <a:t>Isman</a:t>
            </a:r>
            <a:r>
              <a:rPr lang="en-GB" sz="1400" dirty="0" smtClean="0">
                <a:latin typeface="Times New Roman" pitchFamily="18" charset="0"/>
                <a:cs typeface="Times New Roman" pitchFamily="18" charset="0"/>
              </a:rPr>
              <a:t>, M.B., O. </a:t>
            </a:r>
            <a:r>
              <a:rPr lang="en-GB" sz="1400" dirty="0" err="1" smtClean="0">
                <a:latin typeface="Times New Roman" pitchFamily="18" charset="0"/>
                <a:cs typeface="Times New Roman" pitchFamily="18" charset="0"/>
              </a:rPr>
              <a:t>Koul</a:t>
            </a:r>
            <a:r>
              <a:rPr lang="en-GB" sz="1400" dirty="0" smtClean="0">
                <a:latin typeface="Times New Roman" pitchFamily="18" charset="0"/>
                <a:cs typeface="Times New Roman" pitchFamily="18" charset="0"/>
              </a:rPr>
              <a:t>, A. </a:t>
            </a:r>
            <a:r>
              <a:rPr lang="en-GB" sz="1400" dirty="0" err="1" smtClean="0">
                <a:latin typeface="Times New Roman" pitchFamily="18" charset="0"/>
                <a:cs typeface="Times New Roman" pitchFamily="18" charset="0"/>
              </a:rPr>
              <a:t>Luczynski</a:t>
            </a:r>
            <a:r>
              <a:rPr lang="en-GB" sz="1400" dirty="0" smtClean="0">
                <a:latin typeface="Times New Roman" pitchFamily="18" charset="0"/>
                <a:cs typeface="Times New Roman" pitchFamily="18" charset="0"/>
              </a:rPr>
              <a:t> and J. </a:t>
            </a:r>
            <a:r>
              <a:rPr lang="en-GB" sz="1400" dirty="0" err="1" smtClean="0">
                <a:latin typeface="Times New Roman" pitchFamily="18" charset="0"/>
                <a:cs typeface="Times New Roman" pitchFamily="18" charset="0"/>
              </a:rPr>
              <a:t>Kaminisky</a:t>
            </a:r>
            <a:r>
              <a:rPr lang="en-GB" sz="1400" dirty="0" smtClean="0">
                <a:latin typeface="Times New Roman" pitchFamily="18" charset="0"/>
                <a:cs typeface="Times New Roman" pitchFamily="18" charset="0"/>
              </a:rPr>
              <a:t>, 1990. Insecticidal and </a:t>
            </a:r>
            <a:r>
              <a:rPr lang="en-GB" sz="1400" dirty="0" err="1" smtClean="0">
                <a:latin typeface="Times New Roman" pitchFamily="18" charset="0"/>
                <a:cs typeface="Times New Roman" pitchFamily="18" charset="0"/>
              </a:rPr>
              <a:t>antifeedant</a:t>
            </a:r>
            <a:r>
              <a:rPr lang="en-GB" sz="1400" dirty="0" smtClean="0">
                <a:latin typeface="Times New Roman" pitchFamily="18" charset="0"/>
                <a:cs typeface="Times New Roman" pitchFamily="18" charset="0"/>
              </a:rPr>
              <a:t> bioactivities of </a:t>
            </a:r>
            <a:r>
              <a:rPr lang="en-GB" sz="1400" dirty="0" err="1" smtClean="0">
                <a:latin typeface="Times New Roman" pitchFamily="18" charset="0"/>
                <a:cs typeface="Times New Roman" pitchFamily="18" charset="0"/>
              </a:rPr>
              <a:t>neem</a:t>
            </a:r>
            <a:r>
              <a:rPr lang="en-GB" sz="1400" dirty="0" smtClean="0">
                <a:latin typeface="Times New Roman" pitchFamily="18" charset="0"/>
                <a:cs typeface="Times New Roman" pitchFamily="18" charset="0"/>
              </a:rPr>
              <a:t> oils and their relationship to </a:t>
            </a:r>
            <a:r>
              <a:rPr lang="en-GB" sz="1400" dirty="0" err="1" smtClean="0">
                <a:latin typeface="Times New Roman" pitchFamily="18" charset="0"/>
                <a:cs typeface="Times New Roman" pitchFamily="18" charset="0"/>
              </a:rPr>
              <a:t>azadirachtin</a:t>
            </a:r>
            <a:r>
              <a:rPr lang="en-GB" sz="1400" dirty="0" smtClean="0">
                <a:latin typeface="Times New Roman" pitchFamily="18" charset="0"/>
                <a:cs typeface="Times New Roman" pitchFamily="18" charset="0"/>
              </a:rPr>
              <a:t> content. </a:t>
            </a:r>
            <a:r>
              <a:rPr lang="en-GB" sz="1400" i="1" dirty="0" smtClean="0">
                <a:latin typeface="Times New Roman" pitchFamily="18" charset="0"/>
                <a:cs typeface="Times New Roman" pitchFamily="18" charset="0"/>
              </a:rPr>
              <a:t>J. Agric. Food Chem</a:t>
            </a:r>
            <a:r>
              <a:rPr lang="en-GB" sz="1400" dirty="0" smtClean="0">
                <a:latin typeface="Times New Roman" pitchFamily="18" charset="0"/>
                <a:cs typeface="Times New Roman" pitchFamily="18" charset="0"/>
              </a:rPr>
              <a:t>., 38: 	1406-1411.</a:t>
            </a:r>
          </a:p>
          <a:p>
            <a:pPr algn="just"/>
            <a:endParaRPr lang="en-GB" sz="1400" dirty="0" smtClean="0">
              <a:latin typeface="Times New Roman" pitchFamily="18" charset="0"/>
              <a:cs typeface="Times New Roman" pitchFamily="18" charset="0"/>
            </a:endParaRPr>
          </a:p>
          <a:p>
            <a:pPr algn="just"/>
            <a:endParaRPr lang="en-GB"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r>
              <a:rPr lang="en-GB" sz="2400" b="1" dirty="0" smtClean="0"/>
              <a:t>OBJECTIVES</a:t>
            </a:r>
            <a:endParaRPr lang="en-GB" sz="2400" b="1" dirty="0"/>
          </a:p>
        </p:txBody>
      </p:sp>
      <p:sp>
        <p:nvSpPr>
          <p:cNvPr id="3" name="Content Placeholder 2"/>
          <p:cNvSpPr>
            <a:spLocks noGrp="1"/>
          </p:cNvSpPr>
          <p:nvPr>
            <p:ph idx="1"/>
          </p:nvPr>
        </p:nvSpPr>
        <p:spPr>
          <a:xfrm>
            <a:off x="0" y="714356"/>
            <a:ext cx="9144000" cy="4786346"/>
          </a:xfrm>
        </p:spPr>
        <p:txBody>
          <a:bodyPr>
            <a:noAutofit/>
          </a:bodyPr>
          <a:lstStyle/>
          <a:p>
            <a:pPr algn="just">
              <a:lnSpc>
                <a:spcPct val="170000"/>
              </a:lnSpc>
              <a:buNone/>
            </a:pPr>
            <a:r>
              <a:rPr lang="en-GB" sz="2000" b="1" dirty="0" smtClean="0">
                <a:latin typeface="Times New Roman" pitchFamily="18" charset="0"/>
                <a:cs typeface="Times New Roman" pitchFamily="18" charset="0"/>
              </a:rPr>
              <a:t>       Broad objective</a:t>
            </a:r>
          </a:p>
          <a:p>
            <a:pPr algn="just">
              <a:lnSpc>
                <a:spcPct val="170000"/>
              </a:lnSpc>
              <a:buNone/>
            </a:pPr>
            <a:r>
              <a:rPr lang="en-GB" sz="2000" dirty="0" smtClean="0">
                <a:latin typeface="Times New Roman" pitchFamily="18" charset="0"/>
                <a:cs typeface="Times New Roman" pitchFamily="18" charset="0"/>
              </a:rPr>
              <a:t>       The aim of this study is to investigate inhibitory effect of </a:t>
            </a:r>
            <a:r>
              <a:rPr lang="en-GB" sz="2000" i="1" dirty="0" err="1" smtClean="0">
                <a:latin typeface="Times New Roman" pitchFamily="18" charset="0"/>
                <a:cs typeface="Times New Roman" pitchFamily="18" charset="0"/>
              </a:rPr>
              <a:t>Azadirachta</a:t>
            </a:r>
            <a:r>
              <a:rPr lang="en-GB" sz="2000" i="1" dirty="0" smtClean="0">
                <a:latin typeface="Times New Roman" pitchFamily="18" charset="0"/>
                <a:cs typeface="Times New Roman" pitchFamily="18" charset="0"/>
              </a:rPr>
              <a:t> </a:t>
            </a:r>
            <a:r>
              <a:rPr lang="en-GB" sz="2000" i="1" dirty="0" err="1" smtClean="0">
                <a:latin typeface="Times New Roman" pitchFamily="18" charset="0"/>
                <a:cs typeface="Times New Roman" pitchFamily="18" charset="0"/>
              </a:rPr>
              <a:t>indica</a:t>
            </a:r>
            <a:r>
              <a:rPr lang="en-GB" sz="2000" i="1" dirty="0" smtClean="0">
                <a:latin typeface="Times New Roman" pitchFamily="18" charset="0"/>
                <a:cs typeface="Times New Roman" pitchFamily="18" charset="0"/>
              </a:rPr>
              <a:t>, </a:t>
            </a:r>
            <a:r>
              <a:rPr lang="en-GB" sz="2000" i="1" dirty="0" err="1" smtClean="0">
                <a:latin typeface="Times New Roman" pitchFamily="18" charset="0"/>
                <a:cs typeface="Times New Roman" pitchFamily="18" charset="0"/>
              </a:rPr>
              <a:t>Senna</a:t>
            </a:r>
            <a:r>
              <a:rPr lang="en-GB" sz="2000" i="1" dirty="0" smtClean="0">
                <a:latin typeface="Times New Roman" pitchFamily="18" charset="0"/>
                <a:cs typeface="Times New Roman" pitchFamily="18" charset="0"/>
              </a:rPr>
              <a:t> </a:t>
            </a:r>
            <a:r>
              <a:rPr lang="en-GB" sz="2000" i="1" dirty="0" err="1" smtClean="0">
                <a:latin typeface="Times New Roman" pitchFamily="18" charset="0"/>
                <a:cs typeface="Times New Roman" pitchFamily="18" charset="0"/>
              </a:rPr>
              <a:t>siamea</a:t>
            </a:r>
            <a:r>
              <a:rPr lang="en-GB" sz="2000" i="1"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and</a:t>
            </a:r>
            <a:r>
              <a:rPr lang="en-GB" sz="2000" i="1" dirty="0" smtClean="0">
                <a:latin typeface="Times New Roman" pitchFamily="18" charset="0"/>
                <a:cs typeface="Times New Roman" pitchFamily="18" charset="0"/>
              </a:rPr>
              <a:t> </a:t>
            </a:r>
            <a:r>
              <a:rPr lang="en-GB" sz="2000" i="1" dirty="0" err="1" smtClean="0">
                <a:latin typeface="Times New Roman" pitchFamily="18" charset="0"/>
                <a:cs typeface="Times New Roman" pitchFamily="18" charset="0"/>
              </a:rPr>
              <a:t>Mangifera</a:t>
            </a:r>
            <a:r>
              <a:rPr lang="en-GB" sz="2000" i="1" dirty="0" smtClean="0">
                <a:latin typeface="Times New Roman" pitchFamily="18" charset="0"/>
                <a:cs typeface="Times New Roman" pitchFamily="18" charset="0"/>
              </a:rPr>
              <a:t> </a:t>
            </a:r>
            <a:r>
              <a:rPr lang="en-GB" sz="2000" i="1" dirty="0" err="1" smtClean="0">
                <a:latin typeface="Times New Roman" pitchFamily="18" charset="0"/>
                <a:cs typeface="Times New Roman" pitchFamily="18" charset="0"/>
              </a:rPr>
              <a:t>indica</a:t>
            </a:r>
            <a:r>
              <a:rPr lang="en-GB" sz="2000" dirty="0" smtClean="0">
                <a:latin typeface="Times New Roman" pitchFamily="18" charset="0"/>
                <a:cs typeface="Times New Roman" pitchFamily="18" charset="0"/>
              </a:rPr>
              <a:t> on the germination, growth and yield of </a:t>
            </a:r>
            <a:r>
              <a:rPr lang="en-GB" sz="2000" i="1" dirty="0" err="1" smtClean="0">
                <a:latin typeface="Times New Roman" pitchFamily="18" charset="0"/>
                <a:cs typeface="Times New Roman" pitchFamily="18" charset="0"/>
              </a:rPr>
              <a:t>Zea</a:t>
            </a:r>
            <a:r>
              <a:rPr lang="en-GB" sz="2000" i="1" dirty="0" smtClean="0">
                <a:latin typeface="Times New Roman" pitchFamily="18" charset="0"/>
                <a:cs typeface="Times New Roman" pitchFamily="18" charset="0"/>
              </a:rPr>
              <a:t> </a:t>
            </a:r>
            <a:r>
              <a:rPr lang="en-GB" sz="2000" i="1" dirty="0" err="1" smtClean="0">
                <a:latin typeface="Times New Roman" pitchFamily="18" charset="0"/>
                <a:cs typeface="Times New Roman" pitchFamily="18" charset="0"/>
              </a:rPr>
              <a:t>mays</a:t>
            </a:r>
            <a:endParaRPr lang="en-GB" sz="2000" dirty="0" smtClean="0">
              <a:latin typeface="Times New Roman" pitchFamily="18" charset="0"/>
              <a:cs typeface="Times New Roman" pitchFamily="18" charset="0"/>
            </a:endParaRPr>
          </a:p>
          <a:p>
            <a:pPr algn="just">
              <a:lnSpc>
                <a:spcPct val="170000"/>
              </a:lnSpc>
              <a:buNone/>
            </a:pPr>
            <a:r>
              <a:rPr lang="en-GB" sz="2000" b="1" dirty="0" smtClean="0">
                <a:latin typeface="Times New Roman" pitchFamily="18" charset="0"/>
                <a:cs typeface="Times New Roman" pitchFamily="18" charset="0"/>
              </a:rPr>
              <a:t>     Specific objectives</a:t>
            </a:r>
            <a:endParaRPr lang="en-GB" sz="2000" dirty="0" smtClean="0">
              <a:latin typeface="Times New Roman" pitchFamily="18" charset="0"/>
              <a:cs typeface="Times New Roman" pitchFamily="18" charset="0"/>
            </a:endParaRPr>
          </a:p>
          <a:p>
            <a:pPr algn="just">
              <a:lnSpc>
                <a:spcPct val="170000"/>
              </a:lnSpc>
              <a:buNone/>
            </a:pPr>
            <a:r>
              <a:rPr lang="en-GB" sz="2000" dirty="0" smtClean="0">
                <a:latin typeface="Times New Roman" pitchFamily="18" charset="0"/>
                <a:cs typeface="Times New Roman" pitchFamily="18" charset="0"/>
              </a:rPr>
              <a:t>     This study was carried out </a:t>
            </a:r>
          </a:p>
          <a:p>
            <a:pPr algn="just">
              <a:lnSpc>
                <a:spcPct val="170000"/>
              </a:lnSpc>
            </a:pPr>
            <a:r>
              <a:rPr lang="en-GB" sz="2000" dirty="0" smtClean="0">
                <a:latin typeface="Times New Roman" pitchFamily="18" charset="0"/>
                <a:cs typeface="Times New Roman" pitchFamily="18" charset="0"/>
              </a:rPr>
              <a:t>To quantify </a:t>
            </a:r>
            <a:r>
              <a:rPr lang="en-GB" sz="2000" dirty="0" smtClean="0">
                <a:latin typeface="Times New Roman" pitchFamily="18" charset="0"/>
                <a:cs typeface="Times New Roman" pitchFamily="18" charset="0"/>
              </a:rPr>
              <a:t>phyt</a:t>
            </a:r>
            <a:r>
              <a:rPr lang="en-GB" sz="2000" dirty="0" smtClean="0">
                <a:latin typeface="Times New Roman" pitchFamily="18" charset="0"/>
                <a:cs typeface="Times New Roman" pitchFamily="18" charset="0"/>
              </a:rPr>
              <a:t>ochemical </a:t>
            </a:r>
            <a:r>
              <a:rPr lang="en-GB" sz="2000" dirty="0" smtClean="0">
                <a:latin typeface="Times New Roman" pitchFamily="18" charset="0"/>
                <a:cs typeface="Times New Roman" pitchFamily="18" charset="0"/>
              </a:rPr>
              <a:t>contents in leaf of </a:t>
            </a:r>
            <a:r>
              <a:rPr lang="en-GB" sz="2000" i="1" dirty="0" smtClean="0">
                <a:latin typeface="Times New Roman" pitchFamily="18" charset="0"/>
                <a:cs typeface="Times New Roman" pitchFamily="18" charset="0"/>
              </a:rPr>
              <a:t>A. </a:t>
            </a:r>
            <a:r>
              <a:rPr lang="en-GB" sz="2000" i="1" dirty="0" err="1" smtClean="0">
                <a:latin typeface="Times New Roman" pitchFamily="18" charset="0"/>
                <a:cs typeface="Times New Roman" pitchFamily="18" charset="0"/>
              </a:rPr>
              <a:t>indica</a:t>
            </a:r>
            <a:r>
              <a:rPr lang="en-GB" sz="2000" i="1" dirty="0" smtClean="0">
                <a:latin typeface="Times New Roman" pitchFamily="18" charset="0"/>
                <a:cs typeface="Times New Roman" pitchFamily="18" charset="0"/>
              </a:rPr>
              <a:t>, S. </a:t>
            </a:r>
            <a:r>
              <a:rPr lang="en-GB" sz="2000" i="1" dirty="0" err="1" smtClean="0">
                <a:latin typeface="Times New Roman" pitchFamily="18" charset="0"/>
                <a:cs typeface="Times New Roman" pitchFamily="18" charset="0"/>
              </a:rPr>
              <a:t>siamea</a:t>
            </a:r>
            <a:r>
              <a:rPr lang="en-GB" sz="2000" i="1"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and</a:t>
            </a:r>
            <a:r>
              <a:rPr lang="en-GB" sz="2000" i="1" dirty="0" smtClean="0">
                <a:latin typeface="Times New Roman" pitchFamily="18" charset="0"/>
                <a:cs typeface="Times New Roman" pitchFamily="18" charset="0"/>
              </a:rPr>
              <a:t> M. </a:t>
            </a:r>
            <a:r>
              <a:rPr lang="en-GB" sz="2000" i="1" dirty="0" err="1" smtClean="0">
                <a:latin typeface="Times New Roman" pitchFamily="18" charset="0"/>
                <a:cs typeface="Times New Roman" pitchFamily="18" charset="0"/>
              </a:rPr>
              <a:t>indica</a:t>
            </a:r>
            <a:endParaRPr lang="en-GB" sz="2000" dirty="0" smtClean="0">
              <a:latin typeface="Times New Roman" pitchFamily="18" charset="0"/>
              <a:cs typeface="Times New Roman" pitchFamily="18" charset="0"/>
            </a:endParaRPr>
          </a:p>
          <a:p>
            <a:pPr algn="just">
              <a:lnSpc>
                <a:spcPct val="170000"/>
              </a:lnSpc>
            </a:pPr>
            <a:r>
              <a:rPr lang="en-GB" sz="2000" dirty="0" smtClean="0">
                <a:latin typeface="Times New Roman" pitchFamily="18" charset="0"/>
                <a:cs typeface="Times New Roman" pitchFamily="18" charset="0"/>
              </a:rPr>
              <a:t>To determine the effect of </a:t>
            </a:r>
            <a:r>
              <a:rPr lang="en-GB" sz="2000" dirty="0">
                <a:latin typeface="Times New Roman" pitchFamily="18" charset="0"/>
                <a:cs typeface="Times New Roman" pitchFamily="18" charset="0"/>
              </a:rPr>
              <a:t>phytochemical </a:t>
            </a:r>
            <a:r>
              <a:rPr lang="en-GB" sz="2000" dirty="0" smtClean="0">
                <a:latin typeface="Times New Roman" pitchFamily="18" charset="0"/>
                <a:cs typeface="Times New Roman" pitchFamily="18" charset="0"/>
              </a:rPr>
              <a:t>properties of </a:t>
            </a:r>
            <a:r>
              <a:rPr lang="en-GB" sz="2000" i="1" dirty="0" smtClean="0">
                <a:latin typeface="Times New Roman" pitchFamily="18" charset="0"/>
                <a:cs typeface="Times New Roman" pitchFamily="18" charset="0"/>
              </a:rPr>
              <a:t>A. </a:t>
            </a:r>
            <a:r>
              <a:rPr lang="en-GB" sz="2000" i="1" dirty="0" err="1" smtClean="0">
                <a:latin typeface="Times New Roman" pitchFamily="18" charset="0"/>
                <a:cs typeface="Times New Roman" pitchFamily="18" charset="0"/>
              </a:rPr>
              <a:t>indica</a:t>
            </a:r>
            <a:r>
              <a:rPr lang="en-GB" sz="2000" i="1" dirty="0" smtClean="0">
                <a:latin typeface="Times New Roman" pitchFamily="18" charset="0"/>
                <a:cs typeface="Times New Roman" pitchFamily="18" charset="0"/>
              </a:rPr>
              <a:t>, S. </a:t>
            </a:r>
            <a:r>
              <a:rPr lang="en-GB" sz="2000" i="1" dirty="0" err="1" smtClean="0">
                <a:latin typeface="Times New Roman" pitchFamily="18" charset="0"/>
                <a:cs typeface="Times New Roman" pitchFamily="18" charset="0"/>
              </a:rPr>
              <a:t>siamea</a:t>
            </a:r>
            <a:r>
              <a:rPr lang="en-GB" sz="2000" dirty="0" smtClean="0">
                <a:latin typeface="Times New Roman" pitchFamily="18" charset="0"/>
                <a:cs typeface="Times New Roman" pitchFamily="18" charset="0"/>
              </a:rPr>
              <a:t>, and </a:t>
            </a:r>
            <a:r>
              <a:rPr lang="en-GB" sz="2000" i="1" dirty="0" smtClean="0">
                <a:latin typeface="Times New Roman" pitchFamily="18" charset="0"/>
                <a:cs typeface="Times New Roman" pitchFamily="18" charset="0"/>
              </a:rPr>
              <a:t>M. </a:t>
            </a:r>
            <a:r>
              <a:rPr lang="en-GB" sz="2000" i="1" dirty="0" err="1" smtClean="0">
                <a:latin typeface="Times New Roman" pitchFamily="18" charset="0"/>
                <a:cs typeface="Times New Roman" pitchFamily="18" charset="0"/>
              </a:rPr>
              <a:t>indica</a:t>
            </a:r>
            <a:r>
              <a:rPr lang="en-GB" sz="2000" dirty="0" smtClean="0">
                <a:latin typeface="Times New Roman" pitchFamily="18" charset="0"/>
                <a:cs typeface="Times New Roman" pitchFamily="18" charset="0"/>
              </a:rPr>
              <a:t> from planting to harvesting</a:t>
            </a:r>
          </a:p>
          <a:p>
            <a:pPr algn="just">
              <a:lnSpc>
                <a:spcPct val="170000"/>
              </a:lnSpc>
            </a:pPr>
            <a:r>
              <a:rPr lang="en-GB" sz="2000" dirty="0" smtClean="0">
                <a:latin typeface="Times New Roman" pitchFamily="18" charset="0"/>
                <a:cs typeface="Times New Roman" pitchFamily="18" charset="0"/>
              </a:rPr>
              <a:t>To evaluate </a:t>
            </a:r>
            <a:r>
              <a:rPr lang="en-GB" sz="2000" dirty="0">
                <a:latin typeface="Times New Roman" pitchFamily="18" charset="0"/>
                <a:cs typeface="Times New Roman" pitchFamily="18" charset="0"/>
              </a:rPr>
              <a:t>phytochemical </a:t>
            </a:r>
            <a:r>
              <a:rPr lang="en-GB" sz="2000" dirty="0" smtClean="0">
                <a:latin typeface="Times New Roman" pitchFamily="18" charset="0"/>
                <a:cs typeface="Times New Roman" pitchFamily="18" charset="0"/>
              </a:rPr>
              <a:t>influence of </a:t>
            </a:r>
            <a:r>
              <a:rPr lang="en-GB" sz="2000" i="1" dirty="0" smtClean="0">
                <a:latin typeface="Times New Roman" pitchFamily="18" charset="0"/>
                <a:cs typeface="Times New Roman" pitchFamily="18" charset="0"/>
              </a:rPr>
              <a:t>A. </a:t>
            </a:r>
            <a:r>
              <a:rPr lang="en-GB" sz="2000" i="1" dirty="0" err="1" smtClean="0">
                <a:latin typeface="Times New Roman" pitchFamily="18" charset="0"/>
                <a:cs typeface="Times New Roman" pitchFamily="18" charset="0"/>
              </a:rPr>
              <a:t>indica</a:t>
            </a:r>
            <a:r>
              <a:rPr lang="en-GB" sz="2000" i="1" dirty="0" smtClean="0">
                <a:latin typeface="Times New Roman" pitchFamily="18" charset="0"/>
                <a:cs typeface="Times New Roman" pitchFamily="18" charset="0"/>
              </a:rPr>
              <a:t>, S. </a:t>
            </a:r>
            <a:r>
              <a:rPr lang="en-GB" sz="2000" i="1" dirty="0" err="1" smtClean="0">
                <a:latin typeface="Times New Roman" pitchFamily="18" charset="0"/>
                <a:cs typeface="Times New Roman" pitchFamily="18" charset="0"/>
              </a:rPr>
              <a:t>siamea</a:t>
            </a:r>
            <a:r>
              <a:rPr lang="en-GB" sz="2000" dirty="0" smtClean="0">
                <a:latin typeface="Times New Roman" pitchFamily="18" charset="0"/>
                <a:cs typeface="Times New Roman" pitchFamily="18" charset="0"/>
              </a:rPr>
              <a:t>, and </a:t>
            </a:r>
            <a:r>
              <a:rPr lang="en-GB" sz="2000" i="1" dirty="0" smtClean="0">
                <a:latin typeface="Times New Roman" pitchFamily="18" charset="0"/>
                <a:cs typeface="Times New Roman" pitchFamily="18" charset="0"/>
              </a:rPr>
              <a:t>M. </a:t>
            </a:r>
            <a:r>
              <a:rPr lang="en-GB" sz="2000" i="1" dirty="0" err="1" smtClean="0">
                <a:latin typeface="Times New Roman" pitchFamily="18" charset="0"/>
                <a:cs typeface="Times New Roman" pitchFamily="18" charset="0"/>
              </a:rPr>
              <a:t>indica</a:t>
            </a:r>
            <a:r>
              <a:rPr lang="en-GB" sz="2000" dirty="0" smtClean="0">
                <a:latin typeface="Times New Roman" pitchFamily="18" charset="0"/>
                <a:cs typeface="Times New Roman" pitchFamily="18" charset="0"/>
              </a:rPr>
              <a:t> on the proximate contents of </a:t>
            </a:r>
            <a:r>
              <a:rPr lang="en-GB" sz="2000" i="1" dirty="0" err="1" smtClean="0">
                <a:latin typeface="Times New Roman" pitchFamily="18" charset="0"/>
                <a:cs typeface="Times New Roman" pitchFamily="18" charset="0"/>
              </a:rPr>
              <a:t>Zea</a:t>
            </a:r>
            <a:r>
              <a:rPr lang="en-GB" sz="2000" i="1" dirty="0" smtClean="0">
                <a:latin typeface="Times New Roman" pitchFamily="18" charset="0"/>
                <a:cs typeface="Times New Roman" pitchFamily="18" charset="0"/>
              </a:rPr>
              <a:t> </a:t>
            </a:r>
            <a:r>
              <a:rPr lang="en-GB" sz="2000" i="1" dirty="0" err="1" smtClean="0">
                <a:latin typeface="Times New Roman" pitchFamily="18" charset="0"/>
                <a:cs typeface="Times New Roman" pitchFamily="18" charset="0"/>
              </a:rPr>
              <a:t>mays</a:t>
            </a:r>
            <a:r>
              <a:rPr lang="en-GB" sz="2000" dirty="0" smtClean="0">
                <a:latin typeface="Times New Roman" pitchFamily="18" charset="0"/>
                <a:cs typeface="Times New Roman" pitchFamily="18" charset="0"/>
              </a:rPr>
              <a:t>.</a:t>
            </a:r>
          </a:p>
          <a:p>
            <a:pPr algn="just"/>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571504"/>
          </a:xfrm>
        </p:spPr>
        <p:txBody>
          <a:bodyPr>
            <a:normAutofit/>
          </a:bodyPr>
          <a:lstStyle/>
          <a:p>
            <a:r>
              <a:rPr lang="en-GB" sz="2400" b="1" dirty="0" smtClean="0"/>
              <a:t>REFERENCES CONT’D</a:t>
            </a:r>
            <a:endParaRPr lang="en-GB" sz="2400" dirty="0"/>
          </a:p>
        </p:txBody>
      </p:sp>
      <p:sp>
        <p:nvSpPr>
          <p:cNvPr id="3" name="Content Placeholder 2"/>
          <p:cNvSpPr>
            <a:spLocks noGrp="1"/>
          </p:cNvSpPr>
          <p:nvPr>
            <p:ph idx="1"/>
          </p:nvPr>
        </p:nvSpPr>
        <p:spPr>
          <a:xfrm>
            <a:off x="0" y="714356"/>
            <a:ext cx="9144000" cy="5643602"/>
          </a:xfrm>
        </p:spPr>
        <p:txBody>
          <a:bodyPr>
            <a:noAutofit/>
          </a:bodyPr>
          <a:lstStyle/>
          <a:p>
            <a:pPr algn="just">
              <a:lnSpc>
                <a:spcPct val="160000"/>
              </a:lnSpc>
            </a:pPr>
            <a:r>
              <a:rPr lang="en-GB" sz="1600" dirty="0" err="1" smtClean="0">
                <a:latin typeface="Times New Roman" pitchFamily="18" charset="0"/>
                <a:cs typeface="Times New Roman" pitchFamily="18" charset="0"/>
              </a:rPr>
              <a:t>Jabran</a:t>
            </a:r>
            <a:r>
              <a:rPr lang="en-GB" sz="1600" dirty="0" smtClean="0">
                <a:latin typeface="Times New Roman" pitchFamily="18" charset="0"/>
                <a:cs typeface="Times New Roman" pitchFamily="18" charset="0"/>
              </a:rPr>
              <a:t>, K. and M. </a:t>
            </a:r>
            <a:r>
              <a:rPr lang="en-GB" sz="1600" dirty="0" err="1" smtClean="0">
                <a:latin typeface="Times New Roman" pitchFamily="18" charset="0"/>
                <a:cs typeface="Times New Roman" pitchFamily="18" charset="0"/>
              </a:rPr>
              <a:t>Farooq</a:t>
            </a:r>
            <a:r>
              <a:rPr lang="en-GB" sz="1600" dirty="0" smtClean="0">
                <a:latin typeface="Times New Roman" pitchFamily="18" charset="0"/>
                <a:cs typeface="Times New Roman" pitchFamily="18" charset="0"/>
              </a:rPr>
              <a:t>, 2012. Implications of potential 	allelopathic crops in agricultural systems. In:</a:t>
            </a:r>
          </a:p>
          <a:p>
            <a:pPr algn="just">
              <a:lnSpc>
                <a:spcPct val="160000"/>
              </a:lnSpc>
            </a:pPr>
            <a:r>
              <a:rPr lang="en-GB" sz="1600" dirty="0" smtClean="0">
                <a:latin typeface="Times New Roman" pitchFamily="18" charset="0"/>
                <a:cs typeface="Times New Roman" pitchFamily="18" charset="0"/>
              </a:rPr>
              <a:t> Allelopathy: Current Trends and Future Applications pp: 349–385. </a:t>
            </a:r>
            <a:r>
              <a:rPr lang="en-GB" sz="1600" dirty="0" err="1" smtClean="0">
                <a:latin typeface="Times New Roman" pitchFamily="18" charset="0"/>
                <a:cs typeface="Times New Roman" pitchFamily="18" charset="0"/>
              </a:rPr>
              <a:t>Cheema</a:t>
            </a:r>
            <a:r>
              <a:rPr lang="en-GB" sz="1600" dirty="0" smtClean="0">
                <a:latin typeface="Times New Roman" pitchFamily="18" charset="0"/>
                <a:cs typeface="Times New Roman" pitchFamily="18" charset="0"/>
              </a:rPr>
              <a:t>, Z.A., M. </a:t>
            </a:r>
            <a:r>
              <a:rPr lang="en-GB" sz="1600" dirty="0" err="1" smtClean="0">
                <a:latin typeface="Times New Roman" pitchFamily="18" charset="0"/>
                <a:cs typeface="Times New Roman" pitchFamily="18" charset="0"/>
              </a:rPr>
              <a:t>Farooq</a:t>
            </a:r>
            <a:r>
              <a:rPr lang="en-GB" sz="1600" dirty="0" smtClean="0">
                <a:latin typeface="Times New Roman" pitchFamily="18" charset="0"/>
                <a:cs typeface="Times New Roman" pitchFamily="18" charset="0"/>
              </a:rPr>
              <a:t> and A. Wahid (eds.). Springer: </a:t>
            </a:r>
            <a:r>
              <a:rPr lang="en-GB" sz="1600" dirty="0" err="1" smtClean="0">
                <a:latin typeface="Times New Roman" pitchFamily="18" charset="0"/>
                <a:cs typeface="Times New Roman" pitchFamily="18" charset="0"/>
              </a:rPr>
              <a:t>Verlag</a:t>
            </a:r>
            <a:r>
              <a:rPr lang="en-GB" sz="1600" dirty="0" smtClean="0">
                <a:latin typeface="Times New Roman" pitchFamily="18" charset="0"/>
                <a:cs typeface="Times New Roman" pitchFamily="18" charset="0"/>
              </a:rPr>
              <a:t> Berlin Heidelberg, Germany</a:t>
            </a:r>
          </a:p>
          <a:p>
            <a:pPr algn="just">
              <a:lnSpc>
                <a:spcPct val="160000"/>
              </a:lnSpc>
            </a:pPr>
            <a:r>
              <a:rPr lang="en-GB" sz="1600" dirty="0" smtClean="0">
                <a:latin typeface="Times New Roman" pitchFamily="18" charset="0"/>
                <a:cs typeface="Times New Roman" pitchFamily="18" charset="0"/>
              </a:rPr>
              <a:t>Hli, R.K., D.R. </a:t>
            </a:r>
            <a:r>
              <a:rPr lang="en-GB" sz="1600" dirty="0" err="1" smtClean="0">
                <a:latin typeface="Times New Roman" pitchFamily="18" charset="0"/>
                <a:cs typeface="Times New Roman" pitchFamily="18" charset="0"/>
              </a:rPr>
              <a:t>Batish</a:t>
            </a:r>
            <a:r>
              <a:rPr lang="en-GB" sz="1600" dirty="0" smtClean="0">
                <a:latin typeface="Times New Roman" pitchFamily="18" charset="0"/>
                <a:cs typeface="Times New Roman" pitchFamily="18" charset="0"/>
              </a:rPr>
              <a:t> and H.P. Singh, 1998. </a:t>
            </a:r>
            <a:r>
              <a:rPr lang="en-GB" sz="1600" i="1" dirty="0" err="1" smtClean="0">
                <a:latin typeface="Times New Roman" pitchFamily="18" charset="0"/>
                <a:cs typeface="Times New Roman" pitchFamily="18" charset="0"/>
              </a:rPr>
              <a:t>Euclayptus</a:t>
            </a:r>
            <a:r>
              <a:rPr lang="en-GB" sz="1600" i="1"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oils for the control of </a:t>
            </a:r>
            <a:r>
              <a:rPr lang="en-GB" sz="1600" i="1" dirty="0" err="1" smtClean="0">
                <a:latin typeface="Times New Roman" pitchFamily="18" charset="0"/>
                <a:cs typeface="Times New Roman" pitchFamily="18" charset="0"/>
              </a:rPr>
              <a:t>parthenium</a:t>
            </a:r>
            <a:r>
              <a:rPr lang="en-GB" sz="1600" i="1" dirty="0" smtClean="0">
                <a:latin typeface="Times New Roman" pitchFamily="18" charset="0"/>
                <a:cs typeface="Times New Roman" pitchFamily="18" charset="0"/>
              </a:rPr>
              <a:t> </a:t>
            </a:r>
            <a:r>
              <a:rPr lang="en-GB" sz="1600" i="1" dirty="0" err="1" smtClean="0">
                <a:latin typeface="Times New Roman" pitchFamily="18" charset="0"/>
                <a:cs typeface="Times New Roman" pitchFamily="18" charset="0"/>
              </a:rPr>
              <a:t>hysterophorus</a:t>
            </a:r>
            <a:r>
              <a:rPr lang="en-GB" sz="1600" i="1"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L. </a:t>
            </a:r>
            <a:r>
              <a:rPr lang="en-GB" sz="1600" i="1" dirty="0" smtClean="0">
                <a:latin typeface="Times New Roman" pitchFamily="18" charset="0"/>
                <a:cs typeface="Times New Roman" pitchFamily="18" charset="0"/>
              </a:rPr>
              <a:t>Crop Prot</a:t>
            </a:r>
            <a:r>
              <a:rPr lang="en-GB" sz="1600" dirty="0" smtClean="0">
                <a:latin typeface="Times New Roman" pitchFamily="18" charset="0"/>
                <a:cs typeface="Times New Roman" pitchFamily="18" charset="0"/>
              </a:rPr>
              <a:t>., 17: 1:9-	122.</a:t>
            </a:r>
          </a:p>
          <a:p>
            <a:pPr algn="just">
              <a:lnSpc>
                <a:spcPct val="160000"/>
              </a:lnSpc>
            </a:pPr>
            <a:r>
              <a:rPr lang="en-GB" sz="1600" dirty="0" err="1" smtClean="0">
                <a:latin typeface="Times New Roman" pitchFamily="18" charset="0"/>
                <a:cs typeface="Times New Roman" pitchFamily="18" charset="0"/>
              </a:rPr>
              <a:t>Kopcewicz</a:t>
            </a:r>
            <a:r>
              <a:rPr lang="en-GB" sz="1600" dirty="0" smtClean="0">
                <a:latin typeface="Times New Roman" pitchFamily="18" charset="0"/>
                <a:cs typeface="Times New Roman" pitchFamily="18" charset="0"/>
              </a:rPr>
              <a:t> J., </a:t>
            </a:r>
            <a:r>
              <a:rPr lang="en-GB" sz="1600" dirty="0" err="1" smtClean="0">
                <a:latin typeface="Times New Roman" pitchFamily="18" charset="0"/>
                <a:cs typeface="Times New Roman" pitchFamily="18" charset="0"/>
              </a:rPr>
              <a:t>Lewak</a:t>
            </a:r>
            <a:r>
              <a:rPr lang="en-GB" sz="1600" dirty="0" smtClean="0">
                <a:latin typeface="Times New Roman" pitchFamily="18" charset="0"/>
                <a:cs typeface="Times New Roman" pitchFamily="18" charset="0"/>
              </a:rPr>
              <a:t> S. 2002. </a:t>
            </a:r>
            <a:r>
              <a:rPr lang="en-GB" sz="1600" dirty="0" err="1" smtClean="0">
                <a:latin typeface="Times New Roman" pitchFamily="18" charset="0"/>
                <a:cs typeface="Times New Roman" pitchFamily="18" charset="0"/>
              </a:rPr>
              <a:t>Allelopatia</a:t>
            </a:r>
            <a:r>
              <a:rPr lang="en-GB" sz="1600" dirty="0" smtClean="0">
                <a:latin typeface="Times New Roman" pitchFamily="18" charset="0"/>
                <a:cs typeface="Times New Roman" pitchFamily="18" charset="0"/>
              </a:rPr>
              <a:t>. W </a:t>
            </a:r>
            <a:r>
              <a:rPr lang="en-GB" sz="1600" dirty="0" err="1" smtClean="0">
                <a:latin typeface="Times New Roman" pitchFamily="18" charset="0"/>
                <a:cs typeface="Times New Roman" pitchFamily="18" charset="0"/>
              </a:rPr>
              <a:t>ks</a:t>
            </a:r>
            <a:r>
              <a:rPr lang="en-GB" sz="1600" dirty="0" smtClean="0">
                <a:latin typeface="Times New Roman" pitchFamily="18" charset="0"/>
                <a:cs typeface="Times New Roman" pitchFamily="18" charset="0"/>
              </a:rPr>
              <a:t>.: </a:t>
            </a:r>
            <a:r>
              <a:rPr lang="en-GB" sz="1600" dirty="0" err="1" smtClean="0">
                <a:latin typeface="Times New Roman" pitchFamily="18" charset="0"/>
                <a:cs typeface="Times New Roman" pitchFamily="18" charset="0"/>
              </a:rPr>
              <a:t>Kopcewicz</a:t>
            </a:r>
            <a:r>
              <a:rPr lang="en-GB" sz="1600" dirty="0" smtClean="0">
                <a:latin typeface="Times New Roman" pitchFamily="18" charset="0"/>
                <a:cs typeface="Times New Roman" pitchFamily="18" charset="0"/>
              </a:rPr>
              <a:t> J., </a:t>
            </a:r>
            <a:r>
              <a:rPr lang="en-GB" sz="1600" dirty="0" err="1" smtClean="0">
                <a:latin typeface="Times New Roman" pitchFamily="18" charset="0"/>
                <a:cs typeface="Times New Roman" pitchFamily="18" charset="0"/>
              </a:rPr>
              <a:t>Lewak</a:t>
            </a:r>
            <a:r>
              <a:rPr lang="en-GB" sz="1600" dirty="0" smtClean="0">
                <a:latin typeface="Times New Roman" pitchFamily="18" charset="0"/>
                <a:cs typeface="Times New Roman" pitchFamily="18" charset="0"/>
              </a:rPr>
              <a:t> S. (red.), </a:t>
            </a:r>
            <a:r>
              <a:rPr lang="en-GB" sz="1600" dirty="0" err="1" smtClean="0">
                <a:latin typeface="Times New Roman" pitchFamily="18" charset="0"/>
                <a:cs typeface="Times New Roman" pitchFamily="18" charset="0"/>
              </a:rPr>
              <a:t>Fizjologia</a:t>
            </a:r>
            <a:r>
              <a:rPr lang="en-GB" sz="1600" dirty="0" smtClean="0">
                <a:latin typeface="Times New Roman" pitchFamily="18" charset="0"/>
                <a:cs typeface="Times New Roman" pitchFamily="18" charset="0"/>
              </a:rPr>
              <a:t> </a:t>
            </a:r>
            <a:r>
              <a:rPr lang="en-GB" sz="1600" dirty="0" err="1" smtClean="0">
                <a:latin typeface="Times New Roman" pitchFamily="18" charset="0"/>
                <a:cs typeface="Times New Roman" pitchFamily="18" charset="0"/>
              </a:rPr>
              <a:t>roślin</a:t>
            </a:r>
            <a:r>
              <a:rPr lang="en-GB" sz="1600" dirty="0" smtClean="0">
                <a:latin typeface="Times New Roman" pitchFamily="18" charset="0"/>
                <a:cs typeface="Times New Roman" pitchFamily="18" charset="0"/>
              </a:rPr>
              <a:t>. PWN, Warszawa: 150–153. (in Polish)</a:t>
            </a:r>
          </a:p>
          <a:p>
            <a:pPr algn="just">
              <a:lnSpc>
                <a:spcPct val="160000"/>
              </a:lnSpc>
            </a:pPr>
            <a:r>
              <a:rPr lang="en-GB" sz="1600" dirty="0" err="1" smtClean="0">
                <a:latin typeface="Times New Roman" pitchFamily="18" charset="0"/>
                <a:cs typeface="Times New Roman" pitchFamily="18" charset="0"/>
              </a:rPr>
              <a:t>Lipińska</a:t>
            </a:r>
            <a:r>
              <a:rPr lang="en-GB" sz="1600" dirty="0" smtClean="0">
                <a:latin typeface="Times New Roman" pitchFamily="18" charset="0"/>
                <a:cs typeface="Times New Roman" pitchFamily="18" charset="0"/>
              </a:rPr>
              <a:t> H., and </a:t>
            </a:r>
            <a:r>
              <a:rPr lang="en-GB" sz="1600" dirty="0" err="1" smtClean="0">
                <a:latin typeface="Times New Roman" pitchFamily="18" charset="0"/>
                <a:cs typeface="Times New Roman" pitchFamily="18" charset="0"/>
              </a:rPr>
              <a:t>Harkot</a:t>
            </a:r>
            <a:r>
              <a:rPr lang="en-GB" sz="1600" dirty="0" smtClean="0">
                <a:latin typeface="Times New Roman" pitchFamily="18" charset="0"/>
                <a:cs typeface="Times New Roman" pitchFamily="18" charset="0"/>
              </a:rPr>
              <a:t> W</a:t>
            </a:r>
            <a:r>
              <a:rPr lang="en-GB" sz="1600" i="1"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2007. </a:t>
            </a:r>
            <a:r>
              <a:rPr lang="en-GB" sz="1600" dirty="0" err="1" smtClean="0">
                <a:latin typeface="Times New Roman" pitchFamily="18" charset="0"/>
                <a:cs typeface="Times New Roman" pitchFamily="18" charset="0"/>
              </a:rPr>
              <a:t>Allelopatia</a:t>
            </a:r>
            <a:r>
              <a:rPr lang="en-GB" sz="1600" dirty="0" smtClean="0">
                <a:latin typeface="Times New Roman" pitchFamily="18" charset="0"/>
                <a:cs typeface="Times New Roman" pitchFamily="18" charset="0"/>
              </a:rPr>
              <a:t> w </a:t>
            </a:r>
            <a:r>
              <a:rPr lang="en-GB" sz="1600" dirty="0" err="1" smtClean="0">
                <a:latin typeface="Times New Roman" pitchFamily="18" charset="0"/>
                <a:cs typeface="Times New Roman" pitchFamily="18" charset="0"/>
              </a:rPr>
              <a:t>zbiorowiskach</a:t>
            </a:r>
            <a:r>
              <a:rPr lang="en-GB" sz="1600" dirty="0" smtClean="0">
                <a:latin typeface="Times New Roman" pitchFamily="18" charset="0"/>
                <a:cs typeface="Times New Roman" pitchFamily="18" charset="0"/>
              </a:rPr>
              <a:t> </a:t>
            </a:r>
            <a:r>
              <a:rPr lang="en-GB" sz="1600" dirty="0" err="1" smtClean="0">
                <a:latin typeface="Times New Roman" pitchFamily="18" charset="0"/>
                <a:cs typeface="Times New Roman" pitchFamily="18" charset="0"/>
              </a:rPr>
              <a:t>trawiastych</a:t>
            </a:r>
            <a:r>
              <a:rPr lang="en-GB" sz="1600" dirty="0" smtClean="0">
                <a:latin typeface="Times New Roman" pitchFamily="18" charset="0"/>
                <a:cs typeface="Times New Roman" pitchFamily="18" charset="0"/>
              </a:rPr>
              <a:t>. Post. </a:t>
            </a:r>
            <a:r>
              <a:rPr lang="en-GB" sz="1600" dirty="0" err="1" smtClean="0">
                <a:latin typeface="Times New Roman" pitchFamily="18" charset="0"/>
                <a:cs typeface="Times New Roman" pitchFamily="18" charset="0"/>
              </a:rPr>
              <a:t>Nauk</a:t>
            </a:r>
            <a:r>
              <a:rPr lang="en-GB" sz="1600" dirty="0" smtClean="0">
                <a:latin typeface="Times New Roman" pitchFamily="18" charset="0"/>
                <a:cs typeface="Times New Roman" pitchFamily="18" charset="0"/>
              </a:rPr>
              <a:t> </a:t>
            </a:r>
            <a:r>
              <a:rPr lang="en-GB" sz="1600" dirty="0" err="1" smtClean="0">
                <a:latin typeface="Times New Roman" pitchFamily="18" charset="0"/>
                <a:cs typeface="Times New Roman" pitchFamily="18" charset="0"/>
              </a:rPr>
              <a:t>Roln</a:t>
            </a:r>
            <a:r>
              <a:rPr lang="en-GB" sz="1600" dirty="0" smtClean="0">
                <a:latin typeface="Times New Roman" pitchFamily="18" charset="0"/>
                <a:cs typeface="Times New Roman" pitchFamily="18" charset="0"/>
              </a:rPr>
              <a:t>., 1, 49-61.</a:t>
            </a:r>
          </a:p>
          <a:p>
            <a:pPr algn="just">
              <a:lnSpc>
                <a:spcPct val="160000"/>
              </a:lnSpc>
            </a:pPr>
            <a:r>
              <a:rPr lang="en-GB" sz="1600" dirty="0" err="1" smtClean="0">
                <a:latin typeface="Times New Roman" pitchFamily="18" charset="0"/>
                <a:cs typeface="Times New Roman" pitchFamily="18" charset="0"/>
              </a:rPr>
              <a:t>Moradidezfuli</a:t>
            </a:r>
            <a:r>
              <a:rPr lang="en-GB" sz="1600" dirty="0" smtClean="0">
                <a:latin typeface="Times New Roman" pitchFamily="18" charset="0"/>
                <a:cs typeface="Times New Roman" pitchFamily="18" charset="0"/>
              </a:rPr>
              <a:t>, P., F. Sharif-</a:t>
            </a:r>
            <a:r>
              <a:rPr lang="en-GB" sz="1600" dirty="0" err="1" smtClean="0">
                <a:latin typeface="Times New Roman" pitchFamily="18" charset="0"/>
                <a:cs typeface="Times New Roman" pitchFamily="18" charset="0"/>
              </a:rPr>
              <a:t>Zadeh</a:t>
            </a:r>
            <a:r>
              <a:rPr lang="en-GB" sz="1600" dirty="0" smtClean="0">
                <a:latin typeface="Times New Roman" pitchFamily="18" charset="0"/>
                <a:cs typeface="Times New Roman" pitchFamily="18" charset="0"/>
              </a:rPr>
              <a:t> &amp; M. </a:t>
            </a:r>
            <a:r>
              <a:rPr lang="en-GB" sz="1600" dirty="0" err="1" smtClean="0">
                <a:latin typeface="Times New Roman" pitchFamily="18" charset="0"/>
                <a:cs typeface="Times New Roman" pitchFamily="18" charset="0"/>
              </a:rPr>
              <a:t>Janmohammadi</a:t>
            </a:r>
            <a:r>
              <a:rPr lang="en-GB" sz="1600" dirty="0" smtClean="0">
                <a:latin typeface="Times New Roman" pitchFamily="18" charset="0"/>
                <a:cs typeface="Times New Roman" pitchFamily="18" charset="0"/>
              </a:rPr>
              <a:t>, 2008: </a:t>
            </a:r>
            <a:r>
              <a:rPr lang="en-GB" sz="1600" dirty="0" err="1" smtClean="0">
                <a:latin typeface="Times New Roman" pitchFamily="18" charset="0"/>
                <a:cs typeface="Times New Roman" pitchFamily="18" charset="0"/>
              </a:rPr>
              <a:t>Inﬂuence</a:t>
            </a:r>
            <a:r>
              <a:rPr lang="en-GB" sz="1600" dirty="0" smtClean="0">
                <a:latin typeface="Times New Roman" pitchFamily="18" charset="0"/>
                <a:cs typeface="Times New Roman" pitchFamily="18" charset="0"/>
              </a:rPr>
              <a:t> of priming techniques on seed germination </a:t>
            </a:r>
            <a:r>
              <a:rPr lang="en-GB" sz="1600" dirty="0" err="1" smtClean="0">
                <a:latin typeface="Times New Roman" pitchFamily="18" charset="0"/>
                <a:cs typeface="Times New Roman" pitchFamily="18" charset="0"/>
              </a:rPr>
              <a:t>behavior</a:t>
            </a:r>
            <a:r>
              <a:rPr lang="en-GB" sz="1600" dirty="0" smtClean="0">
                <a:latin typeface="Times New Roman" pitchFamily="18" charset="0"/>
                <a:cs typeface="Times New Roman" pitchFamily="18" charset="0"/>
              </a:rPr>
              <a:t> of maize inbred lines (</a:t>
            </a:r>
            <a:r>
              <a:rPr lang="en-GB" sz="1600" i="1" dirty="0" err="1" smtClean="0">
                <a:latin typeface="Times New Roman" pitchFamily="18" charset="0"/>
                <a:cs typeface="Times New Roman" pitchFamily="18" charset="0"/>
              </a:rPr>
              <a:t>Zea</a:t>
            </a:r>
            <a:r>
              <a:rPr lang="en-GB" sz="1600" i="1" dirty="0" smtClean="0">
                <a:latin typeface="Times New Roman" pitchFamily="18" charset="0"/>
                <a:cs typeface="Times New Roman" pitchFamily="18" charset="0"/>
              </a:rPr>
              <a:t> </a:t>
            </a:r>
            <a:r>
              <a:rPr lang="en-GB" sz="1600" i="1" dirty="0" err="1" smtClean="0">
                <a:latin typeface="Times New Roman" pitchFamily="18" charset="0"/>
                <a:cs typeface="Times New Roman" pitchFamily="18" charset="0"/>
              </a:rPr>
              <a:t>mays</a:t>
            </a:r>
            <a:r>
              <a:rPr lang="en-GB" sz="1600" i="1"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L.). </a:t>
            </a:r>
            <a:r>
              <a:rPr lang="en-GB" sz="1600" i="1" dirty="0" smtClean="0">
                <a:latin typeface="Times New Roman" pitchFamily="18" charset="0"/>
                <a:cs typeface="Times New Roman" pitchFamily="18" charset="0"/>
              </a:rPr>
              <a:t>ARPN Journal of Agricultural and Biological Sciences</a:t>
            </a:r>
            <a:r>
              <a:rPr lang="en-GB" sz="1600" dirty="0" smtClean="0">
                <a:latin typeface="Times New Roman" pitchFamily="18" charset="0"/>
                <a:cs typeface="Times New Roman" pitchFamily="18" charset="0"/>
              </a:rPr>
              <a:t>, </a:t>
            </a:r>
            <a:r>
              <a:rPr lang="en-GB" sz="1600" b="1" dirty="0" smtClean="0">
                <a:latin typeface="Times New Roman" pitchFamily="18" charset="0"/>
                <a:cs typeface="Times New Roman" pitchFamily="18" charset="0"/>
              </a:rPr>
              <a:t>3</a:t>
            </a:r>
            <a:r>
              <a:rPr lang="en-GB" sz="1600" dirty="0" smtClean="0">
                <a:latin typeface="Times New Roman" pitchFamily="18" charset="0"/>
                <a:cs typeface="Times New Roman" pitchFamily="18" charset="0"/>
              </a:rPr>
              <a:t>, 22-25. </a:t>
            </a:r>
            <a:r>
              <a:rPr lang="en-GB" sz="1600" dirty="0" err="1" smtClean="0">
                <a:latin typeface="Times New Roman" pitchFamily="18" charset="0"/>
                <a:cs typeface="Times New Roman" pitchFamily="18" charset="0"/>
              </a:rPr>
              <a:t>Ojewumi</a:t>
            </a:r>
            <a:r>
              <a:rPr lang="en-GB" sz="1600" dirty="0" smtClean="0">
                <a:latin typeface="Times New Roman" pitchFamily="18" charset="0"/>
                <a:cs typeface="Times New Roman" pitchFamily="18" charset="0"/>
              </a:rPr>
              <a:t>., A.W and </a:t>
            </a:r>
            <a:r>
              <a:rPr lang="en-GB" sz="1600" dirty="0" err="1" smtClean="0">
                <a:latin typeface="Times New Roman" pitchFamily="18" charset="0"/>
                <a:cs typeface="Times New Roman" pitchFamily="18" charset="0"/>
              </a:rPr>
              <a:t>Kadiri</a:t>
            </a:r>
            <a:r>
              <a:rPr lang="en-GB" sz="1600" dirty="0" smtClean="0">
                <a:latin typeface="Times New Roman" pitchFamily="18" charset="0"/>
                <a:cs typeface="Times New Roman" pitchFamily="18" charset="0"/>
              </a:rPr>
              <a:t>, M. 2014.Phytochemical Screening and </a:t>
            </a:r>
            <a:r>
              <a:rPr lang="en-GB" sz="1600" dirty="0" err="1" smtClean="0">
                <a:latin typeface="Times New Roman" pitchFamily="18" charset="0"/>
                <a:cs typeface="Times New Roman" pitchFamily="18" charset="0"/>
              </a:rPr>
              <a:t>Schimperiana</a:t>
            </a:r>
            <a:r>
              <a:rPr lang="en-GB" sz="1600" dirty="0" smtClean="0">
                <a:latin typeface="Times New Roman" pitchFamily="18" charset="0"/>
                <a:cs typeface="Times New Roman" pitchFamily="18" charset="0"/>
              </a:rPr>
              <a:t> leaves on rats. International Journal of green and Herbal Chemistry 3 (4): 1679-1689.</a:t>
            </a:r>
          </a:p>
          <a:p>
            <a:pPr algn="just">
              <a:lnSpc>
                <a:spcPct val="160000"/>
              </a:lnSpc>
              <a:buNone/>
            </a:pPr>
            <a:r>
              <a:rPr lang="en-GB" sz="1600" dirty="0" smtClean="0">
                <a:latin typeface="Times New Roman" pitchFamily="18" charset="0"/>
                <a:cs typeface="Times New Roman" pitchFamily="18" charset="0"/>
              </a:rPr>
              <a:t>	</a:t>
            </a:r>
            <a:r>
              <a:rPr lang="en-GB" sz="1600" dirty="0" err="1" smtClean="0">
                <a:latin typeface="Times New Roman" pitchFamily="18" charset="0"/>
                <a:cs typeface="Times New Roman" pitchFamily="18" charset="0"/>
              </a:rPr>
              <a:t>Ojewumi</a:t>
            </a:r>
            <a:r>
              <a:rPr lang="en-GB" sz="1600" dirty="0" smtClean="0">
                <a:latin typeface="Times New Roman" pitchFamily="18" charset="0"/>
                <a:cs typeface="Times New Roman" pitchFamily="18" charset="0"/>
              </a:rPr>
              <a:t>; A.W and Kadiri,M.2013.Physiological evaluation of the anti-</a:t>
            </a:r>
            <a:r>
              <a:rPr lang="en-GB" sz="1600" dirty="0" err="1" smtClean="0">
                <a:latin typeface="Times New Roman" pitchFamily="18" charset="0"/>
                <a:cs typeface="Times New Roman" pitchFamily="18" charset="0"/>
              </a:rPr>
              <a:t>diabetetic</a:t>
            </a:r>
            <a:r>
              <a:rPr lang="en-GB" sz="1600" dirty="0" smtClean="0">
                <a:latin typeface="Times New Roman" pitchFamily="18" charset="0"/>
                <a:cs typeface="Times New Roman" pitchFamily="18" charset="0"/>
              </a:rPr>
              <a:t> properties of Hibiscus </a:t>
            </a:r>
            <a:r>
              <a:rPr lang="en-GB" sz="1600" dirty="0" err="1" smtClean="0">
                <a:latin typeface="Times New Roman" pitchFamily="18" charset="0"/>
                <a:cs typeface="Times New Roman" pitchFamily="18" charset="0"/>
              </a:rPr>
              <a:t>sabdariffa</a:t>
            </a:r>
            <a:r>
              <a:rPr lang="en-GB" sz="1600" dirty="0" smtClean="0">
                <a:latin typeface="Times New Roman" pitchFamily="18" charset="0"/>
                <a:cs typeface="Times New Roman" pitchFamily="18" charset="0"/>
              </a:rPr>
              <a:t> on rats. </a:t>
            </a:r>
            <a:r>
              <a:rPr lang="en-GB" sz="1600" i="1" dirty="0" smtClean="0">
                <a:latin typeface="Times New Roman" pitchFamily="18" charset="0"/>
                <a:cs typeface="Times New Roman" pitchFamily="18" charset="0"/>
              </a:rPr>
              <a:t>Journal of Natural Science, Engineering and Technology 12 (1) 2315-7461.</a:t>
            </a:r>
          </a:p>
          <a:p>
            <a:pPr algn="just">
              <a:lnSpc>
                <a:spcPct val="150000"/>
              </a:lnSpc>
            </a:pPr>
            <a:endParaRPr lang="en-GB" sz="1600" dirty="0" smtClean="0">
              <a:latin typeface="Times New Roman" pitchFamily="18" charset="0"/>
              <a:cs typeface="Times New Roman" pitchFamily="18" charset="0"/>
            </a:endParaRPr>
          </a:p>
          <a:p>
            <a:pPr algn="just"/>
            <a:endParaRPr lang="en-GB"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642942"/>
          </a:xfrm>
        </p:spPr>
        <p:txBody>
          <a:bodyPr>
            <a:normAutofit/>
          </a:bodyPr>
          <a:lstStyle/>
          <a:p>
            <a:r>
              <a:rPr lang="en-GB" sz="2400" b="1" dirty="0" smtClean="0"/>
              <a:t>REFERENCES CONT’D</a:t>
            </a:r>
            <a:endParaRPr lang="en-GB" sz="2400" dirty="0"/>
          </a:p>
        </p:txBody>
      </p:sp>
      <p:sp>
        <p:nvSpPr>
          <p:cNvPr id="3" name="Content Placeholder 2"/>
          <p:cNvSpPr>
            <a:spLocks noGrp="1"/>
          </p:cNvSpPr>
          <p:nvPr>
            <p:ph idx="1"/>
          </p:nvPr>
        </p:nvSpPr>
        <p:spPr>
          <a:xfrm>
            <a:off x="107504" y="785794"/>
            <a:ext cx="9036496" cy="5857916"/>
          </a:xfrm>
        </p:spPr>
        <p:txBody>
          <a:bodyPr>
            <a:noAutofit/>
          </a:bodyPr>
          <a:lstStyle/>
          <a:p>
            <a:pPr algn="just">
              <a:lnSpc>
                <a:spcPct val="150000"/>
              </a:lnSpc>
            </a:pPr>
            <a:r>
              <a:rPr lang="en-GB" sz="1400" dirty="0" err="1" smtClean="0">
                <a:latin typeface="Times New Roman" pitchFamily="18" charset="0"/>
                <a:cs typeface="Times New Roman" pitchFamily="18" charset="0"/>
              </a:rPr>
              <a:t>Oleszek</a:t>
            </a:r>
            <a:r>
              <a:rPr lang="en-GB" sz="1400" dirty="0" smtClean="0">
                <a:latin typeface="Times New Roman" pitchFamily="18" charset="0"/>
                <a:cs typeface="Times New Roman" pitchFamily="18" charset="0"/>
              </a:rPr>
              <a:t> W. 2001. </a:t>
            </a:r>
            <a:r>
              <a:rPr lang="en-GB" sz="1400" dirty="0" err="1" smtClean="0">
                <a:latin typeface="Times New Roman" pitchFamily="18" charset="0"/>
                <a:cs typeface="Times New Roman" pitchFamily="18" charset="0"/>
              </a:rPr>
              <a:t>Techniki</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badań</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allelopatii</a:t>
            </a:r>
            <a:r>
              <a:rPr lang="en-GB" sz="1400" dirty="0" smtClean="0">
                <a:latin typeface="Times New Roman" pitchFamily="18" charset="0"/>
                <a:cs typeface="Times New Roman" pitchFamily="18" charset="0"/>
              </a:rPr>
              <a:t>. </a:t>
            </a:r>
            <a:r>
              <a:rPr lang="en-GB" sz="1400" i="1" dirty="0" err="1" smtClean="0">
                <a:latin typeface="Times New Roman" pitchFamily="18" charset="0"/>
                <a:cs typeface="Times New Roman" pitchFamily="18" charset="0"/>
              </a:rPr>
              <a:t>Wiadomości</a:t>
            </a:r>
            <a:r>
              <a:rPr lang="en-GB" sz="1400" i="1" dirty="0" smtClean="0">
                <a:latin typeface="Times New Roman" pitchFamily="18" charset="0"/>
                <a:cs typeface="Times New Roman" pitchFamily="18" charset="0"/>
              </a:rPr>
              <a:t> 	</a:t>
            </a:r>
            <a:r>
              <a:rPr lang="en-GB" sz="1400" i="1" dirty="0" err="1" smtClean="0">
                <a:latin typeface="Times New Roman" pitchFamily="18" charset="0"/>
                <a:cs typeface="Times New Roman" pitchFamily="18" charset="0"/>
              </a:rPr>
              <a:t>Botaniczne</a:t>
            </a:r>
            <a:r>
              <a:rPr lang="en-GB" sz="1400" i="1"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36 (3-4): 17–25. (in Polish)</a:t>
            </a:r>
          </a:p>
          <a:p>
            <a:pPr algn="just">
              <a:lnSpc>
                <a:spcPct val="150000"/>
              </a:lnSpc>
            </a:pPr>
            <a:r>
              <a:rPr lang="en-GB" sz="1400" dirty="0" smtClean="0">
                <a:latin typeface="Times New Roman" pitchFamily="18" charset="0"/>
                <a:cs typeface="Times New Roman" pitchFamily="18" charset="0"/>
              </a:rPr>
              <a:t>Perry L.G., </a:t>
            </a:r>
            <a:r>
              <a:rPr lang="en-GB" sz="1400" dirty="0" err="1" smtClean="0">
                <a:latin typeface="Times New Roman" pitchFamily="18" charset="0"/>
                <a:cs typeface="Times New Roman" pitchFamily="18" charset="0"/>
              </a:rPr>
              <a:t>Thelen</a:t>
            </a:r>
            <a:r>
              <a:rPr lang="en-GB" sz="1400" dirty="0" smtClean="0">
                <a:latin typeface="Times New Roman" pitchFamily="18" charset="0"/>
                <a:cs typeface="Times New Roman" pitchFamily="18" charset="0"/>
              </a:rPr>
              <a:t> G.C., Ridenour W.M., Weir T.L., Callaway R.M, </a:t>
            </a:r>
            <a:r>
              <a:rPr lang="en-GB" sz="1400" dirty="0" err="1" smtClean="0">
                <a:latin typeface="Times New Roman" pitchFamily="18" charset="0"/>
                <a:cs typeface="Times New Roman" pitchFamily="18" charset="0"/>
              </a:rPr>
              <a:t>Paschke</a:t>
            </a:r>
            <a:r>
              <a:rPr lang="en-GB" sz="1400" dirty="0" smtClean="0">
                <a:latin typeface="Times New Roman" pitchFamily="18" charset="0"/>
                <a:cs typeface="Times New Roman" pitchFamily="18" charset="0"/>
              </a:rPr>
              <a:t> M.W. and </a:t>
            </a:r>
            <a:r>
              <a:rPr lang="en-GB" sz="1400" dirty="0" err="1" smtClean="0">
                <a:latin typeface="Times New Roman" pitchFamily="18" charset="0"/>
                <a:cs typeface="Times New Roman" pitchFamily="18" charset="0"/>
              </a:rPr>
              <a:t>Vivanco</a:t>
            </a:r>
            <a:r>
              <a:rPr lang="en-GB" sz="1400" dirty="0" smtClean="0">
                <a:latin typeface="Times New Roman" pitchFamily="18" charset="0"/>
                <a:cs typeface="Times New Roman" pitchFamily="18" charset="0"/>
              </a:rPr>
              <a:t> J.M. 2005. Dual role for an </a:t>
            </a:r>
            <a:r>
              <a:rPr lang="en-GB" sz="1400" dirty="0" err="1" smtClean="0">
                <a:latin typeface="Times New Roman" pitchFamily="18" charset="0"/>
                <a:cs typeface="Times New Roman" pitchFamily="18" charset="0"/>
              </a:rPr>
              <a:t>allelochemical</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catechin</a:t>
            </a:r>
            <a:r>
              <a:rPr lang="en-GB" sz="1400" dirty="0" smtClean="0">
                <a:latin typeface="Times New Roman" pitchFamily="18" charset="0"/>
                <a:cs typeface="Times New Roman" pitchFamily="18" charset="0"/>
              </a:rPr>
              <a:t> from </a:t>
            </a:r>
            <a:r>
              <a:rPr lang="en-GB" sz="1400" dirty="0" err="1" smtClean="0">
                <a:latin typeface="Times New Roman" pitchFamily="18" charset="0"/>
                <a:cs typeface="Times New Roman" pitchFamily="18" charset="0"/>
              </a:rPr>
              <a:t>Centaurea</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maculosa</a:t>
            </a:r>
            <a:r>
              <a:rPr lang="en-GB" sz="1400" dirty="0" smtClean="0">
                <a:latin typeface="Times New Roman" pitchFamily="18" charset="0"/>
                <a:cs typeface="Times New Roman" pitchFamily="18" charset="0"/>
              </a:rPr>
              <a:t> root exudates regulates </a:t>
            </a:r>
            <a:r>
              <a:rPr lang="en-GB" sz="1400" dirty="0" err="1" smtClean="0">
                <a:latin typeface="Times New Roman" pitchFamily="18" charset="0"/>
                <a:cs typeface="Times New Roman" pitchFamily="18" charset="0"/>
              </a:rPr>
              <a:t>conspecific</a:t>
            </a:r>
            <a:r>
              <a:rPr lang="en-GB" sz="1400" dirty="0" smtClean="0">
                <a:latin typeface="Times New Roman" pitchFamily="18" charset="0"/>
                <a:cs typeface="Times New Roman" pitchFamily="18" charset="0"/>
              </a:rPr>
              <a:t> seedling </a:t>
            </a:r>
            <a:r>
              <a:rPr lang="en-GB" sz="1400" dirty="0" err="1" smtClean="0">
                <a:latin typeface="Times New Roman" pitchFamily="18" charset="0"/>
                <a:cs typeface="Times New Roman" pitchFamily="18" charset="0"/>
              </a:rPr>
              <a:t>estabilishment</a:t>
            </a:r>
            <a:r>
              <a:rPr lang="en-GB" sz="1400" i="1" dirty="0" smtClean="0">
                <a:latin typeface="Times New Roman" pitchFamily="18" charset="0"/>
                <a:cs typeface="Times New Roman" pitchFamily="18" charset="0"/>
              </a:rPr>
              <a:t>. J. of Ecol.,</a:t>
            </a:r>
            <a:r>
              <a:rPr lang="en-GB" sz="1400" dirty="0" smtClean="0">
                <a:latin typeface="Times New Roman" pitchFamily="18" charset="0"/>
                <a:cs typeface="Times New Roman" pitchFamily="18" charset="0"/>
              </a:rPr>
              <a:t> 93, 6: 1126-1135.</a:t>
            </a:r>
          </a:p>
          <a:p>
            <a:pPr algn="just">
              <a:lnSpc>
                <a:spcPct val="150000"/>
              </a:lnSpc>
            </a:pPr>
            <a:r>
              <a:rPr lang="en-GB" sz="1400" dirty="0" err="1" smtClean="0">
                <a:latin typeface="Times New Roman" pitchFamily="18" charset="0"/>
                <a:cs typeface="Times New Roman" pitchFamily="18" charset="0"/>
              </a:rPr>
              <a:t>Renne</a:t>
            </a:r>
            <a:r>
              <a:rPr lang="en-GB" sz="1400" dirty="0" smtClean="0">
                <a:latin typeface="Times New Roman" pitchFamily="18" charset="0"/>
                <a:cs typeface="Times New Roman" pitchFamily="18" charset="0"/>
              </a:rPr>
              <a:t> I.J., Rios B.G., </a:t>
            </a:r>
            <a:r>
              <a:rPr lang="en-GB" sz="1400" dirty="0" err="1" smtClean="0">
                <a:latin typeface="Times New Roman" pitchFamily="18" charset="0"/>
                <a:cs typeface="Times New Roman" pitchFamily="18" charset="0"/>
              </a:rPr>
              <a:t>Fehmi</a:t>
            </a:r>
            <a:r>
              <a:rPr lang="en-GB" sz="1400" dirty="0" smtClean="0">
                <a:latin typeface="Times New Roman" pitchFamily="18" charset="0"/>
                <a:cs typeface="Times New Roman" pitchFamily="18" charset="0"/>
              </a:rPr>
              <a:t> J.S. and Tracy B.F. 2004. Low </a:t>
            </a:r>
            <a:r>
              <a:rPr lang="en-GB" sz="1400" dirty="0" err="1" smtClean="0">
                <a:latin typeface="Times New Roman" pitchFamily="18" charset="0"/>
                <a:cs typeface="Times New Roman" pitchFamily="18" charset="0"/>
              </a:rPr>
              <a:t>allelopathic</a:t>
            </a:r>
            <a:r>
              <a:rPr lang="en-GB" sz="1400" dirty="0" smtClean="0">
                <a:latin typeface="Times New Roman" pitchFamily="18" charset="0"/>
                <a:cs typeface="Times New Roman" pitchFamily="18" charset="0"/>
              </a:rPr>
              <a:t> potential of invasive forage grass on native grassland plants: a cause for encouragement?. </a:t>
            </a:r>
            <a:r>
              <a:rPr lang="en-GB" sz="1400" i="1" dirty="0" smtClean="0">
                <a:latin typeface="Times New Roman" pitchFamily="18" charset="0"/>
                <a:cs typeface="Times New Roman" pitchFamily="18" charset="0"/>
              </a:rPr>
              <a:t>Basic and Applied Ecology</a:t>
            </a:r>
            <a:r>
              <a:rPr lang="en-GB" sz="1400" dirty="0" smtClean="0">
                <a:latin typeface="Times New Roman" pitchFamily="18" charset="0"/>
                <a:cs typeface="Times New Roman" pitchFamily="18" charset="0"/>
              </a:rPr>
              <a:t> 5, 261-269.</a:t>
            </a:r>
          </a:p>
          <a:p>
            <a:pPr algn="just">
              <a:lnSpc>
                <a:spcPct val="150000"/>
              </a:lnSpc>
            </a:pPr>
            <a:r>
              <a:rPr lang="en-GB" sz="1400" dirty="0" smtClean="0">
                <a:latin typeface="Times New Roman" pitchFamily="18" charset="0"/>
                <a:cs typeface="Times New Roman" pitchFamily="18" charset="0"/>
              </a:rPr>
              <a:t>Rice E.L. 1984. Allelopathy. 2nd ed. Academic Press, New York.</a:t>
            </a:r>
          </a:p>
          <a:p>
            <a:pPr algn="just">
              <a:lnSpc>
                <a:spcPct val="150000"/>
              </a:lnSpc>
            </a:pPr>
            <a:r>
              <a:rPr lang="en-GB" sz="1400" dirty="0" smtClean="0">
                <a:latin typeface="Times New Roman" pitchFamily="18" charset="0"/>
                <a:cs typeface="Times New Roman" pitchFamily="18" charset="0"/>
              </a:rPr>
              <a:t>Ridenour W.M. and Callaway R.M. 2001.The relative importance of </a:t>
            </a:r>
            <a:r>
              <a:rPr lang="en-GB" sz="1400" dirty="0" err="1" smtClean="0">
                <a:latin typeface="Times New Roman" pitchFamily="18" charset="0"/>
                <a:cs typeface="Times New Roman" pitchFamily="18" charset="0"/>
              </a:rPr>
              <a:t>allelopathy</a:t>
            </a:r>
            <a:r>
              <a:rPr lang="en-GB" sz="1400" dirty="0" smtClean="0">
                <a:latin typeface="Times New Roman" pitchFamily="18" charset="0"/>
                <a:cs typeface="Times New Roman" pitchFamily="18" charset="0"/>
              </a:rPr>
              <a:t> in interference: the effects of an invasive weed on a native bunchgrass. </a:t>
            </a:r>
            <a:r>
              <a:rPr lang="en-GB" sz="1400" i="1" dirty="0" err="1" smtClean="0">
                <a:latin typeface="Times New Roman" pitchFamily="18" charset="0"/>
                <a:cs typeface="Times New Roman" pitchFamily="18" charset="0"/>
              </a:rPr>
              <a:t>Oecologia</a:t>
            </a:r>
            <a:r>
              <a:rPr lang="en-GB" sz="1400" i="1" dirty="0" smtClean="0">
                <a:latin typeface="Times New Roman" pitchFamily="18" charset="0"/>
                <a:cs typeface="Times New Roman" pitchFamily="18" charset="0"/>
              </a:rPr>
              <a:t>,</a:t>
            </a:r>
            <a:r>
              <a:rPr lang="en-GB" sz="1400" dirty="0" smtClean="0">
                <a:latin typeface="Times New Roman" pitchFamily="18" charset="0"/>
                <a:cs typeface="Times New Roman" pitchFamily="18" charset="0"/>
              </a:rPr>
              <a:t> 126, 444-450.</a:t>
            </a:r>
          </a:p>
          <a:p>
            <a:pPr algn="just">
              <a:lnSpc>
                <a:spcPct val="150000"/>
              </a:lnSpc>
            </a:pPr>
            <a:r>
              <a:rPr lang="en-GB" sz="1400" dirty="0" smtClean="0">
                <a:latin typeface="Times New Roman" pitchFamily="18" charset="0"/>
                <a:cs typeface="Times New Roman" pitchFamily="18" charset="0"/>
              </a:rPr>
              <a:t>Singh, H. P.; D. R. </a:t>
            </a:r>
            <a:r>
              <a:rPr lang="en-GB" sz="1400" dirty="0" err="1" smtClean="0">
                <a:latin typeface="Times New Roman" pitchFamily="18" charset="0"/>
                <a:cs typeface="Times New Roman" pitchFamily="18" charset="0"/>
              </a:rPr>
              <a:t>Batish</a:t>
            </a:r>
            <a:r>
              <a:rPr lang="en-GB" sz="1400" dirty="0" smtClean="0">
                <a:latin typeface="Times New Roman" pitchFamily="18" charset="0"/>
                <a:cs typeface="Times New Roman" pitchFamily="18" charset="0"/>
              </a:rPr>
              <a:t>; S. </a:t>
            </a:r>
            <a:r>
              <a:rPr lang="en-GB" sz="1400" dirty="0" err="1" smtClean="0">
                <a:latin typeface="Times New Roman" pitchFamily="18" charset="0"/>
                <a:cs typeface="Times New Roman" pitchFamily="18" charset="0"/>
              </a:rPr>
              <a:t>Kaur</a:t>
            </a:r>
            <a:r>
              <a:rPr lang="en-GB" sz="1400" dirty="0" smtClean="0">
                <a:latin typeface="Times New Roman" pitchFamily="18" charset="0"/>
                <a:cs typeface="Times New Roman" pitchFamily="18" charset="0"/>
              </a:rPr>
              <a:t> and R. K. </a:t>
            </a:r>
            <a:r>
              <a:rPr lang="en-GB" sz="1400" dirty="0" err="1" smtClean="0">
                <a:latin typeface="Times New Roman" pitchFamily="18" charset="0"/>
                <a:cs typeface="Times New Roman" pitchFamily="18" charset="0"/>
              </a:rPr>
              <a:t>Kohli</a:t>
            </a:r>
            <a:r>
              <a:rPr lang="en-GB" sz="1400" dirty="0" smtClean="0">
                <a:latin typeface="Times New Roman" pitchFamily="18" charset="0"/>
                <a:cs typeface="Times New Roman" pitchFamily="18" charset="0"/>
              </a:rPr>
              <a:t> (2003). </a:t>
            </a:r>
            <a:r>
              <a:rPr lang="en-GB" sz="1400" dirty="0" err="1" smtClean="0">
                <a:latin typeface="Times New Roman" pitchFamily="18" charset="0"/>
                <a:cs typeface="Times New Roman" pitchFamily="18" charset="0"/>
              </a:rPr>
              <a:t>Phytotoxic</a:t>
            </a:r>
            <a:r>
              <a:rPr lang="en-GB" sz="1400" dirty="0" smtClean="0">
                <a:latin typeface="Times New Roman" pitchFamily="18" charset="0"/>
                <a:cs typeface="Times New Roman" pitchFamily="18" charset="0"/>
              </a:rPr>
              <a:t> Interference of </a:t>
            </a:r>
            <a:r>
              <a:rPr lang="en-GB" sz="1400" i="1" dirty="0" smtClean="0">
                <a:latin typeface="Times New Roman" pitchFamily="18" charset="0"/>
                <a:cs typeface="Times New Roman" pitchFamily="18" charset="0"/>
              </a:rPr>
              <a:t>Ageratum </a:t>
            </a:r>
            <a:r>
              <a:rPr lang="en-GB" sz="1400" i="1" dirty="0" err="1" smtClean="0">
                <a:latin typeface="Times New Roman" pitchFamily="18" charset="0"/>
                <a:cs typeface="Times New Roman" pitchFamily="18" charset="0"/>
              </a:rPr>
              <a:t>conyzoides</a:t>
            </a:r>
            <a:r>
              <a:rPr lang="en-GB" sz="1400" i="1"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with Wheat (</a:t>
            </a:r>
            <a:r>
              <a:rPr lang="en-GB" sz="1400" dirty="0" err="1" smtClean="0">
                <a:latin typeface="Times New Roman" pitchFamily="18" charset="0"/>
                <a:cs typeface="Times New Roman" pitchFamily="18" charset="0"/>
              </a:rPr>
              <a:t>Triticum</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aestivum</a:t>
            </a:r>
            <a:r>
              <a:rPr lang="en-GB" sz="1400" dirty="0" smtClean="0">
                <a:latin typeface="Times New Roman" pitchFamily="18" charset="0"/>
                <a:cs typeface="Times New Roman" pitchFamily="18" charset="0"/>
              </a:rPr>
              <a:t>). </a:t>
            </a:r>
            <a:r>
              <a:rPr lang="en-GB" sz="1400" i="1" dirty="0" smtClean="0">
                <a:latin typeface="Times New Roman" pitchFamily="18" charset="0"/>
                <a:cs typeface="Times New Roman" pitchFamily="18" charset="0"/>
              </a:rPr>
              <a:t>J. </a:t>
            </a:r>
            <a:r>
              <a:rPr lang="en-GB" sz="1400" i="1" dirty="0" err="1" smtClean="0">
                <a:latin typeface="Times New Roman" pitchFamily="18" charset="0"/>
                <a:cs typeface="Times New Roman" pitchFamily="18" charset="0"/>
              </a:rPr>
              <a:t>Agron</a:t>
            </a:r>
            <a:r>
              <a:rPr lang="en-GB" sz="1400" i="1" dirty="0" smtClean="0">
                <a:latin typeface="Times New Roman" pitchFamily="18" charset="0"/>
                <a:cs typeface="Times New Roman" pitchFamily="18" charset="0"/>
              </a:rPr>
              <a:t>. Crop Sci., </a:t>
            </a:r>
            <a:r>
              <a:rPr lang="en-GB" sz="1400" dirty="0" smtClean="0">
                <a:latin typeface="Times New Roman" pitchFamily="18" charset="0"/>
                <a:cs typeface="Times New Roman" pitchFamily="18" charset="0"/>
              </a:rPr>
              <a:t>189 (5):341–346.</a:t>
            </a:r>
          </a:p>
          <a:p>
            <a:pPr algn="just">
              <a:lnSpc>
                <a:spcPct val="150000"/>
              </a:lnSpc>
            </a:pPr>
            <a:r>
              <a:rPr lang="en-GB" sz="1400" dirty="0" err="1" smtClean="0">
                <a:latin typeface="Times New Roman" pitchFamily="18" charset="0"/>
                <a:cs typeface="Times New Roman" pitchFamily="18" charset="0"/>
              </a:rPr>
              <a:t>Swain.T</a:t>
            </a:r>
            <a:r>
              <a:rPr lang="en-GB" sz="1400" dirty="0" smtClean="0">
                <a:latin typeface="Times New Roman" pitchFamily="18" charset="0"/>
                <a:cs typeface="Times New Roman" pitchFamily="18" charset="0"/>
              </a:rPr>
              <a:t>., 1977. Secondary compounds as protective agents. </a:t>
            </a:r>
            <a:r>
              <a:rPr lang="en-GB" sz="1400" i="1" dirty="0" smtClean="0">
                <a:latin typeface="Times New Roman" pitchFamily="18" charset="0"/>
                <a:cs typeface="Times New Roman" pitchFamily="18" charset="0"/>
              </a:rPr>
              <a:t>Ann. Rev. Plant Physiol</a:t>
            </a:r>
            <a:r>
              <a:rPr lang="en-GB" sz="1400" dirty="0" smtClean="0">
                <a:latin typeface="Times New Roman" pitchFamily="18" charset="0"/>
                <a:cs typeface="Times New Roman" pitchFamily="18" charset="0"/>
              </a:rPr>
              <a:t>., 28:479-501.</a:t>
            </a:r>
          </a:p>
          <a:p>
            <a:pPr algn="just">
              <a:lnSpc>
                <a:spcPct val="150000"/>
              </a:lnSpc>
            </a:pPr>
            <a:r>
              <a:rPr lang="en-GB" sz="1400" dirty="0" err="1" smtClean="0">
                <a:latin typeface="Times New Roman" pitchFamily="18" charset="0"/>
                <a:cs typeface="Times New Roman" pitchFamily="18" charset="0"/>
              </a:rPr>
              <a:t>Wahua</a:t>
            </a:r>
            <a:r>
              <a:rPr lang="en-GB" sz="1400" dirty="0" smtClean="0">
                <a:latin typeface="Times New Roman" pitchFamily="18" charset="0"/>
                <a:cs typeface="Times New Roman" pitchFamily="18" charset="0"/>
              </a:rPr>
              <a:t> T.A.T 1987. Traditional farming systems in Rivers state. Lecture note of NAOC/GRP </a:t>
            </a:r>
            <a:r>
              <a:rPr lang="en-GB" sz="1400" dirty="0" err="1" smtClean="0">
                <a:latin typeface="Times New Roman" pitchFamily="18" charset="0"/>
                <a:cs typeface="Times New Roman" pitchFamily="18" charset="0"/>
              </a:rPr>
              <a:t>Agricultral</a:t>
            </a:r>
            <a:r>
              <a:rPr lang="en-GB" sz="1400" dirty="0" smtClean="0">
                <a:latin typeface="Times New Roman" pitchFamily="18" charset="0"/>
                <a:cs typeface="Times New Roman" pitchFamily="18" charset="0"/>
              </a:rPr>
              <a:t> Extension Training </a:t>
            </a:r>
            <a:r>
              <a:rPr lang="en-GB" sz="1400" dirty="0" err="1" smtClean="0">
                <a:latin typeface="Times New Roman" pitchFamily="18" charset="0"/>
                <a:cs typeface="Times New Roman" pitchFamily="18" charset="0"/>
              </a:rPr>
              <a:t>Programe</a:t>
            </a:r>
            <a:r>
              <a:rPr lang="en-GB" sz="1400" dirty="0" smtClean="0">
                <a:latin typeface="Times New Roman" pitchFamily="18" charset="0"/>
                <a:cs typeface="Times New Roman" pitchFamily="18" charset="0"/>
              </a:rPr>
              <a:t> RSUST, </a:t>
            </a:r>
            <a:r>
              <a:rPr lang="en-GB" sz="1400" dirty="0" err="1" smtClean="0">
                <a:latin typeface="Times New Roman" pitchFamily="18" charset="0"/>
                <a:cs typeface="Times New Roman" pitchFamily="18" charset="0"/>
              </a:rPr>
              <a:t>Portharcourt</a:t>
            </a:r>
            <a:r>
              <a:rPr lang="en-GB" sz="1400" dirty="0" smtClean="0">
                <a:latin typeface="Times New Roman" pitchFamily="18" charset="0"/>
                <a:cs typeface="Times New Roman" pitchFamily="18" charset="0"/>
              </a:rPr>
              <a:t>. Pp 1-8Singh, H. P.; D. R. </a:t>
            </a:r>
            <a:r>
              <a:rPr lang="en-GB" sz="1400" dirty="0" err="1" smtClean="0">
                <a:latin typeface="Times New Roman" pitchFamily="18" charset="0"/>
                <a:cs typeface="Times New Roman" pitchFamily="18" charset="0"/>
              </a:rPr>
              <a:t>Batish</a:t>
            </a:r>
            <a:r>
              <a:rPr lang="en-GB" sz="1400" dirty="0" smtClean="0">
                <a:latin typeface="Times New Roman" pitchFamily="18" charset="0"/>
                <a:cs typeface="Times New Roman" pitchFamily="18" charset="0"/>
              </a:rPr>
              <a:t>; S. </a:t>
            </a:r>
            <a:r>
              <a:rPr lang="en-GB" sz="1400" dirty="0" err="1" smtClean="0">
                <a:latin typeface="Times New Roman" pitchFamily="18" charset="0"/>
                <a:cs typeface="Times New Roman" pitchFamily="18" charset="0"/>
              </a:rPr>
              <a:t>Kaur</a:t>
            </a:r>
            <a:r>
              <a:rPr lang="en-GB" sz="1400" dirty="0" smtClean="0">
                <a:latin typeface="Times New Roman" pitchFamily="18" charset="0"/>
                <a:cs typeface="Times New Roman" pitchFamily="18" charset="0"/>
              </a:rPr>
              <a:t> and R. K. </a:t>
            </a:r>
            <a:r>
              <a:rPr lang="en-GB" sz="1400" dirty="0" err="1" smtClean="0">
                <a:latin typeface="Times New Roman" pitchFamily="18" charset="0"/>
                <a:cs typeface="Times New Roman" pitchFamily="18" charset="0"/>
              </a:rPr>
              <a:t>Kohli</a:t>
            </a:r>
            <a:r>
              <a:rPr lang="en-GB" sz="1400" dirty="0" smtClean="0">
                <a:latin typeface="Times New Roman" pitchFamily="18" charset="0"/>
                <a:cs typeface="Times New Roman" pitchFamily="18" charset="0"/>
              </a:rPr>
              <a:t> (2003). </a:t>
            </a:r>
            <a:r>
              <a:rPr lang="en-GB" sz="1400" dirty="0" err="1" smtClean="0">
                <a:latin typeface="Times New Roman" pitchFamily="18" charset="0"/>
                <a:cs typeface="Times New Roman" pitchFamily="18" charset="0"/>
              </a:rPr>
              <a:t>Phytotoxic</a:t>
            </a:r>
            <a:r>
              <a:rPr lang="en-GB" sz="1400" dirty="0" smtClean="0">
                <a:latin typeface="Times New Roman" pitchFamily="18" charset="0"/>
                <a:cs typeface="Times New Roman" pitchFamily="18" charset="0"/>
              </a:rPr>
              <a:t> Interference of </a:t>
            </a:r>
            <a:r>
              <a:rPr lang="en-GB" sz="1400" i="1" dirty="0" smtClean="0">
                <a:latin typeface="Times New Roman" pitchFamily="18" charset="0"/>
                <a:cs typeface="Times New Roman" pitchFamily="18" charset="0"/>
              </a:rPr>
              <a:t>Ageratum </a:t>
            </a:r>
            <a:r>
              <a:rPr lang="en-GB" sz="1400" i="1" dirty="0" err="1" smtClean="0">
                <a:latin typeface="Times New Roman" pitchFamily="18" charset="0"/>
                <a:cs typeface="Times New Roman" pitchFamily="18" charset="0"/>
              </a:rPr>
              <a:t>conyzoides</a:t>
            </a:r>
            <a:r>
              <a:rPr lang="en-GB" sz="1400" i="1" dirty="0" smtClean="0">
                <a:latin typeface="Times New Roman" pitchFamily="18" charset="0"/>
                <a:cs typeface="Times New Roman" pitchFamily="18" charset="0"/>
              </a:rPr>
              <a:t> </a:t>
            </a:r>
            <a:r>
              <a:rPr lang="en-GB" sz="1400" dirty="0" smtClean="0">
                <a:latin typeface="Times New Roman" pitchFamily="18" charset="0"/>
                <a:cs typeface="Times New Roman" pitchFamily="18" charset="0"/>
              </a:rPr>
              <a:t>with Wheat (</a:t>
            </a:r>
            <a:r>
              <a:rPr lang="en-GB" sz="1400" dirty="0" err="1" smtClean="0">
                <a:latin typeface="Times New Roman" pitchFamily="18" charset="0"/>
                <a:cs typeface="Times New Roman" pitchFamily="18" charset="0"/>
              </a:rPr>
              <a:t>Triticum</a:t>
            </a: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aestivum</a:t>
            </a:r>
            <a:r>
              <a:rPr lang="en-GB" sz="1400" dirty="0" smtClean="0">
                <a:latin typeface="Times New Roman" pitchFamily="18" charset="0"/>
                <a:cs typeface="Times New Roman" pitchFamily="18" charset="0"/>
              </a:rPr>
              <a:t>). </a:t>
            </a:r>
            <a:r>
              <a:rPr lang="en-GB" sz="1400" i="1" dirty="0" smtClean="0">
                <a:latin typeface="Times New Roman" pitchFamily="18" charset="0"/>
                <a:cs typeface="Times New Roman" pitchFamily="18" charset="0"/>
              </a:rPr>
              <a:t>J. </a:t>
            </a:r>
            <a:r>
              <a:rPr lang="en-GB" sz="1400" i="1" dirty="0" err="1" smtClean="0">
                <a:latin typeface="Times New Roman" pitchFamily="18" charset="0"/>
                <a:cs typeface="Times New Roman" pitchFamily="18" charset="0"/>
              </a:rPr>
              <a:t>Agron</a:t>
            </a:r>
            <a:r>
              <a:rPr lang="en-GB" sz="1400" i="1" dirty="0" smtClean="0">
                <a:latin typeface="Times New Roman" pitchFamily="18" charset="0"/>
                <a:cs typeface="Times New Roman" pitchFamily="18" charset="0"/>
              </a:rPr>
              <a:t>. Crop Sci., </a:t>
            </a:r>
            <a:r>
              <a:rPr lang="en-GB" sz="1400" dirty="0" smtClean="0">
                <a:latin typeface="Times New Roman" pitchFamily="18" charset="0"/>
                <a:cs typeface="Times New Roman" pitchFamily="18" charset="0"/>
              </a:rPr>
              <a:t>189 (5):341–346.</a:t>
            </a:r>
          </a:p>
          <a:p>
            <a:pPr algn="just">
              <a:lnSpc>
                <a:spcPct val="150000"/>
              </a:lnSpc>
            </a:pPr>
            <a:r>
              <a:rPr lang="en-GB" sz="1400" dirty="0" err="1" smtClean="0">
                <a:latin typeface="Times New Roman" pitchFamily="18" charset="0"/>
                <a:cs typeface="Times New Roman" pitchFamily="18" charset="0"/>
              </a:rPr>
              <a:t>Swain.T</a:t>
            </a:r>
            <a:r>
              <a:rPr lang="en-GB" sz="1400" dirty="0" smtClean="0">
                <a:latin typeface="Times New Roman" pitchFamily="18" charset="0"/>
                <a:cs typeface="Times New Roman" pitchFamily="18" charset="0"/>
              </a:rPr>
              <a:t>., 1977. Secondary compounds as protective agents. </a:t>
            </a:r>
            <a:r>
              <a:rPr lang="en-GB" sz="1400" i="1" dirty="0" smtClean="0">
                <a:latin typeface="Times New Roman" pitchFamily="18" charset="0"/>
                <a:cs typeface="Times New Roman" pitchFamily="18" charset="0"/>
              </a:rPr>
              <a:t>Ann. Rev. Plant Physiol</a:t>
            </a:r>
            <a:r>
              <a:rPr lang="en-GB" sz="1400" dirty="0" smtClean="0">
                <a:latin typeface="Times New Roman" pitchFamily="18" charset="0"/>
                <a:cs typeface="Times New Roman" pitchFamily="18" charset="0"/>
              </a:rPr>
              <a:t>., 28:479-501.</a:t>
            </a:r>
          </a:p>
          <a:p>
            <a:pPr algn="just">
              <a:lnSpc>
                <a:spcPct val="150000"/>
              </a:lnSpc>
            </a:pPr>
            <a:endParaRPr lang="en-GB" sz="1400" dirty="0" smtClean="0">
              <a:latin typeface="Times New Roman" pitchFamily="18" charset="0"/>
              <a:cs typeface="Times New Roman" pitchFamily="18" charset="0"/>
            </a:endParaRPr>
          </a:p>
          <a:p>
            <a:pPr algn="just"/>
            <a:endParaRPr lang="en-GB"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229600" cy="4525963"/>
          </a:xfrm>
        </p:spPr>
        <p:txBody>
          <a:bodyPr>
            <a:noAutofit/>
          </a:bodyPr>
          <a:lstStyle/>
          <a:p>
            <a:pPr marL="57150" lvl="8" indent="-57150" algn="ctr">
              <a:buNone/>
            </a:pPr>
            <a:r>
              <a:rPr lang="en-GB" sz="13800" dirty="0" smtClean="0"/>
              <a:t>Thanks for Listening </a:t>
            </a:r>
            <a:r>
              <a:rPr lang="en-GB" sz="4800" dirty="0" smtClean="0"/>
              <a:t>		</a:t>
            </a:r>
            <a:endParaRPr lang="en-GB" sz="4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928670"/>
          </a:xfrm>
        </p:spPr>
        <p:txBody>
          <a:bodyPr>
            <a:normAutofit fontScale="90000"/>
          </a:bodyPr>
          <a:lstStyle/>
          <a:p>
            <a:r>
              <a:rPr lang="en-GB" b="1" dirty="0" smtClean="0"/>
              <a:t/>
            </a:r>
            <a:br>
              <a:rPr lang="en-GB" b="1" dirty="0" smtClean="0"/>
            </a:br>
            <a:r>
              <a:rPr lang="en-GB" sz="2700" b="1" dirty="0" smtClean="0"/>
              <a:t>MATERIALS AND METHODS</a:t>
            </a:r>
            <a:r>
              <a:rPr lang="en-GB" sz="2700" dirty="0" smtClean="0"/>
              <a:t/>
            </a:r>
            <a:br>
              <a:rPr lang="en-GB" sz="2700" dirty="0" smtClean="0"/>
            </a:br>
            <a:endParaRPr lang="en-GB" sz="2700" dirty="0"/>
          </a:p>
        </p:txBody>
      </p:sp>
      <p:sp>
        <p:nvSpPr>
          <p:cNvPr id="3" name="Content Placeholder 2"/>
          <p:cNvSpPr>
            <a:spLocks noGrp="1"/>
          </p:cNvSpPr>
          <p:nvPr>
            <p:ph idx="1"/>
          </p:nvPr>
        </p:nvSpPr>
        <p:spPr>
          <a:xfrm>
            <a:off x="251520" y="928670"/>
            <a:ext cx="8712968" cy="4525963"/>
          </a:xfrm>
        </p:spPr>
        <p:txBody>
          <a:bodyPr>
            <a:noAutofit/>
          </a:bodyPr>
          <a:lstStyle/>
          <a:p>
            <a:pPr algn="just">
              <a:lnSpc>
                <a:spcPct val="150000"/>
              </a:lnSpc>
              <a:buNone/>
            </a:pPr>
            <a:r>
              <a:rPr lang="en-GB" sz="2000" b="1" dirty="0" smtClean="0">
                <a:latin typeface="Times New Roman" pitchFamily="18" charset="0"/>
                <a:cs typeface="Times New Roman" pitchFamily="18" charset="0"/>
              </a:rPr>
              <a:t>EXPERIMENTAL SITE.</a:t>
            </a:r>
            <a:endParaRPr lang="en-GB" sz="2000" dirty="0" smtClean="0">
              <a:latin typeface="Times New Roman" pitchFamily="18" charset="0"/>
              <a:cs typeface="Times New Roman" pitchFamily="18" charset="0"/>
            </a:endParaRPr>
          </a:p>
          <a:p>
            <a:pPr algn="just">
              <a:lnSpc>
                <a:spcPct val="150000"/>
              </a:lnSpc>
            </a:pPr>
            <a:r>
              <a:rPr lang="en-GB" sz="2000" dirty="0" smtClean="0">
                <a:latin typeface="Times New Roman" pitchFamily="18" charset="0"/>
                <a:cs typeface="Times New Roman" pitchFamily="18" charset="0"/>
              </a:rPr>
              <a:t>The experiment was carried out in the Screen house section of the Department of Forestry Technology, Federal College of Forestry, Jericho Ibadan, Oyo State. </a:t>
            </a:r>
          </a:p>
          <a:p>
            <a:pPr algn="just">
              <a:lnSpc>
                <a:spcPct val="150000"/>
              </a:lnSpc>
            </a:pPr>
            <a:r>
              <a:rPr lang="en-GB" sz="2000" dirty="0" smtClean="0">
                <a:latin typeface="Times New Roman" pitchFamily="18" charset="0"/>
                <a:cs typeface="Times New Roman" pitchFamily="18" charset="0"/>
              </a:rPr>
              <a:t>The College is located at Ibadan North -West Local Government Area of Oyo State which lies between latitude 7</a:t>
            </a:r>
            <a:r>
              <a:rPr lang="en-GB" sz="2000" baseline="30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26’ 15”N 3</a:t>
            </a:r>
            <a:r>
              <a:rPr lang="en-GB" sz="2000" baseline="30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54’00”E and 7</a:t>
            </a:r>
            <a:r>
              <a:rPr lang="en-GB" sz="2000" baseline="30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24’00”N; 3</a:t>
            </a:r>
            <a:r>
              <a:rPr lang="en-GB" sz="2000" baseline="30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52’15”E of the Greenwich Meridian. </a:t>
            </a:r>
          </a:p>
          <a:p>
            <a:pPr algn="just">
              <a:lnSpc>
                <a:spcPct val="150000"/>
              </a:lnSpc>
            </a:pPr>
            <a:r>
              <a:rPr lang="en-GB" sz="2000" dirty="0" smtClean="0">
                <a:latin typeface="Times New Roman" pitchFamily="18" charset="0"/>
                <a:cs typeface="Times New Roman" pitchFamily="18" charset="0"/>
              </a:rPr>
              <a:t>The climate of the area is Tropically dominated by rainfall pattern, the annual rainfall ranges between 1400mm-1500mm. </a:t>
            </a:r>
          </a:p>
          <a:p>
            <a:pPr algn="just">
              <a:lnSpc>
                <a:spcPct val="150000"/>
              </a:lnSpc>
            </a:pPr>
            <a:r>
              <a:rPr lang="en-GB" sz="2000" dirty="0" smtClean="0">
                <a:latin typeface="Times New Roman" pitchFamily="18" charset="0"/>
                <a:cs typeface="Times New Roman" pitchFamily="18" charset="0"/>
              </a:rPr>
              <a:t>The average temperature is 80- 85</a:t>
            </a:r>
            <a:r>
              <a:rPr lang="en-GB" sz="2000" baseline="30000" dirty="0" smtClean="0">
                <a:latin typeface="Times New Roman" pitchFamily="18" charset="0"/>
                <a:cs typeface="Times New Roman" pitchFamily="18" charset="0"/>
              </a:rPr>
              <a:t>0</a:t>
            </a:r>
            <a:r>
              <a:rPr lang="en-GB" sz="2000" dirty="0" smtClean="0">
                <a:latin typeface="Times New Roman" pitchFamily="18" charset="0"/>
                <a:cs typeface="Times New Roman" pitchFamily="18" charset="0"/>
              </a:rPr>
              <a:t>C with two district seasons of wet (April - October) and dry (November- March). (FRIN Meteorological Station, 2015).</a:t>
            </a:r>
          </a:p>
          <a:p>
            <a:pPr algn="just"/>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6215082"/>
            <a:ext cx="3857652" cy="500066"/>
          </a:xfrm>
        </p:spPr>
        <p:txBody>
          <a:bodyPr>
            <a:noAutofit/>
          </a:bodyPr>
          <a:lstStyle/>
          <a:p>
            <a:r>
              <a:rPr lang="en-US" sz="1800" b="1" dirty="0" smtClean="0">
                <a:latin typeface="Times New Roman" pitchFamily="18" charset="0"/>
                <a:cs typeface="Times New Roman" pitchFamily="18" charset="0"/>
              </a:rPr>
              <a:t>Figure 1</a:t>
            </a:r>
            <a:r>
              <a:rPr lang="en-US" sz="1800" dirty="0" smtClean="0">
                <a:latin typeface="Times New Roman" pitchFamily="18" charset="0"/>
                <a:cs typeface="Times New Roman" pitchFamily="18" charset="0"/>
              </a:rPr>
              <a:t>: Map showing the study area</a:t>
            </a: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endParaRPr lang="en-GB" sz="1800" dirty="0">
              <a:latin typeface="Times New Roman" pitchFamily="18" charset="0"/>
              <a:cs typeface="Times New Roman" pitchFamily="18" charset="0"/>
            </a:endParaRPr>
          </a:p>
        </p:txBody>
      </p:sp>
      <p:pic>
        <p:nvPicPr>
          <p:cNvPr id="4" name="Content Placeholder 3" descr="E:\New folder (2)\Ibarapa map.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692696"/>
            <a:ext cx="8064896" cy="5433467"/>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998"/>
            <a:ext cx="8229600" cy="796908"/>
          </a:xfrm>
        </p:spPr>
        <p:txBody>
          <a:bodyPr>
            <a:normAutofit/>
          </a:bodyPr>
          <a:lstStyle/>
          <a:p>
            <a:r>
              <a:rPr lang="en-GB" sz="2400" b="1" dirty="0" smtClean="0"/>
              <a:t>MATERIALS AND METHODS CONT’D</a:t>
            </a:r>
            <a:endParaRPr lang="en-GB" sz="2400" dirty="0"/>
          </a:p>
        </p:txBody>
      </p:sp>
      <p:sp>
        <p:nvSpPr>
          <p:cNvPr id="3" name="Content Placeholder 2"/>
          <p:cNvSpPr>
            <a:spLocks noGrp="1"/>
          </p:cNvSpPr>
          <p:nvPr>
            <p:ph idx="1"/>
          </p:nvPr>
        </p:nvSpPr>
        <p:spPr>
          <a:xfrm>
            <a:off x="0" y="1196752"/>
            <a:ext cx="9113962" cy="4525963"/>
          </a:xfrm>
        </p:spPr>
        <p:txBody>
          <a:bodyPr>
            <a:noAutofit/>
          </a:bodyPr>
          <a:lstStyle/>
          <a:p>
            <a:pPr algn="just">
              <a:lnSpc>
                <a:spcPct val="150000"/>
              </a:lnSpc>
              <a:buNone/>
            </a:pPr>
            <a:r>
              <a:rPr lang="en-GB" sz="1800" b="1" dirty="0" smtClean="0">
                <a:latin typeface="Times New Roman" pitchFamily="18" charset="0"/>
                <a:cs typeface="Times New Roman" pitchFamily="18" charset="0"/>
              </a:rPr>
              <a:t>         MATERIALS</a:t>
            </a:r>
          </a:p>
          <a:p>
            <a:pPr algn="just">
              <a:lnSpc>
                <a:spcPct val="150000"/>
              </a:lnSpc>
            </a:pPr>
            <a:r>
              <a:rPr lang="en-GB" sz="1800" i="1" dirty="0" err="1" smtClean="0">
                <a:latin typeface="Times New Roman" pitchFamily="18" charset="0"/>
                <a:cs typeface="Times New Roman" pitchFamily="18" charset="0"/>
              </a:rPr>
              <a:t>Azadirachta</a:t>
            </a:r>
            <a:r>
              <a:rPr lang="en-GB" sz="1800" i="1" dirty="0" smtClean="0">
                <a:latin typeface="Times New Roman" pitchFamily="18" charset="0"/>
                <a:cs typeface="Times New Roman" pitchFamily="18" charset="0"/>
              </a:rPr>
              <a:t>. </a:t>
            </a:r>
            <a:r>
              <a:rPr lang="en-GB" sz="1800" i="1" dirty="0" err="1" smtClean="0">
                <a:latin typeface="Times New Roman" pitchFamily="18" charset="0"/>
                <a:cs typeface="Times New Roman" pitchFamily="18" charset="0"/>
              </a:rPr>
              <a:t>indica</a:t>
            </a:r>
            <a:r>
              <a:rPr lang="en-GB" sz="1800" i="1" dirty="0" smtClean="0">
                <a:latin typeface="Times New Roman" pitchFamily="18" charset="0"/>
                <a:cs typeface="Times New Roman" pitchFamily="18" charset="0"/>
              </a:rPr>
              <a:t>, </a:t>
            </a:r>
            <a:r>
              <a:rPr lang="en-GB" sz="1800" i="1" dirty="0" err="1" smtClean="0">
                <a:latin typeface="Times New Roman" pitchFamily="18" charset="0"/>
                <a:cs typeface="Times New Roman" pitchFamily="18" charset="0"/>
              </a:rPr>
              <a:t>Senna</a:t>
            </a:r>
            <a:r>
              <a:rPr lang="en-GB" sz="1800" i="1" dirty="0" smtClean="0">
                <a:latin typeface="Times New Roman" pitchFamily="18" charset="0"/>
                <a:cs typeface="Times New Roman" pitchFamily="18" charset="0"/>
              </a:rPr>
              <a:t>. </a:t>
            </a:r>
            <a:r>
              <a:rPr lang="en-GB" sz="1800" i="1" dirty="0" err="1" smtClean="0">
                <a:latin typeface="Times New Roman" pitchFamily="18" charset="0"/>
                <a:cs typeface="Times New Roman" pitchFamily="18" charset="0"/>
              </a:rPr>
              <a:t>siamea</a:t>
            </a:r>
            <a:r>
              <a:rPr lang="en-GB" sz="1800" i="1" dirty="0" smtClean="0">
                <a:latin typeface="Times New Roman" pitchFamily="18" charset="0"/>
                <a:cs typeface="Times New Roman" pitchFamily="18" charset="0"/>
              </a:rPr>
              <a:t>, and </a:t>
            </a:r>
            <a:r>
              <a:rPr lang="en-GB" sz="1800" i="1" dirty="0" err="1" smtClean="0">
                <a:latin typeface="Times New Roman" pitchFamily="18" charset="0"/>
                <a:cs typeface="Times New Roman" pitchFamily="18" charset="0"/>
              </a:rPr>
              <a:t>Mangifera</a:t>
            </a:r>
            <a:r>
              <a:rPr lang="en-GB" sz="1800" i="1" dirty="0" smtClean="0">
                <a:latin typeface="Times New Roman" pitchFamily="18" charset="0"/>
                <a:cs typeface="Times New Roman" pitchFamily="18" charset="0"/>
              </a:rPr>
              <a:t>. </a:t>
            </a:r>
            <a:r>
              <a:rPr lang="en-GB" sz="1800" i="1" dirty="0" err="1" smtClean="0">
                <a:latin typeface="Times New Roman" pitchFamily="18" charset="0"/>
                <a:cs typeface="Times New Roman" pitchFamily="18" charset="0"/>
              </a:rPr>
              <a:t>Indica</a:t>
            </a:r>
            <a:r>
              <a:rPr lang="en-GB" sz="1800" i="1" dirty="0" smtClean="0">
                <a:latin typeface="Times New Roman" pitchFamily="18" charset="0"/>
                <a:cs typeface="Times New Roman" pitchFamily="18" charset="0"/>
              </a:rPr>
              <a:t>,</a:t>
            </a:r>
            <a:r>
              <a:rPr lang="en-GB" sz="1800" dirty="0" smtClean="0">
                <a:latin typeface="Times New Roman" pitchFamily="18" charset="0"/>
                <a:cs typeface="Times New Roman" pitchFamily="18" charset="0"/>
              </a:rPr>
              <a:t> top soil, maize seeds, polythene bags, hand trowel, sieve, watering can, electrical weighing balance,  water, digital </a:t>
            </a:r>
            <a:r>
              <a:rPr lang="en-GB" sz="1800" dirty="0" err="1" smtClean="0">
                <a:latin typeface="Times New Roman" pitchFamily="18" charset="0"/>
                <a:cs typeface="Times New Roman" pitchFamily="18" charset="0"/>
              </a:rPr>
              <a:t>vernier</a:t>
            </a:r>
            <a:r>
              <a:rPr lang="en-GB" sz="1800" dirty="0" smtClean="0">
                <a:latin typeface="Times New Roman" pitchFamily="18" charset="0"/>
                <a:cs typeface="Times New Roman" pitchFamily="18" charset="0"/>
              </a:rPr>
              <a:t> calliper,  mortar and pestle, wheelbarrow, </a:t>
            </a:r>
            <a:r>
              <a:rPr lang="en-GB" sz="1800" dirty="0" err="1" smtClean="0">
                <a:latin typeface="Times New Roman" pitchFamily="18" charset="0"/>
                <a:cs typeface="Times New Roman" pitchFamily="18" charset="0"/>
              </a:rPr>
              <a:t>indian</a:t>
            </a:r>
            <a:r>
              <a:rPr lang="en-GB" sz="1800" dirty="0" smtClean="0">
                <a:latin typeface="Times New Roman" pitchFamily="18" charset="0"/>
                <a:cs typeface="Times New Roman" pitchFamily="18" charset="0"/>
              </a:rPr>
              <a:t> hoe, cutlass,  shovel, graduated ruler, field book, pen biro </a:t>
            </a:r>
            <a:r>
              <a:rPr lang="en-US" sz="1800" dirty="0" smtClean="0">
                <a:latin typeface="Times New Roman" pitchFamily="18" charset="0"/>
                <a:cs typeface="Times New Roman" pitchFamily="18" charset="0"/>
              </a:rPr>
              <a:t>and </a:t>
            </a:r>
            <a:r>
              <a:rPr lang="en-US" sz="1800" dirty="0" err="1" smtClean="0">
                <a:latin typeface="Times New Roman" pitchFamily="18" charset="0"/>
                <a:cs typeface="Times New Roman" pitchFamily="18" charset="0"/>
              </a:rPr>
              <a:t>gallenkap</a:t>
            </a:r>
            <a:r>
              <a:rPr lang="en-US" sz="1800" dirty="0" smtClean="0"/>
              <a:t>.</a:t>
            </a:r>
            <a:r>
              <a:rPr lang="en-GB" sz="1800" dirty="0" smtClean="0">
                <a:latin typeface="Times New Roman" pitchFamily="18" charset="0"/>
                <a:cs typeface="Times New Roman" pitchFamily="18" charset="0"/>
              </a:rPr>
              <a:t> </a:t>
            </a:r>
          </a:p>
          <a:p>
            <a:pPr algn="just">
              <a:lnSpc>
                <a:spcPct val="150000"/>
              </a:lnSpc>
              <a:buNone/>
            </a:pPr>
            <a:r>
              <a:rPr lang="en-GB" sz="1800" b="1" dirty="0" smtClean="0">
                <a:latin typeface="Times New Roman" pitchFamily="18" charset="0"/>
                <a:cs typeface="Times New Roman" pitchFamily="18" charset="0"/>
              </a:rPr>
              <a:t>          PROCUREMENT OF THE MATERIALS</a:t>
            </a:r>
          </a:p>
          <a:p>
            <a:pPr algn="just">
              <a:lnSpc>
                <a:spcPct val="220000"/>
              </a:lnSpc>
            </a:pPr>
            <a:r>
              <a:rPr lang="en-GB" sz="1400" dirty="0" smtClean="0">
                <a:latin typeface="Times New Roman" pitchFamily="18" charset="0"/>
                <a:cs typeface="Times New Roman" pitchFamily="18" charset="0"/>
              </a:rPr>
              <a:t>Leaf of </a:t>
            </a:r>
            <a:r>
              <a:rPr lang="en-GB" sz="1400" i="1" dirty="0" smtClean="0">
                <a:latin typeface="Times New Roman" pitchFamily="18" charset="0"/>
                <a:cs typeface="Times New Roman" pitchFamily="18" charset="0"/>
              </a:rPr>
              <a:t>A. </a:t>
            </a:r>
            <a:r>
              <a:rPr lang="en-GB" sz="1400" i="1" dirty="0" err="1" smtClean="0">
                <a:latin typeface="Times New Roman" pitchFamily="18" charset="0"/>
                <a:cs typeface="Times New Roman" pitchFamily="18" charset="0"/>
              </a:rPr>
              <a:t>indica</a:t>
            </a:r>
            <a:r>
              <a:rPr lang="en-GB" sz="1400" i="1" dirty="0" smtClean="0">
                <a:latin typeface="Times New Roman" pitchFamily="18" charset="0"/>
                <a:cs typeface="Times New Roman" pitchFamily="18" charset="0"/>
              </a:rPr>
              <a:t>, S. </a:t>
            </a:r>
            <a:r>
              <a:rPr lang="en-GB" sz="1400" i="1" dirty="0" err="1" smtClean="0">
                <a:latin typeface="Times New Roman" pitchFamily="18" charset="0"/>
                <a:cs typeface="Times New Roman" pitchFamily="18" charset="0"/>
              </a:rPr>
              <a:t>siamea</a:t>
            </a:r>
            <a:r>
              <a:rPr lang="en-GB" sz="1400" i="1" dirty="0" smtClean="0">
                <a:latin typeface="Times New Roman" pitchFamily="18" charset="0"/>
                <a:cs typeface="Times New Roman" pitchFamily="18" charset="0"/>
              </a:rPr>
              <a:t>, and M. </a:t>
            </a:r>
            <a:r>
              <a:rPr lang="en-GB" sz="1400" i="1" dirty="0" err="1" smtClean="0">
                <a:latin typeface="Times New Roman" pitchFamily="18" charset="0"/>
                <a:cs typeface="Times New Roman" pitchFamily="18" charset="0"/>
              </a:rPr>
              <a:t>indica</a:t>
            </a:r>
            <a:r>
              <a:rPr lang="en-GB" sz="1400" dirty="0" smtClean="0">
                <a:latin typeface="Times New Roman" pitchFamily="18" charset="0"/>
                <a:cs typeface="Times New Roman" pitchFamily="18" charset="0"/>
              </a:rPr>
              <a:t> were sourced from Federal College of Forestry Quarters, Ibadan. </a:t>
            </a:r>
          </a:p>
          <a:p>
            <a:pPr algn="just">
              <a:lnSpc>
                <a:spcPct val="220000"/>
              </a:lnSpc>
            </a:pPr>
            <a:r>
              <a:rPr lang="en-GB" sz="1400" dirty="0" smtClean="0">
                <a:latin typeface="Times New Roman" pitchFamily="18" charset="0"/>
                <a:cs typeface="Times New Roman" pitchFamily="18" charset="0"/>
              </a:rPr>
              <a:t>Maize seeds was sourced from Premier Seeds Nigeria Limited beside Jubilee Agro-tech, </a:t>
            </a:r>
            <a:r>
              <a:rPr lang="en-GB" sz="1400" dirty="0" err="1" smtClean="0">
                <a:latin typeface="Times New Roman" pitchFamily="18" charset="0"/>
                <a:cs typeface="Times New Roman" pitchFamily="18" charset="0"/>
              </a:rPr>
              <a:t>Dugbe</a:t>
            </a:r>
            <a:r>
              <a:rPr lang="en-GB" sz="1400" dirty="0" smtClean="0">
                <a:latin typeface="Times New Roman" pitchFamily="18" charset="0"/>
                <a:cs typeface="Times New Roman" pitchFamily="18" charset="0"/>
              </a:rPr>
              <a:t> Ibadan and others (Polythene Bags, Hand trowel, Sieve, Watering can, Sieve (metal), Graduated ruler were purchased from </a:t>
            </a:r>
            <a:r>
              <a:rPr lang="en-GB" sz="1400" dirty="0" err="1" smtClean="0">
                <a:latin typeface="Times New Roman" pitchFamily="18" charset="0"/>
                <a:cs typeface="Times New Roman" pitchFamily="18" charset="0"/>
              </a:rPr>
              <a:t>Ogunpa</a:t>
            </a:r>
            <a:r>
              <a:rPr lang="en-GB" sz="1400" dirty="0" smtClean="0">
                <a:latin typeface="Times New Roman" pitchFamily="18" charset="0"/>
                <a:cs typeface="Times New Roman" pitchFamily="18" charset="0"/>
              </a:rPr>
              <a:t> Market, Ibadan, while  Mortar and Pestle was purchased from </a:t>
            </a:r>
            <a:r>
              <a:rPr lang="en-GB" sz="1400" dirty="0" err="1" smtClean="0">
                <a:latin typeface="Times New Roman" pitchFamily="18" charset="0"/>
                <a:cs typeface="Times New Roman" pitchFamily="18" charset="0"/>
              </a:rPr>
              <a:t>Igangan</a:t>
            </a:r>
            <a:r>
              <a:rPr lang="en-GB" sz="1400" dirty="0" smtClean="0">
                <a:latin typeface="Times New Roman" pitchFamily="18" charset="0"/>
                <a:cs typeface="Times New Roman" pitchFamily="18" charset="0"/>
              </a:rPr>
              <a:t> in </a:t>
            </a:r>
            <a:r>
              <a:rPr lang="en-GB" sz="1400" dirty="0" err="1" smtClean="0">
                <a:latin typeface="Times New Roman" pitchFamily="18" charset="0"/>
                <a:cs typeface="Times New Roman" pitchFamily="18" charset="0"/>
              </a:rPr>
              <a:t>Ibarapa</a:t>
            </a:r>
            <a:r>
              <a:rPr lang="en-GB" sz="1400" dirty="0" smtClean="0">
                <a:latin typeface="Times New Roman" pitchFamily="18" charset="0"/>
                <a:cs typeface="Times New Roman" pitchFamily="18" charset="0"/>
              </a:rPr>
              <a:t> North Local Government Area of Oyo State.</a:t>
            </a:r>
            <a:r>
              <a:rPr lang="en-GB" sz="1400" b="1" dirty="0" smtClean="0">
                <a:latin typeface="Times New Roman" pitchFamily="18" charset="0"/>
                <a:cs typeface="Times New Roman" pitchFamily="18" charset="0"/>
              </a:rPr>
              <a:t> </a:t>
            </a:r>
          </a:p>
          <a:p>
            <a:pPr algn="just">
              <a:lnSpc>
                <a:spcPct val="220000"/>
              </a:lnSpc>
              <a:buNone/>
            </a:pPr>
            <a:r>
              <a:rPr lang="en-GB" sz="1400" b="1" dirty="0" smtClean="0">
                <a:latin typeface="Times New Roman" pitchFamily="18" charset="0"/>
                <a:cs typeface="Times New Roman" pitchFamily="18" charset="0"/>
              </a:rPr>
              <a:t>          </a:t>
            </a:r>
            <a:endParaRPr lang="en-GB" sz="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705"/>
            <a:ext cx="8964488" cy="5073697"/>
          </a:xfrm>
          <a:prstGeom prst="rect">
            <a:avLst/>
          </a:prstGeom>
        </p:spPr>
        <p:txBody>
          <a:bodyPr wrap="square">
            <a:spAutoFit/>
          </a:bodyPr>
          <a:lstStyle/>
          <a:p>
            <a:pPr algn="just">
              <a:lnSpc>
                <a:spcPct val="220000"/>
              </a:lnSpc>
              <a:buNone/>
            </a:pPr>
            <a:r>
              <a:rPr lang="en-GB" b="1" dirty="0">
                <a:latin typeface="Times New Roman" pitchFamily="18" charset="0"/>
                <a:cs typeface="Times New Roman" pitchFamily="18" charset="0"/>
              </a:rPr>
              <a:t>METHODS USED</a:t>
            </a:r>
            <a:endParaRPr lang="en-GB" dirty="0">
              <a:latin typeface="Times New Roman" pitchFamily="18" charset="0"/>
              <a:cs typeface="Times New Roman" pitchFamily="18" charset="0"/>
            </a:endParaRPr>
          </a:p>
          <a:p>
            <a:pPr algn="just">
              <a:lnSpc>
                <a:spcPct val="220000"/>
              </a:lnSpc>
            </a:pPr>
            <a:r>
              <a:rPr lang="en-GB" dirty="0">
                <a:latin typeface="Times New Roman" pitchFamily="18" charset="0"/>
                <a:cs typeface="Times New Roman" pitchFamily="18" charset="0"/>
              </a:rPr>
              <a:t>The fresh leaf samples were dried at room temperature of about 28ºC till the leaves were brought to constant weight so as to be pounded.</a:t>
            </a:r>
          </a:p>
          <a:p>
            <a:pPr algn="just">
              <a:lnSpc>
                <a:spcPct val="220000"/>
              </a:lnSpc>
            </a:pPr>
            <a:r>
              <a:rPr lang="en-US" dirty="0">
                <a:latin typeface="Times New Roman" pitchFamily="18" charset="0"/>
                <a:cs typeface="Times New Roman" pitchFamily="18" charset="0"/>
              </a:rPr>
              <a:t>The resulting powders from pounded air dried leaves were then mixed with the already sieved topsoil at the rate of  20, 40, 60, 80 and 100g/ 10kg topsoil.</a:t>
            </a:r>
          </a:p>
          <a:p>
            <a:pPr algn="just">
              <a:lnSpc>
                <a:spcPct val="220000"/>
              </a:lnSpc>
            </a:pPr>
            <a:r>
              <a:rPr lang="en-GB" dirty="0">
                <a:latin typeface="Times New Roman" pitchFamily="18" charset="0"/>
                <a:cs typeface="Times New Roman" pitchFamily="18" charset="0"/>
              </a:rPr>
              <a:t>The experiment was carried out in polythene bag with a dimension of 32cm by 47cm  (32 x 47 cm) filled with equal amounts of sieved soil (10kg Top soil)</a:t>
            </a:r>
          </a:p>
          <a:p>
            <a:pPr algn="just">
              <a:lnSpc>
                <a:spcPct val="150000"/>
              </a:lnSpc>
            </a:pPr>
            <a:endParaRPr lang="en-GB" sz="700" dirty="0">
              <a:latin typeface="Times New Roman" pitchFamily="18" charset="0"/>
              <a:cs typeface="Times New Roman" pitchFamily="18" charset="0"/>
            </a:endParaRPr>
          </a:p>
          <a:p>
            <a:pPr algn="just">
              <a:lnSpc>
                <a:spcPct val="150000"/>
              </a:lnSpc>
            </a:pPr>
            <a:endParaRPr lang="en-GB" sz="1000" dirty="0">
              <a:latin typeface="Times New Roman" pitchFamily="18" charset="0"/>
              <a:cs typeface="Times New Roman" pitchFamily="18" charset="0"/>
            </a:endParaRPr>
          </a:p>
          <a:p>
            <a:pPr algn="just">
              <a:lnSpc>
                <a:spcPct val="150000"/>
              </a:lnSpc>
              <a:buNone/>
            </a:pPr>
            <a:r>
              <a:rPr lang="en-GB" sz="700" dirty="0"/>
              <a:t/>
            </a:r>
            <a:br>
              <a:rPr lang="en-GB" sz="700" dirty="0"/>
            </a:br>
            <a:endParaRPr lang="en-GB" sz="700" dirty="0">
              <a:latin typeface="Times New Roman" pitchFamily="18" charset="0"/>
              <a:cs typeface="Times New Roman" pitchFamily="18" charset="0"/>
            </a:endParaRPr>
          </a:p>
        </p:txBody>
      </p:sp>
    </p:spTree>
    <p:extLst>
      <p:ext uri="{BB962C8B-B14F-4D97-AF65-F5344CB8AC3E}">
        <p14:creationId xmlns:p14="http://schemas.microsoft.com/office/powerpoint/2010/main" val="1120389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2807</TotalTime>
  <Words>5331</Words>
  <Application>Microsoft Office PowerPoint</Application>
  <PresentationFormat>On-screen Show (4:3)</PresentationFormat>
  <Paragraphs>1385</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Cambria</vt:lpstr>
      <vt:lpstr>Times New Roman</vt:lpstr>
      <vt:lpstr>Office Theme</vt:lpstr>
      <vt:lpstr>PowerPoint Presentation</vt:lpstr>
      <vt:lpstr>INTRODUCTION</vt:lpstr>
      <vt:lpstr>INTRODUCTION CONT’D</vt:lpstr>
      <vt:lpstr> JUSTIFICATION </vt:lpstr>
      <vt:lpstr>OBJECTIVES</vt:lpstr>
      <vt:lpstr> MATERIALS AND METHODS </vt:lpstr>
      <vt:lpstr>Figure 1: Map showing the study area </vt:lpstr>
      <vt:lpstr>MATERIALS AND METHODS CONT’D</vt:lpstr>
      <vt:lpstr>PowerPoint Presentation</vt:lpstr>
      <vt:lpstr>MATERIALS AND METHODS CONT’D</vt:lpstr>
      <vt:lpstr>PowerPoint Presentation</vt:lpstr>
      <vt:lpstr>MATERIALS AND METHODS CONT’D</vt:lpstr>
      <vt:lpstr>GERMINATION PERCENTAGE</vt:lpstr>
      <vt:lpstr>  EXPERIMENTAL LAYOUT  </vt:lpstr>
      <vt:lpstr>GROWTH PARAMETERS ASSESSED</vt:lpstr>
      <vt:lpstr>  DATA COLLECTION   </vt:lpstr>
      <vt:lpstr> Table 1: Analysis of Top Soil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Table 5a: Mean value of allelopathic effect of Azadirachta indica, Senna siamea and M. indica   on Root biomass of maize at 30 days. </vt:lpstr>
      <vt:lpstr>  Table 5b: Mean value of allelopathic effect of Azadirachta indica, Senna siamea and M. indica   on Stem biomass of maize at 30 days. </vt:lpstr>
      <vt:lpstr>  Table 5c: Mean value of allelopathic effect of Azadirachta indica, Senna siamea and M. indica   on Leaf biomass of maize at 30 days. </vt:lpstr>
      <vt:lpstr> Table 6a: Mean value of allelopathic effect of Azadirachta indica, Senna siamea and M. indica   on Root biomass of maize at 60 days. </vt:lpstr>
      <vt:lpstr> Table 6b: Mean value of allelopathic effect of Azadirachta indica, Senna siamea and M. indica   on Stem biomass of maize at 60 days. </vt:lpstr>
      <vt:lpstr>  Table 6c: Mean value of allelopathic effect of Azadirachta indica, Senna siamea and M. indica   on Leaf biomass of maize at 60 days. </vt:lpstr>
      <vt:lpstr>  Table 7a: Mean value of allelopathic effect of Azadirachta indica, Senna siamea and M. indica   on Root biomass of maize at 90 days. </vt:lpstr>
      <vt:lpstr>Table 7b: Mean value of allelopathic effect of Azadirachta indica, Senna siamea and M. indica   on Stem biomass biomass of maize at 90 days. </vt:lpstr>
      <vt:lpstr>Table 7c: Mean value of allelopathic effect of Azadirachta indica, Senna siamea and M. indica   on Leaf biomass of maize at 90 days.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DISCUSSION </vt:lpstr>
      <vt:lpstr> DISCUSSION CONT’D </vt:lpstr>
      <vt:lpstr>DISCUSSION CONT’D</vt:lpstr>
      <vt:lpstr> Conclusion and Recommendation </vt:lpstr>
      <vt:lpstr> REFERENCES </vt:lpstr>
      <vt:lpstr> REFERENCES CONT’D </vt:lpstr>
      <vt:lpstr>REFERENCES CONT’D</vt:lpstr>
      <vt:lpstr>REFERENCES CONT’D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olamilekan egunjobi</cp:lastModifiedBy>
  <cp:revision>466</cp:revision>
  <dcterms:created xsi:type="dcterms:W3CDTF">2017-09-18T14:29:43Z</dcterms:created>
  <dcterms:modified xsi:type="dcterms:W3CDTF">2020-02-20T11:09:38Z</dcterms:modified>
</cp:coreProperties>
</file>