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C2A23-DFBE-4046-84D7-7E28EEA8837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285217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2A23-DFBE-4046-84D7-7E28EEA8837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171012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2A23-DFBE-4046-84D7-7E28EEA8837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377948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2A23-DFBE-4046-84D7-7E28EEA8837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275679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C2A23-DFBE-4046-84D7-7E28EEA8837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22780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C2A23-DFBE-4046-84D7-7E28EEA8837B}"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31639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C2A23-DFBE-4046-84D7-7E28EEA8837B}"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395091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C2A23-DFBE-4046-84D7-7E28EEA8837B}"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162855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C2A23-DFBE-4046-84D7-7E28EEA8837B}"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353247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C2A23-DFBE-4046-84D7-7E28EEA8837B}"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84780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C2A23-DFBE-4046-84D7-7E28EEA8837B}"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6C210-7E81-4645-A646-D478C9DF9A52}" type="slidenum">
              <a:rPr lang="en-US" smtClean="0"/>
              <a:t>‹#›</a:t>
            </a:fld>
            <a:endParaRPr lang="en-US"/>
          </a:p>
        </p:txBody>
      </p:sp>
    </p:spTree>
    <p:extLst>
      <p:ext uri="{BB962C8B-B14F-4D97-AF65-F5344CB8AC3E}">
        <p14:creationId xmlns:p14="http://schemas.microsoft.com/office/powerpoint/2010/main" val="365690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C2A23-DFBE-4046-84D7-7E28EEA8837B}"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6C210-7E81-4645-A646-D478C9DF9A52}" type="slidenum">
              <a:rPr lang="en-US" smtClean="0"/>
              <a:t>‹#›</a:t>
            </a:fld>
            <a:endParaRPr lang="en-US"/>
          </a:p>
        </p:txBody>
      </p:sp>
    </p:spTree>
    <p:extLst>
      <p:ext uri="{BB962C8B-B14F-4D97-AF65-F5344CB8AC3E}">
        <p14:creationId xmlns:p14="http://schemas.microsoft.com/office/powerpoint/2010/main" val="39482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2578" y="2648606"/>
            <a:ext cx="8124497" cy="923330"/>
          </a:xfrm>
          <a:prstGeom prst="rect">
            <a:avLst/>
          </a:prstGeom>
          <a:noFill/>
        </p:spPr>
        <p:txBody>
          <a:bodyPr wrap="square" rtlCol="0">
            <a:spAutoFit/>
          </a:bodyPr>
          <a:lstStyle/>
          <a:p>
            <a:pPr algn="ctr"/>
            <a:r>
              <a:rPr lang="en-US" b="1" dirty="0" smtClean="0"/>
              <a:t>2024</a:t>
            </a:r>
          </a:p>
          <a:p>
            <a:pPr algn="ctr"/>
            <a:r>
              <a:rPr lang="en-US" dirty="0" smtClean="0"/>
              <a:t>Correlation between National Senior Certificate Subjects , High Certificate Modules and Degree Certificates Modules</a:t>
            </a:r>
            <a:endParaRPr lang="en-US" dirty="0"/>
          </a:p>
        </p:txBody>
      </p:sp>
    </p:spTree>
    <p:extLst>
      <p:ext uri="{BB962C8B-B14F-4D97-AF65-F5344CB8AC3E}">
        <p14:creationId xmlns:p14="http://schemas.microsoft.com/office/powerpoint/2010/main" val="64248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8" y="1138032"/>
            <a:ext cx="4973663" cy="33078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35" y="990528"/>
            <a:ext cx="6288478" cy="4748119"/>
          </a:xfrm>
          <a:prstGeom prst="rect">
            <a:avLst/>
          </a:prstGeom>
        </p:spPr>
      </p:pic>
      <p:sp>
        <p:nvSpPr>
          <p:cNvPr id="6" name="TextBox 5"/>
          <p:cNvSpPr txBox="1"/>
          <p:nvPr/>
        </p:nvSpPr>
        <p:spPr>
          <a:xfrm>
            <a:off x="3457904" y="315311"/>
            <a:ext cx="5717628" cy="369332"/>
          </a:xfrm>
          <a:prstGeom prst="rect">
            <a:avLst/>
          </a:prstGeom>
          <a:noFill/>
        </p:spPr>
        <p:txBody>
          <a:bodyPr wrap="square" rtlCol="0">
            <a:spAutoFit/>
          </a:bodyPr>
          <a:lstStyle/>
          <a:p>
            <a:r>
              <a:rPr lang="en-US" dirty="0" smtClean="0"/>
              <a:t>Academic Results for </a:t>
            </a:r>
            <a:r>
              <a:rPr lang="en-US" dirty="0" err="1" smtClean="0"/>
              <a:t>Mlondi</a:t>
            </a:r>
            <a:r>
              <a:rPr lang="en-US" dirty="0" smtClean="0"/>
              <a:t> </a:t>
            </a:r>
            <a:r>
              <a:rPr lang="en-US" dirty="0" err="1" smtClean="0"/>
              <a:t>Khanyile</a:t>
            </a:r>
            <a:r>
              <a:rPr lang="en-US" dirty="0" smtClean="0"/>
              <a:t> (22224229)</a:t>
            </a:r>
            <a:endParaRPr lang="en-US" dirty="0"/>
          </a:p>
        </p:txBody>
      </p:sp>
    </p:spTree>
    <p:extLst>
      <p:ext uri="{BB962C8B-B14F-4D97-AF65-F5344CB8AC3E}">
        <p14:creationId xmlns:p14="http://schemas.microsoft.com/office/powerpoint/2010/main" val="305038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5378239"/>
              </p:ext>
            </p:extLst>
          </p:nvPr>
        </p:nvGraphicFramePr>
        <p:xfrm>
          <a:off x="313507" y="574761"/>
          <a:ext cx="11508378" cy="4963889"/>
        </p:xfrm>
        <a:graphic>
          <a:graphicData uri="http://schemas.openxmlformats.org/drawingml/2006/table">
            <a:tbl>
              <a:tblPr>
                <a:tableStyleId>{5C22544A-7EE6-4342-B048-85BDC9FD1C3A}</a:tableStyleId>
              </a:tblPr>
              <a:tblGrid>
                <a:gridCol w="257522">
                  <a:extLst>
                    <a:ext uri="{9D8B030D-6E8A-4147-A177-3AD203B41FA5}">
                      <a16:colId xmlns:a16="http://schemas.microsoft.com/office/drawing/2014/main" val="20000"/>
                    </a:ext>
                  </a:extLst>
                </a:gridCol>
                <a:gridCol w="858407">
                  <a:extLst>
                    <a:ext uri="{9D8B030D-6E8A-4147-A177-3AD203B41FA5}">
                      <a16:colId xmlns:a16="http://schemas.microsoft.com/office/drawing/2014/main" val="20001"/>
                    </a:ext>
                  </a:extLst>
                </a:gridCol>
                <a:gridCol w="1184602">
                  <a:extLst>
                    <a:ext uri="{9D8B030D-6E8A-4147-A177-3AD203B41FA5}">
                      <a16:colId xmlns:a16="http://schemas.microsoft.com/office/drawing/2014/main" val="20002"/>
                    </a:ext>
                  </a:extLst>
                </a:gridCol>
                <a:gridCol w="789734">
                  <a:extLst>
                    <a:ext uri="{9D8B030D-6E8A-4147-A177-3AD203B41FA5}">
                      <a16:colId xmlns:a16="http://schemas.microsoft.com/office/drawing/2014/main" val="20003"/>
                    </a:ext>
                  </a:extLst>
                </a:gridCol>
                <a:gridCol w="1733982">
                  <a:extLst>
                    <a:ext uri="{9D8B030D-6E8A-4147-A177-3AD203B41FA5}">
                      <a16:colId xmlns:a16="http://schemas.microsoft.com/office/drawing/2014/main" val="20004"/>
                    </a:ext>
                  </a:extLst>
                </a:gridCol>
                <a:gridCol w="652390">
                  <a:extLst>
                    <a:ext uri="{9D8B030D-6E8A-4147-A177-3AD203B41FA5}">
                      <a16:colId xmlns:a16="http://schemas.microsoft.com/office/drawing/2014/main" val="20005"/>
                    </a:ext>
                  </a:extLst>
                </a:gridCol>
                <a:gridCol w="1922832">
                  <a:extLst>
                    <a:ext uri="{9D8B030D-6E8A-4147-A177-3AD203B41FA5}">
                      <a16:colId xmlns:a16="http://schemas.microsoft.com/office/drawing/2014/main" val="20006"/>
                    </a:ext>
                  </a:extLst>
                </a:gridCol>
                <a:gridCol w="549381">
                  <a:extLst>
                    <a:ext uri="{9D8B030D-6E8A-4147-A177-3AD203B41FA5}">
                      <a16:colId xmlns:a16="http://schemas.microsoft.com/office/drawing/2014/main" val="20007"/>
                    </a:ext>
                  </a:extLst>
                </a:gridCol>
                <a:gridCol w="2964366">
                  <a:extLst>
                    <a:ext uri="{9D8B030D-6E8A-4147-A177-3AD203B41FA5}">
                      <a16:colId xmlns:a16="http://schemas.microsoft.com/office/drawing/2014/main" val="20008"/>
                    </a:ext>
                  </a:extLst>
                </a:gridCol>
                <a:gridCol w="595162">
                  <a:extLst>
                    <a:ext uri="{9D8B030D-6E8A-4147-A177-3AD203B41FA5}">
                      <a16:colId xmlns:a16="http://schemas.microsoft.com/office/drawing/2014/main" val="20009"/>
                    </a:ext>
                  </a:extLst>
                </a:gridCol>
              </a:tblGrid>
              <a:tr h="420821">
                <a:tc gridSpan="10">
                  <a:txBody>
                    <a:bodyPr/>
                    <a:lstStyle/>
                    <a:p>
                      <a:pPr algn="ctr" fontAlgn="b"/>
                      <a:r>
                        <a:rPr lang="en-US" sz="1500" u="none" strike="noStrike" dirty="0">
                          <a:effectLst/>
                        </a:rPr>
                        <a:t>Higher Certificate in Applied Science - Cum Laude Students </a:t>
                      </a:r>
                      <a:endParaRPr lang="en-US" sz="1500" b="1" i="0" u="none" strike="noStrike" dirty="0">
                        <a:solidFill>
                          <a:srgbClr val="000000"/>
                        </a:solidFill>
                        <a:effectLst/>
                        <a:latin typeface="Calibri" panose="020F0502020204030204" pitchFamily="34" charset="0"/>
                      </a:endParaRPr>
                    </a:p>
                  </a:txBody>
                  <a:tcPr marL="7832" marR="7832" marT="783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5072">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32" marR="7832" marT="7832" marB="0" anchor="b"/>
                </a:tc>
                <a:extLst>
                  <a:ext uri="{0D108BD9-81ED-4DB2-BD59-A6C34878D82A}">
                    <a16:rowId xmlns:a16="http://schemas.microsoft.com/office/drawing/2014/main" val="10001"/>
                  </a:ext>
                </a:extLst>
              </a:tr>
              <a:tr h="556570">
                <a:tc>
                  <a:txBody>
                    <a:bodyPr/>
                    <a:lstStyle/>
                    <a:p>
                      <a:pPr algn="l" fontAlgn="t"/>
                      <a:r>
                        <a:rPr lang="en-US" sz="900" u="none" strike="noStrike">
                          <a:effectLst/>
                        </a:rPr>
                        <a:t>No.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Surname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Name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Student number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dirty="0">
                          <a:effectLst/>
                        </a:rPr>
                        <a:t>Matric Subjects </a:t>
                      </a:r>
                      <a:endParaRPr lang="en-US" sz="900" b="1" i="0" u="none" strike="noStrike" dirty="0">
                        <a:solidFill>
                          <a:srgbClr val="000000"/>
                        </a:solidFill>
                        <a:effectLst/>
                        <a:latin typeface="Calibri" panose="020F0502020204030204" pitchFamily="34" charset="0"/>
                      </a:endParaRPr>
                    </a:p>
                  </a:txBody>
                  <a:tcPr marL="7832" marR="7832" marT="7832" marB="0">
                    <a:solidFill>
                      <a:schemeClr val="accent1">
                        <a:lumMod val="20000"/>
                        <a:lumOff val="80000"/>
                      </a:schemeClr>
                    </a:solidFill>
                  </a:tcPr>
                </a:tc>
                <a:tc>
                  <a:txBody>
                    <a:bodyPr/>
                    <a:lstStyle/>
                    <a:p>
                      <a:pPr algn="l" fontAlgn="t"/>
                      <a:r>
                        <a:rPr lang="en-US" sz="900" u="none" strike="noStrike">
                          <a:effectLst/>
                        </a:rPr>
                        <a:t>Percentage Mark </a:t>
                      </a:r>
                      <a:endParaRPr lang="en-US" sz="900" b="1" i="0" u="none" strike="noStrike">
                        <a:solidFill>
                          <a:srgbClr val="000000"/>
                        </a:solidFill>
                        <a:effectLst/>
                        <a:latin typeface="Calibri" panose="020F0502020204030204" pitchFamily="34" charset="0"/>
                      </a:endParaRPr>
                    </a:p>
                  </a:txBody>
                  <a:tcPr marL="7832" marR="7832" marT="7832" marB="0">
                    <a:solidFill>
                      <a:schemeClr val="accent1">
                        <a:lumMod val="20000"/>
                        <a:lumOff val="80000"/>
                      </a:schemeClr>
                    </a:solidFill>
                  </a:tcPr>
                </a:tc>
                <a:tc>
                  <a:txBody>
                    <a:bodyPr/>
                    <a:lstStyle/>
                    <a:p>
                      <a:pPr algn="l" fontAlgn="t"/>
                      <a:r>
                        <a:rPr lang="en-US" sz="900" u="none" strike="noStrike" dirty="0">
                          <a:effectLst/>
                        </a:rPr>
                        <a:t>Higher Cert Modules </a:t>
                      </a:r>
                      <a:endParaRPr lang="en-US" sz="900" b="1" i="0" u="none" strike="noStrike" dirty="0">
                        <a:solidFill>
                          <a:srgbClr val="000000"/>
                        </a:solidFill>
                        <a:effectLst/>
                        <a:latin typeface="Calibri" panose="020F0502020204030204" pitchFamily="34" charset="0"/>
                      </a:endParaRPr>
                    </a:p>
                  </a:txBody>
                  <a:tcPr marL="7832" marR="7832" marT="7832" marB="0">
                    <a:solidFill>
                      <a:schemeClr val="accent6">
                        <a:lumMod val="20000"/>
                        <a:lumOff val="80000"/>
                      </a:schemeClr>
                    </a:solidFill>
                  </a:tcPr>
                </a:tc>
                <a:tc>
                  <a:txBody>
                    <a:bodyPr/>
                    <a:lstStyle/>
                    <a:p>
                      <a:pPr algn="l" fontAlgn="t"/>
                      <a:r>
                        <a:rPr lang="en-US" sz="900" u="none" strike="noStrike">
                          <a:effectLst/>
                        </a:rPr>
                        <a:t>Final Mark</a:t>
                      </a:r>
                      <a:endParaRPr lang="en-US" sz="900" b="1" i="0" u="none" strike="noStrike">
                        <a:solidFill>
                          <a:srgbClr val="000000"/>
                        </a:solidFill>
                        <a:effectLst/>
                        <a:latin typeface="Calibri" panose="020F0502020204030204" pitchFamily="34" charset="0"/>
                      </a:endParaRPr>
                    </a:p>
                  </a:txBody>
                  <a:tcPr marL="7832" marR="7832" marT="7832" marB="0">
                    <a:solidFill>
                      <a:schemeClr val="accent6">
                        <a:lumMod val="20000"/>
                        <a:lumOff val="80000"/>
                      </a:schemeClr>
                    </a:solidFill>
                  </a:tcPr>
                </a:tc>
                <a:tc>
                  <a:txBody>
                    <a:bodyPr/>
                    <a:lstStyle/>
                    <a:p>
                      <a:pPr algn="l" fontAlgn="t"/>
                      <a:r>
                        <a:rPr lang="en-US" sz="900" u="none" strike="noStrike" dirty="0" err="1">
                          <a:effectLst/>
                        </a:rPr>
                        <a:t>Undergraduatae</a:t>
                      </a:r>
                      <a:r>
                        <a:rPr lang="en-US" sz="900" u="none" strike="noStrike" dirty="0">
                          <a:effectLst/>
                        </a:rPr>
                        <a:t> Qualification Enrolled in </a:t>
                      </a:r>
                      <a:endParaRPr lang="en-US" sz="900" b="1" i="0" u="none" strike="noStrike" dirty="0">
                        <a:solidFill>
                          <a:srgbClr val="000000"/>
                        </a:solidFill>
                        <a:effectLst/>
                        <a:latin typeface="Calibri" panose="020F0502020204030204" pitchFamily="34" charset="0"/>
                      </a:endParaRPr>
                    </a:p>
                  </a:txBody>
                  <a:tcPr marL="7832" marR="7832" marT="7832" marB="0">
                    <a:solidFill>
                      <a:schemeClr val="accent4">
                        <a:lumMod val="20000"/>
                        <a:lumOff val="80000"/>
                      </a:schemeClr>
                    </a:solidFill>
                  </a:tcPr>
                </a:tc>
                <a:tc>
                  <a:txBody>
                    <a:bodyPr/>
                    <a:lstStyle/>
                    <a:p>
                      <a:pPr algn="l" fontAlgn="t"/>
                      <a:r>
                        <a:rPr lang="en-US" sz="900" u="none" strike="noStrike">
                          <a:effectLst/>
                        </a:rPr>
                        <a:t>Fina Mark </a:t>
                      </a:r>
                      <a:endParaRPr lang="en-US" sz="900" b="1" i="0" u="none" strike="noStrike">
                        <a:solidFill>
                          <a:srgbClr val="000000"/>
                        </a:solidFill>
                        <a:effectLst/>
                        <a:latin typeface="Calibri" panose="020F0502020204030204" pitchFamily="34" charset="0"/>
                      </a:endParaRPr>
                    </a:p>
                  </a:txBody>
                  <a:tcPr marL="7832" marR="7832" marT="7832" marB="0">
                    <a:solidFill>
                      <a:schemeClr val="accent4">
                        <a:lumMod val="20000"/>
                        <a:lumOff val="80000"/>
                      </a:schemeClr>
                    </a:solidFill>
                  </a:tcPr>
                </a:tc>
                <a:extLst>
                  <a:ext uri="{0D108BD9-81ED-4DB2-BD59-A6C34878D82A}">
                    <a16:rowId xmlns:a16="http://schemas.microsoft.com/office/drawing/2014/main" val="10002"/>
                  </a:ext>
                </a:extLst>
              </a:tr>
              <a:tr h="533041">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tc>
                <a:tc>
                  <a:txBody>
                    <a:bodyPr/>
                    <a:lstStyle/>
                    <a:p>
                      <a:pPr algn="l" fontAlgn="t"/>
                      <a:r>
                        <a:rPr lang="en-US" sz="900" u="none" strike="noStrike" dirty="0">
                          <a:effectLst/>
                        </a:rPr>
                        <a:t> </a:t>
                      </a:r>
                      <a:endParaRPr lang="en-US" sz="900" b="1" i="0" u="none" strike="noStrike" dirty="0">
                        <a:solidFill>
                          <a:srgbClr val="000000"/>
                        </a:solidFill>
                        <a:effectLst/>
                        <a:latin typeface="Calibri" panose="020F0502020204030204" pitchFamily="34" charset="0"/>
                      </a:endParaRPr>
                    </a:p>
                  </a:txBody>
                  <a:tcPr marL="7832" marR="7832" marT="7832" marB="0">
                    <a:solidFill>
                      <a:schemeClr val="accent1">
                        <a:lumMod val="20000"/>
                        <a:lumOff val="80000"/>
                      </a:schemeClr>
                    </a:solidFill>
                  </a:tcPr>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solidFill>
                      <a:schemeClr val="accent1">
                        <a:lumMod val="20000"/>
                        <a:lumOff val="80000"/>
                      </a:schemeClr>
                    </a:solidFill>
                  </a:tcPr>
                </a:tc>
                <a:tc>
                  <a:txBody>
                    <a:bodyPr/>
                    <a:lstStyle/>
                    <a:p>
                      <a:pPr algn="l" fontAlgn="t"/>
                      <a:r>
                        <a:rPr lang="en-US" sz="900" u="none" strike="noStrike" dirty="0">
                          <a:effectLst/>
                        </a:rPr>
                        <a:t> </a:t>
                      </a:r>
                      <a:endParaRPr lang="en-US" sz="900" b="1" i="0" u="none" strike="noStrike" dirty="0">
                        <a:solidFill>
                          <a:srgbClr val="000000"/>
                        </a:solidFill>
                        <a:effectLst/>
                        <a:latin typeface="Calibri" panose="020F0502020204030204" pitchFamily="34" charset="0"/>
                      </a:endParaRPr>
                    </a:p>
                  </a:txBody>
                  <a:tcPr marL="7832" marR="7832" marT="7832" marB="0">
                    <a:solidFill>
                      <a:schemeClr val="accent6">
                        <a:lumMod val="20000"/>
                        <a:lumOff val="80000"/>
                      </a:schemeClr>
                    </a:solidFill>
                  </a:tcPr>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solidFill>
                      <a:schemeClr val="accent6">
                        <a:lumMod val="20000"/>
                        <a:lumOff val="80000"/>
                      </a:schemeClr>
                    </a:solidFill>
                  </a:tcPr>
                </a:tc>
                <a:tc>
                  <a:txBody>
                    <a:bodyPr/>
                    <a:lstStyle/>
                    <a:p>
                      <a:pPr algn="l" fontAlgn="ctr"/>
                      <a:r>
                        <a:rPr lang="en-US" sz="900" u="none" strike="noStrike" dirty="0" err="1">
                          <a:effectLst/>
                        </a:rPr>
                        <a:t>BAppSc</a:t>
                      </a:r>
                      <a:r>
                        <a:rPr lang="en-US" sz="900" u="none" strike="noStrike" dirty="0">
                          <a:effectLst/>
                        </a:rPr>
                        <a:t> Industrial Chemistry Modules </a:t>
                      </a:r>
                      <a:endParaRPr lang="en-US" sz="900" b="1" i="0" u="none" strike="noStrike" dirty="0">
                        <a:solidFill>
                          <a:srgbClr val="000000"/>
                        </a:solidFill>
                        <a:effectLst/>
                        <a:latin typeface="Calibri" panose="020F0502020204030204" pitchFamily="34" charset="0"/>
                      </a:endParaRPr>
                    </a:p>
                  </a:txBody>
                  <a:tcPr marL="7832" marR="7832" marT="7832" marB="0" anchor="ctr">
                    <a:solidFill>
                      <a:schemeClr val="accent4">
                        <a:lumMod val="20000"/>
                        <a:lumOff val="80000"/>
                      </a:schemeClr>
                    </a:solidFill>
                  </a:tcPr>
                </a:tc>
                <a:tc>
                  <a:txBody>
                    <a:bodyPr/>
                    <a:lstStyle/>
                    <a:p>
                      <a:pPr algn="l"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7832" marR="7832" marT="7832" marB="0">
                    <a:solidFill>
                      <a:schemeClr val="accent4">
                        <a:lumMod val="20000"/>
                        <a:lumOff val="80000"/>
                      </a:schemeClr>
                    </a:solidFill>
                  </a:tcPr>
                </a:tc>
                <a:extLst>
                  <a:ext uri="{0D108BD9-81ED-4DB2-BD59-A6C34878D82A}">
                    <a16:rowId xmlns:a16="http://schemas.microsoft.com/office/drawing/2014/main" val="10003"/>
                  </a:ext>
                </a:extLst>
              </a:tr>
              <a:tr h="271499">
                <a:tc rowSpan="10">
                  <a:txBody>
                    <a:bodyPr/>
                    <a:lstStyle/>
                    <a:p>
                      <a:pPr algn="ctr" fontAlgn="t"/>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832" marR="7832" marT="7832" marB="0"/>
                </a:tc>
                <a:tc rowSpan="10">
                  <a:txBody>
                    <a:bodyPr/>
                    <a:lstStyle/>
                    <a:p>
                      <a:pPr algn="ctr" fontAlgn="t"/>
                      <a:r>
                        <a:rPr lang="en-US" sz="900" u="none" strike="noStrike">
                          <a:effectLst/>
                        </a:rPr>
                        <a:t>Khanyile </a:t>
                      </a:r>
                      <a:endParaRPr lang="en-US" sz="900" b="0" i="0" u="none" strike="noStrike">
                        <a:solidFill>
                          <a:srgbClr val="000000"/>
                        </a:solidFill>
                        <a:effectLst/>
                        <a:latin typeface="Calibri" panose="020F0502020204030204" pitchFamily="34" charset="0"/>
                      </a:endParaRPr>
                    </a:p>
                  </a:txBody>
                  <a:tcPr marL="7832" marR="7832" marT="7832" marB="0"/>
                </a:tc>
                <a:tc rowSpan="10">
                  <a:txBody>
                    <a:bodyPr/>
                    <a:lstStyle/>
                    <a:p>
                      <a:pPr algn="ctr" fontAlgn="t"/>
                      <a:r>
                        <a:rPr lang="en-US" sz="900" u="none" strike="noStrike">
                          <a:effectLst/>
                        </a:rPr>
                        <a:t>Mlondi Dalingcebo</a:t>
                      </a:r>
                      <a:endParaRPr lang="en-US" sz="900" b="0" i="0" u="none" strike="noStrike">
                        <a:solidFill>
                          <a:srgbClr val="000000"/>
                        </a:solidFill>
                        <a:effectLst/>
                        <a:latin typeface="Calibri" panose="020F0502020204030204" pitchFamily="34" charset="0"/>
                      </a:endParaRPr>
                    </a:p>
                  </a:txBody>
                  <a:tcPr marL="7832" marR="7832" marT="7832" marB="0"/>
                </a:tc>
                <a:tc rowSpan="10">
                  <a:txBody>
                    <a:bodyPr/>
                    <a:lstStyle/>
                    <a:p>
                      <a:pPr algn="ctr" fontAlgn="t"/>
                      <a:r>
                        <a:rPr lang="en-US" sz="900" u="none" strike="noStrike" dirty="0">
                          <a:effectLst/>
                        </a:rPr>
                        <a:t>22224229</a:t>
                      </a:r>
                      <a:endParaRPr lang="en-US" sz="900" b="0" i="0" u="none" strike="noStrike" dirty="0">
                        <a:solidFill>
                          <a:srgbClr val="000000"/>
                        </a:solidFill>
                        <a:effectLst/>
                        <a:latin typeface="Calibri" panose="020F0502020204030204" pitchFamily="34" charset="0"/>
                      </a:endParaRPr>
                    </a:p>
                  </a:txBody>
                  <a:tcPr marL="7832" marR="7832" marT="7832" marB="0"/>
                </a:tc>
                <a:tc>
                  <a:txBody>
                    <a:bodyPr/>
                    <a:lstStyle/>
                    <a:p>
                      <a:pPr algn="l" fontAlgn="b"/>
                      <a:r>
                        <a:rPr lang="en-US" sz="900" u="none" strike="noStrike" dirty="0">
                          <a:effectLst/>
                        </a:rPr>
                        <a:t>English  First Additional Language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a:effectLst/>
                        </a:rPr>
                        <a:t>71</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Chemistry A</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l" fontAlgn="b"/>
                      <a:r>
                        <a:rPr lang="en-US" sz="900" u="none" strike="noStrike" dirty="0">
                          <a:effectLst/>
                        </a:rPr>
                        <a:t>Applied Sciences for Environmental Sustainability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tc>
                  <a:txBody>
                    <a:bodyPr/>
                    <a:lstStyle/>
                    <a:p>
                      <a:pPr algn="ctr" fontAlgn="b"/>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extLst>
                  <a:ext uri="{0D108BD9-81ED-4DB2-BD59-A6C34878D82A}">
                    <a16:rowId xmlns:a16="http://schemas.microsoft.com/office/drawing/2014/main" val="10004"/>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dirty="0">
                          <a:effectLst/>
                        </a:rPr>
                        <a:t>IsiZulu Home Language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Communication for Sciences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l" fontAlgn="b"/>
                      <a:r>
                        <a:rPr lang="en-US" sz="900" u="none" strike="noStrike" dirty="0">
                          <a:effectLst/>
                        </a:rPr>
                        <a:t>Computer Skills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tc>
                  <a:txBody>
                    <a:bodyPr/>
                    <a:lstStyle/>
                    <a:p>
                      <a:pPr algn="ct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extLst>
                  <a:ext uri="{0D108BD9-81ED-4DB2-BD59-A6C34878D82A}">
                    <a16:rowId xmlns:a16="http://schemas.microsoft.com/office/drawing/2014/main" val="10005"/>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dirty="0">
                          <a:effectLst/>
                        </a:rPr>
                        <a:t>Life Orientation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Elementary Didactics for Tutoring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l" fontAlgn="b"/>
                      <a:r>
                        <a:rPr lang="en-US" sz="900" u="none" strike="noStrike" dirty="0">
                          <a:effectLst/>
                        </a:rPr>
                        <a:t>Industrial Chemistry 1A</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tc>
                  <a:txBody>
                    <a:bodyPr/>
                    <a:lstStyle/>
                    <a:p>
                      <a:pPr algn="ctr" fontAlgn="b"/>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extLst>
                  <a:ext uri="{0D108BD9-81ED-4DB2-BD59-A6C34878D82A}">
                    <a16:rowId xmlns:a16="http://schemas.microsoft.com/office/drawing/2014/main" val="10006"/>
                  </a:ext>
                </a:extLst>
              </a:tr>
              <a:tr h="49141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dirty="0">
                          <a:effectLst/>
                        </a:rPr>
                        <a:t>Computer Applications Technology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Mathematics A</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67</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rowSpan="7">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tc rowSpan="7">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4">
                        <a:lumMod val="20000"/>
                        <a:lumOff val="80000"/>
                      </a:schemeClr>
                    </a:solidFill>
                  </a:tcPr>
                </a:tc>
                <a:extLst>
                  <a:ext uri="{0D108BD9-81ED-4DB2-BD59-A6C34878D82A}">
                    <a16:rowId xmlns:a16="http://schemas.microsoft.com/office/drawing/2014/main" val="10007"/>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a:effectLst/>
                        </a:rPr>
                        <a:t>Life Sciences </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Physics A</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a:effectLst/>
                        </a:rPr>
                        <a:t>Mathematics </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dirty="0">
                          <a:effectLst/>
                        </a:rPr>
                        <a:t>43</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Chemistry B</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a:effectLst/>
                        </a:rPr>
                        <a:t>Physical Sciences </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ctr" fontAlgn="b"/>
                      <a:r>
                        <a:rPr lang="en-US" sz="900" u="none" strike="noStrike" dirty="0">
                          <a:effectLst/>
                        </a:rPr>
                        <a:t>57</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Cornerstone 101</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89</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49141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rowSpan="3">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1">
                        <a:lumMod val="20000"/>
                        <a:lumOff val="80000"/>
                      </a:schemeClr>
                    </a:solidFill>
                  </a:tcPr>
                </a:tc>
                <a:tc>
                  <a:txBody>
                    <a:bodyPr/>
                    <a:lstStyle/>
                    <a:p>
                      <a:pPr algn="l" fontAlgn="b"/>
                      <a:r>
                        <a:rPr lang="en-US" sz="900" u="none" strike="noStrike" dirty="0">
                          <a:effectLst/>
                        </a:rPr>
                        <a:t>Intro to Engineering and the Built Environment </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a:effectLst/>
                        </a:rPr>
                        <a:t>73</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2714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dirty="0">
                          <a:effectLst/>
                        </a:rPr>
                        <a:t>Mathematics B</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dirty="0">
                          <a:effectLst/>
                        </a:rPr>
                        <a:t>70</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28507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u="none" strike="noStrike">
                          <a:effectLst/>
                        </a:rPr>
                        <a:t>Physics B</a:t>
                      </a:r>
                      <a:endParaRPr lang="en-US" sz="900" b="0" i="0" u="none" strike="noStrike">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a:txBody>
                    <a:bodyPr/>
                    <a:lstStyle/>
                    <a:p>
                      <a:pPr algn="ctr" fontAlgn="b"/>
                      <a:r>
                        <a:rPr lang="en-US" sz="900" u="none" strike="noStrike" dirty="0">
                          <a:effectLst/>
                        </a:rPr>
                        <a:t>71</a:t>
                      </a:r>
                      <a:endParaRPr lang="en-US" sz="900" b="0" i="0" u="none" strike="noStrike" dirty="0">
                        <a:solidFill>
                          <a:srgbClr val="000000"/>
                        </a:solidFill>
                        <a:effectLst/>
                        <a:latin typeface="Calibri" panose="020F0502020204030204" pitchFamily="34" charset="0"/>
                      </a:endParaRPr>
                    </a:p>
                  </a:txBody>
                  <a:tcPr marL="7832" marR="7832" marT="7832" marB="0" anchor="b">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93991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281" y="286568"/>
            <a:ext cx="6887347" cy="6253956"/>
          </a:xfrm>
          <a:prstGeom prst="rect">
            <a:avLst/>
          </a:prstGeom>
        </p:spPr>
      </p:pic>
    </p:spTree>
    <p:extLst>
      <p:ext uri="{BB962C8B-B14F-4D97-AF65-F5344CB8AC3E}">
        <p14:creationId xmlns:p14="http://schemas.microsoft.com/office/powerpoint/2010/main" val="178809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4762" y="303899"/>
            <a:ext cx="5644055" cy="646331"/>
          </a:xfrm>
          <a:prstGeom prst="rect">
            <a:avLst/>
          </a:prstGeom>
          <a:noFill/>
        </p:spPr>
        <p:txBody>
          <a:bodyPr wrap="square" rtlCol="0">
            <a:spAutoFit/>
          </a:bodyPr>
          <a:lstStyle/>
          <a:p>
            <a:pPr algn="ctr"/>
            <a:r>
              <a:rPr lang="en-US" dirty="0" err="1" smtClean="0"/>
              <a:t>Heatmap</a:t>
            </a:r>
            <a:r>
              <a:rPr lang="en-US" dirty="0" smtClean="0"/>
              <a:t> Correlation Analysis: Positive Insights and Interpretation</a:t>
            </a:r>
            <a:endParaRPr lang="en-US" dirty="0"/>
          </a:p>
        </p:txBody>
      </p:sp>
      <p:sp>
        <p:nvSpPr>
          <p:cNvPr id="5" name="Rectangle 4"/>
          <p:cNvSpPr/>
          <p:nvPr/>
        </p:nvSpPr>
        <p:spPr>
          <a:xfrm>
            <a:off x="718456" y="1397724"/>
            <a:ext cx="8869681" cy="3788858"/>
          </a:xfrm>
          <a:prstGeom prst="rect">
            <a:avLst/>
          </a:prstGeom>
        </p:spPr>
        <p:txBody>
          <a:bodyPr wrap="square">
            <a:spAutoFit/>
          </a:bodyPr>
          <a:lstStyle/>
          <a:p>
            <a:pPr>
              <a:lnSpc>
                <a:spcPct val="150000"/>
              </a:lnSpc>
            </a:pPr>
            <a:r>
              <a:rPr lang="en-US" b="1" dirty="0" smtClean="0"/>
              <a:t>Strong Positive Correlations (Red Cells) within Subject Clusters</a:t>
            </a:r>
            <a:r>
              <a:rPr lang="en-US" dirty="0" smtClean="0"/>
              <a:t>:</a:t>
            </a:r>
          </a:p>
          <a:p>
            <a:pPr>
              <a:lnSpc>
                <a:spcPct val="150000"/>
              </a:lnSpc>
              <a:buFont typeface="Arial" panose="020B0604020202020204" pitchFamily="34" charset="0"/>
              <a:buChar char="•"/>
            </a:pPr>
            <a:r>
              <a:rPr lang="en-US" dirty="0" smtClean="0"/>
              <a:t>We observe that subjects within similar fields, especially STEM (Science, Technology, Engineering, Mathematics) subjects, tend to have strong positive correlations.</a:t>
            </a:r>
          </a:p>
          <a:p>
            <a:pPr marL="1143000" lvl="2" indent="-228600">
              <a:lnSpc>
                <a:spcPct val="150000"/>
              </a:lnSpc>
              <a:buFont typeface="Arial" panose="020B0604020202020204" pitchFamily="34" charset="0"/>
              <a:buChar char="•"/>
            </a:pPr>
            <a:r>
              <a:rPr lang="en-US" b="1" dirty="0" smtClean="0"/>
              <a:t>Mathematics A</a:t>
            </a:r>
            <a:r>
              <a:rPr lang="en-US" dirty="0" smtClean="0"/>
              <a:t> and </a:t>
            </a:r>
            <a:r>
              <a:rPr lang="en-US" b="1" dirty="0" smtClean="0"/>
              <a:t>Mathematics B</a:t>
            </a:r>
            <a:endParaRPr lang="en-US" dirty="0" smtClean="0"/>
          </a:p>
          <a:p>
            <a:pPr marL="1143000" lvl="2" indent="-228600">
              <a:lnSpc>
                <a:spcPct val="150000"/>
              </a:lnSpc>
              <a:buFont typeface="Arial" panose="020B0604020202020204" pitchFamily="34" charset="0"/>
              <a:buChar char="•"/>
            </a:pPr>
            <a:r>
              <a:rPr lang="en-US" b="1" dirty="0" smtClean="0"/>
              <a:t>Physics A</a:t>
            </a:r>
            <a:r>
              <a:rPr lang="en-US" dirty="0" smtClean="0"/>
              <a:t> and </a:t>
            </a:r>
            <a:r>
              <a:rPr lang="en-US" b="1" dirty="0" smtClean="0"/>
              <a:t>Physics B</a:t>
            </a:r>
            <a:endParaRPr lang="en-US" dirty="0" smtClean="0"/>
          </a:p>
          <a:p>
            <a:pPr marL="1143000" lvl="2" indent="-228600">
              <a:lnSpc>
                <a:spcPct val="150000"/>
              </a:lnSpc>
              <a:buFont typeface="Arial" panose="020B0604020202020204" pitchFamily="34" charset="0"/>
              <a:buChar char="•"/>
            </a:pPr>
            <a:r>
              <a:rPr lang="en-US" b="1" dirty="0" smtClean="0"/>
              <a:t>Chemistry A</a:t>
            </a:r>
            <a:r>
              <a:rPr lang="en-US" dirty="0" smtClean="0"/>
              <a:t> and </a:t>
            </a:r>
            <a:r>
              <a:rPr lang="en-US" b="1" dirty="0" smtClean="0"/>
              <a:t>Chemistry B</a:t>
            </a:r>
            <a:r>
              <a:rPr lang="en-US" dirty="0" smtClean="0"/>
              <a:t> This indicates that students who perform well in one mathematics or science subject are likely to perform well in other related subjects. Such patterns are expected due to the shared foundational concepts and skills between these subjects.</a:t>
            </a:r>
            <a:endParaRPr lang="en-US" dirty="0"/>
          </a:p>
        </p:txBody>
      </p:sp>
    </p:spTree>
    <p:extLst>
      <p:ext uri="{BB962C8B-B14F-4D97-AF65-F5344CB8AC3E}">
        <p14:creationId xmlns:p14="http://schemas.microsoft.com/office/powerpoint/2010/main" val="311984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5931" y="349572"/>
            <a:ext cx="6096000" cy="646331"/>
          </a:xfrm>
          <a:prstGeom prst="rect">
            <a:avLst/>
          </a:prstGeom>
        </p:spPr>
        <p:txBody>
          <a:bodyPr>
            <a:spAutoFit/>
          </a:bodyPr>
          <a:lstStyle/>
          <a:p>
            <a:pPr algn="ctr"/>
            <a:r>
              <a:rPr lang="en-US" dirty="0" err="1" smtClean="0"/>
              <a:t>Heatmap</a:t>
            </a:r>
            <a:r>
              <a:rPr lang="en-US" dirty="0" smtClean="0"/>
              <a:t> Correlation Analysis: Negative Insights and Interpretation</a:t>
            </a:r>
            <a:endParaRPr lang="en-US" dirty="0"/>
          </a:p>
        </p:txBody>
      </p:sp>
      <p:sp>
        <p:nvSpPr>
          <p:cNvPr id="5" name="Rectangle 4"/>
          <p:cNvSpPr/>
          <p:nvPr/>
        </p:nvSpPr>
        <p:spPr>
          <a:xfrm>
            <a:off x="679269" y="995903"/>
            <a:ext cx="10970187" cy="3416320"/>
          </a:xfrm>
          <a:prstGeom prst="rect">
            <a:avLst/>
          </a:prstGeom>
        </p:spPr>
        <p:txBody>
          <a:bodyPr wrap="square">
            <a:spAutoFit/>
          </a:bodyPr>
          <a:lstStyle/>
          <a:p>
            <a:pPr>
              <a:lnSpc>
                <a:spcPct val="150000"/>
              </a:lnSpc>
            </a:pPr>
            <a:r>
              <a:rPr lang="en-US" b="1" dirty="0" smtClean="0"/>
              <a:t>Strong Negative Correlations (Blue Cells) Between Humanities and STEM</a:t>
            </a:r>
            <a:r>
              <a:rPr lang="en-US" dirty="0" smtClean="0"/>
              <a:t>:</a:t>
            </a:r>
          </a:p>
          <a:p>
            <a:pPr>
              <a:lnSpc>
                <a:spcPct val="150000"/>
              </a:lnSpc>
              <a:buFont typeface="Arial" panose="020B0604020202020204" pitchFamily="34" charset="0"/>
              <a:buChar char="•"/>
            </a:pPr>
            <a:r>
              <a:rPr lang="en-US" dirty="0" smtClean="0"/>
              <a:t>A prominent pattern is the strong negative correlation between language-oriented subjects like </a:t>
            </a:r>
            <a:r>
              <a:rPr lang="en-US" b="1" dirty="0" smtClean="0"/>
              <a:t>English First Additional Language</a:t>
            </a:r>
            <a:r>
              <a:rPr lang="en-US" dirty="0" smtClean="0"/>
              <a:t> and </a:t>
            </a:r>
            <a:r>
              <a:rPr lang="en-US" b="1" dirty="0" smtClean="0"/>
              <a:t>IsiZulu Home Language</a:t>
            </a:r>
            <a:r>
              <a:rPr lang="en-US" dirty="0" smtClean="0"/>
              <a:t>, and most of the STEM subjects such as </a:t>
            </a:r>
            <a:r>
              <a:rPr lang="en-US" b="1" dirty="0" smtClean="0"/>
              <a:t>Mathematics</a:t>
            </a:r>
            <a:r>
              <a:rPr lang="en-US" dirty="0" smtClean="0"/>
              <a:t>, </a:t>
            </a:r>
            <a:r>
              <a:rPr lang="en-US" b="1" dirty="0" smtClean="0"/>
              <a:t>Physical Sciences</a:t>
            </a:r>
            <a:r>
              <a:rPr lang="en-US" dirty="0" smtClean="0"/>
              <a:t>, and </a:t>
            </a:r>
            <a:r>
              <a:rPr lang="en-US" b="1" dirty="0" smtClean="0"/>
              <a:t>Chemistry</a:t>
            </a:r>
            <a:r>
              <a:rPr lang="en-US" dirty="0" smtClean="0"/>
              <a:t>.</a:t>
            </a:r>
          </a:p>
          <a:p>
            <a:pPr marL="742950" lvl="1" indent="-285750">
              <a:lnSpc>
                <a:spcPct val="150000"/>
              </a:lnSpc>
              <a:buFont typeface="Arial" panose="020B0604020202020204" pitchFamily="34" charset="0"/>
              <a:buChar char="•"/>
            </a:pPr>
            <a:r>
              <a:rPr lang="en-US" dirty="0" smtClean="0"/>
              <a:t>This suggests that students performing well in language or humanities subjects tend to struggle with STEM subjects, and vice versa.</a:t>
            </a:r>
          </a:p>
          <a:p>
            <a:pPr marL="742950" lvl="1" indent="-285750">
              <a:lnSpc>
                <a:spcPct val="150000"/>
              </a:lnSpc>
              <a:buFont typeface="Arial" panose="020B0604020202020204" pitchFamily="34" charset="0"/>
              <a:buChar char="•"/>
            </a:pPr>
            <a:r>
              <a:rPr lang="en-US" dirty="0" smtClean="0"/>
              <a:t>This finding highlights the need for differentiated instructional strategies, as students' strengths in language-oriented courses may not translate to STEM courses.</a:t>
            </a:r>
            <a:endParaRPr lang="en-US" dirty="0"/>
          </a:p>
        </p:txBody>
      </p:sp>
    </p:spTree>
    <p:extLst>
      <p:ext uri="{BB962C8B-B14F-4D97-AF65-F5344CB8AC3E}">
        <p14:creationId xmlns:p14="http://schemas.microsoft.com/office/powerpoint/2010/main" val="166220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624" y="467138"/>
            <a:ext cx="6096000" cy="646331"/>
          </a:xfrm>
          <a:prstGeom prst="rect">
            <a:avLst/>
          </a:prstGeom>
        </p:spPr>
        <p:txBody>
          <a:bodyPr>
            <a:spAutoFit/>
          </a:bodyPr>
          <a:lstStyle/>
          <a:p>
            <a:pPr algn="ctr"/>
            <a:r>
              <a:rPr lang="en-US" dirty="0" err="1" smtClean="0"/>
              <a:t>Heatmap</a:t>
            </a:r>
            <a:r>
              <a:rPr lang="en-US" dirty="0" smtClean="0"/>
              <a:t> Correlation Analysis: Specific Observations Insights and Interpretation</a:t>
            </a:r>
            <a:endParaRPr lang="en-US" dirty="0"/>
          </a:p>
        </p:txBody>
      </p:sp>
      <p:sp>
        <p:nvSpPr>
          <p:cNvPr id="7" name="Rectangle 2"/>
          <p:cNvSpPr>
            <a:spLocks noChangeArrowheads="1"/>
          </p:cNvSpPr>
          <p:nvPr/>
        </p:nvSpPr>
        <p:spPr bwMode="auto">
          <a:xfrm rot="10800000" flipV="1">
            <a:off x="629320" y="2029978"/>
            <a:ext cx="1131274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Computer Skills</a:t>
            </a:r>
            <a:r>
              <a:rPr kumimoji="0" lang="en-US" sz="1800" b="0" i="0" u="none" strike="noStrike" cap="none" normalizeH="0" baseline="0" dirty="0" smtClean="0">
                <a:ln>
                  <a:noFill/>
                </a:ln>
                <a:solidFill>
                  <a:schemeClr val="tx1"/>
                </a:solidFill>
                <a:effectLst/>
                <a:latin typeface="Arial" panose="020B0604020202020204" pitchFamily="34" charset="0"/>
              </a:rPr>
              <a:t> shows moderate negative correlations with almost all subjects, except for a few positive correlations, suggesting that students struggling with other subjects may also struggle with digital literacy.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Applied Sciences for Environmental Sustainability</a:t>
            </a:r>
            <a:r>
              <a:rPr kumimoji="0" lang="en-US" sz="1800" b="0" i="0" u="none" strike="noStrike" cap="none" normalizeH="0" baseline="0" dirty="0" smtClean="0">
                <a:ln>
                  <a:noFill/>
                </a:ln>
                <a:solidFill>
                  <a:schemeClr val="tx1"/>
                </a:solidFill>
                <a:effectLst/>
                <a:latin typeface="Arial" panose="020B0604020202020204" pitchFamily="34" charset="0"/>
              </a:rPr>
              <a:t> shows mixed correlations. It is positively correlated with environmental and life science subjects but negatively correlated with purely mathematical or chemical subjects. This highlights the interdisciplinary nature of the subject, which appeals to students with specific interests. </a:t>
            </a:r>
          </a:p>
        </p:txBody>
      </p:sp>
    </p:spTree>
    <p:extLst>
      <p:ext uri="{BB962C8B-B14F-4D97-AF65-F5344CB8AC3E}">
        <p14:creationId xmlns:p14="http://schemas.microsoft.com/office/powerpoint/2010/main" val="372824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624" y="467138"/>
            <a:ext cx="6096000" cy="646331"/>
          </a:xfrm>
          <a:prstGeom prst="rect">
            <a:avLst/>
          </a:prstGeom>
        </p:spPr>
        <p:txBody>
          <a:bodyPr>
            <a:spAutoFit/>
          </a:bodyPr>
          <a:lstStyle/>
          <a:p>
            <a:pPr algn="ctr"/>
            <a:r>
              <a:rPr lang="en-US" dirty="0" err="1" smtClean="0"/>
              <a:t>Heatmap</a:t>
            </a:r>
            <a:r>
              <a:rPr lang="en-US" dirty="0" smtClean="0"/>
              <a:t> Correlation Analysis: Inverse Relationships (Negative Correlations) in Mixed Fields Insights and Interpretation</a:t>
            </a:r>
            <a:endParaRPr lang="en-US" dirty="0"/>
          </a:p>
        </p:txBody>
      </p:sp>
      <p:sp>
        <p:nvSpPr>
          <p:cNvPr id="5" name="Rectangle 4"/>
          <p:cNvSpPr/>
          <p:nvPr/>
        </p:nvSpPr>
        <p:spPr>
          <a:xfrm>
            <a:off x="744582" y="1688235"/>
            <a:ext cx="10886586" cy="2542363"/>
          </a:xfrm>
          <a:prstGeom prst="rect">
            <a:avLst/>
          </a:prstGeom>
        </p:spPr>
        <p:txBody>
          <a:bodyPr wrap="square">
            <a:spAutoFit/>
          </a:bodyPr>
          <a:lstStyle/>
          <a:p>
            <a:pPr>
              <a:lnSpc>
                <a:spcPct val="150000"/>
              </a:lnSpc>
            </a:pPr>
            <a:r>
              <a:rPr lang="en-US" b="1" dirty="0" smtClean="0"/>
              <a:t>Inverse Relationships (Negative Correlations) in Mixed Fields</a:t>
            </a:r>
            <a:r>
              <a:rPr lang="en-US" dirty="0" smtClean="0"/>
              <a:t>:</a:t>
            </a:r>
          </a:p>
          <a:p>
            <a:pPr>
              <a:lnSpc>
                <a:spcPct val="150000"/>
              </a:lnSpc>
            </a:pPr>
            <a:endParaRPr lang="en-US" dirty="0" smtClean="0"/>
          </a:p>
          <a:p>
            <a:pPr>
              <a:lnSpc>
                <a:spcPct val="150000"/>
              </a:lnSpc>
              <a:buFont typeface="Arial" panose="020B0604020202020204" pitchFamily="34" charset="0"/>
              <a:buChar char="•"/>
            </a:pPr>
            <a:r>
              <a:rPr lang="en-US" b="1" dirty="0" smtClean="0"/>
              <a:t>Life Orientation</a:t>
            </a:r>
            <a:r>
              <a:rPr lang="en-US" dirty="0" smtClean="0"/>
              <a:t> and subjects like </a:t>
            </a:r>
            <a:r>
              <a:rPr lang="en-US" b="1" dirty="0" smtClean="0"/>
              <a:t>Computer Applications Technology</a:t>
            </a:r>
            <a:r>
              <a:rPr lang="en-US" dirty="0" smtClean="0"/>
              <a:t> have strong negative correlations with technical subjects like </a:t>
            </a:r>
            <a:r>
              <a:rPr lang="en-US" b="1" dirty="0" smtClean="0"/>
              <a:t>Industrial Chemistry 1A</a:t>
            </a:r>
            <a:r>
              <a:rPr lang="en-US" dirty="0" smtClean="0"/>
              <a:t> and </a:t>
            </a:r>
            <a:r>
              <a:rPr lang="en-US" b="1" dirty="0" smtClean="0"/>
              <a:t>Physics</a:t>
            </a:r>
            <a:r>
              <a:rPr lang="en-US" dirty="0" smtClean="0"/>
              <a:t>.</a:t>
            </a:r>
          </a:p>
          <a:p>
            <a:pPr>
              <a:lnSpc>
                <a:spcPct val="150000"/>
              </a:lnSpc>
              <a:buFont typeface="Arial" panose="020B0604020202020204" pitchFamily="34" charset="0"/>
              <a:buChar char="•"/>
            </a:pPr>
            <a:r>
              <a:rPr lang="en-US" dirty="0" smtClean="0"/>
              <a:t>This </a:t>
            </a:r>
            <a:r>
              <a:rPr lang="en-US" dirty="0" smtClean="0"/>
              <a:t>pattern suggests that these courses, often focused on personal development and basic computer skills, do not translate directly into academic success in more technical disciplines.</a:t>
            </a:r>
            <a:endParaRPr lang="en-US" dirty="0"/>
          </a:p>
        </p:txBody>
      </p:sp>
    </p:spTree>
    <p:extLst>
      <p:ext uri="{BB962C8B-B14F-4D97-AF65-F5344CB8AC3E}">
        <p14:creationId xmlns:p14="http://schemas.microsoft.com/office/powerpoint/2010/main" val="227166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518</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wicknell m</dc:creator>
  <cp:lastModifiedBy>Nivar Somaru</cp:lastModifiedBy>
  <cp:revision>7</cp:revision>
  <dcterms:created xsi:type="dcterms:W3CDTF">2024-10-24T11:08:26Z</dcterms:created>
  <dcterms:modified xsi:type="dcterms:W3CDTF">2024-10-24T12:35:17Z</dcterms:modified>
</cp:coreProperties>
</file>