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7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67" r:id="rId20"/>
    <p:sldId id="272" r:id="rId21"/>
    <p:sldId id="273" r:id="rId22"/>
    <p:sldId id="274" r:id="rId23"/>
    <p:sldId id="277" r:id="rId24"/>
    <p:sldId id="278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 autoAdjust="0"/>
    <p:restoredTop sz="96305"/>
  </p:normalViewPr>
  <p:slideViewPr>
    <p:cSldViewPr snapToGrid="0">
      <p:cViewPr varScale="1">
        <p:scale>
          <a:sx n="80" d="100"/>
          <a:sy n="80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Sheet1!$D$4:$D$13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Physics</c:v>
                </c:pt>
                <c:pt idx="3">
                  <c:v>Mathematics</c:v>
                </c:pt>
                <c:pt idx="4">
                  <c:v>Food and Nutrition</c:v>
                </c:pt>
                <c:pt idx="5">
                  <c:v>Horticulture</c:v>
                </c:pt>
                <c:pt idx="6">
                  <c:v>Statistics</c:v>
                </c:pt>
                <c:pt idx="7">
                  <c:v>Textile Science and Apparel Technology</c:v>
                </c:pt>
                <c:pt idx="8">
                  <c:v>Sport Studies</c:v>
                </c:pt>
                <c:pt idx="9">
                  <c:v>Maritime Studies</c:v>
                </c:pt>
              </c:strCache>
            </c:str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5</c:v>
                </c:pt>
                <c:pt idx="3">
                  <c:v>14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0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dirty="0"/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dirty="0"/>
                  <a:t>NO.</a:t>
                </a:r>
                <a:r>
                  <a:rPr lang="en-ZA" sz="1400" b="1" baseline="0" dirty="0"/>
                  <a:t> OF STAFF</a:t>
                </a:r>
                <a:endParaRPr lang="en-ZA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83B6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NUMBER OF LECTURERS'!$C$4:$C$13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'TOTAL NUMBER OF LECTURERS'!$D$4:$D$13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5</c:v>
                </c:pt>
                <c:pt idx="7">
                  <c:v>9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58750016780767E-2"/>
          <c:y val="0.11484731849452962"/>
          <c:w val="0.91564129483814527"/>
          <c:h val="0.6624343280619334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83206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CATEGORY'!$D$5:$D$8</c:f>
              <c:strCache>
                <c:ptCount val="4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  <c:pt idx="3">
                  <c:v>60+</c:v>
                </c:pt>
              </c:strCache>
            </c:strRef>
          </c:cat>
          <c:val>
            <c:numRef>
              <c:f>'AGE CATEGORY'!$E$5:$E$8</c:f>
              <c:numCache>
                <c:formatCode>General</c:formatCode>
                <c:ptCount val="4"/>
                <c:pt idx="0">
                  <c:v>33</c:v>
                </c:pt>
                <c:pt idx="1">
                  <c:v>18</c:v>
                </c:pt>
                <c:pt idx="2">
                  <c:v>20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F-4C56-B3CB-094C254A2D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5"/>
        <c:overlap val="-27"/>
        <c:axId val="215056367"/>
        <c:axId val="215052047"/>
      </c:barChart>
      <c:catAx>
        <c:axId val="21505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AGE</a:t>
                </a:r>
                <a:r>
                  <a:rPr lang="en-GB" baseline="0" dirty="0"/>
                  <a:t> CATEGORY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52047"/>
        <c:crosses val="autoZero"/>
        <c:auto val="1"/>
        <c:lblAlgn val="ctr"/>
        <c:lblOffset val="100"/>
        <c:noMultiLvlLbl val="0"/>
      </c:catAx>
      <c:valAx>
        <c:axId val="215052047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  <a:endParaRPr lang="en-ZA" sz="1400" b="1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</a:endParaRPr>
              </a:p>
            </c:rich>
          </c:tx>
          <c:layout>
            <c:manualLayout>
              <c:xMode val="edge"/>
              <c:yMode val="edge"/>
              <c:x val="1.9423140373983995E-2"/>
              <c:y val="0.335855257565772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5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'PHD STUDENTS'!$E$5:$E$14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'PHD STUDENTS'!$F$5:$F$14</c:f>
              <c:numCache>
                <c:formatCode>General</c:formatCode>
                <c:ptCount val="10"/>
                <c:pt idx="0">
                  <c:v>38</c:v>
                </c:pt>
                <c:pt idx="1">
                  <c:v>19</c:v>
                </c:pt>
                <c:pt idx="2">
                  <c:v>0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  <a:endParaRPr lang="en-ZA" sz="1400" b="1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37F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Masters!$E$5:$E$14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Masters!$F$5:$F$14</c:f>
              <c:numCache>
                <c:formatCode>General</c:formatCode>
                <c:ptCount val="10"/>
                <c:pt idx="0">
                  <c:v>42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2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  <a:endParaRPr lang="en-ZA" sz="1400" b="1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STUDENTS</a:t>
                </a:r>
              </a:p>
            </c:rich>
          </c:tx>
          <c:layout>
            <c:manualLayout>
              <c:xMode val="edge"/>
              <c:yMode val="edge"/>
              <c:x val="0.60582886378333145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B6C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PDFs!$C$5:$C$14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PDFs!$D$5:$D$14</c:f>
              <c:numCache>
                <c:formatCode>General</c:formatCode>
                <c:ptCount val="10"/>
                <c:pt idx="0">
                  <c:v>14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NO. OF POST-DOCTORAL FELLOWS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'NRF RATED'!$H$6:$H$12</c:f>
              <c:strCache>
                <c:ptCount val="7"/>
                <c:pt idx="0">
                  <c:v>A</c:v>
                </c:pt>
                <c:pt idx="1">
                  <c:v>B3</c:v>
                </c:pt>
                <c:pt idx="2">
                  <c:v>C1</c:v>
                </c:pt>
                <c:pt idx="3">
                  <c:v>C2</c:v>
                </c:pt>
                <c:pt idx="4">
                  <c:v>C3</c:v>
                </c:pt>
                <c:pt idx="5">
                  <c:v>Y1</c:v>
                </c:pt>
                <c:pt idx="6">
                  <c:v>Y2</c:v>
                </c:pt>
              </c:strCache>
            </c:strRef>
          </c:cat>
          <c:val>
            <c:numRef>
              <c:f>'NRF RATED'!$I$6:$I$12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12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3-4BE7-96FA-71F3888BA8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8392127"/>
        <c:axId val="1318388767"/>
      </c:barChart>
      <c:catAx>
        <c:axId val="1318392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NRF</a:t>
                </a:r>
                <a:r>
                  <a:rPr lang="en-US" sz="1400" b="1" baseline="0" dirty="0"/>
                  <a:t> RATING</a:t>
                </a:r>
                <a:endParaRPr lang="en-ZA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88767"/>
        <c:crosses val="autoZero"/>
        <c:auto val="1"/>
        <c:lblAlgn val="ctr"/>
        <c:lblOffset val="100"/>
        <c:noMultiLvlLbl val="0"/>
      </c:catAx>
      <c:valAx>
        <c:axId val="131838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NO.</a:t>
                </a:r>
                <a:r>
                  <a:rPr lang="en-US" sz="1400" b="1" baseline="0" dirty="0"/>
                  <a:t> OF STAFF</a:t>
                </a:r>
                <a:endParaRPr lang="en-ZA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9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'Annual research output targets'!$D$5:$D$14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'Annual research output targets'!$E$5:$E$14</c:f>
              <c:numCache>
                <c:formatCode>General</c:formatCode>
                <c:ptCount val="10"/>
                <c:pt idx="0">
                  <c:v>54.5</c:v>
                </c:pt>
                <c:pt idx="1">
                  <c:v>30.9</c:v>
                </c:pt>
                <c:pt idx="2">
                  <c:v>18.600000000000001</c:v>
                </c:pt>
                <c:pt idx="3">
                  <c:v>6.9</c:v>
                </c:pt>
                <c:pt idx="4">
                  <c:v>7</c:v>
                </c:pt>
                <c:pt idx="5">
                  <c:v>4.7</c:v>
                </c:pt>
                <c:pt idx="6">
                  <c:v>2.5</c:v>
                </c:pt>
                <c:pt idx="7">
                  <c:v>3.2</c:v>
                </c:pt>
                <c:pt idx="8">
                  <c:v>8.1999999999999993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7-41A1-84A7-3650800C50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7851935"/>
        <c:axId val="97858175"/>
      </c:barChart>
      <c:catAx>
        <c:axId val="978519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200" b="1"/>
                  <a:t>DEPARTMENT</a:t>
                </a:r>
              </a:p>
            </c:rich>
          </c:tx>
          <c:layout>
            <c:manualLayout>
              <c:xMode val="edge"/>
              <c:yMode val="edge"/>
              <c:x val="1.3047137355330876E-2"/>
              <c:y val="0.31957461793700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8175"/>
        <c:crosses val="autoZero"/>
        <c:auto val="1"/>
        <c:lblAlgn val="ctr"/>
        <c:lblOffset val="100"/>
        <c:noMultiLvlLbl val="0"/>
      </c:catAx>
      <c:valAx>
        <c:axId val="9785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/>
                  <a:t>RESEARCH</a:t>
                </a:r>
                <a:r>
                  <a:rPr lang="en-ZA" sz="1400" b="1" baseline="0"/>
                  <a:t> UNITS</a:t>
                </a:r>
                <a:endParaRPr lang="en-ZA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1935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'Top 10 Researchers'!$E$5:$F$14</c:f>
              <c:multiLvlStrCache>
                <c:ptCount val="10"/>
                <c:lvl>
                  <c:pt idx="0">
                    <c:v>Santhosh Pillai</c:v>
                  </c:pt>
                  <c:pt idx="1">
                    <c:v>Saheed Sabiu</c:v>
                  </c:pt>
                  <c:pt idx="2">
                    <c:v>Viresh Mohanlall</c:v>
                  </c:pt>
                  <c:pt idx="3">
                    <c:v>Tukayi Kudanga</c:v>
                  </c:pt>
                  <c:pt idx="4">
                    <c:v>Eric Amonsou</c:v>
                  </c:pt>
                  <c:pt idx="5">
                    <c:v>Feroz Swalaha</c:v>
                  </c:pt>
                  <c:pt idx="6">
                    <c:v>John Mellem</c:v>
                  </c:pt>
                  <c:pt idx="7">
                    <c:v>Nirmala Deenadayalu</c:v>
                  </c:pt>
                  <c:pt idx="8">
                    <c:v>Suren Singh</c:v>
                  </c:pt>
                  <c:pt idx="9">
                    <c:v>Kugen Permaul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Researchers'!$G$5:$G$14</c:f>
              <c:numCache>
                <c:formatCode>General</c:formatCode>
                <c:ptCount val="10"/>
                <c:pt idx="0">
                  <c:v>53</c:v>
                </c:pt>
                <c:pt idx="1">
                  <c:v>27.72</c:v>
                </c:pt>
                <c:pt idx="2">
                  <c:v>20.95</c:v>
                </c:pt>
                <c:pt idx="3">
                  <c:v>19.873000000000001</c:v>
                </c:pt>
                <c:pt idx="4">
                  <c:v>15.571</c:v>
                </c:pt>
                <c:pt idx="5">
                  <c:v>13.38</c:v>
                </c:pt>
                <c:pt idx="6">
                  <c:v>12.99</c:v>
                </c:pt>
                <c:pt idx="7">
                  <c:v>12.46</c:v>
                </c:pt>
                <c:pt idx="8">
                  <c:v>12.067</c:v>
                </c:pt>
                <c:pt idx="9">
                  <c:v>11.33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A-43B6-8F83-6F4E63378D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9592735"/>
        <c:axId val="1899593695"/>
      </c:barChart>
      <c:catAx>
        <c:axId val="189959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Name</a:t>
                </a:r>
                <a:r>
                  <a:rPr lang="en-US" sz="1400" b="1" baseline="0" dirty="0"/>
                  <a:t> of Researcher</a:t>
                </a:r>
                <a:endParaRPr lang="en-ZA" sz="1400" b="1" dirty="0"/>
              </a:p>
            </c:rich>
          </c:tx>
          <c:layout>
            <c:manualLayout>
              <c:xMode val="edge"/>
              <c:yMode val="edge"/>
              <c:x val="0.43600945262277008"/>
              <c:y val="0.941364472261175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593695"/>
        <c:crosses val="autoZero"/>
        <c:auto val="1"/>
        <c:lblAlgn val="ctr"/>
        <c:lblOffset val="100"/>
        <c:noMultiLvlLbl val="0"/>
      </c:catAx>
      <c:valAx>
        <c:axId val="189959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/>
                  <a:t>Research</a:t>
                </a:r>
                <a:r>
                  <a:rPr lang="en-ZA" sz="1400" b="1" baseline="0"/>
                  <a:t> Units</a:t>
                </a:r>
                <a:endParaRPr lang="en-ZA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59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Sheet10!$A$1:$I$2</c:f>
              <c:multiLvlStrCache>
                <c:ptCount val="9"/>
                <c:lvl>
                  <c:pt idx="0">
                    <c:v>Min Time</c:v>
                  </c:pt>
                  <c:pt idx="1">
                    <c:v>Min Time + 1</c:v>
                  </c:pt>
                  <c:pt idx="2">
                    <c:v>Min Time + 2</c:v>
                  </c:pt>
                  <c:pt idx="3">
                    <c:v>Min Time</c:v>
                  </c:pt>
                  <c:pt idx="4">
                    <c:v>Min Time + 1</c:v>
                  </c:pt>
                  <c:pt idx="5">
                    <c:v>Min Time + 2</c:v>
                  </c:pt>
                  <c:pt idx="6">
                    <c:v>Min Time</c:v>
                  </c:pt>
                  <c:pt idx="7">
                    <c:v>Min Time + 1</c:v>
                  </c:pt>
                  <c:pt idx="8">
                    <c:v>Min Time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  <c:pt idx="6">
                    <c:v>2022</c:v>
                  </c:pt>
                  <c:pt idx="8">
                    <c:v>2023</c:v>
                  </c:pt>
                </c:lvl>
              </c:multiLvlStrCache>
            </c:multiLvlStrRef>
          </c:cat>
          <c:val>
            <c:numRef>
              <c:f>Sheet10!$A$3:$I$3</c:f>
              <c:numCache>
                <c:formatCode>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0.15</c:v>
                </c:pt>
                <c:pt idx="3">
                  <c:v>0</c:v>
                </c:pt>
                <c:pt idx="4">
                  <c:v>0.13</c:v>
                </c:pt>
                <c:pt idx="5">
                  <c:v>0</c:v>
                </c:pt>
                <c:pt idx="6">
                  <c:v>0</c:v>
                </c:pt>
                <c:pt idx="7">
                  <c:v>0.13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C-4251-9901-D9BF2E9DA0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2683743"/>
        <c:axId val="1312670303"/>
      </c:barChart>
      <c:catAx>
        <c:axId val="131268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200" b="1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670303"/>
        <c:crosses val="autoZero"/>
        <c:auto val="1"/>
        <c:lblAlgn val="ctr"/>
        <c:lblOffset val="100"/>
        <c:noMultiLvlLbl val="0"/>
      </c:catAx>
      <c:valAx>
        <c:axId val="131267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68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Sheet1!$A$1:$F$2</c:f>
              <c:multiLvlStrCache>
                <c:ptCount val="6"/>
                <c:lvl>
                  <c:pt idx="0">
                    <c:v>Min Time</c:v>
                  </c:pt>
                  <c:pt idx="1">
                    <c:v>Min Time + 1</c:v>
                  </c:pt>
                  <c:pt idx="2">
                    <c:v>Min Time + 2</c:v>
                  </c:pt>
                  <c:pt idx="3">
                    <c:v>Min Time</c:v>
                  </c:pt>
                  <c:pt idx="4">
                    <c:v>Min Time + 1</c:v>
                  </c:pt>
                  <c:pt idx="5">
                    <c:v>Min Time</c:v>
                  </c:pt>
                </c:lvl>
                <c:lvl>
                  <c:pt idx="0">
                    <c:v>2020</c:v>
                  </c:pt>
                  <c:pt idx="3">
                    <c:v>2021</c:v>
                  </c:pt>
                  <c:pt idx="5">
                    <c:v>2022</c:v>
                  </c:pt>
                </c:lvl>
              </c:multiLvlStrCache>
            </c:multiLvlStrRef>
          </c:cat>
          <c:val>
            <c:numRef>
              <c:f>Sheet1!$A$3:$F$3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0.17</c:v>
                </c:pt>
                <c:pt idx="3">
                  <c:v>0</c:v>
                </c:pt>
                <c:pt idx="4">
                  <c:v>0.06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6-4848-A309-F7982CA80E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1842816"/>
        <c:axId val="1321842336"/>
      </c:barChart>
      <c:catAx>
        <c:axId val="132184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b="1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842336"/>
        <c:crosses val="autoZero"/>
        <c:auto val="1"/>
        <c:lblAlgn val="ctr"/>
        <c:lblOffset val="100"/>
        <c:noMultiLvlLbl val="0"/>
      </c:catAx>
      <c:valAx>
        <c:axId val="13218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84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37F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'staff without phd'!$B$4:$B$13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'staff without phd'!$C$4:$C$13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  <c:pt idx="7">
                  <c:v>8</c:v>
                </c:pt>
                <c:pt idx="8">
                  <c:v>2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b="1" dirty="0"/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60582886378333145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Sheet1!$D$6:$H$6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Sheet1!$D$7:$H$7</c:f>
              <c:numCache>
                <c:formatCode>0%</c:formatCode>
                <c:ptCount val="5"/>
                <c:pt idx="0">
                  <c:v>0.13</c:v>
                </c:pt>
                <c:pt idx="1">
                  <c:v>0.15</c:v>
                </c:pt>
                <c:pt idx="2">
                  <c:v>0.2</c:v>
                </c:pt>
                <c:pt idx="3">
                  <c:v>0.11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A-469F-BB40-E76B08C082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8391647"/>
        <c:axId val="1318395007"/>
      </c:barChart>
      <c:catAx>
        <c:axId val="1318391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200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95007"/>
        <c:crosses val="autoZero"/>
        <c:auto val="1"/>
        <c:lblAlgn val="ctr"/>
        <c:lblOffset val="100"/>
        <c:noMultiLvlLbl val="0"/>
      </c:catAx>
      <c:valAx>
        <c:axId val="131839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200" b="1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916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B6C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'Reg for PhD'!$B$4:$B$13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'Reg for PhD'!$C$4:$C$13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1"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GB" dirty="0"/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83B6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'Not reg for PhD'!$B$3:$B$12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'Not reg for PhD'!$C$3:$C$12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E141A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8D-A546-8503-7464459DE4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'Active PG supervisors'!$B$3:$B$12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'Active PG supervisors'!$C$3:$C$12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83206E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CBB-6D49-92A5-7C26A6A98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'PhD Holders not supervising PG '!$B$2:$B$11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'PhD Holders not supervising PG '!$C$2:$C$11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9035337971"/>
              <c:y val="0.94686941595568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NO. OF FULL PROF.'!$B$4:$B$13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'TOTAL NO. OF FULL PROF.'!$C$4:$C$13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B-4DEB-993E-71816E5D6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0453631"/>
        <c:axId val="600448831"/>
      </c:barChart>
      <c:catAx>
        <c:axId val="6004536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/>
                  <a:t>DEPARTMENT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48831"/>
        <c:crosses val="autoZero"/>
        <c:auto val="1"/>
        <c:lblAlgn val="ctr"/>
        <c:lblOffset val="100"/>
        <c:noMultiLvlLbl val="0"/>
      </c:catAx>
      <c:valAx>
        <c:axId val="600448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dirty="0"/>
                  <a:t>NO.</a:t>
                </a:r>
                <a:r>
                  <a:rPr lang="en-ZA" sz="1400" b="1" baseline="0" dirty="0"/>
                  <a:t> OF STAFF</a:t>
                </a:r>
                <a:endParaRPr lang="en-ZA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5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NO. OF ASSOCIATE PROF.'!$B$4:$B$13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'TOTAL NO. OF ASSOCIATE PROF.'!$C$4:$C$13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0-4C08-8B73-FAD44E4102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0460831"/>
        <c:axId val="600459391"/>
      </c:barChart>
      <c:catAx>
        <c:axId val="600460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/>
                  <a:t>DEPARTMENT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59391"/>
        <c:crosses val="autoZero"/>
        <c:auto val="1"/>
        <c:lblAlgn val="ctr"/>
        <c:lblOffset val="100"/>
        <c:noMultiLvlLbl val="0"/>
      </c:catAx>
      <c:valAx>
        <c:axId val="600459391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/>
                  <a:t>NO.</a:t>
                </a:r>
                <a:r>
                  <a:rPr lang="en-ZA" sz="1400" b="1" baseline="0"/>
                  <a:t> OF STAFF</a:t>
                </a:r>
                <a:endParaRPr lang="en-ZA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60831"/>
        <c:crosses val="autoZero"/>
        <c:crossBetween val="between"/>
        <c:majorUnit val="1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B6C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NO. OF SENIOR LECTURERS'!$C$4:$C$13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Mathematics</c:v>
                </c:pt>
                <c:pt idx="3">
                  <c:v>Physics</c:v>
                </c:pt>
                <c:pt idx="4">
                  <c:v>Food and Nutrition </c:v>
                </c:pt>
                <c:pt idx="5">
                  <c:v>Horticulture</c:v>
                </c:pt>
                <c:pt idx="6">
                  <c:v>Statistics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Textile Science and Apparel Technology</c:v>
                </c:pt>
              </c:strCache>
            </c:strRef>
          </c:cat>
          <c:val>
            <c:numRef>
              <c:f>'TOTAL NO. OF SENIOR LECTURERS'!$D$4:$D$13</c:f>
              <c:numCache>
                <c:formatCode>General</c:formatCode>
                <c:ptCount val="10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2-4186-93BB-D58145E66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284335"/>
        <c:axId val="575290095"/>
      </c:barChart>
      <c:catAx>
        <c:axId val="575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DEPARTMENT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6820975503062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90095"/>
        <c:crosses val="autoZero"/>
        <c:auto val="1"/>
        <c:lblAlgn val="ctr"/>
        <c:lblOffset val="100"/>
        <c:noMultiLvlLbl val="0"/>
      </c:catAx>
      <c:valAx>
        <c:axId val="57529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NO. OF STAFF</a:t>
                </a:r>
              </a:p>
            </c:rich>
          </c:tx>
          <c:layout>
            <c:manualLayout>
              <c:xMode val="edge"/>
              <c:yMode val="edge"/>
              <c:x val="0.54544237941609985"/>
              <c:y val="0.94686944320057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843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2503F-FC21-4288-8B6E-5951DF7BFFEB}" type="datetimeFigureOut">
              <a:rPr lang="en-ZA" smtClean="0"/>
              <a:t>2024/11/28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2DD4-5041-4C6B-BFEB-3016F273FD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47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52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76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05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95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D2DD4-5041-4C6B-BFEB-3016F273FD34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7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8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480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2DD4-5041-4C6B-BFEB-3016F273FD34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662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8B5-AAC5-9BB5-7BA1-E219D572B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18FCB-8C31-706B-0EC6-BEDFF772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FE2D-5063-F720-CA4F-4E2853CE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C58F-7BEE-8444-9BFD-B8B2D8F32E25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BFB9-2348-034B-D692-DEC05ABD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2734-71FD-6230-C8AF-AAA86D4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3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D842-CE7F-1FD8-048E-585858C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5066D-E0CA-375B-D5CB-880175FD6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41F0-84F1-5C24-653D-2E8A14FF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2F3B-F795-CC49-904B-E61DF54D5DDF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3346-F2BD-7764-0585-7377AD2E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C0CA-5557-ABEE-952F-16C316F7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4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5090B-1F66-92A9-8AA1-977B28E59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67162-6C96-2B2B-5E1E-9372DEE7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082B-DD18-E1A2-C8F4-CA1F3B5C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ADCF-6D19-D742-9CA2-E07A4698126A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7607-2C7A-856E-7BA1-CBDFB68B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507F-1325-9997-96AE-0CEB801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65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FCEE-E1E9-46B1-9C9C-C57A29AF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765E-E6F0-8AB4-9610-05B39BA8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432-EC13-7EBD-E974-9F6300B5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A98-D0F3-AD45-ACB0-86B71AE8885C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C6AA-D1AF-A1E5-F3C3-665D6FAA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9C99-4E33-1467-97D3-C54E0D7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C935-75A0-DC1B-249F-19035260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D2D6-FA30-C375-D251-AA50400B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B242-11D1-6CF2-3AD9-82FD48A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82CD-D65D-C94B-892D-143CCB2A5C77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D0F-1731-9C42-862D-F718817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E257-1ED6-0608-AC4B-C5E8A6E0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84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0B42-9AAD-D7CB-3CD2-4E232B5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CA65-8FCF-248D-02AB-9FA590D32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CC1FC-BF45-BFCB-CA00-C6FF2D5D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B105D-5BDA-F1B7-2F90-C58E1A01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A57B-CCCE-1748-8E59-B963935F5FD9}" type="datetime1">
              <a:rPr lang="en-ZA" smtClean="0"/>
              <a:t>2024/11/28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8C7C-5213-F440-5BA7-04DA98B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55E-71E2-68AC-6425-E8DBC74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43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1657-5D85-4A06-64DB-591E0CF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4DF7F-F5A1-ED2E-6466-30C090E3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81E8-3C25-6C9E-F6EB-0D2B789D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B1691-D7D4-A0EE-DB57-88EEB218B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F2266-9825-A1DF-C975-5FAF981AE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EBE6B-475A-FF53-D995-30AB401D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0704-21A1-EA4C-8033-A99AFB4FE3B0}" type="datetime1">
              <a:rPr lang="en-ZA" smtClean="0"/>
              <a:t>2024/11/28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946F-4E1B-9471-42A7-3699832B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E203E-CB6A-6F05-A3A5-197480DF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0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0E7-7163-21D6-5AD2-36EA9670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D997E-2703-7B6D-27AE-24585CF3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4DA-8C09-9842-814C-83654C2DCF96}" type="datetime1">
              <a:rPr lang="en-ZA" smtClean="0"/>
              <a:t>2024/11/28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D68B7-9D79-1C23-DC03-42027EBD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54C6-6716-6DB8-9060-603CADA1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38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8C4AF-5FDA-0385-E3AD-C6C699E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BF1-A739-0E46-9B44-B626C4693D88}" type="datetime1">
              <a:rPr lang="en-ZA" smtClean="0"/>
              <a:t>2024/11/28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ABA8D-B6D0-44FB-CA8D-55FB44C7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09179-B608-0D5F-208E-AF0C91CC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894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0582-FFD2-8F34-57E4-358439A2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49E3-4C83-71D3-C5FF-7D73DA07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C669-2D0D-6C98-BB55-24636FEF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C511-C6A8-0CFA-B19F-4E51CAD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FDD2-53B8-3744-A8EE-E0A0A199C146}" type="datetime1">
              <a:rPr lang="en-ZA" smtClean="0"/>
              <a:t>2024/11/28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2ECCB-65D8-2534-88E0-4B9CACF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EC9D-B57F-B052-3751-979F307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24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A214-CF66-0E31-28E2-61B65AD7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F205F-F937-FAEE-4625-3B7AA8D6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E630-C85A-24FA-2B40-4D073A31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0ABDD-7708-5403-3AE1-2124449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64-0E4A-C940-AF55-87BA6794C3C5}" type="datetime1">
              <a:rPr lang="en-ZA" smtClean="0"/>
              <a:t>2024/11/28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7C8B5-4FB3-437A-77DA-86C42FF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753E-F09D-F073-71DE-AA1E5332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3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001F0-7F4E-15BE-B134-96F4B3F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26E1-D343-05E1-E686-8494D09B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FAFC-A238-8AE9-2505-D5FFC983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76AF-D20D-0449-B1B4-F51BD14C749B}" type="datetime1">
              <a:rPr lang="en-ZA" smtClean="0"/>
              <a:t>2024/11/28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D5AB-4849-942B-EFE2-2770947E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B38E-494C-A465-A87E-D9E706832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80B4C-91A2-4B37-B9CD-D9BBD58B88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53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949-862B-5462-062F-CC93950F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30640" y="1122363"/>
            <a:ext cx="9144000" cy="2387600"/>
          </a:xfrm>
        </p:spPr>
        <p:txBody>
          <a:bodyPr/>
          <a:lstStyle/>
          <a:p>
            <a:r>
              <a:rPr lang="en-US" dirty="0"/>
              <a:t>DVC RIE DATA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7D46-5FA2-DB77-68FB-99E08B2B2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930640" y="3602038"/>
            <a:ext cx="9144000" cy="1655762"/>
          </a:xfrm>
        </p:spPr>
        <p:txBody>
          <a:bodyPr/>
          <a:lstStyle/>
          <a:p>
            <a:r>
              <a:rPr lang="en-US" dirty="0"/>
              <a:t>FACULTY OF APPLIED SCIENCES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D1D8A-CA6B-B1A1-4682-5E295A41F7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1126"/>
          <a:stretch/>
        </p:blipFill>
        <p:spPr>
          <a:xfrm>
            <a:off x="6829151" y="-1"/>
            <a:ext cx="536284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18C208-3BE2-7E50-63B2-509BE898DAC6}"/>
              </a:ext>
            </a:extLst>
          </p:cNvPr>
          <p:cNvSpPr txBox="1">
            <a:spLocks/>
          </p:cNvSpPr>
          <p:nvPr/>
        </p:nvSpPr>
        <p:spPr>
          <a:xfrm>
            <a:off x="1155974" y="-929319"/>
            <a:ext cx="5742039" cy="3096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 dirty="0"/>
              <a:t> RIE DATA</a:t>
            </a:r>
            <a:endParaRPr lang="en-GB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7624E5-7817-9130-28FF-31897DE695C0}"/>
              </a:ext>
            </a:extLst>
          </p:cNvPr>
          <p:cNvSpPr txBox="1">
            <a:spLocks/>
          </p:cNvSpPr>
          <p:nvPr/>
        </p:nvSpPr>
        <p:spPr>
          <a:xfrm>
            <a:off x="1155974" y="2462645"/>
            <a:ext cx="9144000" cy="966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 Suren Singh</a:t>
            </a:r>
          </a:p>
          <a:p>
            <a:pPr algn="l"/>
            <a:r>
              <a:rPr lang="en-GB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Executive Dean</a:t>
            </a:r>
            <a:endParaRPr lang="en-GB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EF89A-1C61-F234-BFB1-750ED8B2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51" y="1994377"/>
            <a:ext cx="3499055" cy="1752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DFF69-9AE4-89A7-927D-9AE3AF324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58" y="5381480"/>
            <a:ext cx="4777410" cy="251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628C5-C1BA-1CE4-F7DD-3A81F38DB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57" y="5807980"/>
            <a:ext cx="2675341" cy="9684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901B67-2F9B-56C6-7BED-F674EC6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51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C0692-7B90-6865-6F61-71A6C69EE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187392"/>
              </p:ext>
            </p:extLst>
          </p:nvPr>
        </p:nvGraphicFramePr>
        <p:xfrm>
          <a:off x="869412" y="2256502"/>
          <a:ext cx="10169890" cy="429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5E5FB7-7E87-644C-EAFD-F58D7954F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90331"/>
              </p:ext>
            </p:extLst>
          </p:nvPr>
        </p:nvGraphicFramePr>
        <p:xfrm>
          <a:off x="-3648674" y="1544426"/>
          <a:ext cx="3202858" cy="2507289"/>
        </p:xfrm>
        <a:graphic>
          <a:graphicData uri="http://schemas.openxmlformats.org/drawingml/2006/table">
            <a:tbl>
              <a:tblPr/>
              <a:tblGrid>
                <a:gridCol w="2568236">
                  <a:extLst>
                    <a:ext uri="{9D8B030D-6E8A-4147-A177-3AD203B41FA5}">
                      <a16:colId xmlns:a16="http://schemas.microsoft.com/office/drawing/2014/main" val="453457729"/>
                    </a:ext>
                  </a:extLst>
                </a:gridCol>
                <a:gridCol w="634622">
                  <a:extLst>
                    <a:ext uri="{9D8B030D-6E8A-4147-A177-3AD203B41FA5}">
                      <a16:colId xmlns:a16="http://schemas.microsoft.com/office/drawing/2014/main" val="717939995"/>
                    </a:ext>
                  </a:extLst>
                </a:gridCol>
              </a:tblGrid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576422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88565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600271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774626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14338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519933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030788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10788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85798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48891"/>
                  </a:ext>
                </a:extLst>
              </a:tr>
              <a:tr h="14177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04731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CAA6B8-EA1D-46F4-07D5-71A4B2478DD6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rgbClr val="4B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0CE77-65D8-1B83-3007-538BB41E0379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24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CE027-A8D7-6086-6EBF-3D357AE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90" y="554830"/>
            <a:ext cx="8946573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Senior Lecturers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A6BA-89D7-2D5C-4D38-D1183CBB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0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ECAF2-4BF9-2B2B-DBFA-BB5D1C961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7607"/>
              </p:ext>
            </p:extLst>
          </p:nvPr>
        </p:nvGraphicFramePr>
        <p:xfrm>
          <a:off x="902460" y="2001553"/>
          <a:ext cx="10680291" cy="447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D86FCA-7BD7-82E9-FC80-55CC13CDA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04605"/>
              </p:ext>
            </p:extLst>
          </p:nvPr>
        </p:nvGraphicFramePr>
        <p:xfrm>
          <a:off x="-3890481" y="2035087"/>
          <a:ext cx="3342353" cy="2314807"/>
        </p:xfrm>
        <a:graphic>
          <a:graphicData uri="http://schemas.openxmlformats.org/drawingml/2006/table">
            <a:tbl>
              <a:tblPr/>
              <a:tblGrid>
                <a:gridCol w="2741481">
                  <a:extLst>
                    <a:ext uri="{9D8B030D-6E8A-4147-A177-3AD203B41FA5}">
                      <a16:colId xmlns:a16="http://schemas.microsoft.com/office/drawing/2014/main" val="4081073772"/>
                    </a:ext>
                  </a:extLst>
                </a:gridCol>
                <a:gridCol w="600872">
                  <a:extLst>
                    <a:ext uri="{9D8B030D-6E8A-4147-A177-3AD203B41FA5}">
                      <a16:colId xmlns:a16="http://schemas.microsoft.com/office/drawing/2014/main" val="3244722449"/>
                    </a:ext>
                  </a:extLst>
                </a:gridCol>
              </a:tblGrid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362590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04675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03035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366509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994014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4645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557948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32133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37899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553852"/>
                  </a:ext>
                </a:extLst>
              </a:tr>
              <a:tr h="210437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173182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1D2A26-D276-56D4-995A-4FD18A78696E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237B-5E80-D1C2-133C-69828575BED1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/>
              <a:t>42</a:t>
            </a:r>
            <a:endParaRPr lang="en-GB" b="1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D8C4571-9848-1C93-6E7F-C44BA169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4830"/>
            <a:ext cx="8947115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Lecturers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96F1-0DBD-95A4-BE2B-06426A6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459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F2392B-5182-3A5A-5B56-CD951CFA5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63738"/>
              </p:ext>
            </p:extLst>
          </p:nvPr>
        </p:nvGraphicFramePr>
        <p:xfrm>
          <a:off x="838200" y="1955800"/>
          <a:ext cx="1051560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EDF5F2-EB77-FE48-3891-378CC248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73921"/>
              </p:ext>
            </p:extLst>
          </p:nvPr>
        </p:nvGraphicFramePr>
        <p:xfrm>
          <a:off x="1104900" y="5183853"/>
          <a:ext cx="10248901" cy="1144905"/>
        </p:xfrm>
        <a:graphic>
          <a:graphicData uri="http://schemas.openxmlformats.org/drawingml/2006/table">
            <a:tbl>
              <a:tblPr/>
              <a:tblGrid>
                <a:gridCol w="632526">
                  <a:extLst>
                    <a:ext uri="{9D8B030D-6E8A-4147-A177-3AD203B41FA5}">
                      <a16:colId xmlns:a16="http://schemas.microsoft.com/office/drawing/2014/main" val="1881543952"/>
                    </a:ext>
                  </a:extLst>
                </a:gridCol>
                <a:gridCol w="2085360">
                  <a:extLst>
                    <a:ext uri="{9D8B030D-6E8A-4147-A177-3AD203B41FA5}">
                      <a16:colId xmlns:a16="http://schemas.microsoft.com/office/drawing/2014/main" val="3925488607"/>
                    </a:ext>
                  </a:extLst>
                </a:gridCol>
                <a:gridCol w="856546">
                  <a:extLst>
                    <a:ext uri="{9D8B030D-6E8A-4147-A177-3AD203B41FA5}">
                      <a16:colId xmlns:a16="http://schemas.microsoft.com/office/drawing/2014/main" val="207676332"/>
                    </a:ext>
                  </a:extLst>
                </a:gridCol>
                <a:gridCol w="843369">
                  <a:extLst>
                    <a:ext uri="{9D8B030D-6E8A-4147-A177-3AD203B41FA5}">
                      <a16:colId xmlns:a16="http://schemas.microsoft.com/office/drawing/2014/main" val="229140750"/>
                    </a:ext>
                  </a:extLst>
                </a:gridCol>
                <a:gridCol w="632526">
                  <a:extLst>
                    <a:ext uri="{9D8B030D-6E8A-4147-A177-3AD203B41FA5}">
                      <a16:colId xmlns:a16="http://schemas.microsoft.com/office/drawing/2014/main" val="1544272399"/>
                    </a:ext>
                  </a:extLst>
                </a:gridCol>
                <a:gridCol w="1255169">
                  <a:extLst>
                    <a:ext uri="{9D8B030D-6E8A-4147-A177-3AD203B41FA5}">
                      <a16:colId xmlns:a16="http://schemas.microsoft.com/office/drawing/2014/main" val="484579734"/>
                    </a:ext>
                  </a:extLst>
                </a:gridCol>
                <a:gridCol w="780774">
                  <a:extLst>
                    <a:ext uri="{9D8B030D-6E8A-4147-A177-3AD203B41FA5}">
                      <a16:colId xmlns:a16="http://schemas.microsoft.com/office/drawing/2014/main" val="2152458918"/>
                    </a:ext>
                  </a:extLst>
                </a:gridCol>
                <a:gridCol w="632526">
                  <a:extLst>
                    <a:ext uri="{9D8B030D-6E8A-4147-A177-3AD203B41FA5}">
                      <a16:colId xmlns:a16="http://schemas.microsoft.com/office/drawing/2014/main" val="3788657580"/>
                    </a:ext>
                  </a:extLst>
                </a:gridCol>
                <a:gridCol w="1054210">
                  <a:extLst>
                    <a:ext uri="{9D8B030D-6E8A-4147-A177-3AD203B41FA5}">
                      <a16:colId xmlns:a16="http://schemas.microsoft.com/office/drawing/2014/main" val="2320898485"/>
                    </a:ext>
                  </a:extLst>
                </a:gridCol>
                <a:gridCol w="843369">
                  <a:extLst>
                    <a:ext uri="{9D8B030D-6E8A-4147-A177-3AD203B41FA5}">
                      <a16:colId xmlns:a16="http://schemas.microsoft.com/office/drawing/2014/main" val="4022687123"/>
                    </a:ext>
                  </a:extLst>
                </a:gridCol>
                <a:gridCol w="632526">
                  <a:extLst>
                    <a:ext uri="{9D8B030D-6E8A-4147-A177-3AD203B41FA5}">
                      <a16:colId xmlns:a16="http://schemas.microsoft.com/office/drawing/2014/main" val="3046363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73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30-40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0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789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50-60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1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3614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E5DA3082-15F3-9532-A065-BB66C520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9672171" cy="1325563"/>
          </a:xfrm>
        </p:spPr>
        <p:txBody>
          <a:bodyPr>
            <a:normAutofit/>
          </a:bodyPr>
          <a:lstStyle/>
          <a:p>
            <a:r>
              <a:rPr lang="en-GB" b="1" dirty="0"/>
              <a:t>Age Profile of Researchers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3DE60-0679-1CA3-131C-25B1C5F8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99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D3CCC7-6CC9-101E-9315-578304AB4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35265"/>
              </p:ext>
            </p:extLst>
          </p:nvPr>
        </p:nvGraphicFramePr>
        <p:xfrm>
          <a:off x="475766" y="1798475"/>
          <a:ext cx="10945761" cy="4867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6A1E6-2431-94A9-7018-E625C93E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40233"/>
              </p:ext>
            </p:extLst>
          </p:nvPr>
        </p:nvGraphicFramePr>
        <p:xfrm>
          <a:off x="-3585375" y="2520385"/>
          <a:ext cx="3035300" cy="2878455"/>
        </p:xfrm>
        <a:graphic>
          <a:graphicData uri="http://schemas.openxmlformats.org/drawingml/2006/table">
            <a:tbl>
              <a:tblPr/>
              <a:tblGrid>
                <a:gridCol w="2425700">
                  <a:extLst>
                    <a:ext uri="{9D8B030D-6E8A-4147-A177-3AD203B41FA5}">
                      <a16:colId xmlns:a16="http://schemas.microsoft.com/office/drawing/2014/main" val="2488927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21445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84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21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165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12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9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22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87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388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46102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0A48A4-D57F-2606-F10F-08F78A2524F3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BD8D3-3441-E981-85F4-22ADF37A00E4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69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5560EA1-5DFA-75D0-123D-284D3B0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7875495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PhD Students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6500-AEE3-B08D-7F34-266B220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622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2EDD4-6E2B-6360-AC95-9694956DD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95228"/>
              </p:ext>
            </p:extLst>
          </p:nvPr>
        </p:nvGraphicFramePr>
        <p:xfrm>
          <a:off x="631723" y="1850043"/>
          <a:ext cx="11250561" cy="456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1E55E3-7F4B-8496-47D1-83BDD682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13789"/>
              </p:ext>
            </p:extLst>
          </p:nvPr>
        </p:nvGraphicFramePr>
        <p:xfrm>
          <a:off x="-3302913" y="3605629"/>
          <a:ext cx="3008672" cy="2299335"/>
        </p:xfrm>
        <a:graphic>
          <a:graphicData uri="http://schemas.openxmlformats.org/drawingml/2006/table">
            <a:tbl>
              <a:tblPr/>
              <a:tblGrid>
                <a:gridCol w="2386188">
                  <a:extLst>
                    <a:ext uri="{9D8B030D-6E8A-4147-A177-3AD203B41FA5}">
                      <a16:colId xmlns:a16="http://schemas.microsoft.com/office/drawing/2014/main" val="2910322053"/>
                    </a:ext>
                  </a:extLst>
                </a:gridCol>
                <a:gridCol w="622484">
                  <a:extLst>
                    <a:ext uri="{9D8B030D-6E8A-4147-A177-3AD203B41FA5}">
                      <a16:colId xmlns:a16="http://schemas.microsoft.com/office/drawing/2014/main" val="1688678877"/>
                    </a:ext>
                  </a:extLst>
                </a:gridCol>
              </a:tblGrid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248370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99776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12349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61902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6041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633948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500328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19117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928827"/>
                  </a:ext>
                </a:extLst>
              </a:tr>
              <a:tr h="3698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53072"/>
                  </a:ext>
                </a:extLst>
              </a:tr>
              <a:tr h="19161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759319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A958D67-E068-FFF2-B08C-26F43AB3936C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3ECC6-17FF-58EF-4CB3-813262110475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87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92707A4-2606-86FB-A708-6DAC651A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7875495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Total Number of Master’s Students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31F8-98A2-58CF-7CB8-17304C84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9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4B74C-2DF7-B95C-1DD4-517B6ECC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68062"/>
              </p:ext>
            </p:extLst>
          </p:nvPr>
        </p:nvGraphicFramePr>
        <p:xfrm>
          <a:off x="884181" y="1880393"/>
          <a:ext cx="10451690" cy="465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846A4F-91C3-58B8-AFB9-F833EDD8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11944"/>
              </p:ext>
            </p:extLst>
          </p:nvPr>
        </p:nvGraphicFramePr>
        <p:xfrm>
          <a:off x="-3347884" y="3429000"/>
          <a:ext cx="3347884" cy="2299335"/>
        </p:xfrm>
        <a:graphic>
          <a:graphicData uri="http://schemas.openxmlformats.org/drawingml/2006/table">
            <a:tbl>
              <a:tblPr/>
              <a:tblGrid>
                <a:gridCol w="2675506">
                  <a:extLst>
                    <a:ext uri="{9D8B030D-6E8A-4147-A177-3AD203B41FA5}">
                      <a16:colId xmlns:a16="http://schemas.microsoft.com/office/drawing/2014/main" val="1033080927"/>
                    </a:ext>
                  </a:extLst>
                </a:gridCol>
                <a:gridCol w="672378">
                  <a:extLst>
                    <a:ext uri="{9D8B030D-6E8A-4147-A177-3AD203B41FA5}">
                      <a16:colId xmlns:a16="http://schemas.microsoft.com/office/drawing/2014/main" val="605294868"/>
                    </a:ext>
                  </a:extLst>
                </a:gridCol>
              </a:tblGrid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07136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499734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64281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91192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77944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65355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796261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28259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90193"/>
                  </a:ext>
                </a:extLst>
              </a:tr>
              <a:tr h="255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397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250453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1BDD8C-3228-7C23-9D7B-E838D3DB56AE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rgbClr val="4B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8129A-1548-F93F-22AA-12338A0BEC8C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25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8E99225-FD62-977C-5B10-53C0E9F4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09" y="513870"/>
            <a:ext cx="87809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Total Number of Post-doctoral Fellows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A2C1-55C7-C6C9-1022-32F3C3DC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889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99BE6F-FE40-3A60-1568-DE9A38934CC6}"/>
              </a:ext>
            </a:extLst>
          </p:cNvPr>
          <p:cNvSpPr/>
          <p:nvPr/>
        </p:nvSpPr>
        <p:spPr>
          <a:xfrm>
            <a:off x="9884707" y="239429"/>
            <a:ext cx="1209260" cy="11142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E11B8-862D-8342-A6EE-A482DE5BC09A}"/>
              </a:ext>
            </a:extLst>
          </p:cNvPr>
          <p:cNvSpPr txBox="1"/>
          <p:nvPr/>
        </p:nvSpPr>
        <p:spPr>
          <a:xfrm>
            <a:off x="10122252" y="282483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D7B68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D7B68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D21BC57-3414-355A-4988-0103A495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3" y="554830"/>
            <a:ext cx="8367942" cy="625041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Total  number of NRF-Rated Scientists</a:t>
            </a:r>
            <a:endParaRPr lang="en-GB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EAFA7-8A8F-108B-9351-9D91061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80B4C-91A2-4B37-B9CD-D9BBD58B8860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82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82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469690-2BED-D707-E031-0402411F9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214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C4442-636D-3F69-7B6C-509CE7DF84B7}"/>
              </a:ext>
            </a:extLst>
          </p:cNvPr>
          <p:cNvGraphicFramePr>
            <a:graphicFrameLocks noGrp="1"/>
          </p:cNvGraphicFramePr>
          <p:nvPr/>
        </p:nvGraphicFramePr>
        <p:xfrm>
          <a:off x="-2989211" y="2304097"/>
          <a:ext cx="2832100" cy="2404110"/>
        </p:xfrm>
        <a:graphic>
          <a:graphicData uri="http://schemas.openxmlformats.org/drawingml/2006/table">
            <a:tbl>
              <a:tblPr/>
              <a:tblGrid>
                <a:gridCol w="2007524">
                  <a:extLst>
                    <a:ext uri="{9D8B030D-6E8A-4147-A177-3AD203B41FA5}">
                      <a16:colId xmlns:a16="http://schemas.microsoft.com/office/drawing/2014/main" val="198096775"/>
                    </a:ext>
                  </a:extLst>
                </a:gridCol>
                <a:gridCol w="824576">
                  <a:extLst>
                    <a:ext uri="{9D8B030D-6E8A-4147-A177-3AD203B41FA5}">
                      <a16:colId xmlns:a16="http://schemas.microsoft.com/office/drawing/2014/main" val="28130099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092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091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29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87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04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812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111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96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15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63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8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65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EFE6BB-A180-A3B9-D9A1-500DEF888B11}"/>
              </a:ext>
            </a:extLst>
          </p:cNvPr>
          <p:cNvSpPr/>
          <p:nvPr/>
        </p:nvSpPr>
        <p:spPr>
          <a:xfrm>
            <a:off x="8950036" y="554830"/>
            <a:ext cx="2332068" cy="11142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C4C2F-A477-57FC-951F-D50C7AF1F411}"/>
              </a:ext>
            </a:extLst>
          </p:cNvPr>
          <p:cNvSpPr txBox="1"/>
          <p:nvPr/>
        </p:nvSpPr>
        <p:spPr>
          <a:xfrm>
            <a:off x="9130145" y="684210"/>
            <a:ext cx="2031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/>
              <a:t>140,2</a:t>
            </a:r>
            <a:endParaRPr lang="en-GB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2DBF42-4F27-2A7D-36A5-A1F0ACC1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7875495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Annual Research Output Targets for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1A6CD-DC43-2D66-84DF-D55EE020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17</a:t>
            </a:fld>
            <a:endParaRPr lang="en-ZA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0F6B05-DB98-FD76-D1C5-21CCDDBFB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759645"/>
              </p:ext>
            </p:extLst>
          </p:nvPr>
        </p:nvGraphicFramePr>
        <p:xfrm>
          <a:off x="1120877" y="1798475"/>
          <a:ext cx="9733936" cy="502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0DCD63-F7A4-E212-176E-07330D3D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45643"/>
              </p:ext>
            </p:extLst>
          </p:nvPr>
        </p:nvGraphicFramePr>
        <p:xfrm>
          <a:off x="-3765707" y="2370772"/>
          <a:ext cx="3398979" cy="2299335"/>
        </p:xfrm>
        <a:graphic>
          <a:graphicData uri="http://schemas.openxmlformats.org/drawingml/2006/table">
            <a:tbl>
              <a:tblPr/>
              <a:tblGrid>
                <a:gridCol w="2725497">
                  <a:extLst>
                    <a:ext uri="{9D8B030D-6E8A-4147-A177-3AD203B41FA5}">
                      <a16:colId xmlns:a16="http://schemas.microsoft.com/office/drawing/2014/main" val="4199994510"/>
                    </a:ext>
                  </a:extLst>
                </a:gridCol>
                <a:gridCol w="673482">
                  <a:extLst>
                    <a:ext uri="{9D8B030D-6E8A-4147-A177-3AD203B41FA5}">
                      <a16:colId xmlns:a16="http://schemas.microsoft.com/office/drawing/2014/main" val="1947760246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87581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39293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865372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628259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Nutrition: Consumer Sciences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0624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00010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36582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49703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01077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17616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58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378E302-B611-7AAA-7579-ACF113F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7875495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Top Ten Researchers based on ROUs from 2020 to 2024 (5 years)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A1C18-5CB0-217F-6F20-5A7C0F6F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18</a:t>
            </a:fld>
            <a:endParaRPr lang="en-ZA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79AA92-14FB-7858-3DEC-64BCF02FB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95502"/>
              </p:ext>
            </p:extLst>
          </p:nvPr>
        </p:nvGraphicFramePr>
        <p:xfrm>
          <a:off x="457200" y="1880393"/>
          <a:ext cx="11430000" cy="471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6EF61A-F734-9656-E535-8502A0F9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09700"/>
              </p:ext>
            </p:extLst>
          </p:nvPr>
        </p:nvGraphicFramePr>
        <p:xfrm>
          <a:off x="-7853680" y="3999646"/>
          <a:ext cx="5080000" cy="2234149"/>
        </p:xfrm>
        <a:graphic>
          <a:graphicData uri="http://schemas.openxmlformats.org/drawingml/2006/table">
            <a:tbl>
              <a:tblPr/>
              <a:tblGrid>
                <a:gridCol w="608839">
                  <a:extLst>
                    <a:ext uri="{9D8B030D-6E8A-4147-A177-3AD203B41FA5}">
                      <a16:colId xmlns:a16="http://schemas.microsoft.com/office/drawing/2014/main" val="3102421424"/>
                    </a:ext>
                  </a:extLst>
                </a:gridCol>
                <a:gridCol w="1436479">
                  <a:extLst>
                    <a:ext uri="{9D8B030D-6E8A-4147-A177-3AD203B41FA5}">
                      <a16:colId xmlns:a16="http://schemas.microsoft.com/office/drawing/2014/main" val="3590258955"/>
                    </a:ext>
                  </a:extLst>
                </a:gridCol>
                <a:gridCol w="608839">
                  <a:extLst>
                    <a:ext uri="{9D8B030D-6E8A-4147-A177-3AD203B41FA5}">
                      <a16:colId xmlns:a16="http://schemas.microsoft.com/office/drawing/2014/main" val="711921128"/>
                    </a:ext>
                  </a:extLst>
                </a:gridCol>
                <a:gridCol w="2425843">
                  <a:extLst>
                    <a:ext uri="{9D8B030D-6E8A-4147-A177-3AD203B41FA5}">
                      <a16:colId xmlns:a16="http://schemas.microsoft.com/office/drawing/2014/main" val="2086665818"/>
                    </a:ext>
                  </a:extLst>
                </a:gridCol>
              </a:tblGrid>
              <a:tr h="32914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RESEARCHER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Santhosh Pillai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36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Saheed Sabiu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27,72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593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Viresh Mohanlall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20,95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46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Tukayi Kudanga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19,873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92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Eric Amonsou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15,571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50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Feroz Swalaha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13,38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285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John Mellem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12,99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8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Nirmala Deenadayalu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219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Suren 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12,067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42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Kugen Permaul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11,33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&amp;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B8F3E53-E298-3CC0-4BDC-2E1481CD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27" y="176473"/>
            <a:ext cx="10259546" cy="1325563"/>
          </a:xfrm>
        </p:spPr>
        <p:txBody>
          <a:bodyPr>
            <a:normAutofit/>
          </a:bodyPr>
          <a:lstStyle/>
          <a:p>
            <a:r>
              <a:rPr lang="en-GB" b="1" dirty="0"/>
              <a:t>Postgraduate Student to Supervisor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5C0EB-4C7D-D898-2B81-55E8D1B2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19</a:t>
            </a:fld>
            <a:endParaRPr lang="en-Z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2201-2B81-9C14-6CD4-63B35E20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9954"/>
          </a:xfrm>
        </p:spPr>
        <p:txBody>
          <a:bodyPr/>
          <a:lstStyle/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C210C8-1245-0A39-940A-F2B9DB0D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56774"/>
              </p:ext>
            </p:extLst>
          </p:nvPr>
        </p:nvGraphicFramePr>
        <p:xfrm>
          <a:off x="838200" y="1218033"/>
          <a:ext cx="10479744" cy="447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6624">
                  <a:extLst>
                    <a:ext uri="{9D8B030D-6E8A-4147-A177-3AD203B41FA5}">
                      <a16:colId xmlns:a16="http://schemas.microsoft.com/office/drawing/2014/main" val="2100275650"/>
                    </a:ext>
                  </a:extLst>
                </a:gridCol>
                <a:gridCol w="1746624">
                  <a:extLst>
                    <a:ext uri="{9D8B030D-6E8A-4147-A177-3AD203B41FA5}">
                      <a16:colId xmlns:a16="http://schemas.microsoft.com/office/drawing/2014/main" val="4086294572"/>
                    </a:ext>
                  </a:extLst>
                </a:gridCol>
                <a:gridCol w="1746624">
                  <a:extLst>
                    <a:ext uri="{9D8B030D-6E8A-4147-A177-3AD203B41FA5}">
                      <a16:colId xmlns:a16="http://schemas.microsoft.com/office/drawing/2014/main" val="2593232348"/>
                    </a:ext>
                  </a:extLst>
                </a:gridCol>
                <a:gridCol w="1746624">
                  <a:extLst>
                    <a:ext uri="{9D8B030D-6E8A-4147-A177-3AD203B41FA5}">
                      <a16:colId xmlns:a16="http://schemas.microsoft.com/office/drawing/2014/main" val="890780172"/>
                    </a:ext>
                  </a:extLst>
                </a:gridCol>
                <a:gridCol w="1746624">
                  <a:extLst>
                    <a:ext uri="{9D8B030D-6E8A-4147-A177-3AD203B41FA5}">
                      <a16:colId xmlns:a16="http://schemas.microsoft.com/office/drawing/2014/main" val="4218395597"/>
                    </a:ext>
                  </a:extLst>
                </a:gridCol>
                <a:gridCol w="1746624">
                  <a:extLst>
                    <a:ext uri="{9D8B030D-6E8A-4147-A177-3AD203B41FA5}">
                      <a16:colId xmlns:a16="http://schemas.microsoft.com/office/drawing/2014/main" val="175353382"/>
                    </a:ext>
                  </a:extLst>
                </a:gridCol>
              </a:tblGrid>
              <a:tr h="1039201">
                <a:tc>
                  <a:txBody>
                    <a:bodyPr/>
                    <a:lstStyle/>
                    <a:p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SUPERVISORS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NO. OF 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NO. OF 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MASTERS PG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PhD PG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5624"/>
                  </a:ext>
                </a:extLst>
              </a:tr>
              <a:tr h="1039201">
                <a:tc>
                  <a:txBody>
                    <a:bodyPr/>
                    <a:lstStyle/>
                    <a:p>
                      <a:r>
                        <a:rPr lang="en-US" sz="1600" dirty="0"/>
                        <a:t>Biotechnology and Food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36639"/>
                  </a:ext>
                </a:extLst>
              </a:tr>
              <a:tr h="468282">
                <a:tc>
                  <a:txBody>
                    <a:bodyPr/>
                    <a:lstStyle/>
                    <a:p>
                      <a:r>
                        <a:rPr lang="en-US" sz="1600" dirty="0"/>
                        <a:t>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65121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r>
                        <a:rPr lang="en-US" sz="1600" dirty="0"/>
                        <a:t>Food and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33"/>
                  </a:ext>
                </a:extLst>
              </a:tr>
              <a:tr h="468282">
                <a:tc>
                  <a:txBody>
                    <a:bodyPr/>
                    <a:lstStyle/>
                    <a:p>
                      <a:r>
                        <a:rPr lang="en-US" sz="1600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19616"/>
                  </a:ext>
                </a:extLst>
              </a:tr>
              <a:tr h="731290">
                <a:tc>
                  <a:txBody>
                    <a:bodyPr/>
                    <a:lstStyle/>
                    <a:p>
                      <a:r>
                        <a:rPr lang="en-US" sz="1600" dirty="0"/>
                        <a:t>Maritime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97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845926-4D2B-317B-63C3-9502D02AD501}"/>
              </a:ext>
            </a:extLst>
          </p:cNvPr>
          <p:cNvSpPr txBox="1"/>
          <p:nvPr/>
        </p:nvSpPr>
        <p:spPr>
          <a:xfrm>
            <a:off x="1073286" y="5787280"/>
            <a:ext cx="357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FAS Masters Ratio = 1: 2.62</a:t>
            </a:r>
          </a:p>
          <a:p>
            <a:r>
              <a:rPr lang="en-US" b="1" dirty="0">
                <a:solidFill>
                  <a:srgbClr val="7030A0"/>
                </a:solidFill>
              </a:rPr>
              <a:t>FAS PhD Ratio 	  =  1: 2.51</a:t>
            </a:r>
          </a:p>
        </p:txBody>
      </p:sp>
    </p:spTree>
    <p:extLst>
      <p:ext uri="{BB962C8B-B14F-4D97-AF65-F5344CB8AC3E}">
        <p14:creationId xmlns:p14="http://schemas.microsoft.com/office/powerpoint/2010/main" val="411307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885DF1-C964-876D-2E78-093BD247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2900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staff with a PhD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8901DC-0537-1127-FAFC-C1416C12B8C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65328379"/>
              </p:ext>
            </p:extLst>
          </p:nvPr>
        </p:nvGraphicFramePr>
        <p:xfrm>
          <a:off x="631575" y="1569243"/>
          <a:ext cx="10515599" cy="499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F5B174-1A53-4586-E1BB-A65A038D45B4}"/>
              </a:ext>
            </a:extLst>
          </p:cNvPr>
          <p:cNvSpPr/>
          <p:nvPr/>
        </p:nvSpPr>
        <p:spPr>
          <a:xfrm>
            <a:off x="9631355" y="379413"/>
            <a:ext cx="1271631" cy="11287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5534-5C3F-BE87-5E5A-934A2F16631D}"/>
              </a:ext>
            </a:extLst>
          </p:cNvPr>
          <p:cNvSpPr txBox="1"/>
          <p:nvPr/>
        </p:nvSpPr>
        <p:spPr>
          <a:xfrm>
            <a:off x="9896399" y="508793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63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2F21E-8E9E-3673-30AF-9B7E05B2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52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C2D-E910-F17C-03A4-BFC83DE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Masters Throughput Rate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2B1BB-5942-B785-299B-8D6327B4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20</a:t>
            </a:fld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81BCBE-B24E-4F77-5780-6B21870EA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123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46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047-6374-3D20-06DA-A5C43FD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Doctorate Throughput Rate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B44B3-68A9-BB0F-1EEF-F79742C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21</a:t>
            </a:fld>
            <a:endParaRPr lang="en-Z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3CA94F-23AD-14C0-EE0B-69E5F677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6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368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89E43FF-C649-027B-5901-D3DCD1658814}"/>
              </a:ext>
            </a:extLst>
          </p:cNvPr>
          <p:cNvSpPr txBox="1">
            <a:spLocks/>
          </p:cNvSpPr>
          <p:nvPr/>
        </p:nvSpPr>
        <p:spPr>
          <a:xfrm>
            <a:off x="856129" y="554830"/>
            <a:ext cx="102595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Postgraduate graduation rate per year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69A34-28EC-59A0-6593-915EAB9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22</a:t>
            </a:fld>
            <a:endParaRPr lang="en-ZA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4501A49-2569-F956-E782-4BCF0A7B9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067295"/>
              </p:ext>
            </p:extLst>
          </p:nvPr>
        </p:nvGraphicFramePr>
        <p:xfrm>
          <a:off x="648929" y="1578077"/>
          <a:ext cx="10704871" cy="495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209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8A2422-C9B9-46F2-DC61-276564557284}"/>
              </a:ext>
            </a:extLst>
          </p:cNvPr>
          <p:cNvSpPr/>
          <p:nvPr/>
        </p:nvSpPr>
        <p:spPr>
          <a:xfrm>
            <a:off x="0" y="0"/>
            <a:ext cx="12192000" cy="5904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221460-27CC-3485-0511-609A434A4B13}"/>
              </a:ext>
            </a:extLst>
          </p:cNvPr>
          <p:cNvSpPr txBox="1">
            <a:spLocks/>
          </p:cNvSpPr>
          <p:nvPr/>
        </p:nvSpPr>
        <p:spPr>
          <a:xfrm>
            <a:off x="780558" y="1702934"/>
            <a:ext cx="7487521" cy="3096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0400" b="1" dirty="0">
                <a:solidFill>
                  <a:schemeClr val="bg1"/>
                </a:solidFill>
              </a:rPr>
              <a:t>Thank </a:t>
            </a:r>
            <a:r>
              <a:rPr lang="en-GB" sz="10400" b="1" i="1" dirty="0">
                <a:solidFill>
                  <a:schemeClr val="accent2"/>
                </a:solidFill>
              </a:rPr>
              <a:t>You</a:t>
            </a:r>
            <a:endParaRPr lang="en-GB" sz="10400" i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CADF3-1E48-67C3-266D-2B6638BA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0" y="6214507"/>
            <a:ext cx="5787396" cy="304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8DC3C-378B-57F9-3EE4-FD3ABC9C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830" y="6291806"/>
            <a:ext cx="2675341" cy="968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1D4EA24-33E2-E764-2708-8213ECBF031D}"/>
              </a:ext>
            </a:extLst>
          </p:cNvPr>
          <p:cNvGrpSpPr/>
          <p:nvPr/>
        </p:nvGrpSpPr>
        <p:grpSpPr>
          <a:xfrm>
            <a:off x="8343066" y="2296810"/>
            <a:ext cx="3499055" cy="1752885"/>
            <a:chOff x="7615425" y="2552557"/>
            <a:chExt cx="3499055" cy="17528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57E1EB-F7ED-CEA3-E899-14043C7BD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425" y="2552557"/>
              <a:ext cx="3499055" cy="175288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23937F-D0E1-6C5C-5F45-C7E2CC65418D}"/>
                </a:ext>
              </a:extLst>
            </p:cNvPr>
            <p:cNvSpPr/>
            <p:nvPr/>
          </p:nvSpPr>
          <p:spPr>
            <a:xfrm>
              <a:off x="7615425" y="2552557"/>
              <a:ext cx="3499055" cy="175288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DEB85-EDA0-FFFA-22BB-E2294B4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72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A08E50-19AF-72BE-7422-61FADEB3A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88247"/>
              </p:ext>
            </p:extLst>
          </p:nvPr>
        </p:nvGraphicFramePr>
        <p:xfrm>
          <a:off x="622852" y="1820068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A6009C1D-90AE-1983-7F07-4773FE2E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65125"/>
            <a:ext cx="8656230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staff without a PhD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2A305D-2B0F-CEC8-A3D3-6B2D09A9C4CD}"/>
              </a:ext>
            </a:extLst>
          </p:cNvPr>
          <p:cNvSpPr/>
          <p:nvPr/>
        </p:nvSpPr>
        <p:spPr>
          <a:xfrm>
            <a:off x="9773479" y="365125"/>
            <a:ext cx="1209260" cy="11142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FF62D-CFCA-FA20-6D89-4BDFDD9CB42E}"/>
              </a:ext>
            </a:extLst>
          </p:cNvPr>
          <p:cNvSpPr txBox="1"/>
          <p:nvPr/>
        </p:nvSpPr>
        <p:spPr>
          <a:xfrm>
            <a:off x="10038522" y="494505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38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A8BA-D867-A772-9242-F7FB084E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99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1EFE8-7952-6664-5404-A6EB50BE7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55636"/>
              </p:ext>
            </p:extLst>
          </p:nvPr>
        </p:nvGraphicFramePr>
        <p:xfrm>
          <a:off x="523702" y="1728628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802111-1F01-FF91-60D4-38E2220BAD6E}"/>
              </a:ext>
            </a:extLst>
          </p:cNvPr>
          <p:cNvSpPr/>
          <p:nvPr/>
        </p:nvSpPr>
        <p:spPr>
          <a:xfrm>
            <a:off x="9674329" y="365125"/>
            <a:ext cx="1209260" cy="1114265"/>
          </a:xfrm>
          <a:prstGeom prst="roundRect">
            <a:avLst/>
          </a:prstGeom>
          <a:solidFill>
            <a:srgbClr val="4B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74A91-08C5-A384-2505-3F25777BC1FC}"/>
              </a:ext>
            </a:extLst>
          </p:cNvPr>
          <p:cNvSpPr txBox="1"/>
          <p:nvPr/>
        </p:nvSpPr>
        <p:spPr>
          <a:xfrm>
            <a:off x="9939372" y="494505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17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91BB404-FA1B-45E4-E4C4-6B48DC18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6" y="365125"/>
            <a:ext cx="921728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Total number of staff registered for a PhD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EBC55-80A9-29CD-B653-721B7F73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422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98FBA-CC6F-2422-11FB-3F1D82AC1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937482"/>
              </p:ext>
            </p:extLst>
          </p:nvPr>
        </p:nvGraphicFramePr>
        <p:xfrm>
          <a:off x="633054" y="1786785"/>
          <a:ext cx="10925892" cy="467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B458B1-CF2B-CD49-26E8-8CDB4A07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83038"/>
              </p:ext>
            </p:extLst>
          </p:nvPr>
        </p:nvGraphicFramePr>
        <p:xfrm>
          <a:off x="-3378200" y="2279332"/>
          <a:ext cx="2959100" cy="2299335"/>
        </p:xfrm>
        <a:graphic>
          <a:graphicData uri="http://schemas.openxmlformats.org/drawingml/2006/table">
            <a:tbl>
              <a:tblPr/>
              <a:tblGrid>
                <a:gridCol w="2350153">
                  <a:extLst>
                    <a:ext uri="{9D8B030D-6E8A-4147-A177-3AD203B41FA5}">
                      <a16:colId xmlns:a16="http://schemas.microsoft.com/office/drawing/2014/main" val="3861974154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6921002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75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08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70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66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723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74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943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5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46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97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946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144EE8-DF13-0603-8E2F-6EB8A2B1C189}"/>
              </a:ext>
            </a:extLst>
          </p:cNvPr>
          <p:cNvSpPr/>
          <p:nvPr/>
        </p:nvSpPr>
        <p:spPr>
          <a:xfrm>
            <a:off x="9674329" y="365125"/>
            <a:ext cx="1209260" cy="11142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0625-BC13-5185-FDC2-DE90F00F45E4}"/>
              </a:ext>
            </a:extLst>
          </p:cNvPr>
          <p:cNvSpPr txBox="1"/>
          <p:nvPr/>
        </p:nvSpPr>
        <p:spPr>
          <a:xfrm>
            <a:off x="9939372" y="494505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/>
              <a:t>20</a:t>
            </a:r>
            <a:endParaRPr lang="en-GB" b="1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82DE398-9941-8C6A-68C8-75FB50DF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65125"/>
            <a:ext cx="9008917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Total number of academic staff not registered for a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13A9-3582-89D0-12CB-095D0B63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12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D2E500-D651-9BB1-8AB0-21C89B65C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92822"/>
              </p:ext>
            </p:extLst>
          </p:nvPr>
        </p:nvGraphicFramePr>
        <p:xfrm>
          <a:off x="763229" y="1819220"/>
          <a:ext cx="10665541" cy="4673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1D58CB-299A-5183-3924-D78E56D0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61521"/>
              </p:ext>
            </p:extLst>
          </p:nvPr>
        </p:nvGraphicFramePr>
        <p:xfrm>
          <a:off x="-4651478" y="2809505"/>
          <a:ext cx="2997200" cy="2299335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6516414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81100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262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267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60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59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43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824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30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5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4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272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78243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EB29C9-3BE3-99D7-BD88-0F0991A25EBD}"/>
              </a:ext>
            </a:extLst>
          </p:cNvPr>
          <p:cNvSpPr/>
          <p:nvPr/>
        </p:nvSpPr>
        <p:spPr>
          <a:xfrm>
            <a:off x="9674329" y="397209"/>
            <a:ext cx="1209260" cy="11142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354C2-63E8-9F06-8F16-E94C598BAF9B}"/>
              </a:ext>
            </a:extLst>
          </p:cNvPr>
          <p:cNvSpPr txBox="1"/>
          <p:nvPr/>
        </p:nvSpPr>
        <p:spPr>
          <a:xfrm>
            <a:off x="9939372" y="526589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45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7E94547-6439-8241-42BB-9E953C43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365125"/>
            <a:ext cx="9331035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Total number of Active Postgraduate Supervisors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64F17-5AC3-5292-D4DE-6AF36324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BDC93B-71DE-3490-C725-74E07BFE7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4238"/>
              </p:ext>
            </p:extLst>
          </p:nvPr>
        </p:nvGraphicFramePr>
        <p:xfrm>
          <a:off x="-4356137" y="2456277"/>
          <a:ext cx="3392129" cy="2438685"/>
        </p:xfrm>
        <a:graphic>
          <a:graphicData uri="http://schemas.openxmlformats.org/drawingml/2006/table">
            <a:tbl>
              <a:tblPr/>
              <a:tblGrid>
                <a:gridCol w="2657932">
                  <a:extLst>
                    <a:ext uri="{9D8B030D-6E8A-4147-A177-3AD203B41FA5}">
                      <a16:colId xmlns:a16="http://schemas.microsoft.com/office/drawing/2014/main" val="122140870"/>
                    </a:ext>
                  </a:extLst>
                </a:gridCol>
                <a:gridCol w="734197">
                  <a:extLst>
                    <a:ext uri="{9D8B030D-6E8A-4147-A177-3AD203B41FA5}">
                      <a16:colId xmlns:a16="http://schemas.microsoft.com/office/drawing/2014/main" val="2026340265"/>
                    </a:ext>
                  </a:extLst>
                </a:gridCol>
              </a:tblGrid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151820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643208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668876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048120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64613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61404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829545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37080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34827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934"/>
                  </a:ext>
                </a:extLst>
              </a:tr>
              <a:tr h="20634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0397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1F7E91-0E62-F35F-B3B8-492A42B15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164134"/>
              </p:ext>
            </p:extLst>
          </p:nvPr>
        </p:nvGraphicFramePr>
        <p:xfrm>
          <a:off x="663677" y="2116367"/>
          <a:ext cx="10219912" cy="449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DC55B9-EEBD-832F-B2FE-C4439FCF568A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A4BCE-F0B8-BEB6-43A9-27B7BCD42811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23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57A674D-82A4-E964-4DCA-CAF38987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554830"/>
            <a:ext cx="9352361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Total number of PhD Holders not Supervising Postgraduate Students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95AB-8596-BB8D-435F-0FEE49C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215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61DEEB-69DC-EC9B-AEFD-59BA781DF024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F1BF6-CFD9-2EBB-4C69-703D7D9642A6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10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D0C2409-559F-4A67-6732-634EDF39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554830"/>
            <a:ext cx="7875495" cy="1325563"/>
          </a:xfrm>
        </p:spPr>
        <p:txBody>
          <a:bodyPr>
            <a:normAutofit/>
          </a:bodyPr>
          <a:lstStyle/>
          <a:p>
            <a:r>
              <a:rPr lang="en-GB" b="1" dirty="0"/>
              <a:t>Total number of Full Professors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FBD1-8808-D22B-9DB0-9EDB676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8</a:t>
            </a:fld>
            <a:endParaRPr lang="en-ZA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1E9E262-4EDF-8AE6-B4CA-3EC6A8AE9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923511"/>
              </p:ext>
            </p:extLst>
          </p:nvPr>
        </p:nvGraphicFramePr>
        <p:xfrm>
          <a:off x="856129" y="184511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29B370-2577-CA4D-D07F-0111999BA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28887"/>
              </p:ext>
            </p:extLst>
          </p:nvPr>
        </p:nvGraphicFramePr>
        <p:xfrm>
          <a:off x="-2266745" y="2186628"/>
          <a:ext cx="1957029" cy="2564938"/>
        </p:xfrm>
        <a:graphic>
          <a:graphicData uri="http://schemas.openxmlformats.org/drawingml/2006/table">
            <a:tbl>
              <a:tblPr/>
              <a:tblGrid>
                <a:gridCol w="1549049">
                  <a:extLst>
                    <a:ext uri="{9D8B030D-6E8A-4147-A177-3AD203B41FA5}">
                      <a16:colId xmlns:a16="http://schemas.microsoft.com/office/drawing/2014/main" val="4251574736"/>
                    </a:ext>
                  </a:extLst>
                </a:gridCol>
                <a:gridCol w="407980">
                  <a:extLst>
                    <a:ext uri="{9D8B030D-6E8A-4147-A177-3AD203B41FA5}">
                      <a16:colId xmlns:a16="http://schemas.microsoft.com/office/drawing/2014/main" val="342848920"/>
                    </a:ext>
                  </a:extLst>
                </a:gridCol>
              </a:tblGrid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00123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498920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824746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67771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402421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928301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36725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805840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85880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180490"/>
                  </a:ext>
                </a:extLst>
              </a:tr>
              <a:tr h="45800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0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F253F4E-EEC1-C16B-1372-077122271AD9}"/>
              </a:ext>
            </a:extLst>
          </p:cNvPr>
          <p:cNvSpPr/>
          <p:nvPr/>
        </p:nvSpPr>
        <p:spPr>
          <a:xfrm>
            <a:off x="9674329" y="554830"/>
            <a:ext cx="1209260" cy="11142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CE930-5F38-23D6-662D-C347A4138BD3}"/>
              </a:ext>
            </a:extLst>
          </p:cNvPr>
          <p:cNvSpPr txBox="1"/>
          <p:nvPr/>
        </p:nvSpPr>
        <p:spPr>
          <a:xfrm>
            <a:off x="9939372" y="684210"/>
            <a:ext cx="10999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Total</a:t>
            </a:r>
          </a:p>
          <a:p>
            <a:r>
              <a:rPr lang="en-GB" sz="4000" b="1" dirty="0">
                <a:solidFill>
                  <a:schemeClr val="accent2"/>
                </a:solidFill>
              </a:rPr>
              <a:t>09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C918F2F-D425-58B1-3474-5D5220ED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554830"/>
            <a:ext cx="8655626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Total number of Associate Professors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5615-C47D-A519-59D5-51EBE940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B4C-91A2-4B37-B9CD-D9BBD58B8860}" type="slidenum">
              <a:rPr lang="en-ZA" smtClean="0"/>
              <a:t>9</a:t>
            </a:fld>
            <a:endParaRPr lang="en-ZA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E43128E-2DC8-1E91-18C9-D2590BDC3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15257"/>
              </p:ext>
            </p:extLst>
          </p:nvPr>
        </p:nvGraphicFramePr>
        <p:xfrm>
          <a:off x="856129" y="206298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901C5D-5737-5256-C7E6-43876C9A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09624"/>
              </p:ext>
            </p:extLst>
          </p:nvPr>
        </p:nvGraphicFramePr>
        <p:xfrm>
          <a:off x="-3769291" y="2434058"/>
          <a:ext cx="3225800" cy="2665095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4672108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99643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Biotechnology and Food Science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192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005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909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056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Nutrition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278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Horticulture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327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8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Maritime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510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 Studies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631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Textile Science and Apparel 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539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18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0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E141A"/>
      </a:accent1>
      <a:accent2>
        <a:srgbClr val="D7B680"/>
      </a:accent2>
      <a:accent3>
        <a:srgbClr val="83B6B9"/>
      </a:accent3>
      <a:accent4>
        <a:srgbClr val="137F36"/>
      </a:accent4>
      <a:accent5>
        <a:srgbClr val="83206E"/>
      </a:accent5>
      <a:accent6>
        <a:srgbClr val="AD6DAA"/>
      </a:accent6>
      <a:hlink>
        <a:srgbClr val="4B61A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DUT Colours">
    <a:dk1>
      <a:srgbClr val="000000"/>
    </a:dk1>
    <a:lt1>
      <a:srgbClr val="FFFFFF"/>
    </a:lt1>
    <a:dk2>
      <a:srgbClr val="44546A"/>
    </a:dk2>
    <a:lt2>
      <a:srgbClr val="E7E6E6"/>
    </a:lt2>
    <a:accent1>
      <a:srgbClr val="CE141A"/>
    </a:accent1>
    <a:accent2>
      <a:srgbClr val="D7B680"/>
    </a:accent2>
    <a:accent3>
      <a:srgbClr val="83B6B9"/>
    </a:accent3>
    <a:accent4>
      <a:srgbClr val="137F36"/>
    </a:accent4>
    <a:accent5>
      <a:srgbClr val="83206E"/>
    </a:accent5>
    <a:accent6>
      <a:srgbClr val="AD6DAA"/>
    </a:accent6>
    <a:hlink>
      <a:srgbClr val="4B61A1"/>
    </a:hlink>
    <a:folHlink>
      <a:srgbClr val="954F72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c8da3c-480f-41ed-b554-1d50116fd6f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C2986A93B1C4CABD996D4867E7DAE" ma:contentTypeVersion="18" ma:contentTypeDescription="Create a new document." ma:contentTypeScope="" ma:versionID="acd44496be8ee251d37cbe813c3059e5">
  <xsd:schema xmlns:xsd="http://www.w3.org/2001/XMLSchema" xmlns:xs="http://www.w3.org/2001/XMLSchema" xmlns:p="http://schemas.microsoft.com/office/2006/metadata/properties" xmlns:ns3="77c8da3c-480f-41ed-b554-1d50116fd6f3" xmlns:ns4="9229192f-e563-4d7f-b262-1e753ed23ae1" targetNamespace="http://schemas.microsoft.com/office/2006/metadata/properties" ma:root="true" ma:fieldsID="2f1539cba666b0971c8bfa1ea09c5b79" ns3:_="" ns4:_="">
    <xsd:import namespace="77c8da3c-480f-41ed-b554-1d50116fd6f3"/>
    <xsd:import namespace="9229192f-e563-4d7f-b262-1e753ed23a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8da3c-480f-41ed-b554-1d50116fd6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9192f-e563-4d7f-b262-1e753ed23a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285F92-0DF7-4ADC-AFDC-607C6119F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D7943-8D17-4062-AA4B-16A7788F5E4E}">
  <ds:schemaRefs>
    <ds:schemaRef ds:uri="http://schemas.openxmlformats.org/package/2006/metadata/core-properties"/>
    <ds:schemaRef ds:uri="http://purl.org/dc/dcmitype/"/>
    <ds:schemaRef ds:uri="9229192f-e563-4d7f-b262-1e753ed23ae1"/>
    <ds:schemaRef ds:uri="77c8da3c-480f-41ed-b554-1d50116fd6f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99BA7EC-256D-459C-B26B-48EF9BD23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8da3c-480f-41ed-b554-1d50116fd6f3"/>
    <ds:schemaRef ds:uri="9229192f-e563-4d7f-b262-1e753ed23a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910</Words>
  <Application>Microsoft Office PowerPoint</Application>
  <PresentationFormat>Widescreen</PresentationFormat>
  <Paragraphs>531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Aptos Narrow</vt:lpstr>
      <vt:lpstr>Arial</vt:lpstr>
      <vt:lpstr>Office Theme</vt:lpstr>
      <vt:lpstr>DVC RIE DATA</vt:lpstr>
      <vt:lpstr>Total number of staff with a PhD</vt:lpstr>
      <vt:lpstr>Total number of staff without a PhD</vt:lpstr>
      <vt:lpstr>Total number of staff registered for a PhD</vt:lpstr>
      <vt:lpstr>Total number of academic staff not registered for a PhD</vt:lpstr>
      <vt:lpstr>Total number of Active Postgraduate Supervisors</vt:lpstr>
      <vt:lpstr>Total number of PhD Holders not Supervising Postgraduate Students</vt:lpstr>
      <vt:lpstr>Total number of Full Professors</vt:lpstr>
      <vt:lpstr>Total number of Associate Professors</vt:lpstr>
      <vt:lpstr>Total number of Senior Lecturers </vt:lpstr>
      <vt:lpstr>Total number of Lecturers </vt:lpstr>
      <vt:lpstr>Age Profile of Researchers</vt:lpstr>
      <vt:lpstr>Total Number of PhD Students</vt:lpstr>
      <vt:lpstr>Total Number of Master’s Students</vt:lpstr>
      <vt:lpstr>Total Number of Post-doctoral Fellows</vt:lpstr>
      <vt:lpstr>Total  number of NRF-Rated Scientists</vt:lpstr>
      <vt:lpstr>Annual Research Output Targets for 2025</vt:lpstr>
      <vt:lpstr>Top Ten Researchers based on ROUs from 2020 to 2024 (5 years)</vt:lpstr>
      <vt:lpstr>Postgraduate Student to Supervisor Ratio</vt:lpstr>
      <vt:lpstr>Masters Throughput Rate</vt:lpstr>
      <vt:lpstr>Doctorate Throughput Rate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 RIE DATA</dc:title>
  <dc:creator>Kimberly Chetty</dc:creator>
  <cp:lastModifiedBy>Nivar Somaru</cp:lastModifiedBy>
  <cp:revision>19</cp:revision>
  <dcterms:created xsi:type="dcterms:W3CDTF">2024-11-20T15:13:00Z</dcterms:created>
  <dcterms:modified xsi:type="dcterms:W3CDTF">2024-11-28T10:23:09Z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0x010100395C2986A93B1C4CABD996D4867E7DAE</vt:lpwstr>
  </property>
  <property fmtid="{D5CDD505-2E9C-101B-9397-08002B2CF9AE}" pid="3" name="MediaServiceImageTags">
    <vt:lpwstr/>
  </property>
</Properties>
</file>