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1.xml" ContentType="application/vnd.openxmlformats-officedocument.drawingml.chartshape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rawings/drawing2.xml" ContentType="application/vnd.openxmlformats-officedocument.drawingml.chartshape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64" r:id="rId4"/>
    <p:sldId id="265" r:id="rId5"/>
    <p:sldId id="266" r:id="rId6"/>
    <p:sldId id="258" r:id="rId7"/>
    <p:sldId id="259" r:id="rId8"/>
    <p:sldId id="260" r:id="rId9"/>
    <p:sldId id="281" r:id="rId10"/>
    <p:sldId id="261" r:id="rId11"/>
    <p:sldId id="274" r:id="rId12"/>
    <p:sldId id="267" r:id="rId13"/>
    <p:sldId id="275" r:id="rId14"/>
    <p:sldId id="268" r:id="rId15"/>
    <p:sldId id="276" r:id="rId16"/>
    <p:sldId id="277" r:id="rId17"/>
    <p:sldId id="278" r:id="rId18"/>
    <p:sldId id="279" r:id="rId19"/>
    <p:sldId id="263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512BD1-D9E0-3247-9DD5-D69F41E02593}" v="113" dt="2024-10-10T06:43:39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18" autoAdjust="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var Somaru" userId="2623165f-8d76-4707-80fa-45468c6b11b9" providerId="ADAL" clId="{09512BD1-D9E0-3247-9DD5-D69F41E02593}"/>
    <pc:docChg chg="modSld">
      <pc:chgData name="Nivar Somaru" userId="2623165f-8d76-4707-80fa-45468c6b11b9" providerId="ADAL" clId="{09512BD1-D9E0-3247-9DD5-D69F41E02593}" dt="2024-10-10T06:43:39.664" v="112" actId="207"/>
      <pc:docMkLst>
        <pc:docMk/>
      </pc:docMkLst>
      <pc:sldChg chg="modSp">
        <pc:chgData name="Nivar Somaru" userId="2623165f-8d76-4707-80fa-45468c6b11b9" providerId="ADAL" clId="{09512BD1-D9E0-3247-9DD5-D69F41E02593}" dt="2024-10-10T06:37:44.649" v="62" actId="20577"/>
        <pc:sldMkLst>
          <pc:docMk/>
          <pc:sldMk cId="1323437743" sldId="261"/>
        </pc:sldMkLst>
        <pc:graphicFrameChg chg="mod">
          <ac:chgData name="Nivar Somaru" userId="2623165f-8d76-4707-80fa-45468c6b11b9" providerId="ADAL" clId="{09512BD1-D9E0-3247-9DD5-D69F41E02593}" dt="2024-10-10T06:37:44.649" v="62" actId="20577"/>
          <ac:graphicFrameMkLst>
            <pc:docMk/>
            <pc:sldMk cId="1323437743" sldId="261"/>
            <ac:graphicFrameMk id="4" creationId="{00000000-0000-0000-0000-000000000000}"/>
          </ac:graphicFrameMkLst>
        </pc:graphicFrameChg>
      </pc:sldChg>
      <pc:sldChg chg="modSp">
        <pc:chgData name="Nivar Somaru" userId="2623165f-8d76-4707-80fa-45468c6b11b9" providerId="ADAL" clId="{09512BD1-D9E0-3247-9DD5-D69F41E02593}" dt="2024-10-10T06:42:27.681" v="83" actId="207"/>
        <pc:sldMkLst>
          <pc:docMk/>
          <pc:sldMk cId="3972941903" sldId="262"/>
        </pc:sldMkLst>
        <pc:graphicFrameChg chg="mod">
          <ac:chgData name="Nivar Somaru" userId="2623165f-8d76-4707-80fa-45468c6b11b9" providerId="ADAL" clId="{09512BD1-D9E0-3247-9DD5-D69F41E02593}" dt="2024-10-10T06:42:27.681" v="83" actId="207"/>
          <ac:graphicFrameMkLst>
            <pc:docMk/>
            <pc:sldMk cId="3972941903" sldId="262"/>
            <ac:graphicFrameMk id="4" creationId="{00000000-0000-0000-0000-000000000000}"/>
          </ac:graphicFrameMkLst>
        </pc:graphicFrameChg>
      </pc:sldChg>
      <pc:sldChg chg="modSp">
        <pc:chgData name="Nivar Somaru" userId="2623165f-8d76-4707-80fa-45468c6b11b9" providerId="ADAL" clId="{09512BD1-D9E0-3247-9DD5-D69F41E02593}" dt="2024-10-10T06:43:39.664" v="112" actId="207"/>
        <pc:sldMkLst>
          <pc:docMk/>
          <pc:sldMk cId="3044057110" sldId="263"/>
        </pc:sldMkLst>
        <pc:graphicFrameChg chg="mod">
          <ac:chgData name="Nivar Somaru" userId="2623165f-8d76-4707-80fa-45468c6b11b9" providerId="ADAL" clId="{09512BD1-D9E0-3247-9DD5-D69F41E02593}" dt="2024-10-10T06:43:39.664" v="112" actId="207"/>
          <ac:graphicFrameMkLst>
            <pc:docMk/>
            <pc:sldMk cId="3044057110" sldId="263"/>
            <ac:graphicFrameMk id="4" creationId="{00000000-0000-0000-0000-00000000000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7643\Downloads\Acad_Qual_report_2021_2023_App_Sciences_Additiona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7643\Downloads\Acad_Qual_report_2021_2023_App_Sciences_Additional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7643\Downloads\Acad_Qual_report_2021_2023_App_Sciences_Additional.xlsx" TargetMode="Externa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7643\Downloads\Acad_Qual_report_2021_2023_App_Sciences_Additional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7643\Downloads\Acad_Qual_report_2021_2023_App_Sciences_Additional.xlsx" TargetMode="Externa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chartUserShapes" Target="../drawings/drawing2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7643\Downloads\Acad_Qual_report_2021_2023_App_Sciences_Additional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7643\Downloads\Acad_Qual_report_2021_2023_App_Sciences_Additional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7643\Downloads\Acad_Qual_report_2021_2023_App_Sciences_Additional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7643\Downloads\Acad_Qual_report_2021_2023_App_Sciences_Additional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7643\Downloads\Acad_Qual_report_2021_2023_App_Sciences_Additional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7643\Downloads\Acad_Qual_report_2021_2023_App_Sciences_Additional%20(2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7643\Downloads\Acad_Qual_report_2021_2023_App_Sciences_Additional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7643\Downloads\Acad_Qual_report_2021_2023_App_Sciences_Additional%20(2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7643\Downloads\Acad_Qual_report_2021_2023_App_Sciences_Additio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7643\Downloads\Acad_Qual_report_2021_2023_App_Sciences_Additio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7643\Downloads\Acad_Qual_report_2021_2023_App_Sciences_Additio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2021</a:t>
            </a:r>
            <a:r>
              <a:rPr lang="en-US" b="1" baseline="0" dirty="0"/>
              <a:t> </a:t>
            </a:r>
          </a:p>
          <a:p>
            <a:pPr algn="ctr" rtl="0">
              <a:defRPr>
                <a:solidFill>
                  <a:prstClr val="black">
                    <a:lumMod val="65000"/>
                    <a:lumOff val="35000"/>
                  </a:prstClr>
                </a:solidFill>
              </a:defRPr>
            </a:pPr>
            <a:r>
              <a:rPr lang="en-US" sz="18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+mn-lt"/>
                <a:ea typeface="+mn-ea"/>
                <a:cs typeface="+mn-cs"/>
              </a:rPr>
              <a:t>Total Distribution of Headcount (Actual and Planned) for Postgraduate from each Department</a:t>
            </a:r>
          </a:p>
        </c:rich>
      </c:tx>
      <c:layout>
        <c:manualLayout>
          <c:xMode val="edge"/>
          <c:yMode val="edge"/>
          <c:x val="0.19941315611984547"/>
          <c:y val="1.10453484981044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'[Acad_Qual_report_2021_2023_App_Sciences_Additional (2).xlsx]Sheet1'!$B$13</c:f>
              <c:strCache>
                <c:ptCount val="1"/>
                <c:pt idx="0">
                  <c:v>Actual 2021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'[Acad_Qual_report_2021_2023_App_Sciences_Additional (2).xlsx]Sheet1'!$A$14:$A$19</c:f>
              <c:strCache>
                <c:ptCount val="6"/>
                <c:pt idx="0">
                  <c:v>Biotechnology and Food Science</c:v>
                </c:pt>
                <c:pt idx="1">
                  <c:v>Chemistry</c:v>
                </c:pt>
                <c:pt idx="2">
                  <c:v>Food and Nutrition: Consumer Sciences</c:v>
                </c:pt>
                <c:pt idx="3">
                  <c:v>Maritime Studies</c:v>
                </c:pt>
                <c:pt idx="4">
                  <c:v>Physics</c:v>
                </c:pt>
                <c:pt idx="5">
                  <c:v>Faculty</c:v>
                </c:pt>
              </c:strCache>
            </c:strRef>
          </c:cat>
          <c:val>
            <c:numRef>
              <c:f>'[Acad_Qual_report_2021_2023_App_Sciences_Additional (2).xlsx]Sheet1'!$B$14:$B$19</c:f>
              <c:numCache>
                <c:formatCode>General</c:formatCode>
                <c:ptCount val="6"/>
                <c:pt idx="0">
                  <c:v>75</c:v>
                </c:pt>
                <c:pt idx="1">
                  <c:v>51</c:v>
                </c:pt>
                <c:pt idx="2">
                  <c:v>21</c:v>
                </c:pt>
                <c:pt idx="3">
                  <c:v>0</c:v>
                </c:pt>
                <c:pt idx="4">
                  <c:v>5</c:v>
                </c:pt>
                <c:pt idx="5">
                  <c:v>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E2-6D4F-99E4-1BAEA6D040AC}"/>
            </c:ext>
          </c:extLst>
        </c:ser>
        <c:ser>
          <c:idx val="1"/>
          <c:order val="1"/>
          <c:tx>
            <c:strRef>
              <c:f>'[Acad_Qual_report_2021_2023_App_Sciences_Additional (2).xlsx]Sheet1'!$C$13</c:f>
              <c:strCache>
                <c:ptCount val="1"/>
                <c:pt idx="0">
                  <c:v>Planned 2021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'[Acad_Qual_report_2021_2023_App_Sciences_Additional (2).xlsx]Sheet1'!$A$14:$A$19</c:f>
              <c:strCache>
                <c:ptCount val="6"/>
                <c:pt idx="0">
                  <c:v>Biotechnology and Food Science</c:v>
                </c:pt>
                <c:pt idx="1">
                  <c:v>Chemistry</c:v>
                </c:pt>
                <c:pt idx="2">
                  <c:v>Food and Nutrition: Consumer Sciences</c:v>
                </c:pt>
                <c:pt idx="3">
                  <c:v>Maritime Studies</c:v>
                </c:pt>
                <c:pt idx="4">
                  <c:v>Physics</c:v>
                </c:pt>
                <c:pt idx="5">
                  <c:v>Faculty</c:v>
                </c:pt>
              </c:strCache>
            </c:strRef>
          </c:cat>
          <c:val>
            <c:numRef>
              <c:f>'[Acad_Qual_report_2021_2023_App_Sciences_Additional (2).xlsx]Sheet1'!$C$14:$C$19</c:f>
              <c:numCache>
                <c:formatCode>General</c:formatCode>
                <c:ptCount val="6"/>
                <c:pt idx="0">
                  <c:v>99</c:v>
                </c:pt>
                <c:pt idx="1">
                  <c:v>37</c:v>
                </c:pt>
                <c:pt idx="2">
                  <c:v>20</c:v>
                </c:pt>
                <c:pt idx="3">
                  <c:v>0</c:v>
                </c:pt>
                <c:pt idx="4">
                  <c:v>2</c:v>
                </c:pt>
                <c:pt idx="5">
                  <c:v>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E2-6D4F-99E4-1BAEA6D040AC}"/>
            </c:ext>
          </c:extLst>
        </c:ser>
        <c:ser>
          <c:idx val="2"/>
          <c:order val="2"/>
          <c:tx>
            <c:strRef>
              <c:f>'[Acad_Qual_report_2021_2023_App_Sciences_Additional (2).xlsx]Sheet1'!$D$13</c:f>
              <c:strCache>
                <c:ptCount val="1"/>
                <c:pt idx="0">
                  <c:v>2021 Difference between (Planned &amp; Actual)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'[Acad_Qual_report_2021_2023_App_Sciences_Additional (2).xlsx]Sheet1'!$A$14:$A$19</c:f>
              <c:strCache>
                <c:ptCount val="6"/>
                <c:pt idx="0">
                  <c:v>Biotechnology and Food Science</c:v>
                </c:pt>
                <c:pt idx="1">
                  <c:v>Chemistry</c:v>
                </c:pt>
                <c:pt idx="2">
                  <c:v>Food and Nutrition: Consumer Sciences</c:v>
                </c:pt>
                <c:pt idx="3">
                  <c:v>Maritime Studies</c:v>
                </c:pt>
                <c:pt idx="4">
                  <c:v>Physics</c:v>
                </c:pt>
                <c:pt idx="5">
                  <c:v>Faculty</c:v>
                </c:pt>
              </c:strCache>
            </c:strRef>
          </c:cat>
          <c:val>
            <c:numRef>
              <c:f>'[Acad_Qual_report_2021_2023_App_Sciences_Additional (2).xlsx]Sheet1'!$D$14:$D$19</c:f>
              <c:numCache>
                <c:formatCode>General</c:formatCode>
                <c:ptCount val="6"/>
                <c:pt idx="0">
                  <c:v>-24</c:v>
                </c:pt>
                <c:pt idx="1">
                  <c:v>14</c:v>
                </c:pt>
                <c:pt idx="2">
                  <c:v>1</c:v>
                </c:pt>
                <c:pt idx="3">
                  <c:v>0</c:v>
                </c:pt>
                <c:pt idx="4">
                  <c:v>3</c:v>
                </c:pt>
                <c:pt idx="5">
                  <c:v>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E2-6D4F-99E4-1BAEA6D040A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28555248"/>
        <c:axId val="328552504"/>
      </c:barChart>
      <c:catAx>
        <c:axId val="32855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552504"/>
        <c:crosses val="autoZero"/>
        <c:auto val="1"/>
        <c:lblAlgn val="ctr"/>
        <c:lblOffset val="100"/>
        <c:noMultiLvlLbl val="0"/>
      </c:catAx>
      <c:valAx>
        <c:axId val="328552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55524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[Chart in Microsoft PowerPoint]Sheet2!PivotTable5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2021</a:t>
            </a:r>
          </a:p>
          <a:p>
            <a:pPr>
              <a:defRPr/>
            </a:pPr>
            <a:r>
              <a:rPr lang="en-US" sz="1800" b="1" i="0" baseline="0" dirty="0" smtClean="0">
                <a:solidFill>
                  <a:srgbClr val="FF0000"/>
                </a:solidFill>
                <a:effectLst/>
              </a:rPr>
              <a:t>Revised</a:t>
            </a:r>
            <a:r>
              <a:rPr lang="en-US" sz="1800" b="0" i="0" baseline="0" dirty="0" smtClean="0">
                <a:effectLst/>
              </a:rPr>
              <a:t> DUT </a:t>
            </a:r>
            <a:r>
              <a:rPr lang="en-US" sz="1800" b="0" i="0" baseline="0" dirty="0">
                <a:effectLst/>
              </a:rPr>
              <a:t>SET – by Faculty – Student Headcount &amp; </a:t>
            </a:r>
            <a:r>
              <a:rPr lang="en-US" sz="1800" b="0" i="0" baseline="0" dirty="0" smtClean="0">
                <a:effectLst/>
              </a:rPr>
              <a:t>Percentage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29931364829396323"/>
          <c:y val="2.26159230096237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4D4-1B44-9686-33B6F315DAD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4D4-1B44-9686-33B6F315DAD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4D4-1B44-9686-33B6F315DAD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4D4-1B44-9686-33B6F315DADE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6563101D-94AA-471B-BA00-360205662549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E1195B2A-17ED-4D0E-9EA0-D6EFBA5D4998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r>
                      <a:rPr lang="en-US" baseline="0" dirty="0" smtClean="0">
                        <a:solidFill>
                          <a:srgbClr val="FF0000"/>
                        </a:solidFill>
                      </a:rPr>
                      <a:t>24%</a:t>
                    </a:r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4D4-1B44-9686-33B6F315DADE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DACE572A-6AC5-4C7F-986E-28A2A28E5E9F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r>
                      <a:rPr lang="en-US" baseline="0" dirty="0" smtClean="0"/>
                      <a:t>2367</a:t>
                    </a:r>
                    <a:r>
                      <a:rPr lang="en-US" baseline="0" dirty="0"/>
                      <a:t>
</a:t>
                    </a:r>
                    <a:r>
                      <a:rPr lang="en-US" baseline="0" dirty="0" smtClean="0">
                        <a:solidFill>
                          <a:srgbClr val="FF0000"/>
                        </a:solidFill>
                      </a:rPr>
                      <a:t>18%</a:t>
                    </a:r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4D4-1B44-9686-33B6F315DADE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FB2F952A-F4C1-45D4-B03E-E81442380C5F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5B261E53-60A7-4AA3-A6A8-52B023729CF0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10FEB202-CDC8-439A-8EC1-B7FE7910E455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04D4-1B44-9686-33B6F315DADE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0DDEC9B1-D051-4511-A472-C7F11ABC455B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0697553E-C298-4337-8712-B68A95F64C7C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56C8C40C-FB9F-4B0E-8D5C-21F7CF0A9EEB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04D4-1B44-9686-33B6F315DADE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Sheet2!$A$4:$A$8</c:f>
              <c:strCache>
                <c:ptCount val="4"/>
                <c:pt idx="0">
                  <c:v>ACCOUNTING AND INFORMATICS</c:v>
                </c:pt>
                <c:pt idx="1">
                  <c:v>APPLIED SCIENCES</c:v>
                </c:pt>
                <c:pt idx="2">
                  <c:v>ENGINEERING AND THE BUILT ENVIRONMENT</c:v>
                </c:pt>
                <c:pt idx="3">
                  <c:v>HEALTH SCIENCES</c:v>
                </c:pt>
              </c:strCache>
            </c:strRef>
          </c:cat>
          <c:val>
            <c:numRef>
              <c:f>Sheet2!$B$4:$B$8</c:f>
              <c:numCache>
                <c:formatCode>General</c:formatCode>
                <c:ptCount val="4"/>
                <c:pt idx="0">
                  <c:v>3282</c:v>
                </c:pt>
                <c:pt idx="1">
                  <c:v>2188</c:v>
                </c:pt>
                <c:pt idx="2">
                  <c:v>5478</c:v>
                </c:pt>
                <c:pt idx="3">
                  <c:v>2384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4D4-1B44-9686-33B6F315DA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2022</a:t>
            </a:r>
          </a:p>
          <a:p>
            <a:pPr>
              <a:defRPr/>
            </a:pPr>
            <a:r>
              <a:rPr lang="en-US" sz="1800" b="0" i="0" baseline="0" dirty="0" smtClean="0">
                <a:effectLst/>
              </a:rPr>
              <a:t>DUT SET by Faculty - Headcount &amp; Percentage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31119529199475066"/>
          <c:y val="2.40740740740740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416-634F-BA6E-413F5766FD9E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416-634F-BA6E-413F5766FD9E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416-634F-BA6E-413F5766FD9E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416-634F-BA6E-413F5766FD9E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2920C6DB-FBFA-45BB-BA6A-5693F8A282A1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DC9A0089-024A-4805-97FA-0365DE8F9956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A5075A35-0E12-458E-BBE0-F7E3EA448763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416-634F-BA6E-413F5766FD9E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D4E23A2A-6F5E-4089-A4D6-25AE5F94FB13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F5AE1952-EE49-46D5-9B29-67AA4E8CCF65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3A4A56BC-CE6E-4312-8F4C-69F0EB492015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416-634F-BA6E-413F5766FD9E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792AAA48-05E3-4429-989A-D46536C6CDC9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11408C2C-4161-41F3-BD0C-89243D6F221F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F95123EF-8332-49CB-91B1-57D4E637C1D7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2416-634F-BA6E-413F5766FD9E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6E70B605-62F2-455E-A44E-D6FFA26093C2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3E08765E-49FB-4BE4-85BD-287EF1A0676A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466378A6-ACD2-4810-862D-0B227210F76F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2416-634F-BA6E-413F5766FD9E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Sheet5!$A$1:$A$4</c:f>
              <c:strCache>
                <c:ptCount val="4"/>
                <c:pt idx="0">
                  <c:v>ACCOUNTING AND INFORMATICS</c:v>
                </c:pt>
                <c:pt idx="1">
                  <c:v>APPLIED SCIENCES</c:v>
                </c:pt>
                <c:pt idx="2">
                  <c:v>ENGINEERING AND THE BUILT ENVIRONMENT</c:v>
                </c:pt>
                <c:pt idx="3">
                  <c:v>HEALTH SCIENCES</c:v>
                </c:pt>
              </c:strCache>
            </c:strRef>
          </c:cat>
          <c:val>
            <c:numRef>
              <c:f>Sheet5!$B$1:$B$4</c:f>
              <c:numCache>
                <c:formatCode>#,##0</c:formatCode>
                <c:ptCount val="4"/>
                <c:pt idx="0">
                  <c:v>3628</c:v>
                </c:pt>
                <c:pt idx="1">
                  <c:v>2132</c:v>
                </c:pt>
                <c:pt idx="2">
                  <c:v>4375</c:v>
                </c:pt>
                <c:pt idx="3">
                  <c:v>2374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416-634F-BA6E-413F5766FD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2022</a:t>
            </a:r>
          </a:p>
          <a:p>
            <a:pPr>
              <a:defRPr/>
            </a:pPr>
            <a:r>
              <a:rPr lang="en-US" sz="1800" b="1" i="0" baseline="0" dirty="0" smtClean="0">
                <a:solidFill>
                  <a:srgbClr val="FF0000"/>
                </a:solidFill>
                <a:effectLst/>
              </a:rPr>
              <a:t>Revised</a:t>
            </a:r>
            <a:r>
              <a:rPr lang="en-US" sz="1800" b="0" i="0" baseline="0" dirty="0" smtClean="0">
                <a:effectLst/>
              </a:rPr>
              <a:t> DUT </a:t>
            </a:r>
            <a:r>
              <a:rPr lang="en-US" sz="1800" b="0" i="0" baseline="0" dirty="0" smtClean="0">
                <a:effectLst/>
              </a:rPr>
              <a:t>SET by Faculty - Headcount &amp; Percentage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31640362532808397"/>
          <c:y val="2.40740740740740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416-634F-BA6E-413F5766FD9E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416-634F-BA6E-413F5766FD9E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416-634F-BA6E-413F5766FD9E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416-634F-BA6E-413F5766FD9E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2920C6DB-FBFA-45BB-BA6A-5693F8A282A1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DC9A0089-024A-4805-97FA-0365DE8F9956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r>
                      <a:rPr lang="en-US" baseline="0" dirty="0" smtClean="0">
                        <a:solidFill>
                          <a:srgbClr val="FF0000"/>
                        </a:solidFill>
                      </a:rPr>
                      <a:t>28%</a:t>
                    </a:r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416-634F-BA6E-413F5766FD9E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D4E23A2A-6F5E-4089-A4D6-25AE5F94FB13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r>
                      <a:rPr lang="en-US" baseline="0" dirty="0" smtClean="0"/>
                      <a:t>2370</a:t>
                    </a:r>
                    <a:r>
                      <a:rPr lang="en-US" baseline="0" dirty="0"/>
                      <a:t>
</a:t>
                    </a:r>
                    <a:r>
                      <a:rPr lang="en-US" baseline="0" dirty="0" smtClean="0">
                        <a:solidFill>
                          <a:srgbClr val="FF0000"/>
                        </a:solidFill>
                      </a:rPr>
                      <a:t>19%</a:t>
                    </a:r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416-634F-BA6E-413F5766FD9E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792AAA48-05E3-4429-989A-D46536C6CDC9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11408C2C-4161-41F3-BD0C-89243D6F221F}" type="VALUE">
                      <a:rPr lang="en-US" baseline="0" smtClean="0"/>
                      <a:pPr/>
                      <a:t>[VALUE]</a:t>
                    </a:fld>
                    <a:endParaRPr lang="en-US" baseline="0" dirty="0"/>
                  </a:p>
                  <a:p>
                    <a:r>
                      <a:rPr lang="en-US" baseline="0" dirty="0" smtClean="0">
                        <a:solidFill>
                          <a:srgbClr val="FF0000"/>
                        </a:solidFill>
                      </a:rPr>
                      <a:t>34%</a:t>
                    </a:r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2416-634F-BA6E-413F5766FD9E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6E70B605-62F2-455E-A44E-D6FFA26093C2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3E08765E-49FB-4BE4-85BD-287EF1A0676A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466378A6-ACD2-4810-862D-0B227210F76F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2416-634F-BA6E-413F5766FD9E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Sheet5!$A$1:$A$4</c:f>
              <c:strCache>
                <c:ptCount val="4"/>
                <c:pt idx="0">
                  <c:v>ACCOUNTING AND INFORMATICS</c:v>
                </c:pt>
                <c:pt idx="1">
                  <c:v>APPLIED SCIENCES</c:v>
                </c:pt>
                <c:pt idx="2">
                  <c:v>ENGINEERING AND THE BUILT ENVIRONMENT</c:v>
                </c:pt>
                <c:pt idx="3">
                  <c:v>HEALTH SCIENCES</c:v>
                </c:pt>
              </c:strCache>
            </c:strRef>
          </c:cat>
          <c:val>
            <c:numRef>
              <c:f>Sheet5!$B$1:$B$4</c:f>
              <c:numCache>
                <c:formatCode>#,##0</c:formatCode>
                <c:ptCount val="4"/>
                <c:pt idx="0">
                  <c:v>3628</c:v>
                </c:pt>
                <c:pt idx="1">
                  <c:v>2132</c:v>
                </c:pt>
                <c:pt idx="2">
                  <c:v>4375</c:v>
                </c:pt>
                <c:pt idx="3">
                  <c:v>2374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416-634F-BA6E-413F5766FD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/>
              </a:rPr>
              <a:t>2023</a:t>
            </a:r>
            <a:endParaRPr lang="en-US" sz="1800" b="1" i="0" baseline="0" dirty="0">
              <a:effectLst/>
            </a:endParaRPr>
          </a:p>
          <a:p>
            <a:pPr>
              <a:defRPr/>
            </a:pPr>
            <a:r>
              <a:rPr lang="en-US" sz="1800" b="0" i="0" baseline="0" dirty="0" smtClean="0">
                <a:effectLst/>
              </a:rPr>
              <a:t>DUT SET By Faculty – Headcount and Percentage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B84-3340-8773-93828D30318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B84-3340-8773-93828D30318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B84-3340-8773-93828D30318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B84-3340-8773-93828D30318C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C8D5A97C-BDD9-42C4-A85C-000DE5FFEF1A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D7C11527-376B-48DE-A41F-871D9BB2A99D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03E04F21-409F-49C2-B61F-C87B5EB509B5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B84-3340-8773-93828D30318C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FD489B38-175E-42F9-8FDD-B4A2B80CB816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9331F772-12DA-4409-9849-5A6F5FEB5899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754A35D6-BB35-45A4-957B-69EDC5526C17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B84-3340-8773-93828D30318C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8E2758A0-CD68-4B66-83AD-CD8E0C310E9B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AF8192AB-3198-4A91-9C01-916085E9D7EE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F6F4AC16-9B0C-4B75-8D54-1DCA18DF3414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B84-3340-8773-93828D30318C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CEA95E89-AAC8-410F-805D-2C0E3CE815DF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943CDE5D-6C83-4126-9552-848C220E6500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6A2FFFC0-318F-41DE-AD39-966F5A9EAA86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4B84-3340-8773-93828D30318C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Sheet5!$A$8:$A$11</c:f>
              <c:strCache>
                <c:ptCount val="4"/>
                <c:pt idx="0">
                  <c:v>ACCOUNTING AND INFORMATICS</c:v>
                </c:pt>
                <c:pt idx="1">
                  <c:v>APPLIED SCIENCES</c:v>
                </c:pt>
                <c:pt idx="2">
                  <c:v>ENGINEERING AND THE BUILT ENVIRONMENT</c:v>
                </c:pt>
                <c:pt idx="3">
                  <c:v>HEALTH SCIENCES</c:v>
                </c:pt>
              </c:strCache>
            </c:strRef>
          </c:cat>
          <c:val>
            <c:numRef>
              <c:f>Sheet5!$B$8:$B$11</c:f>
              <c:numCache>
                <c:formatCode>#,##0</c:formatCode>
                <c:ptCount val="4"/>
                <c:pt idx="0">
                  <c:v>3743</c:v>
                </c:pt>
                <c:pt idx="1">
                  <c:v>2082</c:v>
                </c:pt>
                <c:pt idx="2">
                  <c:v>4468</c:v>
                </c:pt>
                <c:pt idx="3">
                  <c:v>2342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B84-3340-8773-93828D3031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/>
              </a:rPr>
              <a:t>2023</a:t>
            </a:r>
          </a:p>
          <a:p>
            <a:pPr>
              <a:defRPr/>
            </a:pPr>
            <a:r>
              <a:rPr lang="en-US" sz="1800" b="0" i="0" baseline="0" dirty="0" smtClean="0">
                <a:effectLst/>
              </a:rPr>
              <a:t> </a:t>
            </a:r>
            <a:r>
              <a:rPr lang="en-US" sz="1800" b="1" i="0" baseline="0" dirty="0" smtClean="0">
                <a:solidFill>
                  <a:srgbClr val="FF0000"/>
                </a:solidFill>
                <a:effectLst/>
              </a:rPr>
              <a:t>Revised</a:t>
            </a:r>
            <a:r>
              <a:rPr lang="en-US" sz="1800" b="0" i="0" baseline="0" dirty="0" smtClean="0">
                <a:effectLst/>
              </a:rPr>
              <a:t> DUT </a:t>
            </a:r>
            <a:r>
              <a:rPr lang="en-US" sz="1800" b="0" i="0" baseline="0" dirty="0" smtClean="0">
                <a:effectLst/>
              </a:rPr>
              <a:t>SET By Faculty – Headcount and Percentage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30351295931758526"/>
          <c:y val="2.96296296296296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B84-3340-8773-93828D30318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B84-3340-8773-93828D30318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B84-3340-8773-93828D30318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B84-3340-8773-93828D30318C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C8D5A97C-BDD9-42C4-A85C-000DE5FFEF1A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D7C11527-376B-48DE-A41F-871D9BB2A99D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r>
                      <a:rPr lang="en-US" baseline="0" dirty="0" smtClean="0">
                        <a:solidFill>
                          <a:srgbClr val="FF0000"/>
                        </a:solidFill>
                      </a:rPr>
                      <a:t>29%</a:t>
                    </a:r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B84-3340-8773-93828D30318C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FD489B38-175E-42F9-8FDD-B4A2B80CB816}" type="CATEGORYNAME">
                      <a:rPr lang="en-US" smtClean="0"/>
                      <a:pPr/>
                      <a:t>[CATEGORY NAME]</a:t>
                    </a:fld>
                    <a:endParaRPr lang="en-US" baseline="0" dirty="0"/>
                  </a:p>
                  <a:p>
                    <a:r>
                      <a:rPr lang="en-US" baseline="0" dirty="0" smtClean="0"/>
                      <a:t>2432</a:t>
                    </a:r>
                    <a:r>
                      <a:rPr lang="en-US" baseline="0" dirty="0"/>
                      <a:t>
</a:t>
                    </a:r>
                    <a:r>
                      <a:rPr lang="en-US" baseline="0" dirty="0" smtClean="0">
                        <a:solidFill>
                          <a:srgbClr val="FF0000"/>
                        </a:solidFill>
                      </a:rPr>
                      <a:t>19%</a:t>
                    </a:r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B84-3340-8773-93828D30318C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8E2758A0-CD68-4B66-83AD-CD8E0C310E9B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AF8192AB-3198-4A91-9C01-916085E9D7EE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r>
                      <a:rPr lang="en-US" baseline="0" dirty="0" smtClean="0">
                        <a:solidFill>
                          <a:srgbClr val="FF0000"/>
                        </a:solidFill>
                      </a:rPr>
                      <a:t>34%</a:t>
                    </a:r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B84-3340-8773-93828D30318C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CEA95E89-AAC8-410F-805D-2C0E3CE815DF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943CDE5D-6C83-4126-9552-848C220E6500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r>
                      <a:rPr lang="en-US" baseline="0" dirty="0" smtClean="0">
                        <a:solidFill>
                          <a:srgbClr val="FF0000"/>
                        </a:solidFill>
                      </a:rPr>
                      <a:t>18%</a:t>
                    </a:r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4B84-3340-8773-93828D30318C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Sheet5!$A$8:$A$11</c:f>
              <c:strCache>
                <c:ptCount val="4"/>
                <c:pt idx="0">
                  <c:v>ACCOUNTING AND INFORMATICS</c:v>
                </c:pt>
                <c:pt idx="1">
                  <c:v>APPLIED SCIENCES</c:v>
                </c:pt>
                <c:pt idx="2">
                  <c:v>ENGINEERING AND THE BUILT ENVIRONMENT</c:v>
                </c:pt>
                <c:pt idx="3">
                  <c:v>HEALTH SCIENCES</c:v>
                </c:pt>
              </c:strCache>
            </c:strRef>
          </c:cat>
          <c:val>
            <c:numRef>
              <c:f>Sheet5!$B$8:$B$11</c:f>
              <c:numCache>
                <c:formatCode>#,##0</c:formatCode>
                <c:ptCount val="4"/>
                <c:pt idx="0">
                  <c:v>3743</c:v>
                </c:pt>
                <c:pt idx="1">
                  <c:v>2082</c:v>
                </c:pt>
                <c:pt idx="2">
                  <c:v>4468</c:v>
                </c:pt>
                <c:pt idx="3">
                  <c:v>2342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B84-3340-8773-93828D3031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2021</a:t>
            </a:r>
            <a:endParaRPr lang="en-US" dirty="0"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r>
              <a:rPr lang="en-US" sz="1800" b="0" i="0" baseline="0" dirty="0">
                <a:effectLst/>
              </a:rPr>
              <a:t> FAS Headcount and Percentage by Major Field of Study</a:t>
            </a:r>
            <a:endParaRPr lang="en-US" dirty="0"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Sheet6!$B$1</c:f>
              <c:strCache>
                <c:ptCount val="1"/>
                <c:pt idx="0">
                  <c:v>TYYJH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6BC-4E50-A03F-7179EDEEA16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6BC-4E50-A03F-7179EDEEA16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6BC-4E50-A03F-7179EDEEA163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0EC94B4F-547B-4441-A036-6487C01F42B8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B1051E93-8E05-4927-9485-1284761C874F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F7F8765E-A0F9-48FA-AA63-C88D9F56E8BD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6BC-4E50-A03F-7179EDEEA163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34B7A4EB-B5F2-4975-93CB-F7927CD3D0C4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EECFFC18-FBD1-408F-A208-3EE9BF8130DB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E52D37DA-05CE-4ABB-84BA-0C65F0D6E77C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6BC-4E50-A03F-7179EDEEA163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Sheet6!$A$2:$A$3</c:f>
              <c:strCache>
                <c:ptCount val="2"/>
                <c:pt idx="0">
                  <c:v>SET </c:v>
                </c:pt>
                <c:pt idx="1">
                  <c:v>Business/Commerce </c:v>
                </c:pt>
              </c:strCache>
            </c:strRef>
          </c:cat>
          <c:val>
            <c:numRef>
              <c:f>Sheet6!$B$2:$B$3</c:f>
              <c:numCache>
                <c:formatCode>General</c:formatCode>
                <c:ptCount val="2"/>
                <c:pt idx="0">
                  <c:v>2367</c:v>
                </c:pt>
                <c:pt idx="1">
                  <c:v>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6BC-4E50-A03F-7179EDEEA1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/>
              </a:rPr>
              <a:t>2022</a:t>
            </a:r>
            <a:endParaRPr lang="en-US" dirty="0" smtClean="0">
              <a:effectLst/>
            </a:endParaRPr>
          </a:p>
          <a:p>
            <a:pPr>
              <a:defRPr/>
            </a:pPr>
            <a:r>
              <a:rPr lang="en-US" sz="1800" b="0" i="0" baseline="0" dirty="0" smtClean="0">
                <a:effectLst/>
              </a:rPr>
              <a:t> FAS Headcount and Percentage by Major Field of Study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1320528421451813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D73-40B3-BA4F-CB278A9797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D73-40B3-BA4F-CB278A9797DB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78AC2F36-1786-429C-98B9-B192DF204E15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1CD3A384-C8B3-4A90-87BB-97FCEB351021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6B35E158-DAC6-4579-AFE7-1351FCFCAFF6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D73-40B3-BA4F-CB278A9797DB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DC612567-A147-427C-82D1-4EF213624726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A2F7E82F-FF17-4684-83E0-532E666CF730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E89C3EC4-F564-41D3-B749-0AE508A29B8E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D73-40B3-BA4F-CB278A9797DB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Sheet6!$E$2:$E$4</c:f>
              <c:strCache>
                <c:ptCount val="2"/>
                <c:pt idx="0">
                  <c:v>SET Total</c:v>
                </c:pt>
                <c:pt idx="1">
                  <c:v>Business/Commerce Total</c:v>
                </c:pt>
              </c:strCache>
              <c:extLst/>
            </c:strRef>
          </c:cat>
          <c:val>
            <c:numRef>
              <c:f>Sheet6!$F$2:$F$4</c:f>
              <c:numCache>
                <c:formatCode>General</c:formatCode>
                <c:ptCount val="2"/>
                <c:pt idx="0">
                  <c:v>2370</c:v>
                </c:pt>
                <c:pt idx="1">
                  <c:v>487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CD73-40B3-BA4F-CB278A9797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/>
              </a:rPr>
              <a:t>2023</a:t>
            </a:r>
            <a:endParaRPr lang="en-US" dirty="0" smtClean="0">
              <a:effectLst/>
            </a:endParaRPr>
          </a:p>
          <a:p>
            <a:pPr>
              <a:defRPr/>
            </a:pPr>
            <a:r>
              <a:rPr lang="en-US" sz="1800" b="0" i="0" baseline="0" dirty="0" smtClean="0">
                <a:effectLst/>
              </a:rPr>
              <a:t> FAS Headcount and Percentage by Major Field of Study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1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E97-4769-A8C9-C75390F1DEA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E97-4769-A8C9-C75390F1DEA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E97-4769-A8C9-C75390F1DEA2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891AC71F-FD92-499A-8714-0B6F0D796675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466C9507-E983-47F4-BA89-541763CE11B9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490512A3-D84D-4940-A0B1-D05E983C93E9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E97-4769-A8C9-C75390F1DEA2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51130FAE-5A93-4403-AB4C-4BE6D05D7C6C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A994170E-45E1-4954-AB3A-478FB663C4DD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04736EF9-A2F1-41E6-8EAB-2229B8C2CF5B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E97-4769-A8C9-C75390F1DEA2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Sheet6!$L$1:$L$2</c:f>
              <c:strCache>
                <c:ptCount val="2"/>
                <c:pt idx="0">
                  <c:v>SET </c:v>
                </c:pt>
                <c:pt idx="1">
                  <c:v>Business/Commerce </c:v>
                </c:pt>
              </c:strCache>
            </c:strRef>
          </c:cat>
          <c:val>
            <c:numRef>
              <c:f>Sheet6!$M$1:$M$2</c:f>
              <c:numCache>
                <c:formatCode>General</c:formatCode>
                <c:ptCount val="2"/>
                <c:pt idx="0">
                  <c:v>2432</c:v>
                </c:pt>
                <c:pt idx="1">
                  <c:v>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E97-4769-A8C9-C75390F1DEA2}"/>
            </c:ext>
          </c:extLst>
        </c:ser>
        <c:ser>
          <c:idx val="0"/>
          <c:order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2E97-4769-A8C9-C75390F1DEA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2E97-4769-A8C9-C75390F1DEA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2E97-4769-A8C9-C75390F1DEA2}"/>
              </c:ext>
            </c:extLst>
          </c:dPt>
          <c:dLbls>
            <c:dLbl>
              <c:idx val="0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E97-4769-A8C9-C75390F1DEA2}"/>
                </c:ext>
              </c:extLst>
            </c:dLbl>
            <c:dLbl>
              <c:idx val="1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E97-4769-A8C9-C75390F1DEA2}"/>
                </c:ext>
              </c:extLst>
            </c:dLbl>
            <c:dLbl>
              <c:idx val="2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E97-4769-A8C9-C75390F1DEA2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Sheet6!$L$1:$L$2</c:f>
              <c:strCache>
                <c:ptCount val="2"/>
                <c:pt idx="0">
                  <c:v>SET </c:v>
                </c:pt>
                <c:pt idx="1">
                  <c:v>Business/Commerce </c:v>
                </c:pt>
              </c:strCache>
            </c:strRef>
          </c:cat>
          <c:val>
            <c:numRef>
              <c:f>Sheet6!$M$1:$M$2</c:f>
              <c:numCache>
                <c:formatCode>General</c:formatCode>
                <c:ptCount val="2"/>
                <c:pt idx="0">
                  <c:v>2432</c:v>
                </c:pt>
                <c:pt idx="1">
                  <c:v>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E97-4769-A8C9-C75390F1DE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/>
              </a:rPr>
              <a:t>2021</a:t>
            </a:r>
          </a:p>
          <a:p>
            <a:pPr>
              <a:defRPr/>
            </a:pPr>
            <a:r>
              <a:rPr lang="en-US" sz="1800" b="0" i="0" baseline="0" dirty="0" smtClean="0">
                <a:effectLst/>
              </a:rPr>
              <a:t>FAS Department Percentage &amp; Headcount of SET 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B7D-4A65-8405-97ED5427C7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B7D-4A65-8405-97ED5427C7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B7D-4A65-8405-97ED5427C7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B7D-4A65-8405-97ED5427C75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B7D-4A65-8405-97ED5427C75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B7D-4A65-8405-97ED5427C75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B7D-4A65-8405-97ED5427C75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B7D-4A65-8405-97ED5427C75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B7D-4A65-8405-97ED5427C75D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23EF10ED-D2BD-4088-A6E2-F04E2A8AF081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94931DE8-66EC-43CD-9712-BD65FD098A64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883B5E65-1830-4596-9056-57E49B8AD36A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B7D-4A65-8405-97ED5427C75D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AB48AD93-19F4-440A-B051-F9520BFB9F24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2E5BF81C-0960-40F2-BABA-0C1A066EBD2E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6736C7F4-8BFA-4FB5-8532-64209DBE1366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B7D-4A65-8405-97ED5427C75D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80D0213C-C264-46DF-A0B5-8998B37C3811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E1EA1D95-B8B9-4698-8DB2-DD52E7D10FA4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7DBA9B85-1D1C-4C93-B8D6-2527FA978B3E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B7D-4A65-8405-97ED5427C75D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B7A7438E-AD54-4B0E-AA82-99C972D6C179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C3763639-C47A-4E3F-A135-2E6C24D4F0FB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16338540-81A6-4C23-AEA2-D86B3185A333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CB7D-4A65-8405-97ED5427C75D}"/>
                </c:ext>
              </c:extLst>
            </c:dLbl>
            <c:dLbl>
              <c:idx val="4"/>
              <c:layout>
                <c:manualLayout>
                  <c:x val="3.5353539102684494E-3"/>
                  <c:y val="-7.3349246781861373E-17"/>
                </c:manualLayout>
              </c:layout>
              <c:tx>
                <c:rich>
                  <a:bodyPr/>
                  <a:lstStyle/>
                  <a:p>
                    <a:fld id="{848E4AF5-8B9D-4EF2-B094-FA1D924B0A47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267C238F-13CC-4E56-9F21-5B2F2C53CDE2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14E76F03-941F-45D7-B9C3-86899FD102B9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CB7D-4A65-8405-97ED5427C75D}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B420B246-0CD6-428D-AEC8-F24ED82F6CCF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20D7F32E-FDE1-4E30-92ED-E1C636F14A68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EA2D858F-6188-4142-8AFF-C4D22B35CC79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CB7D-4A65-8405-97ED5427C75D}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4BD95158-5344-4175-B11A-A33BCADE1635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ABC942E7-48E8-4B29-AA18-3D5C1031A77E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1D789B5D-A759-4BF1-A1CE-B8344B398DCD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CB7D-4A65-8405-97ED5427C75D}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fld id="{3A7EAD46-CA88-421A-9A72-5A7099C1B846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89FBFA11-5775-4B7B-8EF8-277272EB53A6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30487933-0471-4D15-B94D-528266BC40B7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CB7D-4A65-8405-97ED5427C75D}"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fld id="{0720816A-BA00-48F8-81DC-997CE029E4F3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DD5D59C4-2155-4972-BB60-E9E19BFBBBE8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CB3789EA-8FBE-4B25-BC81-6F67843CCF0E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CB7D-4A65-8405-97ED5427C75D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Sheet9!$A$2:$A$10</c:f>
              <c:strCache>
                <c:ptCount val="9"/>
                <c:pt idx="0">
                  <c:v>Biotechnology and Food Science</c:v>
                </c:pt>
                <c:pt idx="1">
                  <c:v>Chemistry</c:v>
                </c:pt>
                <c:pt idx="2">
                  <c:v>Food and Nutrition: Consumer Sciences</c:v>
                </c:pt>
                <c:pt idx="3">
                  <c:v>Horticulture</c:v>
                </c:pt>
                <c:pt idx="4">
                  <c:v>Maritime Studies</c:v>
                </c:pt>
                <c:pt idx="5">
                  <c:v>Physics</c:v>
                </c:pt>
                <c:pt idx="6">
                  <c:v>Sport Studies</c:v>
                </c:pt>
                <c:pt idx="7">
                  <c:v>Mathematics</c:v>
                </c:pt>
                <c:pt idx="8">
                  <c:v>Textile Science and Apparel Technology</c:v>
                </c:pt>
              </c:strCache>
            </c:strRef>
          </c:cat>
          <c:val>
            <c:numRef>
              <c:f>Sheet9!$B$2:$B$10</c:f>
              <c:numCache>
                <c:formatCode>General</c:formatCode>
                <c:ptCount val="9"/>
                <c:pt idx="0">
                  <c:v>573</c:v>
                </c:pt>
                <c:pt idx="1">
                  <c:v>347</c:v>
                </c:pt>
                <c:pt idx="2">
                  <c:v>288</c:v>
                </c:pt>
                <c:pt idx="3">
                  <c:v>284</c:v>
                </c:pt>
                <c:pt idx="4">
                  <c:v>375</c:v>
                </c:pt>
                <c:pt idx="5">
                  <c:v>5</c:v>
                </c:pt>
                <c:pt idx="6">
                  <c:v>121</c:v>
                </c:pt>
                <c:pt idx="7">
                  <c:v>58</c:v>
                </c:pt>
                <c:pt idx="8">
                  <c:v>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CB7D-4A65-8405-97ED5427C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2022</a:t>
            </a:r>
            <a:endParaRPr lang="en-US">
              <a:effectLst/>
            </a:endParaRPr>
          </a:p>
          <a:p>
            <a:pPr>
              <a:defRPr/>
            </a:pPr>
            <a:r>
              <a:rPr lang="en-US" sz="1800" b="0" i="0" baseline="0">
                <a:effectLst/>
              </a:rPr>
              <a:t>FAS Department Percentage &amp; Headcount of SET 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10B-49F9-824F-AEE5814A94C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10B-49F9-824F-AEE5814A94C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10B-49F9-824F-AEE5814A94C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10B-49F9-824F-AEE5814A94C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10B-49F9-824F-AEE5814A94C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10B-49F9-824F-AEE5814A94C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10B-49F9-824F-AEE5814A94C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110B-49F9-824F-AEE5814A94C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110B-49F9-824F-AEE5814A94C2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D120A5B7-FF9F-4FA7-8781-4BDB859B27C7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E6DD4F96-23BA-4206-A503-F2188FA5FE60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D67E5B65-0F50-419F-A024-605AF8481693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10B-49F9-824F-AEE5814A94C2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08834BA6-71F7-40EC-A6F6-07453FA78592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3F4B9293-2CDE-4F79-8282-B58978F1557A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98D0FA51-02BC-4797-A76E-6D45D93BA2B7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10B-49F9-824F-AEE5814A94C2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9CED8ED1-7A71-4B52-BAFE-F43930E20F96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4D488247-FFFA-4D79-BC9D-DD2E1A3CFFA0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206165F2-4C30-47C9-9FE4-C1D833BEDBC0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10B-49F9-824F-AEE5814A94C2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0923943F-6776-41BC-8499-53376408897D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A0243C61-64D4-48BA-8E96-0FB316AF2CD9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EE676F60-4040-4127-9C27-821FDE7764C6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10B-49F9-824F-AEE5814A94C2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01BDDF35-6705-47C4-9DF8-37F061A3377B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957FAA1E-F189-4E0C-8A3A-33AE88DD8C91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DA62D38A-A058-414B-8196-7A9AF0B8A749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110B-49F9-824F-AEE5814A94C2}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70A64A10-70DB-480C-B60F-1EEF1670DB4A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FD14A3F2-5004-467A-9B4B-5AE59C48BD24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4E2B4FEE-5D3D-44F2-9FFE-0963212D84BE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110B-49F9-824F-AEE5814A94C2}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570535A1-349F-42CC-BCF8-326C905F2808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C10C973F-D917-4BAA-BD3D-697EEE9C1223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E5917A3C-5542-4FF7-BAF3-6E6DB5015B57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110B-49F9-824F-AEE5814A94C2}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fld id="{6572C66C-47ED-4204-A44A-00949EAECAD6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B021C4DB-84E3-4009-9498-9AD3AA059F43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840E006A-CA8C-41B3-820E-3F809182ED77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110B-49F9-824F-AEE5814A94C2}"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fld id="{D0358460-6BEB-4856-8AD1-3353A2416CBE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BF4E81CC-C575-4A0E-84D7-19D706B2E3C0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0EF570BF-0618-4ABB-B6A4-F509E8D262B7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110B-49F9-824F-AEE5814A94C2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Sheet9!$A$15:$A$23</c:f>
              <c:strCache>
                <c:ptCount val="9"/>
                <c:pt idx="0">
                  <c:v>Biotechnology and Food Science</c:v>
                </c:pt>
                <c:pt idx="1">
                  <c:v>Chemistry</c:v>
                </c:pt>
                <c:pt idx="2">
                  <c:v>Food and Nutrition: Consumer Sciences</c:v>
                </c:pt>
                <c:pt idx="3">
                  <c:v>Horticulture</c:v>
                </c:pt>
                <c:pt idx="4">
                  <c:v>Maritime Studies</c:v>
                </c:pt>
                <c:pt idx="5">
                  <c:v>Sport Studies</c:v>
                </c:pt>
                <c:pt idx="6">
                  <c:v>Mathemathics</c:v>
                </c:pt>
                <c:pt idx="7">
                  <c:v>Physics</c:v>
                </c:pt>
                <c:pt idx="8">
                  <c:v>Textile Science and Apparel Technology</c:v>
                </c:pt>
              </c:strCache>
            </c:strRef>
          </c:cat>
          <c:val>
            <c:numRef>
              <c:f>Sheet9!$B$15:$B$23</c:f>
              <c:numCache>
                <c:formatCode>General</c:formatCode>
                <c:ptCount val="9"/>
                <c:pt idx="0">
                  <c:v>559</c:v>
                </c:pt>
                <c:pt idx="1">
                  <c:v>375</c:v>
                </c:pt>
                <c:pt idx="2">
                  <c:v>305</c:v>
                </c:pt>
                <c:pt idx="3">
                  <c:v>296</c:v>
                </c:pt>
                <c:pt idx="4">
                  <c:v>289</c:v>
                </c:pt>
                <c:pt idx="5">
                  <c:v>164</c:v>
                </c:pt>
                <c:pt idx="6">
                  <c:v>74</c:v>
                </c:pt>
                <c:pt idx="7">
                  <c:v>5</c:v>
                </c:pt>
                <c:pt idx="8">
                  <c:v>303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110B-49F9-824F-AEE5814A94C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2022 </a:t>
            </a:r>
          </a:p>
          <a:p>
            <a:pPr>
              <a:defRPr/>
            </a:pPr>
            <a:r>
              <a:rPr lang="en-US" sz="1800" b="0" i="0" baseline="0" dirty="0">
                <a:effectLst/>
              </a:rPr>
              <a:t>Total Distribution of Headcount (Actual and Planned) for Postgraduate from each Department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19472916666666668"/>
          <c:y val="1.4814816975038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'[Acad_Qual_report_2021_2023_App_Sciences_Additional (2).xlsx]Sheet1'!$O$2</c:f>
              <c:strCache>
                <c:ptCount val="1"/>
                <c:pt idx="0">
                  <c:v>Actual 2022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'[Acad_Qual_report_2021_2023_App_Sciences_Additional (2).xlsx]Sheet1'!$N$3:$N$8</c:f>
              <c:strCache>
                <c:ptCount val="6"/>
                <c:pt idx="0">
                  <c:v>Biotechnology and Food Science</c:v>
                </c:pt>
                <c:pt idx="1">
                  <c:v>Chemistry</c:v>
                </c:pt>
                <c:pt idx="2">
                  <c:v>Food and Nutrition: Consumer Sciences</c:v>
                </c:pt>
                <c:pt idx="3">
                  <c:v>Maritime Studies</c:v>
                </c:pt>
                <c:pt idx="4">
                  <c:v>Physics</c:v>
                </c:pt>
                <c:pt idx="5">
                  <c:v>Faculty</c:v>
                </c:pt>
              </c:strCache>
            </c:strRef>
          </c:cat>
          <c:val>
            <c:numRef>
              <c:f>'[Acad_Qual_report_2021_2023_App_Sciences_Additional (2).xlsx]Sheet1'!$O$3:$O$8</c:f>
              <c:numCache>
                <c:formatCode>General</c:formatCode>
                <c:ptCount val="6"/>
                <c:pt idx="0">
                  <c:v>73</c:v>
                </c:pt>
                <c:pt idx="1">
                  <c:v>41</c:v>
                </c:pt>
                <c:pt idx="2">
                  <c:v>23</c:v>
                </c:pt>
                <c:pt idx="3">
                  <c:v>0</c:v>
                </c:pt>
                <c:pt idx="4">
                  <c:v>5</c:v>
                </c:pt>
                <c:pt idx="5">
                  <c:v>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7E-8547-986A-77F5068B62BD}"/>
            </c:ext>
          </c:extLst>
        </c:ser>
        <c:ser>
          <c:idx val="1"/>
          <c:order val="1"/>
          <c:tx>
            <c:strRef>
              <c:f>'[Acad_Qual_report_2021_2023_App_Sciences_Additional (2).xlsx]Sheet1'!$P$2</c:f>
              <c:strCache>
                <c:ptCount val="1"/>
                <c:pt idx="0">
                  <c:v>Planned 2022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'[Acad_Qual_report_2021_2023_App_Sciences_Additional (2).xlsx]Sheet1'!$N$3:$N$8</c:f>
              <c:strCache>
                <c:ptCount val="6"/>
                <c:pt idx="0">
                  <c:v>Biotechnology and Food Science</c:v>
                </c:pt>
                <c:pt idx="1">
                  <c:v>Chemistry</c:v>
                </c:pt>
                <c:pt idx="2">
                  <c:v>Food and Nutrition: Consumer Sciences</c:v>
                </c:pt>
                <c:pt idx="3">
                  <c:v>Maritime Studies</c:v>
                </c:pt>
                <c:pt idx="4">
                  <c:v>Physics</c:v>
                </c:pt>
                <c:pt idx="5">
                  <c:v>Faculty</c:v>
                </c:pt>
              </c:strCache>
            </c:strRef>
          </c:cat>
          <c:val>
            <c:numRef>
              <c:f>'[Acad_Qual_report_2021_2023_App_Sciences_Additional (2).xlsx]Sheet1'!$P$3:$P$8</c:f>
              <c:numCache>
                <c:formatCode>General</c:formatCode>
                <c:ptCount val="6"/>
                <c:pt idx="0">
                  <c:v>102</c:v>
                </c:pt>
                <c:pt idx="1">
                  <c:v>37</c:v>
                </c:pt>
                <c:pt idx="2">
                  <c:v>20</c:v>
                </c:pt>
                <c:pt idx="3">
                  <c:v>5</c:v>
                </c:pt>
                <c:pt idx="4">
                  <c:v>3</c:v>
                </c:pt>
                <c:pt idx="5">
                  <c:v>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7E-8547-986A-77F5068B62BD}"/>
            </c:ext>
          </c:extLst>
        </c:ser>
        <c:ser>
          <c:idx val="2"/>
          <c:order val="2"/>
          <c:tx>
            <c:strRef>
              <c:f>'[Acad_Qual_report_2021_2023_App_Sciences_Additional (2).xlsx]Sheet1'!$Q$2</c:f>
              <c:strCache>
                <c:ptCount val="1"/>
                <c:pt idx="0">
                  <c:v>2022 Difference between (Actual &amp; Planned)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'[Acad_Qual_report_2021_2023_App_Sciences_Additional (2).xlsx]Sheet1'!$N$3:$N$8</c:f>
              <c:strCache>
                <c:ptCount val="6"/>
                <c:pt idx="0">
                  <c:v>Biotechnology and Food Science</c:v>
                </c:pt>
                <c:pt idx="1">
                  <c:v>Chemistry</c:v>
                </c:pt>
                <c:pt idx="2">
                  <c:v>Food and Nutrition: Consumer Sciences</c:v>
                </c:pt>
                <c:pt idx="3">
                  <c:v>Maritime Studies</c:v>
                </c:pt>
                <c:pt idx="4">
                  <c:v>Physics</c:v>
                </c:pt>
                <c:pt idx="5">
                  <c:v>Faculty</c:v>
                </c:pt>
              </c:strCache>
            </c:strRef>
          </c:cat>
          <c:val>
            <c:numRef>
              <c:f>'[Acad_Qual_report_2021_2023_App_Sciences_Additional (2).xlsx]Sheet1'!$Q$3:$Q$8</c:f>
              <c:numCache>
                <c:formatCode>General</c:formatCode>
                <c:ptCount val="6"/>
                <c:pt idx="0">
                  <c:v>-29</c:v>
                </c:pt>
                <c:pt idx="1">
                  <c:v>4</c:v>
                </c:pt>
                <c:pt idx="2">
                  <c:v>3</c:v>
                </c:pt>
                <c:pt idx="3">
                  <c:v>-5</c:v>
                </c:pt>
                <c:pt idx="4">
                  <c:v>2</c:v>
                </c:pt>
                <c:pt idx="5">
                  <c:v>-25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7E-8547-986A-77F5068B62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28558384"/>
        <c:axId val="328557208"/>
      </c:barChart>
      <c:catAx>
        <c:axId val="328558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557208"/>
        <c:crosses val="autoZero"/>
        <c:auto val="1"/>
        <c:lblAlgn val="ctr"/>
        <c:lblOffset val="100"/>
        <c:noMultiLvlLbl val="0"/>
      </c:catAx>
      <c:valAx>
        <c:axId val="328557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55838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2023</a:t>
            </a:r>
            <a:endParaRPr lang="en-US">
              <a:effectLst/>
            </a:endParaRPr>
          </a:p>
          <a:p>
            <a:pPr>
              <a:defRPr/>
            </a:pPr>
            <a:r>
              <a:rPr lang="en-US" sz="1800" b="0" i="0" baseline="0">
                <a:effectLst/>
              </a:rPr>
              <a:t>FAS Department Percentage &amp; Headcount of SET </a:t>
            </a:r>
            <a:endParaRPr lang="en-US">
              <a:effectLst/>
            </a:endParaRPr>
          </a:p>
        </c:rich>
      </c:tx>
      <c:layout>
        <c:manualLayout>
          <c:xMode val="edge"/>
          <c:yMode val="edge"/>
          <c:x val="0.14218865190037344"/>
          <c:y val="1.65118625380942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3D9-485E-97CD-A98E210BC84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3D9-485E-97CD-A98E210BC84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3D9-485E-97CD-A98E210BC84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3D9-485E-97CD-A98E210BC84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3D9-485E-97CD-A98E210BC84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3D9-485E-97CD-A98E210BC84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E3D9-485E-97CD-A98E210BC84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E3D9-485E-97CD-A98E210BC84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E3D9-485E-97CD-A98E210BC84A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3920C6AA-7615-4397-A9B5-1DB286893785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ECA56398-F223-430F-98E8-494339387508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5C154773-988E-484C-A8EC-5CAC44CAB999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3D9-485E-97CD-A98E210BC84A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FD19624C-833E-4808-B29F-FFCCBAEEDF08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F5E5A5F3-10F1-4452-ADB3-91B9D768EA7C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05F7B143-D353-477B-84E3-1F1632197254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3D9-485E-97CD-A98E210BC84A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778B784E-0ABB-4CAB-8CD6-17ADA873C989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4263083C-EF40-4FC9-9078-AFF3807F0722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331A7924-8329-4AD7-9496-2AABAD5D32B3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3D9-485E-97CD-A98E210BC84A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9EC79E0F-F646-4FC8-A35A-446B5D078795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702512BB-671D-46C0-8029-B9983BF69F7A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DF4B13C7-63F8-437E-A127-FE26EC4ECEE2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3D9-485E-97CD-A98E210BC84A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078827BA-EC6C-4F28-B15C-B5E958C65BFA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BF3EC257-C0D7-4DBB-AF5D-3130F2AF388C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20E75B70-C682-4BB0-8D39-3658B8916D38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3D9-485E-97CD-A98E210BC84A}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1E3A9BCC-DA42-498C-AE65-B6CF21579B02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54C79E56-B724-4ABB-9A79-DB7859089630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F9983CA5-AD50-47D4-B999-9B21DC62914F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E3D9-485E-97CD-A98E210BC84A}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06C83CA8-9803-4A60-90E0-4161909271A8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C1420143-CF73-4E28-8372-1F7DDF58D9A3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9E475701-F217-4E64-A5FD-E96AC48A4157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E3D9-485E-97CD-A98E210BC84A}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fld id="{93182A86-241A-4B12-A13F-E84B4FE8DFE9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252F54B5-4AE5-44D8-9157-1C86DF3D3D02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EE9A01F9-5446-4D50-BEA3-847925072245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E3D9-485E-97CD-A98E210BC84A}"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fld id="{6B73B0E7-C31D-4457-BB34-7D9B5B2D1A8C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892A3835-598D-49F9-B851-D7504D7A47A6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91BD1018-2788-4DD2-B8ED-4430900E28A5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E3D9-485E-97CD-A98E210BC84A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Sheet9!$A$27:$A$35</c:f>
              <c:strCache>
                <c:ptCount val="9"/>
                <c:pt idx="0">
                  <c:v>Biotechnology and Food Science</c:v>
                </c:pt>
                <c:pt idx="1">
                  <c:v>Chemistry</c:v>
                </c:pt>
                <c:pt idx="2">
                  <c:v>Food and Nutrition: Consumer Sciences</c:v>
                </c:pt>
                <c:pt idx="3">
                  <c:v>Horticulture</c:v>
                </c:pt>
                <c:pt idx="4">
                  <c:v>Maritime Studies</c:v>
                </c:pt>
                <c:pt idx="5">
                  <c:v>Sport Studies</c:v>
                </c:pt>
                <c:pt idx="6">
                  <c:v>Mathematics</c:v>
                </c:pt>
                <c:pt idx="7">
                  <c:v>Physics</c:v>
                </c:pt>
                <c:pt idx="8">
                  <c:v>Textile Science and Apparel Technology</c:v>
                </c:pt>
              </c:strCache>
            </c:strRef>
          </c:cat>
          <c:val>
            <c:numRef>
              <c:f>Sheet9!$B$27:$B$35</c:f>
              <c:numCache>
                <c:formatCode>General</c:formatCode>
                <c:ptCount val="9"/>
                <c:pt idx="0">
                  <c:v>538</c:v>
                </c:pt>
                <c:pt idx="1">
                  <c:v>387</c:v>
                </c:pt>
                <c:pt idx="2">
                  <c:v>253</c:v>
                </c:pt>
                <c:pt idx="3">
                  <c:v>298</c:v>
                </c:pt>
                <c:pt idx="4">
                  <c:v>301</c:v>
                </c:pt>
                <c:pt idx="5">
                  <c:v>208</c:v>
                </c:pt>
                <c:pt idx="6">
                  <c:v>142</c:v>
                </c:pt>
                <c:pt idx="7">
                  <c:v>8</c:v>
                </c:pt>
                <c:pt idx="8">
                  <c:v>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3D9-485E-97CD-A98E210BC8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2023 </a:t>
            </a:r>
          </a:p>
          <a:p>
            <a:pPr>
              <a:defRPr/>
            </a:pPr>
            <a:r>
              <a:rPr lang="en-US" sz="1800" b="0" i="0" baseline="0" dirty="0">
                <a:effectLst/>
              </a:rPr>
              <a:t>Total Distribution of Headcount (Actual and Planned) for Postgraduate from each Department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21868743591596423"/>
          <c:y val="2.22222254625583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'[Acad_Qual_report_2021_2023_App_Sciences_Additional (2).xlsx]Sheet1'!$V$2</c:f>
              <c:strCache>
                <c:ptCount val="1"/>
                <c:pt idx="0">
                  <c:v>Actual 2023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'[Acad_Qual_report_2021_2023_App_Sciences_Additional (2).xlsx]Sheet1'!$U$3:$U$8</c:f>
              <c:strCache>
                <c:ptCount val="6"/>
                <c:pt idx="0">
                  <c:v>Biotechnology and Food Science</c:v>
                </c:pt>
                <c:pt idx="1">
                  <c:v>Chemistry</c:v>
                </c:pt>
                <c:pt idx="2">
                  <c:v>Food and Nutrition: Consumer Sciences</c:v>
                </c:pt>
                <c:pt idx="3">
                  <c:v>Maritime Studies</c:v>
                </c:pt>
                <c:pt idx="4">
                  <c:v>Physics</c:v>
                </c:pt>
                <c:pt idx="5">
                  <c:v>Faculty</c:v>
                </c:pt>
              </c:strCache>
            </c:strRef>
          </c:cat>
          <c:val>
            <c:numRef>
              <c:f>'[Acad_Qual_report_2021_2023_App_Sciences_Additional (2).xlsx]Sheet1'!$V$3:$V$8</c:f>
              <c:numCache>
                <c:formatCode>General</c:formatCode>
                <c:ptCount val="6"/>
                <c:pt idx="0">
                  <c:v>78</c:v>
                </c:pt>
                <c:pt idx="1">
                  <c:v>47</c:v>
                </c:pt>
                <c:pt idx="2">
                  <c:v>22</c:v>
                </c:pt>
                <c:pt idx="3">
                  <c:v>0</c:v>
                </c:pt>
                <c:pt idx="4">
                  <c:v>8</c:v>
                </c:pt>
                <c:pt idx="5">
                  <c:v>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2E-B043-A748-3F0790DCC048}"/>
            </c:ext>
          </c:extLst>
        </c:ser>
        <c:ser>
          <c:idx val="1"/>
          <c:order val="1"/>
          <c:tx>
            <c:strRef>
              <c:f>'[Acad_Qual_report_2021_2023_App_Sciences_Additional (2).xlsx]Sheet1'!$W$2</c:f>
              <c:strCache>
                <c:ptCount val="1"/>
                <c:pt idx="0">
                  <c:v>Planned 2023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'[Acad_Qual_report_2021_2023_App_Sciences_Additional (2).xlsx]Sheet1'!$U$3:$U$8</c:f>
              <c:strCache>
                <c:ptCount val="6"/>
                <c:pt idx="0">
                  <c:v>Biotechnology and Food Science</c:v>
                </c:pt>
                <c:pt idx="1">
                  <c:v>Chemistry</c:v>
                </c:pt>
                <c:pt idx="2">
                  <c:v>Food and Nutrition: Consumer Sciences</c:v>
                </c:pt>
                <c:pt idx="3">
                  <c:v>Maritime Studies</c:v>
                </c:pt>
                <c:pt idx="4">
                  <c:v>Physics</c:v>
                </c:pt>
                <c:pt idx="5">
                  <c:v>Faculty</c:v>
                </c:pt>
              </c:strCache>
            </c:strRef>
          </c:cat>
          <c:val>
            <c:numRef>
              <c:f>'[Acad_Qual_report_2021_2023_App_Sciences_Additional (2).xlsx]Sheet1'!$W$3:$W$8</c:f>
              <c:numCache>
                <c:formatCode>General</c:formatCode>
                <c:ptCount val="6"/>
                <c:pt idx="0">
                  <c:v>89</c:v>
                </c:pt>
                <c:pt idx="1">
                  <c:v>45</c:v>
                </c:pt>
                <c:pt idx="2">
                  <c:v>21</c:v>
                </c:pt>
                <c:pt idx="3">
                  <c:v>3</c:v>
                </c:pt>
                <c:pt idx="4">
                  <c:v>6</c:v>
                </c:pt>
                <c:pt idx="5">
                  <c:v>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2E-B043-A748-3F0790DCC048}"/>
            </c:ext>
          </c:extLst>
        </c:ser>
        <c:ser>
          <c:idx val="2"/>
          <c:order val="2"/>
          <c:tx>
            <c:strRef>
              <c:f>'[Acad_Qual_report_2021_2023_App_Sciences_Additional (2).xlsx]Sheet1'!$X$2</c:f>
              <c:strCache>
                <c:ptCount val="1"/>
                <c:pt idx="0">
                  <c:v>2023 Difference between (Actual &amp; Planned)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'[Acad_Qual_report_2021_2023_App_Sciences_Additional (2).xlsx]Sheet1'!$U$3:$U$8</c:f>
              <c:strCache>
                <c:ptCount val="6"/>
                <c:pt idx="0">
                  <c:v>Biotechnology and Food Science</c:v>
                </c:pt>
                <c:pt idx="1">
                  <c:v>Chemistry</c:v>
                </c:pt>
                <c:pt idx="2">
                  <c:v>Food and Nutrition: Consumer Sciences</c:v>
                </c:pt>
                <c:pt idx="3">
                  <c:v>Maritime Studies</c:v>
                </c:pt>
                <c:pt idx="4">
                  <c:v>Physics</c:v>
                </c:pt>
                <c:pt idx="5">
                  <c:v>Faculty</c:v>
                </c:pt>
              </c:strCache>
            </c:strRef>
          </c:cat>
          <c:val>
            <c:numRef>
              <c:f>'[Acad_Qual_report_2021_2023_App_Sciences_Additional (2).xlsx]Sheet1'!$X$3:$X$8</c:f>
              <c:numCache>
                <c:formatCode>General</c:formatCode>
                <c:ptCount val="6"/>
                <c:pt idx="0">
                  <c:v>-11</c:v>
                </c:pt>
                <c:pt idx="1">
                  <c:v>2</c:v>
                </c:pt>
                <c:pt idx="2">
                  <c:v>1</c:v>
                </c:pt>
                <c:pt idx="3">
                  <c:v>-3</c:v>
                </c:pt>
                <c:pt idx="4">
                  <c:v>2</c:v>
                </c:pt>
                <c:pt idx="5">
                  <c:v>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2E-B043-A748-3F0790DCC04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2981160"/>
        <c:axId val="282975280"/>
      </c:barChart>
      <c:catAx>
        <c:axId val="282981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975280"/>
        <c:crosses val="autoZero"/>
        <c:auto val="1"/>
        <c:lblAlgn val="ctr"/>
        <c:lblOffset val="100"/>
        <c:noMultiLvlLbl val="0"/>
      </c:catAx>
      <c:valAx>
        <c:axId val="28297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98116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2021-2023</a:t>
            </a:r>
          </a:p>
          <a:p>
            <a:pPr>
              <a:defRPr/>
            </a:pPr>
            <a:r>
              <a:rPr lang="en-US" baseline="0" dirty="0"/>
              <a:t> </a:t>
            </a:r>
            <a:r>
              <a:rPr lang="en-US" sz="1800" baseline="0" dirty="0"/>
              <a:t>Headcount for African Postgraduate Students </a:t>
            </a:r>
            <a:r>
              <a:rPr lang="en-US" baseline="0" dirty="0"/>
              <a:t>.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[Acad_Qual_report_2021_2023_App_Sciences_Additional.xlsx]Sheet2!$A$2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[Acad_Qual_report_2021_2023_App_Sciences_Additional.xlsx]Sheet2!$B$1:$F$1</c:f>
              <c:strCache>
                <c:ptCount val="5"/>
                <c:pt idx="0">
                  <c:v>Biotechnology and Food Science </c:v>
                </c:pt>
                <c:pt idx="1">
                  <c:v>Chemistry </c:v>
                </c:pt>
                <c:pt idx="2">
                  <c:v>Food and Nutrition: Consumer Sciences </c:v>
                </c:pt>
                <c:pt idx="3">
                  <c:v>Physics </c:v>
                </c:pt>
                <c:pt idx="4">
                  <c:v>Faculty</c:v>
                </c:pt>
              </c:strCache>
            </c:strRef>
          </c:cat>
          <c:val>
            <c:numRef>
              <c:f>[Acad_Qual_report_2021_2023_App_Sciences_Additional.xlsx]Sheet2!$B$2:$F$2</c:f>
              <c:numCache>
                <c:formatCode>General</c:formatCode>
                <c:ptCount val="5"/>
                <c:pt idx="0">
                  <c:v>17</c:v>
                </c:pt>
                <c:pt idx="1">
                  <c:v>22</c:v>
                </c:pt>
                <c:pt idx="2">
                  <c:v>7</c:v>
                </c:pt>
                <c:pt idx="3">
                  <c:v>0</c:v>
                </c:pt>
                <c:pt idx="4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A6-42C4-9A57-CEF05614AA4F}"/>
            </c:ext>
          </c:extLst>
        </c:ser>
        <c:ser>
          <c:idx val="1"/>
          <c:order val="1"/>
          <c:tx>
            <c:strRef>
              <c:f>[Acad_Qual_report_2021_2023_App_Sciences_Additional.xlsx]Sheet2!$A$3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[Acad_Qual_report_2021_2023_App_Sciences_Additional.xlsx]Sheet2!$B$1:$F$1</c:f>
              <c:strCache>
                <c:ptCount val="5"/>
                <c:pt idx="0">
                  <c:v>Biotechnology and Food Science </c:v>
                </c:pt>
                <c:pt idx="1">
                  <c:v>Chemistry </c:v>
                </c:pt>
                <c:pt idx="2">
                  <c:v>Food and Nutrition: Consumer Sciences </c:v>
                </c:pt>
                <c:pt idx="3">
                  <c:v>Physics </c:v>
                </c:pt>
                <c:pt idx="4">
                  <c:v>Faculty</c:v>
                </c:pt>
              </c:strCache>
            </c:strRef>
          </c:cat>
          <c:val>
            <c:numRef>
              <c:f>[Acad_Qual_report_2021_2023_App_Sciences_Additional.xlsx]Sheet2!$B$3:$F$3</c:f>
              <c:numCache>
                <c:formatCode>General</c:formatCode>
                <c:ptCount val="5"/>
                <c:pt idx="0">
                  <c:v>14</c:v>
                </c:pt>
                <c:pt idx="1">
                  <c:v>20</c:v>
                </c:pt>
                <c:pt idx="2">
                  <c:v>10</c:v>
                </c:pt>
                <c:pt idx="3">
                  <c:v>0</c:v>
                </c:pt>
                <c:pt idx="4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A6-42C4-9A57-CEF05614AA4F}"/>
            </c:ext>
          </c:extLst>
        </c:ser>
        <c:ser>
          <c:idx val="2"/>
          <c:order val="2"/>
          <c:tx>
            <c:strRef>
              <c:f>[Acad_Qual_report_2021_2023_App_Sciences_Additional.xlsx]Sheet2!$A$4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[Acad_Qual_report_2021_2023_App_Sciences_Additional.xlsx]Sheet2!$B$1:$F$1</c:f>
              <c:strCache>
                <c:ptCount val="5"/>
                <c:pt idx="0">
                  <c:v>Biotechnology and Food Science </c:v>
                </c:pt>
                <c:pt idx="1">
                  <c:v>Chemistry </c:v>
                </c:pt>
                <c:pt idx="2">
                  <c:v>Food and Nutrition: Consumer Sciences </c:v>
                </c:pt>
                <c:pt idx="3">
                  <c:v>Physics </c:v>
                </c:pt>
                <c:pt idx="4">
                  <c:v>Faculty</c:v>
                </c:pt>
              </c:strCache>
            </c:strRef>
          </c:cat>
          <c:val>
            <c:numRef>
              <c:f>[Acad_Qual_report_2021_2023_App_Sciences_Additional.xlsx]Sheet2!$B$4:$F$4</c:f>
              <c:numCache>
                <c:formatCode>General</c:formatCode>
                <c:ptCount val="5"/>
                <c:pt idx="0">
                  <c:v>19</c:v>
                </c:pt>
                <c:pt idx="1">
                  <c:v>24</c:v>
                </c:pt>
                <c:pt idx="2">
                  <c:v>11</c:v>
                </c:pt>
                <c:pt idx="3">
                  <c:v>1</c:v>
                </c:pt>
                <c:pt idx="4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A6-42C4-9A57-CEF05614AA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2977240"/>
        <c:axId val="282977632"/>
      </c:barChart>
      <c:catAx>
        <c:axId val="282977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977632"/>
        <c:crosses val="autoZero"/>
        <c:auto val="1"/>
        <c:lblAlgn val="ctr"/>
        <c:lblOffset val="100"/>
        <c:noMultiLvlLbl val="0"/>
      </c:catAx>
      <c:valAx>
        <c:axId val="28297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9772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2021-2023</a:t>
            </a:r>
            <a:r>
              <a:rPr lang="en-US" sz="1800" b="1" baseline="0" dirty="0"/>
              <a:t> </a:t>
            </a:r>
          </a:p>
          <a:p>
            <a:pPr>
              <a:defRPr/>
            </a:pPr>
            <a:r>
              <a:rPr lang="en-US" sz="1800" baseline="0" dirty="0"/>
              <a:t>Headcount of International Postgraduate Students</a:t>
            </a:r>
            <a:r>
              <a:rPr lang="en-US" sz="1800" baseline="0" dirty="0">
                <a:solidFill>
                  <a:srgbClr val="FF0000"/>
                </a:solidFill>
              </a:rPr>
              <a:t> 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Sheet3!$A$2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Sheet3!$B$1:$F$1</c:f>
              <c:strCache>
                <c:ptCount val="5"/>
                <c:pt idx="0">
                  <c:v>Biotechnology and Food Science </c:v>
                </c:pt>
                <c:pt idx="1">
                  <c:v>Chemistry </c:v>
                </c:pt>
                <c:pt idx="2">
                  <c:v>Food and Nutrition: Consumer Sciences </c:v>
                </c:pt>
                <c:pt idx="3">
                  <c:v>Physics </c:v>
                </c:pt>
                <c:pt idx="4">
                  <c:v>Faculty</c:v>
                </c:pt>
              </c:strCache>
            </c:strRef>
          </c:cat>
          <c:val>
            <c:numRef>
              <c:f>Sheet3!$B$2:$F$2</c:f>
              <c:numCache>
                <c:formatCode>General</c:formatCode>
                <c:ptCount val="5"/>
                <c:pt idx="0">
                  <c:v>23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E7-4A24-A680-68A0C705EC51}"/>
            </c:ext>
          </c:extLst>
        </c:ser>
        <c:ser>
          <c:idx val="1"/>
          <c:order val="1"/>
          <c:tx>
            <c:strRef>
              <c:f>Sheet3!$A$3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Sheet3!$B$1:$F$1</c:f>
              <c:strCache>
                <c:ptCount val="5"/>
                <c:pt idx="0">
                  <c:v>Biotechnology and Food Science </c:v>
                </c:pt>
                <c:pt idx="1">
                  <c:v>Chemistry </c:v>
                </c:pt>
                <c:pt idx="2">
                  <c:v>Food and Nutrition: Consumer Sciences </c:v>
                </c:pt>
                <c:pt idx="3">
                  <c:v>Physics </c:v>
                </c:pt>
                <c:pt idx="4">
                  <c:v>Faculty</c:v>
                </c:pt>
              </c:strCache>
            </c:strRef>
          </c:cat>
          <c:val>
            <c:numRef>
              <c:f>Sheet3!$B$3:$F$3</c:f>
              <c:numCache>
                <c:formatCode>General</c:formatCode>
                <c:ptCount val="5"/>
                <c:pt idx="0">
                  <c:v>25</c:v>
                </c:pt>
                <c:pt idx="1">
                  <c:v>2</c:v>
                </c:pt>
                <c:pt idx="2">
                  <c:v>2</c:v>
                </c:pt>
                <c:pt idx="3">
                  <c:v>0</c:v>
                </c:pt>
                <c:pt idx="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E7-4A24-A680-68A0C705EC51}"/>
            </c:ext>
          </c:extLst>
        </c:ser>
        <c:ser>
          <c:idx val="2"/>
          <c:order val="2"/>
          <c:tx>
            <c:strRef>
              <c:f>Sheet3!$A$4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Sheet3!$B$1:$F$1</c:f>
              <c:strCache>
                <c:ptCount val="5"/>
                <c:pt idx="0">
                  <c:v>Biotechnology and Food Science </c:v>
                </c:pt>
                <c:pt idx="1">
                  <c:v>Chemistry </c:v>
                </c:pt>
                <c:pt idx="2">
                  <c:v>Food and Nutrition: Consumer Sciences </c:v>
                </c:pt>
                <c:pt idx="3">
                  <c:v>Physics </c:v>
                </c:pt>
                <c:pt idx="4">
                  <c:v>Faculty</c:v>
                </c:pt>
              </c:strCache>
            </c:strRef>
          </c:cat>
          <c:val>
            <c:numRef>
              <c:f>Sheet3!$B$4:$F$4</c:f>
              <c:numCache>
                <c:formatCode>General</c:formatCode>
                <c:ptCount val="5"/>
                <c:pt idx="0">
                  <c:v>25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1E7-4A24-A680-68A0C705EC51}"/>
            </c:ext>
          </c:extLst>
        </c:ser>
        <c:ser>
          <c:idx val="3"/>
          <c:order val="3"/>
          <c:tx>
            <c:strRef>
              <c:f>Sheet3!$A$5</c:f>
              <c:strCache>
                <c:ptCount val="1"/>
                <c:pt idx="0">
                  <c:v> Difference 2021-2023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Sheet3!$B$1:$F$1</c:f>
              <c:strCache>
                <c:ptCount val="5"/>
                <c:pt idx="0">
                  <c:v>Biotechnology and Food Science </c:v>
                </c:pt>
                <c:pt idx="1">
                  <c:v>Chemistry </c:v>
                </c:pt>
                <c:pt idx="2">
                  <c:v>Food and Nutrition: Consumer Sciences </c:v>
                </c:pt>
                <c:pt idx="3">
                  <c:v>Physics </c:v>
                </c:pt>
                <c:pt idx="4">
                  <c:v>Faculty</c:v>
                </c:pt>
              </c:strCache>
            </c:strRef>
          </c:cat>
          <c:val>
            <c:numRef>
              <c:f>Sheet3!$B$5:$F$5</c:f>
              <c:numCache>
                <c:formatCode>General</c:formatCode>
                <c:ptCount val="5"/>
                <c:pt idx="0">
                  <c:v>2</c:v>
                </c:pt>
                <c:pt idx="1">
                  <c:v>-3</c:v>
                </c:pt>
                <c:pt idx="2">
                  <c:v>-1</c:v>
                </c:pt>
                <c:pt idx="3">
                  <c:v>0</c:v>
                </c:pt>
                <c:pt idx="4">
                  <c:v>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1E7-4A24-A680-68A0C705EC5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2975672"/>
        <c:axId val="282976456"/>
      </c:barChart>
      <c:catAx>
        <c:axId val="282975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976456"/>
        <c:crosses val="autoZero"/>
        <c:auto val="1"/>
        <c:lblAlgn val="ctr"/>
        <c:lblOffset val="100"/>
        <c:noMultiLvlLbl val="0"/>
      </c:catAx>
      <c:valAx>
        <c:axId val="282976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97567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2021-2023</a:t>
            </a:r>
          </a:p>
          <a:p>
            <a:pPr>
              <a:defRPr/>
            </a:pPr>
            <a:r>
              <a:rPr lang="en-US" sz="1800" baseline="0" dirty="0"/>
              <a:t> </a:t>
            </a:r>
            <a:r>
              <a:rPr lang="en-US" sz="1800" baseline="0" dirty="0" smtClean="0"/>
              <a:t>Total Enrolment </a:t>
            </a:r>
            <a:r>
              <a:rPr lang="en-US" sz="1800" baseline="0" dirty="0"/>
              <a:t>by Department</a:t>
            </a:r>
            <a:endParaRPr lang="en-US" sz="1800" dirty="0"/>
          </a:p>
        </c:rich>
      </c:tx>
      <c:layout>
        <c:manualLayout>
          <c:xMode val="edge"/>
          <c:yMode val="edge"/>
          <c:x val="0.43801824458811062"/>
          <c:y val="1.48148148148148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[Acad_Qual_report_2021_2023_App_Sciences_Additional.xlsx]Sheet4!$B$1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[Acad_Qual_report_2021_2023_App_Sciences_Additional.xlsx]Sheet4!$A$2:$A$12</c:f>
              <c:strCache>
                <c:ptCount val="11"/>
                <c:pt idx="0">
                  <c:v>Biotechnology and Food Science</c:v>
                </c:pt>
                <c:pt idx="1">
                  <c:v>Chemistry</c:v>
                </c:pt>
                <c:pt idx="2">
                  <c:v>Food and Nutrition: Consumer Sciences</c:v>
                </c:pt>
                <c:pt idx="3">
                  <c:v>Horticulture</c:v>
                </c:pt>
                <c:pt idx="4">
                  <c:v>Maritime Studies</c:v>
                </c:pt>
                <c:pt idx="5">
                  <c:v>Physics</c:v>
                </c:pt>
                <c:pt idx="6">
                  <c:v>Textile Science and Apparel Technology</c:v>
                </c:pt>
                <c:pt idx="7">
                  <c:v>Maritime Studies</c:v>
                </c:pt>
                <c:pt idx="8">
                  <c:v>Sport Studies</c:v>
                </c:pt>
                <c:pt idx="9">
                  <c:v>Mathematics</c:v>
                </c:pt>
                <c:pt idx="10">
                  <c:v>Faculty</c:v>
                </c:pt>
              </c:strCache>
            </c:strRef>
          </c:cat>
          <c:val>
            <c:numRef>
              <c:f>[Acad_Qual_report_2021_2023_App_Sciences_Additional.xlsx]Sheet4!$B$2:$B$12</c:f>
              <c:numCache>
                <c:formatCode>General</c:formatCode>
                <c:ptCount val="11"/>
                <c:pt idx="0">
                  <c:v>573</c:v>
                </c:pt>
                <c:pt idx="1">
                  <c:v>347</c:v>
                </c:pt>
                <c:pt idx="2">
                  <c:v>288</c:v>
                </c:pt>
                <c:pt idx="3">
                  <c:v>284</c:v>
                </c:pt>
                <c:pt idx="4">
                  <c:v>375</c:v>
                </c:pt>
                <c:pt idx="5">
                  <c:v>5</c:v>
                </c:pt>
                <c:pt idx="6">
                  <c:v>316</c:v>
                </c:pt>
                <c:pt idx="7">
                  <c:v>304</c:v>
                </c:pt>
                <c:pt idx="8">
                  <c:v>373</c:v>
                </c:pt>
                <c:pt idx="9">
                  <c:v>58</c:v>
                </c:pt>
                <c:pt idx="10">
                  <c:v>2923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D8-45F1-B6CA-83374FCDD492}"/>
            </c:ext>
          </c:extLst>
        </c:ser>
        <c:ser>
          <c:idx val="1"/>
          <c:order val="1"/>
          <c:tx>
            <c:strRef>
              <c:f>[Acad_Qual_report_2021_2023_App_Sciences_Additional.xlsx]Sheet4!$C$1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[Acad_Qual_report_2021_2023_App_Sciences_Additional.xlsx]Sheet4!$A$2:$A$12</c:f>
              <c:strCache>
                <c:ptCount val="11"/>
                <c:pt idx="0">
                  <c:v>Biotechnology and Food Science</c:v>
                </c:pt>
                <c:pt idx="1">
                  <c:v>Chemistry</c:v>
                </c:pt>
                <c:pt idx="2">
                  <c:v>Food and Nutrition: Consumer Sciences</c:v>
                </c:pt>
                <c:pt idx="3">
                  <c:v>Horticulture</c:v>
                </c:pt>
                <c:pt idx="4">
                  <c:v>Maritime Studies</c:v>
                </c:pt>
                <c:pt idx="5">
                  <c:v>Physics</c:v>
                </c:pt>
                <c:pt idx="6">
                  <c:v>Textile Science and Apparel Technology</c:v>
                </c:pt>
                <c:pt idx="7">
                  <c:v>Maritime Studies</c:v>
                </c:pt>
                <c:pt idx="8">
                  <c:v>Sport Studies</c:v>
                </c:pt>
                <c:pt idx="9">
                  <c:v>Mathematics</c:v>
                </c:pt>
                <c:pt idx="10">
                  <c:v>Faculty</c:v>
                </c:pt>
              </c:strCache>
            </c:strRef>
          </c:cat>
          <c:val>
            <c:numRef>
              <c:f>[Acad_Qual_report_2021_2023_App_Sciences_Additional.xlsx]Sheet4!$C$2:$C$12</c:f>
              <c:numCache>
                <c:formatCode>General</c:formatCode>
                <c:ptCount val="11"/>
                <c:pt idx="0">
                  <c:v>559</c:v>
                </c:pt>
                <c:pt idx="1">
                  <c:v>375</c:v>
                </c:pt>
                <c:pt idx="2">
                  <c:v>305</c:v>
                </c:pt>
                <c:pt idx="3">
                  <c:v>296</c:v>
                </c:pt>
                <c:pt idx="4">
                  <c:v>289</c:v>
                </c:pt>
                <c:pt idx="5">
                  <c:v>5</c:v>
                </c:pt>
                <c:pt idx="6">
                  <c:v>303</c:v>
                </c:pt>
                <c:pt idx="7">
                  <c:v>345</c:v>
                </c:pt>
                <c:pt idx="8">
                  <c:v>306</c:v>
                </c:pt>
                <c:pt idx="9">
                  <c:v>74</c:v>
                </c:pt>
                <c:pt idx="10">
                  <c:v>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D8-45F1-B6CA-83374FCDD492}"/>
            </c:ext>
          </c:extLst>
        </c:ser>
        <c:ser>
          <c:idx val="2"/>
          <c:order val="2"/>
          <c:tx>
            <c:strRef>
              <c:f>[Acad_Qual_report_2021_2023_App_Sciences_Additional.xlsx]Sheet4!$D$1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[Acad_Qual_report_2021_2023_App_Sciences_Additional.xlsx]Sheet4!$A$2:$A$12</c:f>
              <c:strCache>
                <c:ptCount val="11"/>
                <c:pt idx="0">
                  <c:v>Biotechnology and Food Science</c:v>
                </c:pt>
                <c:pt idx="1">
                  <c:v>Chemistry</c:v>
                </c:pt>
                <c:pt idx="2">
                  <c:v>Food and Nutrition: Consumer Sciences</c:v>
                </c:pt>
                <c:pt idx="3">
                  <c:v>Horticulture</c:v>
                </c:pt>
                <c:pt idx="4">
                  <c:v>Maritime Studies</c:v>
                </c:pt>
                <c:pt idx="5">
                  <c:v>Physics</c:v>
                </c:pt>
                <c:pt idx="6">
                  <c:v>Textile Science and Apparel Technology</c:v>
                </c:pt>
                <c:pt idx="7">
                  <c:v>Maritime Studies</c:v>
                </c:pt>
                <c:pt idx="8">
                  <c:v>Sport Studies</c:v>
                </c:pt>
                <c:pt idx="9">
                  <c:v>Mathematics</c:v>
                </c:pt>
                <c:pt idx="10">
                  <c:v>Faculty</c:v>
                </c:pt>
              </c:strCache>
            </c:strRef>
          </c:cat>
          <c:val>
            <c:numRef>
              <c:f>[Acad_Qual_report_2021_2023_App_Sciences_Additional.xlsx]Sheet4!$D$2:$D$12</c:f>
              <c:numCache>
                <c:formatCode>General</c:formatCode>
                <c:ptCount val="11"/>
                <c:pt idx="0">
                  <c:v>538</c:v>
                </c:pt>
                <c:pt idx="1">
                  <c:v>387</c:v>
                </c:pt>
                <c:pt idx="2">
                  <c:v>253</c:v>
                </c:pt>
                <c:pt idx="3">
                  <c:v>298</c:v>
                </c:pt>
                <c:pt idx="4">
                  <c:v>301</c:v>
                </c:pt>
                <c:pt idx="5">
                  <c:v>8</c:v>
                </c:pt>
                <c:pt idx="6">
                  <c:v>297</c:v>
                </c:pt>
                <c:pt idx="7">
                  <c:v>397</c:v>
                </c:pt>
                <c:pt idx="8">
                  <c:v>309</c:v>
                </c:pt>
                <c:pt idx="9">
                  <c:v>142</c:v>
                </c:pt>
                <c:pt idx="10">
                  <c:v>2930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D8-45F1-B6CA-83374FCDD492}"/>
            </c:ext>
          </c:extLst>
        </c:ser>
        <c:ser>
          <c:idx val="3"/>
          <c:order val="3"/>
          <c:tx>
            <c:strRef>
              <c:f>[Acad_Qual_report_2021_2023_App_Sciences_Additional.xlsx]Sheet4!$E$1</c:f>
              <c:strCache>
                <c:ptCount val="1"/>
                <c:pt idx="0">
                  <c:v>Difference 2021-2023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[Acad_Qual_report_2021_2023_App_Sciences_Additional.xlsx]Sheet4!$A$2:$A$12</c:f>
              <c:strCache>
                <c:ptCount val="11"/>
                <c:pt idx="0">
                  <c:v>Biotechnology and Food Science</c:v>
                </c:pt>
                <c:pt idx="1">
                  <c:v>Chemistry</c:v>
                </c:pt>
                <c:pt idx="2">
                  <c:v>Food and Nutrition: Consumer Sciences</c:v>
                </c:pt>
                <c:pt idx="3">
                  <c:v>Horticulture</c:v>
                </c:pt>
                <c:pt idx="4">
                  <c:v>Maritime Studies</c:v>
                </c:pt>
                <c:pt idx="5">
                  <c:v>Physics</c:v>
                </c:pt>
                <c:pt idx="6">
                  <c:v>Textile Science and Apparel Technology</c:v>
                </c:pt>
                <c:pt idx="7">
                  <c:v>Maritime Studies</c:v>
                </c:pt>
                <c:pt idx="8">
                  <c:v>Sport Studies</c:v>
                </c:pt>
                <c:pt idx="9">
                  <c:v>Mathematics</c:v>
                </c:pt>
                <c:pt idx="10">
                  <c:v>Faculty</c:v>
                </c:pt>
              </c:strCache>
            </c:strRef>
          </c:cat>
          <c:val>
            <c:numRef>
              <c:f>[Acad_Qual_report_2021_2023_App_Sciences_Additional.xlsx]Sheet4!$E$2:$E$12</c:f>
              <c:numCache>
                <c:formatCode>General</c:formatCode>
                <c:ptCount val="11"/>
                <c:pt idx="0">
                  <c:v>-35</c:v>
                </c:pt>
                <c:pt idx="1">
                  <c:v>40</c:v>
                </c:pt>
                <c:pt idx="2">
                  <c:v>-35</c:v>
                </c:pt>
                <c:pt idx="3">
                  <c:v>14</c:v>
                </c:pt>
                <c:pt idx="4">
                  <c:v>-74</c:v>
                </c:pt>
                <c:pt idx="5">
                  <c:v>3</c:v>
                </c:pt>
                <c:pt idx="6">
                  <c:v>-19</c:v>
                </c:pt>
                <c:pt idx="7">
                  <c:v>93</c:v>
                </c:pt>
                <c:pt idx="8">
                  <c:v>-64</c:v>
                </c:pt>
                <c:pt idx="9">
                  <c:v>84</c:v>
                </c:pt>
                <c:pt idx="1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D8-45F1-B6CA-83374FCDD49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2979984"/>
        <c:axId val="200722944"/>
      </c:barChart>
      <c:catAx>
        <c:axId val="282979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722944"/>
        <c:crosses val="autoZero"/>
        <c:auto val="1"/>
        <c:lblAlgn val="ctr"/>
        <c:lblOffset val="100"/>
        <c:noMultiLvlLbl val="0"/>
      </c:catAx>
      <c:valAx>
        <c:axId val="200722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97998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[Chart in Microsoft PowerPoint]Sheet2!PivotTable5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2021</a:t>
            </a:r>
          </a:p>
          <a:p>
            <a:pPr>
              <a:defRPr/>
            </a:pPr>
            <a:r>
              <a:rPr lang="en-US" sz="1800" b="0" i="0" baseline="0" dirty="0">
                <a:effectLst/>
              </a:rPr>
              <a:t>DUT SET – by Faculty – Student Headcount &amp; </a:t>
            </a:r>
            <a:r>
              <a:rPr lang="en-US" sz="1800" b="0" i="0" baseline="0" dirty="0" smtClean="0">
                <a:effectLst/>
              </a:rPr>
              <a:t>Percentage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32535531496062986"/>
          <c:y val="2.26159230096237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4D4-1B44-9686-33B6F315DAD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4D4-1B44-9686-33B6F315DAD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4D4-1B44-9686-33B6F315DAD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4D4-1B44-9686-33B6F315DADE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6563101D-94AA-471B-BA00-360205662549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E1195B2A-17ED-4D0E-9EA0-D6EFBA5D4998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4EA402EF-B6C3-42D2-9203-F7345121A6D9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4D4-1B44-9686-33B6F315DADE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DACE572A-6AC5-4C7F-986E-28A2A28E5E9F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4331E154-57E2-4139-85D6-A59FE15C3A4C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90D0A7CF-1EC5-481B-9CBD-4DE6A114E335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4D4-1B44-9686-33B6F315DADE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FB2F952A-F4C1-45D4-B03E-E81442380C5F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5B261E53-60A7-4AA3-A6A8-52B023729CF0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10FEB202-CDC8-439A-8EC1-B7FE7910E455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04D4-1B44-9686-33B6F315DADE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0DDEC9B1-D051-4511-A472-C7F11ABC455B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0697553E-C298-4337-8712-B68A95F64C7C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  <a:fld id="{56C8C40C-FB9F-4B0E-8D5C-21F7CF0A9EEB}" type="PERCENTAGE">
                      <a:rPr lang="en-US" baseline="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04D4-1B44-9686-33B6F315DADE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Sheet2!$A$4:$A$8</c:f>
              <c:strCache>
                <c:ptCount val="4"/>
                <c:pt idx="0">
                  <c:v>ACCOUNTING AND INFORMATICS</c:v>
                </c:pt>
                <c:pt idx="1">
                  <c:v>APPLIED SCIENCES</c:v>
                </c:pt>
                <c:pt idx="2">
                  <c:v>ENGINEERING AND THE BUILT ENVIRONMENT</c:v>
                </c:pt>
                <c:pt idx="3">
                  <c:v>HEALTH SCIENCES</c:v>
                </c:pt>
              </c:strCache>
            </c:strRef>
          </c:cat>
          <c:val>
            <c:numRef>
              <c:f>Sheet2!$B$4:$B$8</c:f>
              <c:numCache>
                <c:formatCode>General</c:formatCode>
                <c:ptCount val="4"/>
                <c:pt idx="0">
                  <c:v>3282</c:v>
                </c:pt>
                <c:pt idx="1">
                  <c:v>2188</c:v>
                </c:pt>
                <c:pt idx="2">
                  <c:v>5478</c:v>
                </c:pt>
                <c:pt idx="3">
                  <c:v>2384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4D4-1B44-9686-33B6F315DA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0.0075</cdr:x>
      <cdr:y>0.024</cdr:y>
    </cdr:from>
    <cdr:to>
      <cdr:x>0.18675</cdr:x>
      <cdr:y>0.48176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1440" y="164592"/>
          <a:ext cx="2185416" cy="3139321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i="1" dirty="0" smtClean="0">
              <a:solidFill>
                <a:srgbClr val="FF0000"/>
              </a:solidFill>
            </a:rPr>
            <a:t>FAS SET Data has been revised to include Sport Science and Higher Certificate in Applied Science. These were previously counted towards Management/Commerce and Education respectively</a:t>
          </a:r>
          <a:endParaRPr lang="en-ZA" i="1" dirty="0">
            <a:solidFill>
              <a:srgbClr val="FF0000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0.01092</cdr:x>
      <cdr:y>0.02207</cdr:y>
    </cdr:from>
    <cdr:to>
      <cdr:x>0.19017</cdr:x>
      <cdr:y>0.47983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33096" y="151384"/>
          <a:ext cx="2185416" cy="3139321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i="1" dirty="0" smtClean="0">
              <a:solidFill>
                <a:srgbClr val="FF0000"/>
              </a:solidFill>
            </a:rPr>
            <a:t>FAS SET Data has been revised to include Sport Science and Higher Certificate in Applied Science. These were previously counted towards Management/Commerce and Education respectively</a:t>
          </a:r>
          <a:endParaRPr lang="en-ZA" i="1" dirty="0">
            <a:solidFill>
              <a:srgbClr val="FF0000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DC46-7577-426C-9672-EB0249AB115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05B3-ED1B-4E4C-9454-7609A01E6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DC46-7577-426C-9672-EB0249AB115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05B3-ED1B-4E4C-9454-7609A01E6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DC46-7577-426C-9672-EB0249AB115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05B3-ED1B-4E4C-9454-7609A01E6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4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DC46-7577-426C-9672-EB0249AB115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05B3-ED1B-4E4C-9454-7609A01E6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DC46-7577-426C-9672-EB0249AB115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05B3-ED1B-4E4C-9454-7609A01E6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6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DC46-7577-426C-9672-EB0249AB115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05B3-ED1B-4E4C-9454-7609A01E6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3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DC46-7577-426C-9672-EB0249AB115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05B3-ED1B-4E4C-9454-7609A01E6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1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DC46-7577-426C-9672-EB0249AB115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05B3-ED1B-4E4C-9454-7609A01E6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DC46-7577-426C-9672-EB0249AB115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05B3-ED1B-4E4C-9454-7609A01E6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DC46-7577-426C-9672-EB0249AB115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05B3-ED1B-4E4C-9454-7609A01E6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3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DC46-7577-426C-9672-EB0249AB115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05B3-ED1B-4E4C-9454-7609A01E6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6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0DC46-7577-426C-9672-EB0249AB115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805B3-ED1B-4E4C-9454-7609A01E6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8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cid:image001.png@01DA7F52.D450023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2107" y="2336975"/>
            <a:ext cx="5055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2021 TO 2023</a:t>
            </a:r>
          </a:p>
          <a:p>
            <a:endParaRPr lang="en-US" dirty="0"/>
          </a:p>
          <a:p>
            <a:pPr algn="ctr"/>
            <a:r>
              <a:rPr lang="en-US" dirty="0"/>
              <a:t>ACAD-QUAL REPORT </a:t>
            </a:r>
            <a:r>
              <a:rPr lang="en-US" dirty="0" smtClean="0"/>
              <a:t>: Postgraduate and Science Engineering Technology (SET)</a:t>
            </a:r>
            <a:endParaRPr lang="en-US" dirty="0"/>
          </a:p>
        </p:txBody>
      </p:sp>
      <p:pic>
        <p:nvPicPr>
          <p:cNvPr id="3" name="x_x_Picture 4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022" y="1089660"/>
            <a:ext cx="2931795" cy="982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88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396925510"/>
              </p:ext>
            </p:extLst>
          </p:nvPr>
        </p:nvGraphicFramePr>
        <p:xfrm>
          <a:off x="155448" y="1161288"/>
          <a:ext cx="4443984" cy="3980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63677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343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396925510"/>
              </p:ext>
            </p:extLst>
          </p:nvPr>
        </p:nvGraphicFramePr>
        <p:xfrm>
          <a:off x="155448" y="1161288"/>
          <a:ext cx="4443984" cy="3980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546313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2296" y="100584"/>
            <a:ext cx="2185416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FAS SET Data has been revised to include Sport Science and Higher Certificate in Applied Science. These were previously counted towards Management/Commerce and Education respectively</a:t>
            </a:r>
            <a:endParaRPr lang="en-ZA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78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301708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189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764710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490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236725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951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093658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68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26353"/>
              </p:ext>
            </p:extLst>
          </p:nvPr>
        </p:nvGraphicFramePr>
        <p:xfrm>
          <a:off x="115613" y="3694386"/>
          <a:ext cx="5266055" cy="3048000"/>
        </p:xfrm>
        <a:graphic>
          <a:graphicData uri="http://schemas.openxmlformats.org/drawingml/2006/table">
            <a:tbl>
              <a:tblPr firstRow="1" firstCol="1" bandRow="1"/>
              <a:tblGrid>
                <a:gridCol w="2260600">
                  <a:extLst>
                    <a:ext uri="{9D8B030D-6E8A-4147-A177-3AD203B41FA5}">
                      <a16:colId xmlns:a16="http://schemas.microsoft.com/office/drawing/2014/main" val="892722879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89171729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325813098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Major Field of Study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006353"/>
                  </a:ext>
                </a:extLst>
              </a:tr>
              <a:tr h="190500">
                <a:tc rowSpan="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SET (81%)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Biotechnology and Food Science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573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76823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Chemistry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347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83226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Food and Nutrition: Consumer Sciences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288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45463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Horticulture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284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8154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Maritime Studies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375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51509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Physics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93720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Textile Science and Apparel Technology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316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69214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Sport Studies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121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2260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Mathematics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005243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SET Total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b="1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2367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453574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32359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Business/Commerce (19%)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Maritime Studies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304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92595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Sport Studies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252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841713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Business/Commerce Total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b="1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556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974441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2923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279189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2203158"/>
              </p:ext>
            </p:extLst>
          </p:nvPr>
        </p:nvGraphicFramePr>
        <p:xfrm>
          <a:off x="4393324" y="0"/>
          <a:ext cx="7798676" cy="5759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378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199795"/>
              </p:ext>
            </p:extLst>
          </p:nvPr>
        </p:nvGraphicFramePr>
        <p:xfrm>
          <a:off x="147145" y="3649279"/>
          <a:ext cx="5266690" cy="2996121"/>
        </p:xfrm>
        <a:graphic>
          <a:graphicData uri="http://schemas.openxmlformats.org/drawingml/2006/table">
            <a:tbl>
              <a:tblPr firstRow="1" firstCol="1" bandRow="1"/>
              <a:tblGrid>
                <a:gridCol w="2260600">
                  <a:extLst>
                    <a:ext uri="{9D8B030D-6E8A-4147-A177-3AD203B41FA5}">
                      <a16:colId xmlns:a16="http://schemas.microsoft.com/office/drawing/2014/main" val="1091403958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977037066"/>
                    </a:ext>
                  </a:extLst>
                </a:gridCol>
                <a:gridCol w="745490">
                  <a:extLst>
                    <a:ext uri="{9D8B030D-6E8A-4147-A177-3AD203B41FA5}">
                      <a16:colId xmlns:a16="http://schemas.microsoft.com/office/drawing/2014/main" val="35935582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Major Field of Study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357107"/>
                  </a:ext>
                </a:extLst>
              </a:tr>
              <a:tr h="190500">
                <a:tc rowSpan="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SET(83%)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Biotechnology and Food Science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559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60637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Chemistry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375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67731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Food and Nutrition: Consumer Sciences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305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18533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Horticulture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296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8174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Maritime Studies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289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98147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Physics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81200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Textile Science and Apparel Technology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303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73562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Sport Studies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164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65988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Mathematics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057796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SET Total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2370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646493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574419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Business/Commerce (17%)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Maritime Studies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16909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Sport Studies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296248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Business/Commerce Total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7538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2857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5284"/>
                  </a:ext>
                </a:extLst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764783"/>
              </p:ext>
            </p:extLst>
          </p:nvPr>
        </p:nvGraphicFramePr>
        <p:xfrm>
          <a:off x="4918841" y="0"/>
          <a:ext cx="7082907" cy="5391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901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531192"/>
              </p:ext>
            </p:extLst>
          </p:nvPr>
        </p:nvGraphicFramePr>
        <p:xfrm>
          <a:off x="136634" y="3704897"/>
          <a:ext cx="5266690" cy="3048000"/>
        </p:xfrm>
        <a:graphic>
          <a:graphicData uri="http://schemas.openxmlformats.org/drawingml/2006/table">
            <a:tbl>
              <a:tblPr firstRow="1" firstCol="1" bandRow="1"/>
              <a:tblGrid>
                <a:gridCol w="2260600">
                  <a:extLst>
                    <a:ext uri="{9D8B030D-6E8A-4147-A177-3AD203B41FA5}">
                      <a16:colId xmlns:a16="http://schemas.microsoft.com/office/drawing/2014/main" val="1471734464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088704011"/>
                    </a:ext>
                  </a:extLst>
                </a:gridCol>
                <a:gridCol w="745490">
                  <a:extLst>
                    <a:ext uri="{9D8B030D-6E8A-4147-A177-3AD203B41FA5}">
                      <a16:colId xmlns:a16="http://schemas.microsoft.com/office/drawing/2014/main" val="383078742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Major Field of Study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669375"/>
                  </a:ext>
                </a:extLst>
              </a:tr>
              <a:tr h="190500">
                <a:tc rowSpan="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SET (83%)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Biotechnology and Food Science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538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82603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Chemistry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387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70710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Food and Nutrition: Consumer Sciences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253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67814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Horticulture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298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11844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Maritime Studies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301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52627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Physics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47603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Textile Science and Apparel Technology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18168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Sport Studies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208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82255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Mathematics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877162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SET Total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2432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32570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736613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Business/Commerce (17%)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Maritime Studies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34170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Sport Studies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299241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Business/Commerce Total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498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971096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85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2930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965374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1256522"/>
              </p:ext>
            </p:extLst>
          </p:nvPr>
        </p:nvGraphicFramePr>
        <p:xfrm>
          <a:off x="3699641" y="0"/>
          <a:ext cx="8492359" cy="5223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16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369262"/>
              </p:ext>
            </p:extLst>
          </p:nvPr>
        </p:nvGraphicFramePr>
        <p:xfrm>
          <a:off x="8967216" y="4852416"/>
          <a:ext cx="3124200" cy="1905000"/>
        </p:xfrm>
        <a:graphic>
          <a:graphicData uri="http://schemas.openxmlformats.org/drawingml/2006/table">
            <a:tbl>
              <a:tblPr/>
              <a:tblGrid>
                <a:gridCol w="2260600">
                  <a:extLst>
                    <a:ext uri="{9D8B030D-6E8A-4147-A177-3AD203B41FA5}">
                      <a16:colId xmlns:a16="http://schemas.microsoft.com/office/drawing/2014/main" val="1000047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62413568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8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Department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8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4232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8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Biotechnology and Food Science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9939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8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Chemistry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6548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Food and Nutrition: Consumer Sciences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087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8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Horticulture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3345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8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Maritime Studies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2514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8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Physics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0122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Textile Science and Apparel Technology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ZA" sz="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33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8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Sport Studies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ZA" sz="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5974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8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Mathematics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ZA" sz="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254822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0291530"/>
              </p:ext>
            </p:extLst>
          </p:nvPr>
        </p:nvGraphicFramePr>
        <p:xfrm>
          <a:off x="1" y="0"/>
          <a:ext cx="10776856" cy="6348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405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26664" y="566928"/>
            <a:ext cx="610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CC66FF"/>
                </a:solidFill>
              </a:rPr>
              <a:t>Postgraduate Data Sets</a:t>
            </a:r>
            <a:endParaRPr lang="en-ZA" sz="4800" b="1" dirty="0">
              <a:solidFill>
                <a:srgbClr val="CC66FF"/>
              </a:solidFill>
            </a:endParaRPr>
          </a:p>
        </p:txBody>
      </p:sp>
      <p:pic>
        <p:nvPicPr>
          <p:cNvPr id="1026" name="Picture 2" descr="What is a Postgraduate Degree? A Definition &amp; Gu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75"/>
            <a:ext cx="102870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0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203132"/>
              </p:ext>
            </p:extLst>
          </p:nvPr>
        </p:nvGraphicFramePr>
        <p:xfrm>
          <a:off x="9067799" y="4953000"/>
          <a:ext cx="3124200" cy="1905000"/>
        </p:xfrm>
        <a:graphic>
          <a:graphicData uri="http://schemas.openxmlformats.org/drawingml/2006/table">
            <a:tbl>
              <a:tblPr/>
              <a:tblGrid>
                <a:gridCol w="2260600">
                  <a:extLst>
                    <a:ext uri="{9D8B030D-6E8A-4147-A177-3AD203B41FA5}">
                      <a16:colId xmlns:a16="http://schemas.microsoft.com/office/drawing/2014/main" val="301043903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61754476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8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Department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8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730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8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Biotechnology and Food Science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1401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8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Chemistry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5344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Food and Nutrition: Consumer Sciences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3730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8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Horticulture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2223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8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Maritime Studies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3801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8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Physics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0763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Textile Science and Apparel Technology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0476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8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Sport Studies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ZA" sz="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0085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8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Mathematics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ZA" sz="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278879"/>
                  </a:ext>
                </a:extLst>
              </a:tr>
            </a:tbl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678302"/>
              </p:ext>
            </p:extLst>
          </p:nvPr>
        </p:nvGraphicFramePr>
        <p:xfrm>
          <a:off x="0" y="0"/>
          <a:ext cx="1073766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64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879308"/>
              </p:ext>
            </p:extLst>
          </p:nvPr>
        </p:nvGraphicFramePr>
        <p:xfrm>
          <a:off x="9067800" y="4953000"/>
          <a:ext cx="3124200" cy="1905000"/>
        </p:xfrm>
        <a:graphic>
          <a:graphicData uri="http://schemas.openxmlformats.org/drawingml/2006/table">
            <a:tbl>
              <a:tblPr/>
              <a:tblGrid>
                <a:gridCol w="2260600">
                  <a:extLst>
                    <a:ext uri="{9D8B030D-6E8A-4147-A177-3AD203B41FA5}">
                      <a16:colId xmlns:a16="http://schemas.microsoft.com/office/drawing/2014/main" val="14616284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8236103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8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Department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8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100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8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Biotechnology and Food Science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506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8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Chemistry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17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Food and Nutrition: Consumer Sciences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765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8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Horticulture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138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8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Maritime Studies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0404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8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Physics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063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Textile Science and Apparel Technology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8812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8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Sport Studies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5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208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410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8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Mathematics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5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142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108940"/>
                  </a:ext>
                </a:extLst>
              </a:tr>
            </a:tbl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503051"/>
              </p:ext>
            </p:extLst>
          </p:nvPr>
        </p:nvGraphicFramePr>
        <p:xfrm>
          <a:off x="-221673" y="0"/>
          <a:ext cx="12413673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0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5075673"/>
              </p:ext>
            </p:extLst>
          </p:nvPr>
        </p:nvGraphicFramePr>
        <p:xfrm>
          <a:off x="1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236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203660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169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8810908"/>
              </p:ext>
            </p:extLst>
          </p:nvPr>
        </p:nvGraphicFramePr>
        <p:xfrm>
          <a:off x="0" y="0"/>
          <a:ext cx="12191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200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02602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559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6652737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531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7768306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7092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08576" y="1444752"/>
            <a:ext cx="2523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CC66FF"/>
                </a:solidFill>
              </a:rPr>
              <a:t>SET Data</a:t>
            </a:r>
            <a:endParaRPr lang="en-ZA" sz="4400" b="1" dirty="0">
              <a:solidFill>
                <a:srgbClr val="CC66FF"/>
              </a:solidFill>
            </a:endParaRPr>
          </a:p>
        </p:txBody>
      </p:sp>
      <p:pic>
        <p:nvPicPr>
          <p:cNvPr id="2050" name="Picture 2" descr="https://encrypted-tbn0.gstatic.com/images?q=tbn:ANd9GcTu4arWpV_xApA_KDdh2mhLucYFoc47xFTiQw&amp;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2" r="35496"/>
          <a:stretch/>
        </p:blipFill>
        <p:spPr bwMode="auto">
          <a:xfrm>
            <a:off x="356615" y="4737300"/>
            <a:ext cx="1673353" cy="212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encrypted-tbn0.gstatic.com/images?q=tbn:ANd9GcTu4arWpV_xApA_KDdh2mhLucYFoc47xFTiQw&amp;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48"/>
          <a:stretch/>
        </p:blipFill>
        <p:spPr bwMode="auto">
          <a:xfrm>
            <a:off x="5056632" y="4737302"/>
            <a:ext cx="1831847" cy="212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encrypted-tbn0.gstatic.com/images?q=tbn:ANd9GcTu4arWpV_xApA_KDdh2mhLucYFoc47xFTiQw&amp;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79"/>
          <a:stretch/>
        </p:blipFill>
        <p:spPr bwMode="auto">
          <a:xfrm>
            <a:off x="10162031" y="4737301"/>
            <a:ext cx="1851407" cy="212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46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859</Words>
  <Application>Microsoft Office PowerPoint</Application>
  <PresentationFormat>Widescreen</PresentationFormat>
  <Paragraphs>268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wicknell m</dc:creator>
  <cp:lastModifiedBy>Nivar Somaru</cp:lastModifiedBy>
  <cp:revision>37</cp:revision>
  <dcterms:created xsi:type="dcterms:W3CDTF">2024-09-27T09:58:05Z</dcterms:created>
  <dcterms:modified xsi:type="dcterms:W3CDTF">2024-10-23T10:38:45Z</dcterms:modified>
</cp:coreProperties>
</file>