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339" r:id="rId6"/>
    <p:sldId id="273" r:id="rId7"/>
    <p:sldId id="274" r:id="rId8"/>
    <p:sldId id="340" r:id="rId9"/>
    <p:sldId id="327" r:id="rId10"/>
    <p:sldId id="328" r:id="rId11"/>
    <p:sldId id="329" r:id="rId12"/>
    <p:sldId id="330" r:id="rId13"/>
    <p:sldId id="331" r:id="rId14"/>
    <p:sldId id="333" r:id="rId15"/>
    <p:sldId id="335" r:id="rId16"/>
  </p:sldIdLst>
  <p:sldSz cx="18288000" cy="10287000"/>
  <p:notesSz cx="10287000" cy="18288000"/>
  <p:embeddedFontLst>
    <p:embeddedFont>
      <p:font typeface="나눔스퀘어_ac Bold" panose="020B0600000101010101" pitchFamily="50" charset="-127"/>
      <p:bold r:id="rId18"/>
    </p:embeddedFont>
    <p:embeddedFont>
      <p:font typeface="달서힐링체Medium" pitchFamily="2" charset="-127"/>
      <p:regular r:id="rId19"/>
    </p:embeddedFont>
    <p:embeddedFont>
      <p:font typeface="마비옛체" panose="02000503000000000000" pitchFamily="2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바른공군체 Medium" panose="020B0600000101010101" pitchFamily="50" charset="-127"/>
      <p:regular r:id="rId23"/>
    </p:embeddedFont>
    <p:embeddedFont>
      <p:font typeface="배달의민족 주아" panose="02020603020101020101" pitchFamily="18" charset="-127"/>
      <p:regular r:id="rId24"/>
    </p:embeddedFont>
    <p:embeddedFont>
      <p:font typeface="웰컴체 Regular" panose="02020603020101020101" pitchFamily="18" charset="-127"/>
      <p:regular r:id="rId25"/>
    </p:embeddedFont>
    <p:embeddedFont>
      <p:font typeface="웰컴체OTF Regular" panose="02020503020101020101" pitchFamily="18" charset="-127"/>
      <p:regular r:id="rId26"/>
    </p:embeddedFont>
    <p:embeddedFont>
      <p:font typeface="티웨이_항공" panose="02000300000000000000" pitchFamily="2" charset="-127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5B5B5B"/>
    <a:srgbClr val="92D050"/>
    <a:srgbClr val="E6E6E6"/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4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0424-CB68-4F66-A487-E1E017530ED2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F6153-EC39-435B-9357-16A45ED2D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안녕하세요</a:t>
            </a:r>
            <a:r>
              <a:rPr lang="en-US" altLang="ko-KR"/>
              <a:t>, </a:t>
            </a:r>
            <a:r>
              <a:rPr lang="ko-KR" altLang="en-US" err="1"/>
              <a:t>캡스톤디자인</a:t>
            </a:r>
            <a:r>
              <a:rPr lang="en-US" altLang="ko-KR"/>
              <a:t>I 11</a:t>
            </a:r>
            <a:r>
              <a:rPr lang="ko-KR" altLang="en-US"/>
              <a:t>조</a:t>
            </a:r>
            <a:r>
              <a:rPr lang="en-US" altLang="ko-KR"/>
              <a:t>, </a:t>
            </a:r>
            <a:r>
              <a:rPr lang="ko-KR" altLang="en-US" err="1"/>
              <a:t>양정이조의</a:t>
            </a:r>
            <a:r>
              <a:rPr lang="ko-KR" altLang="en-US"/>
              <a:t> 조형준</a:t>
            </a:r>
            <a:r>
              <a:rPr lang="en-US" altLang="ko-KR"/>
              <a:t>, </a:t>
            </a:r>
            <a:r>
              <a:rPr lang="ko-KR" altLang="en-US" err="1"/>
              <a:t>이택민</a:t>
            </a:r>
            <a:r>
              <a:rPr lang="en-US" altLang="ko-KR"/>
              <a:t>, </a:t>
            </a:r>
            <a:r>
              <a:rPr lang="ko-KR" altLang="en-US" err="1"/>
              <a:t>정다경</a:t>
            </a:r>
            <a:r>
              <a:rPr lang="en-US" altLang="ko-KR"/>
              <a:t>, YANG YUNLONG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/>
              <a:t>저희는 식물종합관리프로젝트 플랜트리</a:t>
            </a:r>
            <a:r>
              <a:rPr lang="en-US" altLang="ko-KR"/>
              <a:t>(PLANTREE)</a:t>
            </a:r>
            <a:r>
              <a:rPr lang="ko-KR" altLang="en-US"/>
              <a:t>를 팀 프로젝트의 주제로 삼았습니다</a:t>
            </a:r>
            <a:r>
              <a:rPr lang="en-US" altLang="ko-KR"/>
              <a:t>. </a:t>
            </a:r>
            <a:r>
              <a:rPr lang="ko-KR" altLang="en-US"/>
              <a:t>다음 슬라이드에서 목차를 보도록 하시죠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7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 프로젝트에서 사용할 개발도구들은 다음과 같습니다</a:t>
            </a:r>
            <a:r>
              <a:rPr lang="en-US" altLang="ko-KR"/>
              <a:t>. </a:t>
            </a:r>
            <a:r>
              <a:rPr lang="ko-KR" altLang="en-US"/>
              <a:t>익숙한 이름들이 많이들 보이실 것 같네요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02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저희가 프로젝트에서 사용할 주요 기술입니다</a:t>
            </a:r>
            <a:r>
              <a:rPr lang="en-US" altLang="ko-KR"/>
              <a:t>. </a:t>
            </a:r>
            <a:r>
              <a:rPr lang="ko-KR" altLang="en-US"/>
              <a:t>합성곱 신경망이라고 부르는 </a:t>
            </a:r>
            <a:r>
              <a:rPr lang="en-US" altLang="ko-KR"/>
              <a:t>CNN</a:t>
            </a:r>
            <a:r>
              <a:rPr lang="ko-KR" altLang="en-US"/>
              <a:t>을 활용해 이미지를 인식하고</a:t>
            </a:r>
            <a:r>
              <a:rPr lang="en-US" altLang="ko-KR"/>
              <a:t>, </a:t>
            </a:r>
            <a:r>
              <a:rPr lang="ko-KR" altLang="en-US"/>
              <a:t>인식한 식물 정보를 반환할 예정입니다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351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막간으로 프로젝트 진행입니다</a:t>
            </a:r>
            <a:r>
              <a:rPr lang="en-US" altLang="ko-KR"/>
              <a:t>. </a:t>
            </a:r>
            <a:r>
              <a:rPr lang="ko-KR" altLang="en-US"/>
              <a:t>일정과 </a:t>
            </a:r>
            <a:r>
              <a:rPr lang="en-US" altLang="ko-KR"/>
              <a:t>Q&amp;A </a:t>
            </a:r>
            <a:r>
              <a:rPr lang="ko-KR" altLang="en-US"/>
              <a:t>세션이 있겠습니다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62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 팀은 다음 프로세스에 따라 프로젝트 개발을 진행하고자 합니다</a:t>
            </a:r>
            <a:r>
              <a:rPr lang="en-US" altLang="ko-KR"/>
              <a:t>. </a:t>
            </a:r>
            <a:r>
              <a:rPr lang="ko-KR" altLang="en-US"/>
              <a:t>현재까지 팀 결성 및 프로젝트 주제 선정을 거쳤고</a:t>
            </a:r>
            <a:r>
              <a:rPr lang="en-US" altLang="ko-KR"/>
              <a:t>, </a:t>
            </a:r>
            <a:r>
              <a:rPr lang="ko-KR" altLang="en-US"/>
              <a:t>이제 로드맵에 따라 남은 일정을 진행할 일만 남았습니다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34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Q&amp;A</a:t>
            </a:r>
            <a:r>
              <a:rPr lang="ko-KR" altLang="en-US"/>
              <a:t> 세션입니다</a:t>
            </a:r>
            <a:r>
              <a:rPr lang="en-US" altLang="ko-KR"/>
              <a:t>. </a:t>
            </a:r>
            <a:r>
              <a:rPr lang="ko-KR" altLang="en-US"/>
              <a:t>혹시 저희 프로젝트에 대해 궁금한 점이 있으신가요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74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지금까지 캡스톤디자인</a:t>
            </a:r>
            <a:r>
              <a:rPr lang="en-US" altLang="ko-KR"/>
              <a:t>I 11</a:t>
            </a:r>
            <a:r>
              <a:rPr lang="ko-KR" altLang="en-US"/>
              <a:t>조</a:t>
            </a:r>
            <a:r>
              <a:rPr lang="en-US" altLang="ko-KR"/>
              <a:t>, “</a:t>
            </a:r>
            <a:r>
              <a:rPr lang="ko-KR" altLang="en-US"/>
              <a:t>양정이조</a:t>
            </a:r>
            <a:r>
              <a:rPr lang="en-US" altLang="ko-KR"/>
              <a:t>”</a:t>
            </a:r>
            <a:r>
              <a:rPr lang="ko-KR" altLang="en-US"/>
              <a:t>였습니다</a:t>
            </a:r>
            <a:r>
              <a:rPr lang="en-US" altLang="ko-KR"/>
              <a:t>. </a:t>
            </a:r>
            <a:r>
              <a:rPr lang="ko-KR" altLang="en-US"/>
              <a:t>감사합니다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88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프로젝트 개요를 먼저 보여드리고</a:t>
            </a:r>
            <a:r>
              <a:rPr lang="en-US" altLang="ko-KR"/>
              <a:t>, </a:t>
            </a:r>
            <a:r>
              <a:rPr lang="ko-KR" altLang="en-US"/>
              <a:t>프로젝트 목적</a:t>
            </a:r>
            <a:r>
              <a:rPr lang="en-US" altLang="ko-KR"/>
              <a:t>, </a:t>
            </a:r>
            <a:r>
              <a:rPr lang="ko-KR" altLang="en-US"/>
              <a:t>프로젝트 구현</a:t>
            </a:r>
            <a:r>
              <a:rPr lang="en-US" altLang="ko-KR"/>
              <a:t>, </a:t>
            </a:r>
            <a:r>
              <a:rPr lang="ko-KR" altLang="en-US"/>
              <a:t>프로젝트 진행 순으로 발표를 진행하고자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8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첫번째 장</a:t>
            </a:r>
            <a:r>
              <a:rPr lang="en-US" altLang="ko-KR"/>
              <a:t>, </a:t>
            </a:r>
            <a:r>
              <a:rPr lang="ko-KR" altLang="en-US"/>
              <a:t>프로젝트 개요입니다</a:t>
            </a:r>
            <a:r>
              <a:rPr lang="en-US" altLang="ko-KR"/>
              <a:t>. </a:t>
            </a:r>
            <a:r>
              <a:rPr lang="ko-KR" altLang="en-US"/>
              <a:t>개발동기에 이어 역할분담에 대한 설명이 있겠습니다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일상생활 속에서 알게 모르게 여러 스트레스를 받는 현대인들에게 힐링은 아주 중요한 요소입니다</a:t>
            </a:r>
            <a:r>
              <a:rPr lang="en-US" altLang="ko-KR"/>
              <a:t>. ‘</a:t>
            </a:r>
            <a:r>
              <a:rPr lang="ko-KR" altLang="en-US"/>
              <a:t>다육이</a:t>
            </a:r>
            <a:r>
              <a:rPr lang="en-US" altLang="ko-KR"/>
              <a:t>’</a:t>
            </a:r>
            <a:r>
              <a:rPr lang="ko-KR" altLang="en-US"/>
              <a:t>와 같은 조그만 반려 식물들을 키우는 방식으로 힐링을 하시는 분들도 여럿 계신데요</a:t>
            </a:r>
            <a:r>
              <a:rPr lang="en-US" altLang="ko-KR"/>
              <a:t>, </a:t>
            </a:r>
            <a:r>
              <a:rPr lang="ko-KR" altLang="en-US"/>
              <a:t>기왕 하는 힐링</a:t>
            </a:r>
            <a:r>
              <a:rPr lang="en-US" altLang="ko-KR"/>
              <a:t>, </a:t>
            </a:r>
            <a:r>
              <a:rPr lang="ko-KR" altLang="en-US"/>
              <a:t>더 잘 할 수 있도록 </a:t>
            </a:r>
            <a:r>
              <a:rPr lang="en-US" altLang="ko-KR"/>
              <a:t>‘</a:t>
            </a:r>
            <a:r>
              <a:rPr lang="ko-KR" altLang="en-US"/>
              <a:t>식물 집사</a:t>
            </a:r>
            <a:r>
              <a:rPr lang="en-US" altLang="ko-KR"/>
              <a:t>’</a:t>
            </a:r>
            <a:r>
              <a:rPr lang="ko-KR" altLang="en-US"/>
              <a:t>들을 위한 체계적인 식물 관리 방안을 제시해주기 위해 프로젝트 주제를 식물종합관리로 정했습니다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역할은 다음과 같은 형태로 분담했습니다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3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이어서 두번째 장</a:t>
            </a:r>
            <a:r>
              <a:rPr lang="en-US" altLang="ko-KR"/>
              <a:t>, </a:t>
            </a:r>
            <a:r>
              <a:rPr lang="ko-KR" altLang="en-US"/>
              <a:t>프로젝트 목적입니다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5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저희의 주요 과제는 사용자가 </a:t>
            </a:r>
            <a:r>
              <a:rPr lang="en-US" altLang="ko-KR"/>
              <a:t>‘</a:t>
            </a:r>
            <a:r>
              <a:rPr lang="ko-KR" altLang="en-US"/>
              <a:t>플랜트리</a:t>
            </a:r>
            <a:r>
              <a:rPr lang="en-US" altLang="ko-KR"/>
              <a:t>’ </a:t>
            </a:r>
            <a:r>
              <a:rPr lang="ko-KR" altLang="en-US"/>
              <a:t>애플리케이션을 통해 식물을 잘 관리하고</a:t>
            </a:r>
            <a:r>
              <a:rPr lang="en-US" altLang="ko-KR"/>
              <a:t>, ‘</a:t>
            </a:r>
            <a:r>
              <a:rPr lang="ko-KR" altLang="en-US"/>
              <a:t>힐링</a:t>
            </a:r>
            <a:r>
              <a:rPr lang="en-US" altLang="ko-KR"/>
              <a:t>’</a:t>
            </a:r>
            <a:r>
              <a:rPr lang="ko-KR" altLang="en-US"/>
              <a:t>을 성공적으로 하는 데에 있습니다</a:t>
            </a:r>
            <a:r>
              <a:rPr lang="en-US" altLang="ko-KR"/>
              <a:t>. </a:t>
            </a:r>
            <a:r>
              <a:rPr lang="ko-KR" altLang="en-US"/>
              <a:t>이에 따라 식물의 생장에 필요한 정보를 잘 제공해야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070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사용자는 애플리케이션을 통해 식물의 사진을 찍고</a:t>
            </a:r>
            <a:r>
              <a:rPr lang="en-US" altLang="ko-KR"/>
              <a:t>, </a:t>
            </a:r>
            <a:r>
              <a:rPr lang="ko-KR" altLang="en-US"/>
              <a:t>신경망은 사진을 분석해 어떤 식물인지를 판단한 뒤 식물의 정보와 함께 이를 반환하는 방식으로 시스템을 구성하고자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02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이어서 프로젝트 구현입니다</a:t>
            </a:r>
            <a:r>
              <a:rPr lang="en-US" altLang="ko-KR"/>
              <a:t>. </a:t>
            </a:r>
            <a:r>
              <a:rPr lang="ko-KR" altLang="en-US"/>
              <a:t>사용할 개발도구와 주요 기술을 설명하고자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7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8.png"/><Relationship Id="rId5" Type="http://schemas.openxmlformats.org/officeDocument/2006/relationships/image" Target="../media/image13.png"/><Relationship Id="rId10" Type="http://schemas.openxmlformats.org/officeDocument/2006/relationships/image" Target="../media/image37.png"/><Relationship Id="rId4" Type="http://schemas.openxmlformats.org/officeDocument/2006/relationships/image" Target="../media/image12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0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4.png"/><Relationship Id="rId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45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2.png"/><Relationship Id="rId3" Type="http://schemas.openxmlformats.org/officeDocument/2006/relationships/image" Target="../media/image28.jpeg"/><Relationship Id="rId7" Type="http://schemas.openxmlformats.org/officeDocument/2006/relationships/image" Target="../media/image14.png"/><Relationship Id="rId12" Type="http://schemas.openxmlformats.org/officeDocument/2006/relationships/image" Target="../media/image3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F8863-D169-7D0B-F0E9-FAB39103ACF0}"/>
              </a:ext>
            </a:extLst>
          </p:cNvPr>
          <p:cNvSpPr txBox="1"/>
          <p:nvPr/>
        </p:nvSpPr>
        <p:spPr>
          <a:xfrm>
            <a:off x="3352800" y="3238500"/>
            <a:ext cx="11582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>
                <a:solidFill>
                  <a:srgbClr val="00B050"/>
                </a:solidFill>
              </a:rPr>
              <a:t>PLANT</a:t>
            </a:r>
            <a:r>
              <a:rPr lang="en-US" altLang="ko-KR" sz="19900" b="1">
                <a:solidFill>
                  <a:srgbClr val="00B0F0"/>
                </a:solidFill>
              </a:rPr>
              <a:t>REE</a:t>
            </a:r>
            <a:endParaRPr lang="ko-KR" altLang="en-US" sz="19900" b="1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32B8F-51FB-281E-1D59-735113D8B76E}"/>
              </a:ext>
            </a:extLst>
          </p:cNvPr>
          <p:cNvSpPr txBox="1"/>
          <p:nvPr/>
        </p:nvSpPr>
        <p:spPr>
          <a:xfrm>
            <a:off x="3505200" y="34671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6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식물종합관리프로젝트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46E84AC-32A1-0507-424C-357E15405CB0}"/>
              </a:ext>
            </a:extLst>
          </p:cNvPr>
          <p:cNvGrpSpPr/>
          <p:nvPr/>
        </p:nvGrpSpPr>
        <p:grpSpPr>
          <a:xfrm>
            <a:off x="5791200" y="5958126"/>
            <a:ext cx="6172200" cy="400110"/>
            <a:chOff x="5562600" y="5958126"/>
            <a:chExt cx="6172200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C987A8-22C4-7E9C-741F-E19B96FCCA1E}"/>
                </a:ext>
              </a:extLst>
            </p:cNvPr>
            <p:cNvSpPr txBox="1"/>
            <p:nvPr/>
          </p:nvSpPr>
          <p:spPr>
            <a:xfrm>
              <a:off x="5562600" y="5958126"/>
              <a:ext cx="6172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조형준          </a:t>
              </a:r>
              <a:r>
                <a:rPr lang="ko-KR" altLang="en-US" sz="200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이택민</a:t>
              </a:r>
              <a:r>
                <a:rPr lang="ko-KR" altLang="en-US" sz="2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</a:t>
              </a:r>
              <a:r>
                <a:rPr lang="ko-KR" altLang="en-US" sz="200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정다경</a:t>
              </a:r>
              <a:r>
                <a:rPr lang="ko-KR" altLang="en-US" sz="2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</a:t>
              </a:r>
              <a:r>
                <a:rPr lang="en-US" altLang="ko-KR" sz="200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YANG YUNLONG</a:t>
              </a:r>
              <a:endParaRPr lang="ko-KR" altLang="en-US" sz="200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6A2FDB9-362A-48D4-810E-7045020C6EF3}"/>
                </a:ext>
              </a:extLst>
            </p:cNvPr>
            <p:cNvSpPr/>
            <p:nvPr/>
          </p:nvSpPr>
          <p:spPr>
            <a:xfrm>
              <a:off x="6629400" y="6005781"/>
              <a:ext cx="576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364C9B-2854-7AED-1D48-9F65237B8659}"/>
                </a:ext>
              </a:extLst>
            </p:cNvPr>
            <p:cNvSpPr/>
            <p:nvPr/>
          </p:nvSpPr>
          <p:spPr>
            <a:xfrm>
              <a:off x="7924800" y="6005781"/>
              <a:ext cx="576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CCD7FC-EE8F-D74A-1FDA-8119E5E6481A}"/>
                </a:ext>
              </a:extLst>
            </p:cNvPr>
            <p:cNvSpPr/>
            <p:nvPr/>
          </p:nvSpPr>
          <p:spPr>
            <a:xfrm>
              <a:off x="9220200" y="6005781"/>
              <a:ext cx="576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14286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97267" y="2375721"/>
            <a:ext cx="12450332" cy="43148"/>
            <a:chOff x="5397267" y="2375721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7267" y="237572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D201965-9E49-76C3-434A-D8B2FC8CF73D}"/>
              </a:ext>
            </a:extLst>
          </p:cNvPr>
          <p:cNvSpPr txBox="1"/>
          <p:nvPr/>
        </p:nvSpPr>
        <p:spPr>
          <a:xfrm>
            <a:off x="476216" y="3081055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3-1.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개발도구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9F240-37B8-A36C-EB0E-7304E551C493}"/>
              </a:ext>
            </a:extLst>
          </p:cNvPr>
          <p:cNvSpPr txBox="1"/>
          <p:nvPr/>
        </p:nvSpPr>
        <p:spPr>
          <a:xfrm>
            <a:off x="474824" y="4086880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3-2.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주요기술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9EBD8-21FA-B8D4-A3F6-0282FC70DAF7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개발도구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09CF4E-9D03-121B-1535-86A9E79E0EE7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구현</a:t>
            </a:r>
          </a:p>
        </p:txBody>
      </p:sp>
      <p:pic>
        <p:nvPicPr>
          <p:cNvPr id="5122" name="Picture 2" descr="Amazon RDS for MySQL – Amazon Web Services(AWS)">
            <a:extLst>
              <a:ext uri="{FF2B5EF4-FFF2-40B4-BE49-F238E27FC236}">
                <a16:creationId xmlns:a16="http://schemas.microsoft.com/office/drawing/2014/main" id="{042C5E85-D45E-8C98-6C4D-36A64BF67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6639182"/>
            <a:ext cx="2835330" cy="146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4EFB0683-B0F2-B14F-1652-C17968B3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00" y="5199310"/>
            <a:ext cx="4012571" cy="13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파이썬 PNG 이미지 투명 무료 다운로드 | PNG Mart">
            <a:extLst>
              <a:ext uri="{FF2B5EF4-FFF2-40B4-BE49-F238E27FC236}">
                <a16:creationId xmlns:a16="http://schemas.microsoft.com/office/drawing/2014/main" id="{E0CDFDFA-3215-DDC7-81A0-905A234B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0" y="3776613"/>
            <a:ext cx="3383225" cy="146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스마트한 개발을 위한 Android Studio 플러그인 템플릿 | dealicious-inc.github.io">
            <a:extLst>
              <a:ext uri="{FF2B5EF4-FFF2-40B4-BE49-F238E27FC236}">
                <a16:creationId xmlns:a16="http://schemas.microsoft.com/office/drawing/2014/main" id="{2C23A041-0ACB-D072-2201-E8A0DEE2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47" y="3156732"/>
            <a:ext cx="293117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Kotlin을 사용한 첫 프로그램">
            <a:extLst>
              <a:ext uri="{FF2B5EF4-FFF2-40B4-BE49-F238E27FC236}">
                <a16:creationId xmlns:a16="http://schemas.microsoft.com/office/drawing/2014/main" id="{EAE83C9D-4AA5-3A9E-D0A3-88ED019D7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485" y="4945515"/>
            <a:ext cx="4072672" cy="139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Node.js - 위키백과, 우리 모두의 백과사전">
            <a:extLst>
              <a:ext uri="{FF2B5EF4-FFF2-40B4-BE49-F238E27FC236}">
                <a16:creationId xmlns:a16="http://schemas.microsoft.com/office/drawing/2014/main" id="{72DDA679-84DB-034F-DCDD-924D3B5AE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7159593"/>
            <a:ext cx="2201493" cy="13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Flask] #1 Flask 시작하기 with MAC">
            <a:extLst>
              <a:ext uri="{FF2B5EF4-FFF2-40B4-BE49-F238E27FC236}">
                <a16:creationId xmlns:a16="http://schemas.microsoft.com/office/drawing/2014/main" id="{6718CE4A-9B0F-3BE0-B9C4-A9ECABBB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7598181"/>
            <a:ext cx="2623540" cy="146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14286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97267" y="2375721"/>
            <a:ext cx="12450332" cy="43148"/>
            <a:chOff x="5397267" y="2375721"/>
            <a:chExt cx="12450332" cy="4314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7267" y="2375721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C85731-0FAA-F034-168F-923119D1BE0A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3-1.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개발도구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FAAC2-32BE-8435-8F5E-301550176C2C}"/>
              </a:ext>
            </a:extLst>
          </p:cNvPr>
          <p:cNvSpPr txBox="1"/>
          <p:nvPr/>
        </p:nvSpPr>
        <p:spPr>
          <a:xfrm>
            <a:off x="474824" y="4086880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3-2.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주요기술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0F5F8-4B47-1D01-60D3-074D81844248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주요기술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C43D5-E80C-008C-9AF0-B329A821DD0F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구현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8FE996-05B8-C0F3-0692-4B2BCBAFA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765" y="3081055"/>
            <a:ext cx="11156761" cy="400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5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751" y="2912551"/>
            <a:ext cx="4752381" cy="5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6FEBF4C-AEF9-9715-72B6-D175924128BD}"/>
              </a:ext>
            </a:extLst>
          </p:cNvPr>
          <p:cNvSpPr txBox="1"/>
          <p:nvPr/>
        </p:nvSpPr>
        <p:spPr>
          <a:xfrm>
            <a:off x="11428941" y="4423553"/>
            <a:ext cx="3849792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36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4-1. </a:t>
            </a:r>
            <a:r>
              <a:rPr lang="ko-KR" altLang="en-US" sz="36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개발일정</a:t>
            </a:r>
            <a:endParaRPr lang="en-US" altLang="ko-KR" sz="360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36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4-2. Q&amp;A</a:t>
            </a:r>
            <a:endParaRPr lang="ko-KR" altLang="en-US" sz="360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26AE5-400D-6C61-1A31-A6724FF591A8}"/>
              </a:ext>
            </a:extLst>
          </p:cNvPr>
          <p:cNvSpPr txBox="1"/>
          <p:nvPr/>
        </p:nvSpPr>
        <p:spPr>
          <a:xfrm>
            <a:off x="6776402" y="4594022"/>
            <a:ext cx="369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진행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1006">
            <a:extLst>
              <a:ext uri="{FF2B5EF4-FFF2-40B4-BE49-F238E27FC236}">
                <a16:creationId xmlns:a16="http://schemas.microsoft.com/office/drawing/2014/main" id="{A819E06E-0CAF-C3A7-775A-65ECDDEEE152}"/>
              </a:ext>
            </a:extLst>
          </p:cNvPr>
          <p:cNvGrpSpPr/>
          <p:nvPr/>
        </p:nvGrpSpPr>
        <p:grpSpPr>
          <a:xfrm>
            <a:off x="8257980" y="3258940"/>
            <a:ext cx="2880000" cy="231429"/>
            <a:chOff x="11029980" y="4338838"/>
            <a:chExt cx="6055735" cy="231429"/>
          </a:xfrm>
        </p:grpSpPr>
        <p:pic>
          <p:nvPicPr>
            <p:cNvPr id="38" name="Object 17">
              <a:extLst>
                <a:ext uri="{FF2B5EF4-FFF2-40B4-BE49-F238E27FC236}">
                  <a16:creationId xmlns:a16="http://schemas.microsoft.com/office/drawing/2014/main" id="{C55EF13E-6EA4-20D5-C250-A8DF201C0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9980" y="4338838"/>
              <a:ext cx="6055735" cy="23142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163B87E-2590-CA8A-743A-3A4DBC9F7365}"/>
              </a:ext>
            </a:extLst>
          </p:cNvPr>
          <p:cNvSpPr txBox="1"/>
          <p:nvPr/>
        </p:nvSpPr>
        <p:spPr>
          <a:xfrm>
            <a:off x="5389700" y="2909055"/>
            <a:ext cx="520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>
                <a:latin typeface="달서힐링체Medium" pitchFamily="2" charset="-127"/>
                <a:ea typeface="달서힐링체Medium" pitchFamily="2" charset="-127"/>
              </a:rPr>
              <a:t>팀 결성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11137980" y="8690630"/>
            <a:ext cx="2918148" cy="231429"/>
            <a:chOff x="11137980" y="8670153"/>
            <a:chExt cx="2918148" cy="23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37980" y="8670153"/>
              <a:ext cx="2918148" cy="23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87302" y="7602618"/>
            <a:ext cx="3150678" cy="231429"/>
            <a:chOff x="7987302" y="7602617"/>
            <a:chExt cx="3150678" cy="23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7302" y="7602617"/>
              <a:ext cx="3150678" cy="23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96646" y="6504002"/>
            <a:ext cx="2959482" cy="231429"/>
            <a:chOff x="11096646" y="6504001"/>
            <a:chExt cx="2959482" cy="23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6646" y="6504001"/>
              <a:ext cx="2959482" cy="23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87302" y="5421841"/>
            <a:ext cx="3150678" cy="231429"/>
            <a:chOff x="7987302" y="5421841"/>
            <a:chExt cx="3150678" cy="23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7302" y="5421841"/>
              <a:ext cx="3150678" cy="23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29980" y="4349050"/>
            <a:ext cx="5184000" cy="231429"/>
            <a:chOff x="11029980" y="4338838"/>
            <a:chExt cx="6055735" cy="23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9980" y="4338838"/>
              <a:ext cx="6055735" cy="23142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0360" y="619141"/>
            <a:ext cx="1914286" cy="19142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029980" y="3004784"/>
            <a:ext cx="108000" cy="6171429"/>
            <a:chOff x="11029980" y="3004784"/>
            <a:chExt cx="108000" cy="61714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29980" y="3004784"/>
              <a:ext cx="108000" cy="6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628585" y="2925886"/>
            <a:ext cx="897536" cy="897536"/>
            <a:chOff x="10628585" y="2925886"/>
            <a:chExt cx="897536" cy="89753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28585" y="2925886"/>
              <a:ext cx="897536" cy="89753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47633" y="4015996"/>
            <a:ext cx="897536" cy="897536"/>
            <a:chOff x="10647633" y="4015996"/>
            <a:chExt cx="897536" cy="89753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47633" y="4015996"/>
              <a:ext cx="897536" cy="89753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3116" y="5088787"/>
            <a:ext cx="897536" cy="897536"/>
            <a:chOff x="10643116" y="5088787"/>
            <a:chExt cx="897536" cy="89753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43116" y="5088787"/>
              <a:ext cx="897536" cy="89753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643116" y="6170948"/>
            <a:ext cx="897536" cy="897536"/>
            <a:chOff x="10643116" y="6170948"/>
            <a:chExt cx="897536" cy="89753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43116" y="6170948"/>
              <a:ext cx="897536" cy="89753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652640" y="7269564"/>
            <a:ext cx="897536" cy="897536"/>
            <a:chOff x="10652640" y="7269564"/>
            <a:chExt cx="897536" cy="89753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52640" y="7269564"/>
              <a:ext cx="897536" cy="89753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647633" y="8357576"/>
            <a:ext cx="897536" cy="897536"/>
            <a:chOff x="10647633" y="8357576"/>
            <a:chExt cx="897536" cy="89753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47633" y="8357576"/>
              <a:ext cx="897536" cy="89753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13317ED-4514-648C-2449-46C8EDC4EF97}"/>
              </a:ext>
            </a:extLst>
          </p:cNvPr>
          <p:cNvSpPr txBox="1"/>
          <p:nvPr/>
        </p:nvSpPr>
        <p:spPr>
          <a:xfrm>
            <a:off x="476216" y="3081055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4-1.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개발일정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FABFD-ED41-AC16-4805-43EF88B64AF8}"/>
              </a:ext>
            </a:extLst>
          </p:cNvPr>
          <p:cNvSpPr txBox="1"/>
          <p:nvPr/>
        </p:nvSpPr>
        <p:spPr>
          <a:xfrm>
            <a:off x="474824" y="4086880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4-2. Q&amp;A</a:t>
            </a:r>
            <a:endParaRPr lang="ko-KR" altLang="en-US" sz="2800" spc="-200">
              <a:solidFill>
                <a:srgbClr val="B3B3B3"/>
              </a:solidFill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79A93F-F10D-BA5B-F1E7-A4CFACB453F6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진행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3D233D-E697-A949-BEC0-064C006D5B14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개발일정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447CBC-258A-407A-F26C-D57444611DDB}"/>
              </a:ext>
            </a:extLst>
          </p:cNvPr>
          <p:cNvSpPr txBox="1"/>
          <p:nvPr/>
        </p:nvSpPr>
        <p:spPr>
          <a:xfrm>
            <a:off x="5389700" y="3443798"/>
            <a:ext cx="520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>
                <a:latin typeface="달서힐링체Medium" pitchFamily="2" charset="-127"/>
                <a:ea typeface="달서힐링체Medium" pitchFamily="2" charset="-127"/>
              </a:rPr>
              <a:t>프로젝트 주제 선정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54CE23-BDD6-8B70-57E1-32FC8CBAC451}"/>
              </a:ext>
            </a:extLst>
          </p:cNvPr>
          <p:cNvSpPr txBox="1"/>
          <p:nvPr/>
        </p:nvSpPr>
        <p:spPr>
          <a:xfrm>
            <a:off x="11576160" y="3174599"/>
            <a:ext cx="99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09.15</a:t>
            </a:r>
            <a:endParaRPr lang="ko-KR" altLang="en-US" sz="2000">
              <a:solidFill>
                <a:schemeClr val="bg1">
                  <a:lumMod val="50000"/>
                </a:schemeClr>
              </a:solid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E8BCFB-43C3-CAD8-576B-956A904F7496}"/>
              </a:ext>
            </a:extLst>
          </p:cNvPr>
          <p:cNvSpPr txBox="1"/>
          <p:nvPr/>
        </p:nvSpPr>
        <p:spPr>
          <a:xfrm>
            <a:off x="9686689" y="4264709"/>
            <a:ext cx="99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10.07</a:t>
            </a:r>
            <a:endParaRPr lang="ko-KR" altLang="en-US" sz="2000">
              <a:solidFill>
                <a:schemeClr val="bg1">
                  <a:lumMod val="50000"/>
                </a:schemeClr>
              </a:solid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B12641-0C57-200E-8757-E96DBEC12531}"/>
              </a:ext>
            </a:extLst>
          </p:cNvPr>
          <p:cNvSpPr txBox="1"/>
          <p:nvPr/>
        </p:nvSpPr>
        <p:spPr>
          <a:xfrm>
            <a:off x="11576160" y="4000500"/>
            <a:ext cx="520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달서힐링체Medium" pitchFamily="2" charset="-127"/>
                <a:ea typeface="달서힐링체Medium" pitchFamily="2" charset="-127"/>
              </a:rPr>
              <a:t>프로젝트 제안 발표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FDA785-B5E7-D3DE-9AC5-1749EEB74961}"/>
              </a:ext>
            </a:extLst>
          </p:cNvPr>
          <p:cNvSpPr txBox="1"/>
          <p:nvPr/>
        </p:nvSpPr>
        <p:spPr>
          <a:xfrm>
            <a:off x="11576160" y="4535243"/>
            <a:ext cx="520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달서힐링체Medium" pitchFamily="2" charset="-127"/>
                <a:ea typeface="달서힐링체Medium" pitchFamily="2" charset="-127"/>
              </a:rPr>
              <a:t>S/W </a:t>
            </a:r>
            <a:r>
              <a:rPr lang="ko-KR" altLang="en-US" sz="2000">
                <a:latin typeface="달서힐링체Medium" pitchFamily="2" charset="-127"/>
                <a:ea typeface="달서힐링체Medium" pitchFamily="2" charset="-127"/>
              </a:rPr>
              <a:t>구조 설계</a:t>
            </a:r>
            <a:r>
              <a:rPr lang="en-US" altLang="ko-KR" sz="2000">
                <a:latin typeface="달서힐링체Medium" pitchFamily="2" charset="-127"/>
                <a:ea typeface="달서힐링체Medium" pitchFamily="2" charset="-127"/>
              </a:rPr>
              <a:t>, </a:t>
            </a:r>
            <a:r>
              <a:rPr lang="ko-KR" altLang="en-US" sz="2000">
                <a:latin typeface="달서힐링체Medium" pitchFamily="2" charset="-127"/>
                <a:ea typeface="달서힐링체Medium" pitchFamily="2" charset="-127"/>
              </a:rPr>
              <a:t>모바일 </a:t>
            </a:r>
            <a:r>
              <a:rPr lang="en-US" altLang="ko-KR" sz="2000">
                <a:latin typeface="달서힐링체Medium" pitchFamily="2" charset="-127"/>
                <a:ea typeface="달서힐링체Medium" pitchFamily="2" charset="-127"/>
              </a:rPr>
              <a:t>UI/UX </a:t>
            </a:r>
            <a:r>
              <a:rPr lang="ko-KR" altLang="en-US" sz="2000">
                <a:latin typeface="달서힐링체Medium" pitchFamily="2" charset="-127"/>
                <a:ea typeface="달서힐링체Medium" pitchFamily="2" charset="-127"/>
              </a:rPr>
              <a:t>디자인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053C7D-91A5-BCFD-7573-FECCD3556A0A}"/>
              </a:ext>
            </a:extLst>
          </p:cNvPr>
          <p:cNvSpPr txBox="1"/>
          <p:nvPr/>
        </p:nvSpPr>
        <p:spPr>
          <a:xfrm>
            <a:off x="9692671" y="8606289"/>
            <a:ext cx="99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12.09</a:t>
            </a:r>
            <a:endParaRPr lang="ko-KR" altLang="en-US" sz="2000">
              <a:solidFill>
                <a:schemeClr val="bg1">
                  <a:lumMod val="50000"/>
                </a:schemeClr>
              </a:solid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CA9E6E-D760-6523-D34F-254794777551}"/>
              </a:ext>
            </a:extLst>
          </p:cNvPr>
          <p:cNvSpPr txBox="1"/>
          <p:nvPr/>
        </p:nvSpPr>
        <p:spPr>
          <a:xfrm>
            <a:off x="9686689" y="6419661"/>
            <a:ext cx="99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11.11</a:t>
            </a:r>
            <a:endParaRPr lang="ko-KR" altLang="en-US" sz="2000">
              <a:solidFill>
                <a:schemeClr val="bg1">
                  <a:lumMod val="50000"/>
                </a:schemeClr>
              </a:solid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637B21-610B-8049-5BB8-67B79BC163C9}"/>
              </a:ext>
            </a:extLst>
          </p:cNvPr>
          <p:cNvSpPr txBox="1"/>
          <p:nvPr/>
        </p:nvSpPr>
        <p:spPr>
          <a:xfrm>
            <a:off x="11576160" y="5337500"/>
            <a:ext cx="99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10.21</a:t>
            </a:r>
            <a:endParaRPr lang="ko-KR" altLang="en-US" sz="2000">
              <a:solidFill>
                <a:schemeClr val="bg1">
                  <a:lumMod val="50000"/>
                </a:schemeClr>
              </a:solid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A1CFEA-30D1-D3D8-F8D3-7035731CF4E0}"/>
              </a:ext>
            </a:extLst>
          </p:cNvPr>
          <p:cNvSpPr txBox="1"/>
          <p:nvPr/>
        </p:nvSpPr>
        <p:spPr>
          <a:xfrm>
            <a:off x="11576160" y="7518277"/>
            <a:ext cx="99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11.25</a:t>
            </a:r>
            <a:endParaRPr lang="ko-KR" altLang="en-US" sz="2000">
              <a:solidFill>
                <a:schemeClr val="bg1">
                  <a:lumMod val="50000"/>
                </a:schemeClr>
              </a:solid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3E10321F-6CE7-BD90-A675-7C2BEA7CBFD5}"/>
              </a:ext>
            </a:extLst>
          </p:cNvPr>
          <p:cNvSpPr txBox="1"/>
          <p:nvPr/>
        </p:nvSpPr>
        <p:spPr>
          <a:xfrm>
            <a:off x="11607318" y="6162485"/>
            <a:ext cx="520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달서힐링체Medium" pitchFamily="2" charset="-127"/>
                <a:ea typeface="달서힐링체Medium" pitchFamily="2" charset="-127"/>
              </a:rPr>
              <a:t>모바일 애플리케이션 개발</a:t>
            </a: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7BF2BB48-CF18-DC33-FB31-9A4599F7CDFA}"/>
              </a:ext>
            </a:extLst>
          </p:cNvPr>
          <p:cNvSpPr txBox="1"/>
          <p:nvPr/>
        </p:nvSpPr>
        <p:spPr>
          <a:xfrm>
            <a:off x="11607318" y="6697228"/>
            <a:ext cx="520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달서힐링체Medium" pitchFamily="2" charset="-127"/>
                <a:ea typeface="달서힐링체Medium" pitchFamily="2" charset="-127"/>
              </a:rPr>
              <a:t>신경망 개발 및 학습</a:t>
            </a: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DD9E22DC-6CDB-E91E-398C-5AAD9F2577C1}"/>
              </a:ext>
            </a:extLst>
          </p:cNvPr>
          <p:cNvSpPr txBox="1"/>
          <p:nvPr/>
        </p:nvSpPr>
        <p:spPr>
          <a:xfrm>
            <a:off x="11621214" y="8338156"/>
            <a:ext cx="520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달서힐링체Medium" pitchFamily="2" charset="-127"/>
                <a:ea typeface="달서힐링체Medium" pitchFamily="2" charset="-127"/>
              </a:rPr>
              <a:t>최종 검정</a:t>
            </a:r>
          </a:p>
        </p:txBody>
      </p:sp>
      <p:sp>
        <p:nvSpPr>
          <p:cNvPr id="963" name="TextBox 962">
            <a:extLst>
              <a:ext uri="{FF2B5EF4-FFF2-40B4-BE49-F238E27FC236}">
                <a16:creationId xmlns:a16="http://schemas.microsoft.com/office/drawing/2014/main" id="{4FB8C888-DCA4-14C6-CE32-0E1A3E07A48B}"/>
              </a:ext>
            </a:extLst>
          </p:cNvPr>
          <p:cNvSpPr txBox="1"/>
          <p:nvPr/>
        </p:nvSpPr>
        <p:spPr>
          <a:xfrm>
            <a:off x="11621214" y="8872899"/>
            <a:ext cx="520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달서힐링체Medium" pitchFamily="2" charset="-127"/>
                <a:ea typeface="달서힐링체Medium" pitchFamily="2" charset="-127"/>
              </a:rPr>
              <a:t>프로젝트 결과 발표</a:t>
            </a: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DE38CE1A-142B-B892-63D9-05505B721D30}"/>
              </a:ext>
            </a:extLst>
          </p:cNvPr>
          <p:cNvSpPr txBox="1"/>
          <p:nvPr/>
        </p:nvSpPr>
        <p:spPr>
          <a:xfrm>
            <a:off x="5386252" y="5073348"/>
            <a:ext cx="520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>
                <a:latin typeface="달서힐링체Medium" pitchFamily="2" charset="-127"/>
                <a:ea typeface="달서힐링체Medium" pitchFamily="2" charset="-127"/>
              </a:rPr>
              <a:t>데이터베이스 모델링</a:t>
            </a: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7EFB9F15-F348-92FF-B88A-60E37DA92225}"/>
              </a:ext>
            </a:extLst>
          </p:cNvPr>
          <p:cNvSpPr txBox="1"/>
          <p:nvPr/>
        </p:nvSpPr>
        <p:spPr>
          <a:xfrm>
            <a:off x="5386252" y="5608091"/>
            <a:ext cx="520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>
                <a:latin typeface="달서힐링체Medium" pitchFamily="2" charset="-127"/>
                <a:ea typeface="달서힐링체Medium" pitchFamily="2" charset="-127"/>
              </a:rPr>
              <a:t>데이터 수집 및 분석</a:t>
            </a: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71F50609-7A18-38FE-777F-E957DE4D64AE}"/>
              </a:ext>
            </a:extLst>
          </p:cNvPr>
          <p:cNvSpPr txBox="1"/>
          <p:nvPr/>
        </p:nvSpPr>
        <p:spPr>
          <a:xfrm>
            <a:off x="5385890" y="7250920"/>
            <a:ext cx="520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>
                <a:latin typeface="달서힐링체Medium" pitchFamily="2" charset="-127"/>
                <a:ea typeface="달서힐링체Medium" pitchFamily="2" charset="-127"/>
              </a:rPr>
              <a:t>신경망 개발 및 검정</a:t>
            </a:r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D1AD8E55-7777-77C6-EC28-9FFC6161B0FB}"/>
              </a:ext>
            </a:extLst>
          </p:cNvPr>
          <p:cNvSpPr txBox="1"/>
          <p:nvPr/>
        </p:nvSpPr>
        <p:spPr>
          <a:xfrm>
            <a:off x="5385890" y="7785663"/>
            <a:ext cx="520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>
                <a:latin typeface="달서힐링체Medium" pitchFamily="2" charset="-127"/>
                <a:ea typeface="달서힐링체Medium" pitchFamily="2" charset="-127"/>
              </a:rPr>
              <a:t>기능 개선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0360" y="619141"/>
            <a:ext cx="1914286" cy="191428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6694760-9FE3-96E0-AB47-921CC0A2DCB2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진행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3A8CF-6F39-C355-C89B-4F58AA37ED38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4-1.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개발일정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AD693-4A98-252B-E9A5-EDB310DB9F55}"/>
              </a:ext>
            </a:extLst>
          </p:cNvPr>
          <p:cNvSpPr txBox="1"/>
          <p:nvPr/>
        </p:nvSpPr>
        <p:spPr>
          <a:xfrm>
            <a:off x="474824" y="4086880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4-2. Q&amp;A</a:t>
            </a:r>
            <a:endParaRPr lang="ko-KR" altLang="en-US" sz="3600" b="1" spc="-200">
              <a:solidFill>
                <a:srgbClr val="3F5FFF"/>
              </a:solidFill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C1AFB-9AB1-5387-2E5D-67FE57707EEA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Q&amp;A</a:t>
            </a:r>
            <a:endParaRPr lang="ko-KR" altLang="en-US" sz="6400" b="1" spc="-200">
              <a:latin typeface="웰컴체OTF Regular" panose="02020503020101020101" pitchFamily="18" charset="-127"/>
              <a:ea typeface="웰컴체OTF Regular" panose="020205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70D48C-8D0A-C612-0129-644E2F3D9A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7878" y="4533900"/>
            <a:ext cx="4291013" cy="30250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427341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57943" y="2552700"/>
            <a:ext cx="13676190" cy="48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2770495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13C180-0CCF-E0C8-1AE6-4637059C6146}"/>
              </a:ext>
            </a:extLst>
          </p:cNvPr>
          <p:cNvSpPr txBox="1"/>
          <p:nvPr/>
        </p:nvSpPr>
        <p:spPr>
          <a:xfrm>
            <a:off x="6781800" y="7045423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캡스톤디자인</a:t>
            </a:r>
            <a:r>
              <a:rPr lang="en-US" altLang="ko-KR" sz="28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I 11</a:t>
            </a:r>
            <a:r>
              <a:rPr lang="ko-KR" altLang="en-US" sz="28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조 </a:t>
            </a:r>
            <a:r>
              <a:rPr lang="en-US" altLang="ko-KR" sz="28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“</a:t>
            </a:r>
            <a:r>
              <a:rPr lang="ko-KR" altLang="en-US" sz="28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양정이조</a:t>
            </a:r>
            <a:r>
              <a:rPr lang="en-US" altLang="ko-KR" sz="28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”</a:t>
            </a:r>
            <a:endParaRPr lang="ko-KR" altLang="en-US" sz="28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1FE9FC-9C81-619A-1BCE-BF7F7AADE429}"/>
              </a:ext>
            </a:extLst>
          </p:cNvPr>
          <p:cNvGrpSpPr/>
          <p:nvPr/>
        </p:nvGrpSpPr>
        <p:grpSpPr>
          <a:xfrm>
            <a:off x="6056756" y="7666848"/>
            <a:ext cx="6172200" cy="400110"/>
            <a:chOff x="5562600" y="5958126"/>
            <a:chExt cx="6172200" cy="4001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60704F-1052-5A35-7383-C612A5EE3002}"/>
                </a:ext>
              </a:extLst>
            </p:cNvPr>
            <p:cNvSpPr txBox="1"/>
            <p:nvPr/>
          </p:nvSpPr>
          <p:spPr>
            <a:xfrm>
              <a:off x="5562600" y="5958126"/>
              <a:ext cx="6172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>
                  <a:solidFill>
                    <a:srgbClr val="B3B3B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조형준          </a:t>
              </a:r>
              <a:r>
                <a:rPr lang="ko-KR" altLang="en-US" sz="2000" err="1">
                  <a:solidFill>
                    <a:srgbClr val="B3B3B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이택민</a:t>
              </a:r>
              <a:r>
                <a:rPr lang="ko-KR" altLang="en-US" sz="2000">
                  <a:solidFill>
                    <a:srgbClr val="B3B3B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</a:t>
              </a:r>
              <a:r>
                <a:rPr lang="ko-KR" altLang="en-US" sz="2000" err="1">
                  <a:solidFill>
                    <a:srgbClr val="B3B3B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정다경</a:t>
              </a:r>
              <a:r>
                <a:rPr lang="ko-KR" altLang="en-US" sz="2000">
                  <a:solidFill>
                    <a:srgbClr val="B3B3B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         </a:t>
              </a:r>
              <a:r>
                <a:rPr lang="en-US" altLang="ko-KR" sz="2000">
                  <a:solidFill>
                    <a:srgbClr val="B3B3B3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YANG YUNLONG</a:t>
              </a:r>
              <a:endParaRPr lang="ko-KR" altLang="en-US" sz="2000">
                <a:solidFill>
                  <a:srgbClr val="B3B3B3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C6E3C07-6FE3-7DB1-51A2-EC6344DF8D9E}"/>
                </a:ext>
              </a:extLst>
            </p:cNvPr>
            <p:cNvSpPr/>
            <p:nvPr/>
          </p:nvSpPr>
          <p:spPr>
            <a:xfrm>
              <a:off x="6629400" y="6005781"/>
              <a:ext cx="57600" cy="304800"/>
            </a:xfrm>
            <a:prstGeom prst="rect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3B3B3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6C65C30-A2D0-BBF2-1419-5BB483258A77}"/>
                </a:ext>
              </a:extLst>
            </p:cNvPr>
            <p:cNvSpPr/>
            <p:nvPr/>
          </p:nvSpPr>
          <p:spPr>
            <a:xfrm>
              <a:off x="7924800" y="6005781"/>
              <a:ext cx="57600" cy="304800"/>
            </a:xfrm>
            <a:prstGeom prst="rect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3B3B3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244692B-3D5D-0A91-C111-31CD50EFE954}"/>
                </a:ext>
              </a:extLst>
            </p:cNvPr>
            <p:cNvSpPr/>
            <p:nvPr/>
          </p:nvSpPr>
          <p:spPr>
            <a:xfrm>
              <a:off x="9220200" y="6005781"/>
              <a:ext cx="57600" cy="304800"/>
            </a:xfrm>
            <a:prstGeom prst="rect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B3B3B3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BCC1B52-7E6B-D871-0B9F-D512846A45C2}"/>
              </a:ext>
            </a:extLst>
          </p:cNvPr>
          <p:cNvSpPr txBox="1"/>
          <p:nvPr/>
        </p:nvSpPr>
        <p:spPr>
          <a:xfrm>
            <a:off x="14063855" y="6790947"/>
            <a:ext cx="216415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4-1.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일정</a:t>
            </a:r>
            <a:endParaRPr lang="en-US" altLang="ko-KR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4-2. Q&amp;A</a:t>
            </a:r>
            <a:endParaRPr lang="ko-KR" altLang="en-US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EFB29E-4393-FBD8-251F-AF341F0ADF2D}"/>
              </a:ext>
            </a:extLst>
          </p:cNvPr>
          <p:cNvSpPr txBox="1"/>
          <p:nvPr/>
        </p:nvSpPr>
        <p:spPr>
          <a:xfrm>
            <a:off x="9028008" y="6816402"/>
            <a:ext cx="216415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2-1.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목적</a:t>
            </a:r>
            <a:endParaRPr lang="en-US" altLang="ko-KR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2-2.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구조도</a:t>
            </a:r>
            <a:endParaRPr lang="en-US" altLang="ko-KR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174BF-290A-002E-421E-67034F9BBC6A}"/>
              </a:ext>
            </a:extLst>
          </p:cNvPr>
          <p:cNvSpPr txBox="1"/>
          <p:nvPr/>
        </p:nvSpPr>
        <p:spPr>
          <a:xfrm>
            <a:off x="14063855" y="4259340"/>
            <a:ext cx="216415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3-1.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개발도구</a:t>
            </a:r>
            <a:endParaRPr lang="en-US" altLang="ko-KR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3-2.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주요기술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CD828-2F36-67BC-7000-5695508591BA}"/>
              </a:ext>
            </a:extLst>
          </p:cNvPr>
          <p:cNvSpPr txBox="1"/>
          <p:nvPr/>
        </p:nvSpPr>
        <p:spPr>
          <a:xfrm>
            <a:off x="13975144" y="6239335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진행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4A88E-DF36-D72B-0F8C-0943DD1D40FA}"/>
              </a:ext>
            </a:extLst>
          </p:cNvPr>
          <p:cNvSpPr txBox="1"/>
          <p:nvPr/>
        </p:nvSpPr>
        <p:spPr>
          <a:xfrm>
            <a:off x="8886607" y="6255307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목적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D0138-8354-9E34-F418-FD535A6ED0B3}"/>
              </a:ext>
            </a:extLst>
          </p:cNvPr>
          <p:cNvSpPr txBox="1"/>
          <p:nvPr/>
        </p:nvSpPr>
        <p:spPr>
          <a:xfrm>
            <a:off x="13975144" y="3674565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E2490-2540-2201-FE7E-490C5819BEA0}"/>
              </a:ext>
            </a:extLst>
          </p:cNvPr>
          <p:cNvSpPr txBox="1"/>
          <p:nvPr/>
        </p:nvSpPr>
        <p:spPr>
          <a:xfrm>
            <a:off x="8886607" y="3690537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2D07C-F846-4311-0B12-6836F98FF35C}"/>
              </a:ext>
            </a:extLst>
          </p:cNvPr>
          <p:cNvSpPr txBox="1"/>
          <p:nvPr/>
        </p:nvSpPr>
        <p:spPr>
          <a:xfrm>
            <a:off x="9028008" y="4284795"/>
            <a:ext cx="216415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1-1.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개발동기</a:t>
            </a:r>
            <a:endParaRPr lang="en-US" altLang="ko-KR" sz="240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1-2. </a:t>
            </a:r>
            <a:r>
              <a:rPr lang="ko-KR" altLang="en-US" sz="240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역할분담</a:t>
            </a:r>
          </a:p>
        </p:txBody>
      </p:sp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6354" y="1925923"/>
            <a:ext cx="6676190" cy="193333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14921" y="3500287"/>
            <a:ext cx="904762" cy="9333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8254" y="3448375"/>
            <a:ext cx="6059645" cy="313458"/>
            <a:chOff x="688254" y="3448375"/>
            <a:chExt cx="6059645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254" y="3448375"/>
              <a:ext cx="6059645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14921" y="6063540"/>
            <a:ext cx="980952" cy="93333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066784" y="3509811"/>
            <a:ext cx="990476" cy="93333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66784" y="6073063"/>
            <a:ext cx="980952" cy="9333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4FCD65-8A3B-C7BA-CD70-26915DC54B71}"/>
              </a:ext>
            </a:extLst>
          </p:cNvPr>
          <p:cNvSpPr txBox="1"/>
          <p:nvPr/>
        </p:nvSpPr>
        <p:spPr>
          <a:xfrm>
            <a:off x="11428941" y="4423553"/>
            <a:ext cx="3849792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36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1-1. </a:t>
            </a:r>
            <a:r>
              <a:rPr lang="ko-KR" altLang="en-US" sz="36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개발동기</a:t>
            </a:r>
            <a:endParaRPr lang="en-US" altLang="ko-KR" sz="360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36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1-2. </a:t>
            </a:r>
            <a:r>
              <a:rPr lang="ko-KR" altLang="en-US" sz="36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역할분담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3016C-B4B2-006E-F4F1-44117F56FA6F}"/>
              </a:ext>
            </a:extLst>
          </p:cNvPr>
          <p:cNvSpPr txBox="1"/>
          <p:nvPr/>
        </p:nvSpPr>
        <p:spPr>
          <a:xfrm>
            <a:off x="6776402" y="4594022"/>
            <a:ext cx="369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개요</a:t>
            </a:r>
          </a:p>
        </p:txBody>
      </p:sp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755" y="2912556"/>
            <a:ext cx="5314286" cy="5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1914D75-3FB1-647F-A002-AF16BADE677E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C2722-7383-1366-5039-7D8618383959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개발동기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36B81-4D5F-3D92-B1C3-BE4C45FF4988}"/>
              </a:ext>
            </a:extLst>
          </p:cNvPr>
          <p:cNvSpPr txBox="1"/>
          <p:nvPr/>
        </p:nvSpPr>
        <p:spPr>
          <a:xfrm>
            <a:off x="474824" y="4086880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1-2.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역할분담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9247A-12C4-DD9C-9F5C-E8DF60DE248C}"/>
              </a:ext>
            </a:extLst>
          </p:cNvPr>
          <p:cNvSpPr txBox="1"/>
          <p:nvPr/>
        </p:nvSpPr>
        <p:spPr>
          <a:xfrm>
            <a:off x="476216" y="3081055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1-1.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개발동기</a:t>
            </a:r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7A5C95B-207D-726A-4760-0B3E332055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600" y="2864706"/>
            <a:ext cx="8067272" cy="15929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FA4B18-1F18-0CFC-7204-A1095F13F0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601" y="4948382"/>
            <a:ext cx="8567450" cy="16697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FD9B93-AF92-C06A-8AB3-84BC4E0C41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2600" y="7006260"/>
            <a:ext cx="8205164" cy="1947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BD68B58-1510-1CB5-A414-3685F5898AB1}"/>
              </a:ext>
            </a:extLst>
          </p:cNvPr>
          <p:cNvSpPr txBox="1"/>
          <p:nvPr/>
        </p:nvSpPr>
        <p:spPr>
          <a:xfrm>
            <a:off x="8436625" y="384741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마비옛체" panose="02000503000000000000" pitchFamily="2" charset="-127"/>
                <a:ea typeface="마비옛체" panose="02000503000000000000" pitchFamily="2" charset="-127"/>
              </a:rPr>
              <a:t>조형준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5C62C0-2389-1D17-6BB8-28EBAF700001}"/>
              </a:ext>
            </a:extLst>
          </p:cNvPr>
          <p:cNvSpPr txBox="1"/>
          <p:nvPr/>
        </p:nvSpPr>
        <p:spPr>
          <a:xfrm>
            <a:off x="8741424" y="4560658"/>
            <a:ext cx="2519911" cy="9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신경망 개발 및 학습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전체 프로젝트 총괄</a:t>
            </a:r>
          </a:p>
        </p:txBody>
      </p: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49771D9-3F68-9894-84B0-DB1D8CFDFE0C}"/>
              </a:ext>
            </a:extLst>
          </p:cNvPr>
          <p:cNvSpPr txBox="1"/>
          <p:nvPr/>
        </p:nvSpPr>
        <p:spPr>
          <a:xfrm>
            <a:off x="474824" y="4086880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1-2.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역할분담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FBE9E-C7F5-8A72-59F2-6FC42F47B019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1-1.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개발동기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AB8E2-8A2C-BAFF-6086-FF631ED7062C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역할분담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C0AB7B6-CEB5-D6C4-803F-C37118AF3DDC}"/>
              </a:ext>
            </a:extLst>
          </p:cNvPr>
          <p:cNvCxnSpPr>
            <a:cxnSpLocks/>
          </p:cNvCxnSpPr>
          <p:nvPr/>
        </p:nvCxnSpPr>
        <p:spPr>
          <a:xfrm>
            <a:off x="6400800" y="6172200"/>
            <a:ext cx="106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BC28A6-7823-6AD9-F552-22CBEAA85F07}"/>
              </a:ext>
            </a:extLst>
          </p:cNvPr>
          <p:cNvCxnSpPr>
            <a:cxnSpLocks/>
          </p:cNvCxnSpPr>
          <p:nvPr/>
        </p:nvCxnSpPr>
        <p:spPr>
          <a:xfrm>
            <a:off x="11582400" y="37719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548714-14C3-B88A-CFEE-94C55E954E96}"/>
              </a:ext>
            </a:extLst>
          </p:cNvPr>
          <p:cNvSpPr txBox="1"/>
          <p:nvPr/>
        </p:nvSpPr>
        <p:spPr>
          <a:xfrm>
            <a:off x="13743312" y="6491305"/>
            <a:ext cx="360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마비옛체" panose="02000503000000000000" pitchFamily="2" charset="-127"/>
                <a:ea typeface="마비옛체" panose="02000503000000000000" pitchFamily="2" charset="-127"/>
              </a:rPr>
              <a:t>YANG YUNLONG</a:t>
            </a:r>
            <a:endParaRPr lang="ko-KR" altLang="en-US" sz="3200">
              <a:latin typeface="마비옛체" panose="02000503000000000000" pitchFamily="2" charset="-127"/>
              <a:ea typeface="마비옛체" panose="02000503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1DE3E-6379-6A81-0955-75880AFA1CF3}"/>
              </a:ext>
            </a:extLst>
          </p:cNvPr>
          <p:cNvSpPr txBox="1"/>
          <p:nvPr/>
        </p:nvSpPr>
        <p:spPr>
          <a:xfrm>
            <a:off x="8436625" y="646052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마비옛체" panose="02000503000000000000" pitchFamily="2" charset="-127"/>
                <a:ea typeface="마비옛체" panose="02000503000000000000" pitchFamily="2" charset="-127"/>
              </a:rPr>
              <a:t>정다경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7F709B57-4854-5885-13D5-6DA5D3B2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26" y="3977933"/>
            <a:ext cx="1828799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B3CF72-6586-CCF3-2B37-6A25F180AF7E}"/>
              </a:ext>
            </a:extLst>
          </p:cNvPr>
          <p:cNvSpPr txBox="1"/>
          <p:nvPr/>
        </p:nvSpPr>
        <p:spPr>
          <a:xfrm>
            <a:off x="14097000" y="3784336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latin typeface="마비옛체" panose="02000503000000000000" pitchFamily="2" charset="-127"/>
                <a:ea typeface="마비옛체" panose="02000503000000000000" pitchFamily="2" charset="-127"/>
              </a:rPr>
              <a:t>이택민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B0F704-64D7-A6D9-9F10-3ADD05F1A3B5}"/>
              </a:ext>
            </a:extLst>
          </p:cNvPr>
          <p:cNvSpPr txBox="1"/>
          <p:nvPr/>
        </p:nvSpPr>
        <p:spPr>
          <a:xfrm>
            <a:off x="14401800" y="4497580"/>
            <a:ext cx="2105892" cy="9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데이터베이스 구축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데이터 수집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0FFFDC-B0B5-A1AA-455C-14D29E4AAAF0}"/>
              </a:ext>
            </a:extLst>
          </p:cNvPr>
          <p:cNvSpPr txBox="1"/>
          <p:nvPr/>
        </p:nvSpPr>
        <p:spPr>
          <a:xfrm>
            <a:off x="8741423" y="7176293"/>
            <a:ext cx="2519911" cy="9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신경망 개발 및 학습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애플리케이션 개발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AA55D3-C7A4-8F09-4C15-9AFCC6DA6BBA}"/>
              </a:ext>
            </a:extLst>
          </p:cNvPr>
          <p:cNvSpPr txBox="1"/>
          <p:nvPr/>
        </p:nvSpPr>
        <p:spPr>
          <a:xfrm>
            <a:off x="14401800" y="7050597"/>
            <a:ext cx="2105892" cy="9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프론트엔드 총괄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>
              <a:lnSpc>
                <a:spcPct val="160000"/>
              </a:lnSpc>
            </a:pPr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위키 담당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</p:txBody>
      </p:sp>
      <p:pic>
        <p:nvPicPr>
          <p:cNvPr id="1030" name="Picture 6" descr="Ai, 인, 정보, 칩 아이콘 에 Artificial Intelligence">
            <a:extLst>
              <a:ext uri="{FF2B5EF4-FFF2-40B4-BE49-F238E27FC236}">
                <a16:creationId xmlns:a16="http://schemas.microsoft.com/office/drawing/2014/main" id="{DD536E4C-56ED-762B-A7ED-189B0E1F9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77" y="3696031"/>
            <a:ext cx="1248942" cy="124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i, 인, 정보, 칩 아이콘 에 Artificial Intelligence">
            <a:extLst>
              <a:ext uri="{FF2B5EF4-FFF2-40B4-BE49-F238E27FC236}">
                <a16:creationId xmlns:a16="http://schemas.microsoft.com/office/drawing/2014/main" id="{0B62AD38-2E2A-897C-A4D5-E51D3A15D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705" y="6145123"/>
            <a:ext cx="2427377" cy="242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그래픽 디자이너 - 무료 예술과 디자인개 아이콘">
            <a:extLst>
              <a:ext uri="{FF2B5EF4-FFF2-40B4-BE49-F238E27FC236}">
                <a16:creationId xmlns:a16="http://schemas.microsoft.com/office/drawing/2014/main" id="{DCAE973A-8705-7E0A-DB6E-E5B87096B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295" y="6460528"/>
            <a:ext cx="1809530" cy="180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72341BA-96A1-A1A2-C3EA-8D66B82E2C01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개요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2770FAC-43A8-10A1-737D-6A623BEA1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75" y="4790545"/>
            <a:ext cx="949903" cy="94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DAD1C61-2B6A-5ACB-D2A8-F8DFEA4B7397}"/>
              </a:ext>
            </a:extLst>
          </p:cNvPr>
          <p:cNvCxnSpPr>
            <a:cxnSpLocks/>
          </p:cNvCxnSpPr>
          <p:nvPr/>
        </p:nvCxnSpPr>
        <p:spPr>
          <a:xfrm flipH="1">
            <a:off x="6705601" y="3977933"/>
            <a:ext cx="1238100" cy="1641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9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751" y="2912551"/>
            <a:ext cx="4914286" cy="5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BE049F-7B6F-A88A-447A-49689B7F6E1B}"/>
              </a:ext>
            </a:extLst>
          </p:cNvPr>
          <p:cNvSpPr txBox="1"/>
          <p:nvPr/>
        </p:nvSpPr>
        <p:spPr>
          <a:xfrm>
            <a:off x="11428941" y="4423553"/>
            <a:ext cx="3849792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36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2-1. </a:t>
            </a:r>
            <a:r>
              <a:rPr lang="ko-KR" altLang="en-US" sz="36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목적</a:t>
            </a:r>
            <a:endParaRPr lang="en-US" altLang="ko-KR" sz="360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36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2-2. </a:t>
            </a:r>
            <a:r>
              <a:rPr lang="ko-KR" altLang="en-US" sz="36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구조도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CF93E-194B-7C72-F30E-507FF77873C1}"/>
              </a:ext>
            </a:extLst>
          </p:cNvPr>
          <p:cNvSpPr txBox="1"/>
          <p:nvPr/>
        </p:nvSpPr>
        <p:spPr>
          <a:xfrm>
            <a:off x="6776402" y="4594022"/>
            <a:ext cx="369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목적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0481C5A-AA81-9935-4428-C3CDD2C8A9E4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목적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CF25F-0AE4-E8F4-1124-01C31B52A523}"/>
              </a:ext>
            </a:extLst>
          </p:cNvPr>
          <p:cNvSpPr txBox="1"/>
          <p:nvPr/>
        </p:nvSpPr>
        <p:spPr>
          <a:xfrm>
            <a:off x="476216" y="3081055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2-1.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목적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54A34-FFB4-1A4B-3B5D-241662C6BD7F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목적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A56D10-3B18-82B5-7722-93083A95FF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7532" y="3902487"/>
            <a:ext cx="4295810" cy="39298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1452DAF-9CAC-52DF-86E3-F337FA058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2200" y="4152900"/>
            <a:ext cx="2152650" cy="3429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689168E-F585-CADF-E0FE-219707DEE6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46024" y="4152900"/>
            <a:ext cx="2143125" cy="34194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9FAF62E-05F0-87DD-AE77-38178A3ED153}"/>
              </a:ext>
            </a:extLst>
          </p:cNvPr>
          <p:cNvSpPr txBox="1"/>
          <p:nvPr/>
        </p:nvSpPr>
        <p:spPr>
          <a:xfrm>
            <a:off x="474824" y="4086880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2-2.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구조도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딥 러닝 Ai 선형 아이콘. 톱니 바퀴가있는 신경망. 얇은 선 그림. 디지털 뇌. 인공 지능. 윤곽 기호. 벡터 격리 개요  그리기입니다. 편집 가능한 획 로열티 무료 사진, 그림, 이미지 그리고 스톡포토그래피. Image">
            <a:extLst>
              <a:ext uri="{FF2B5EF4-FFF2-40B4-BE49-F238E27FC236}">
                <a16:creationId xmlns:a16="http://schemas.microsoft.com/office/drawing/2014/main" id="{723FC112-5B08-7B7D-F63E-C9F4689D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218" y="5220975"/>
            <a:ext cx="2402089" cy="240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87622" y="2324908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0481C5A-AA81-9935-4428-C3CDD2C8A9E4}"/>
              </a:ext>
            </a:extLst>
          </p:cNvPr>
          <p:cNvSpPr txBox="1"/>
          <p:nvPr/>
        </p:nvSpPr>
        <p:spPr>
          <a:xfrm>
            <a:off x="1848949" y="1489589"/>
            <a:ext cx="292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pc="-400"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목적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CF25F-0AE4-E8F4-1124-01C31B52A523}"/>
              </a:ext>
            </a:extLst>
          </p:cNvPr>
          <p:cNvSpPr txBox="1"/>
          <p:nvPr/>
        </p:nvSpPr>
        <p:spPr>
          <a:xfrm>
            <a:off x="476216" y="3081055"/>
            <a:ext cx="4354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2-1. </a:t>
            </a:r>
            <a:r>
              <a:rPr lang="ko-KR" altLang="en-US" sz="2800" spc="-200">
                <a:solidFill>
                  <a:srgbClr val="B3B3B3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목적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54A34-FFB4-1A4B-3B5D-241662C6BD7F}"/>
              </a:ext>
            </a:extLst>
          </p:cNvPr>
          <p:cNvSpPr txBox="1"/>
          <p:nvPr/>
        </p:nvSpPr>
        <p:spPr>
          <a:xfrm>
            <a:off x="5445526" y="1147170"/>
            <a:ext cx="43546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spc="-200"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구조도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FAF62E-05F0-87DD-AE77-38178A3ED153}"/>
              </a:ext>
            </a:extLst>
          </p:cNvPr>
          <p:cNvSpPr txBox="1"/>
          <p:nvPr/>
        </p:nvSpPr>
        <p:spPr>
          <a:xfrm>
            <a:off x="474824" y="4086880"/>
            <a:ext cx="43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2-2. </a:t>
            </a:r>
            <a:r>
              <a:rPr lang="ko-KR" altLang="en-US" sz="3600" b="1" spc="-200">
                <a:solidFill>
                  <a:srgbClr val="3F5FFF"/>
                </a:solidFill>
                <a:latin typeface="웰컴체OTF Regular" panose="02020503020101020101" pitchFamily="18" charset="-127"/>
                <a:ea typeface="웰컴체OTF Regular" panose="02020503020101020101" pitchFamily="18" charset="-127"/>
              </a:rPr>
              <a:t>구조도</a:t>
            </a:r>
          </a:p>
        </p:txBody>
      </p:sp>
      <p:pic>
        <p:nvPicPr>
          <p:cNvPr id="2050" name="Picture 2" descr="AWS : AWS란?">
            <a:extLst>
              <a:ext uri="{FF2B5EF4-FFF2-40B4-BE49-F238E27FC236}">
                <a16:creationId xmlns:a16="http://schemas.microsoft.com/office/drawing/2014/main" id="{8E6EC40F-2E99-B6CF-F987-F0E246BF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079900"/>
            <a:ext cx="4016124" cy="2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신경망 - 무료 네트워킹개 아이콘">
            <a:extLst>
              <a:ext uri="{FF2B5EF4-FFF2-40B4-BE49-F238E27FC236}">
                <a16:creationId xmlns:a16="http://schemas.microsoft.com/office/drawing/2014/main" id="{E22F1110-D5DD-29AB-8DF7-CF93840E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033" y="7695102"/>
            <a:ext cx="1776461" cy="177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D30510E-7ED6-D69D-E41D-DE69AA4E7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0" y="5507619"/>
            <a:ext cx="1828799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B712558E-316B-365B-0919-3D4FF32CB744}"/>
              </a:ext>
            </a:extLst>
          </p:cNvPr>
          <p:cNvGrpSpPr/>
          <p:nvPr/>
        </p:nvGrpSpPr>
        <p:grpSpPr>
          <a:xfrm>
            <a:off x="5296299" y="4418116"/>
            <a:ext cx="3520281" cy="3520281"/>
            <a:chOff x="5296299" y="4418116"/>
            <a:chExt cx="3520281" cy="3520281"/>
          </a:xfrm>
        </p:grpSpPr>
        <p:pic>
          <p:nvPicPr>
            <p:cNvPr id="2064" name="Picture 16" descr="스마트폰 아이콘, 스마트폰, 아이콘, 벡터 PNG, 일러스트 및 벡터 에 대한 무료 다운로드 - Pngtree">
              <a:extLst>
                <a:ext uri="{FF2B5EF4-FFF2-40B4-BE49-F238E27FC236}">
                  <a16:creationId xmlns:a16="http://schemas.microsoft.com/office/drawing/2014/main" id="{C9A731F4-F19A-99E8-0985-48AD17FE5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6299" y="4418116"/>
              <a:ext cx="3520281" cy="3520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3650622-4281-2DF9-09A9-8B6C31B2C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58896" y="5786170"/>
              <a:ext cx="839323" cy="729211"/>
            </a:xfrm>
            <a:prstGeom prst="rect">
              <a:avLst/>
            </a:prstGeom>
          </p:spPr>
        </p:pic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B22A7965-B548-571F-FAA6-C0AA13970301}"/>
              </a:ext>
            </a:extLst>
          </p:cNvPr>
          <p:cNvSpPr/>
          <p:nvPr/>
        </p:nvSpPr>
        <p:spPr>
          <a:xfrm rot="19913405">
            <a:off x="7923704" y="4710170"/>
            <a:ext cx="1317797" cy="3681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0BBCB590-25BE-7591-4CE0-3762666118F4}"/>
              </a:ext>
            </a:extLst>
          </p:cNvPr>
          <p:cNvSpPr/>
          <p:nvPr/>
        </p:nvSpPr>
        <p:spPr>
          <a:xfrm rot="1359479">
            <a:off x="13268813" y="4899865"/>
            <a:ext cx="1317797" cy="3681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A3E56E6-367D-158B-BE54-3C0F91DA593A}"/>
              </a:ext>
            </a:extLst>
          </p:cNvPr>
          <p:cNvSpPr/>
          <p:nvPr/>
        </p:nvSpPr>
        <p:spPr>
          <a:xfrm rot="9553439">
            <a:off x="13347182" y="7844815"/>
            <a:ext cx="1317797" cy="3681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98F8D6F5-0F41-E33B-2C36-5DB3648A9A25}"/>
              </a:ext>
            </a:extLst>
          </p:cNvPr>
          <p:cNvSpPr/>
          <p:nvPr/>
        </p:nvSpPr>
        <p:spPr>
          <a:xfrm rot="12503633">
            <a:off x="8252245" y="7779589"/>
            <a:ext cx="1317797" cy="36813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50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751" y="2912551"/>
            <a:ext cx="4876190" cy="53619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C76557D-7160-B6FD-0B3E-3957C551EB5C}"/>
              </a:ext>
            </a:extLst>
          </p:cNvPr>
          <p:cNvSpPr txBox="1"/>
          <p:nvPr/>
        </p:nvSpPr>
        <p:spPr>
          <a:xfrm>
            <a:off x="11428941" y="4423553"/>
            <a:ext cx="3849792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36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3-1. </a:t>
            </a:r>
            <a:r>
              <a:rPr lang="ko-KR" altLang="en-US" sz="36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개발도구</a:t>
            </a:r>
            <a:endParaRPr lang="en-US" altLang="ko-KR" sz="3600">
              <a:solidFill>
                <a:schemeClr val="bg1"/>
              </a:solidFill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36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3-2. </a:t>
            </a:r>
            <a:r>
              <a:rPr lang="ko-KR" altLang="en-US" sz="3600">
                <a:solidFill>
                  <a:schemeClr val="bg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</a:rPr>
              <a:t>주요기술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23EC6-6695-EAEA-8F46-B9E967D84952}"/>
              </a:ext>
            </a:extLst>
          </p:cNvPr>
          <p:cNvSpPr txBox="1"/>
          <p:nvPr/>
        </p:nvSpPr>
        <p:spPr>
          <a:xfrm>
            <a:off x="6776402" y="4594022"/>
            <a:ext cx="369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bg1"/>
                </a:solidFill>
                <a:latin typeface="티웨이_항공" panose="02000300000000000000" pitchFamily="2" charset="-127"/>
                <a:ea typeface="티웨이_항공" panose="02000300000000000000" pitchFamily="2" charset="-127"/>
              </a:rPr>
              <a:t>프로젝트 구현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557</Words>
  <Application>Microsoft Office PowerPoint</Application>
  <PresentationFormat>사용자 지정</PresentationFormat>
  <Paragraphs>121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7" baseType="lpstr">
      <vt:lpstr>Calibri</vt:lpstr>
      <vt:lpstr>티웨이_항공</vt:lpstr>
      <vt:lpstr>배달의민족 주아</vt:lpstr>
      <vt:lpstr>맑은 고딕</vt:lpstr>
      <vt:lpstr>웰컴체OTF Regular</vt:lpstr>
      <vt:lpstr>달서힐링체Medium</vt:lpstr>
      <vt:lpstr>마비옛체</vt:lpstr>
      <vt:lpstr>웰컴체 Regular</vt:lpstr>
      <vt:lpstr>Arial</vt:lpstr>
      <vt:lpstr>바른공군체 Medium</vt:lpstr>
      <vt:lpstr>나눔스퀘어_ac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nell leko</cp:lastModifiedBy>
  <cp:revision>240</cp:revision>
  <dcterms:created xsi:type="dcterms:W3CDTF">2021-02-14T19:43:51Z</dcterms:created>
  <dcterms:modified xsi:type="dcterms:W3CDTF">2022-10-05T16:12:37Z</dcterms:modified>
</cp:coreProperties>
</file>