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1" r:id="rId5"/>
    <p:sldId id="339" r:id="rId6"/>
    <p:sldId id="349" r:id="rId7"/>
    <p:sldId id="342" r:id="rId8"/>
    <p:sldId id="343" r:id="rId9"/>
    <p:sldId id="344" r:id="rId10"/>
    <p:sldId id="273" r:id="rId11"/>
    <p:sldId id="274" r:id="rId12"/>
    <p:sldId id="345" r:id="rId13"/>
    <p:sldId id="350" r:id="rId14"/>
    <p:sldId id="346" r:id="rId15"/>
    <p:sldId id="347" r:id="rId16"/>
    <p:sldId id="351" r:id="rId17"/>
    <p:sldId id="348" r:id="rId18"/>
  </p:sldIdLst>
  <p:sldSz cx="18288000" cy="10287000"/>
  <p:notesSz cx="10287000" cy="18288000"/>
  <p:embeddedFontLst>
    <p:embeddedFont>
      <p:font typeface="HY견고딕" panose="02030600000101010101" pitchFamily="18" charset="-127"/>
      <p:regular r:id="rId20"/>
    </p:embeddedFont>
    <p:embeddedFont>
      <p:font typeface="나눔스퀘어_ac Bold" panose="020B0600000101010101" pitchFamily="50" charset="-127"/>
      <p:bold r:id="rId21"/>
    </p:embeddedFont>
    <p:embeddedFont>
      <p:font typeface="마비옛체" panose="02000503000000000000" pitchFamily="2" charset="-127"/>
      <p:regular r:id="rId22"/>
    </p:embeddedFont>
    <p:embeddedFont>
      <p:font typeface="맑은 고딕" panose="020B0503020000020004" pitchFamily="50" charset="-127"/>
      <p:regular r:id="rId23"/>
      <p:bold r:id="rId24"/>
    </p:embeddedFont>
    <p:embeddedFont>
      <p:font typeface="바른공군체 Medium" panose="020B0600000101010101" pitchFamily="50" charset="-127"/>
      <p:regular r:id="rId25"/>
    </p:embeddedFont>
    <p:embeddedFont>
      <p:font typeface="배달의민족 주아" panose="02020603020101020101" pitchFamily="18" charset="-127"/>
      <p:regular r:id="rId26"/>
    </p:embeddedFont>
    <p:embeddedFont>
      <p:font typeface="웰컴체 Regular" panose="02020603020101020101" pitchFamily="18" charset="-127"/>
      <p:regular r:id="rId27"/>
    </p:embeddedFont>
    <p:embeddedFont>
      <p:font typeface="웰컴체OTF Regular" panose="02020503020101020101" pitchFamily="18" charset="-127"/>
      <p:regular r:id="rId28"/>
    </p:embeddedFont>
    <p:embeddedFont>
      <p:font typeface="티웨이_항공" panose="02000300000000000000" pitchFamily="2" charset="-127"/>
      <p:regular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B3B3"/>
    <a:srgbClr val="3F5FFF"/>
    <a:srgbClr val="5B5B5B"/>
    <a:srgbClr val="92D05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4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A0424-CB68-4F66-A487-E1E017530ED2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F6153-EC39-435B-9357-16A45ED2D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364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F6153-EC39-435B-9357-16A45ED2D01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171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F6153-EC39-435B-9357-16A45ED2D01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756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F6153-EC39-435B-9357-16A45ED2D01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070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F6153-EC39-435B-9357-16A45ED2D01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000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F6153-EC39-435B-9357-16A45ED2D01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1164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F6153-EC39-435B-9357-16A45ED2D01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8588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F6153-EC39-435B-9357-16A45ED2D01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0347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F6153-EC39-435B-9357-16A45ED2D01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848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F6153-EC39-435B-9357-16A45ED2D01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307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F6153-EC39-435B-9357-16A45ED2D01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286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F6153-EC39-435B-9357-16A45ED2D01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53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F6153-EC39-435B-9357-16A45ED2D01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93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F6153-EC39-435B-9357-16A45ED2D01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031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F6153-EC39-435B-9357-16A45ED2D01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983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F6153-EC39-435B-9357-16A45ED2D01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253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F6153-EC39-435B-9357-16A45ED2D01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753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F6153-EC39-435B-9357-16A45ED2D01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736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2F8863-D169-7D0B-F0E9-FAB39103ACF0}"/>
              </a:ext>
            </a:extLst>
          </p:cNvPr>
          <p:cNvSpPr txBox="1"/>
          <p:nvPr/>
        </p:nvSpPr>
        <p:spPr>
          <a:xfrm>
            <a:off x="3352800" y="1714500"/>
            <a:ext cx="115824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00" b="1">
                <a:solidFill>
                  <a:srgbClr val="00B050"/>
                </a:solidFill>
              </a:rPr>
              <a:t>PLANT</a:t>
            </a:r>
            <a:r>
              <a:rPr lang="en-US" altLang="ko-KR" sz="19900" b="1">
                <a:solidFill>
                  <a:srgbClr val="00B0F0"/>
                </a:solidFill>
              </a:rPr>
              <a:t>REE</a:t>
            </a:r>
            <a:endParaRPr lang="ko-KR" altLang="en-US" sz="19900" b="1">
              <a:solidFill>
                <a:srgbClr val="00B0F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132B8F-51FB-281E-1D59-735113D8B76E}"/>
              </a:ext>
            </a:extLst>
          </p:cNvPr>
          <p:cNvSpPr txBox="1"/>
          <p:nvPr/>
        </p:nvSpPr>
        <p:spPr>
          <a:xfrm>
            <a:off x="3505200" y="19431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6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식물종합관리프로젝트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46E84AC-32A1-0507-424C-357E15405CB0}"/>
              </a:ext>
            </a:extLst>
          </p:cNvPr>
          <p:cNvGrpSpPr/>
          <p:nvPr/>
        </p:nvGrpSpPr>
        <p:grpSpPr>
          <a:xfrm>
            <a:off x="5791200" y="4434126"/>
            <a:ext cx="6172200" cy="400110"/>
            <a:chOff x="5562600" y="5958126"/>
            <a:chExt cx="6172200" cy="40011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C987A8-22C4-7E9C-741F-E19B96FCCA1E}"/>
                </a:ext>
              </a:extLst>
            </p:cNvPr>
            <p:cNvSpPr txBox="1"/>
            <p:nvPr/>
          </p:nvSpPr>
          <p:spPr>
            <a:xfrm>
              <a:off x="5562600" y="5958126"/>
              <a:ext cx="6172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조형준          </a:t>
              </a:r>
              <a:r>
                <a:rPr lang="ko-KR" altLang="en-US" sz="2000" err="1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이택민</a:t>
              </a:r>
              <a:r>
                <a:rPr lang="ko-KR" altLang="en-US" sz="200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         </a:t>
              </a:r>
              <a:r>
                <a:rPr lang="ko-KR" altLang="en-US" sz="2000" err="1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정다경</a:t>
              </a:r>
              <a:r>
                <a:rPr lang="ko-KR" altLang="en-US" sz="200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         </a:t>
              </a:r>
              <a:r>
                <a:rPr lang="en-US" altLang="ko-KR" sz="200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YANG YUNLONG</a:t>
              </a:r>
              <a:endPara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6A2FDB9-362A-48D4-810E-7045020C6EF3}"/>
                </a:ext>
              </a:extLst>
            </p:cNvPr>
            <p:cNvSpPr/>
            <p:nvPr/>
          </p:nvSpPr>
          <p:spPr>
            <a:xfrm>
              <a:off x="6629400" y="6005781"/>
              <a:ext cx="576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3364C9B-2854-7AED-1D48-9F65237B8659}"/>
                </a:ext>
              </a:extLst>
            </p:cNvPr>
            <p:cNvSpPr/>
            <p:nvPr/>
          </p:nvSpPr>
          <p:spPr>
            <a:xfrm>
              <a:off x="7924800" y="6005781"/>
              <a:ext cx="576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8CCD7FC-EE8F-D74A-1FDA-8119E5E6481A}"/>
                </a:ext>
              </a:extLst>
            </p:cNvPr>
            <p:cNvSpPr/>
            <p:nvPr/>
          </p:nvSpPr>
          <p:spPr>
            <a:xfrm>
              <a:off x="9220200" y="6005781"/>
              <a:ext cx="576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CC0E9F3-119D-CD12-BABE-38999845E099}"/>
              </a:ext>
            </a:extLst>
          </p:cNvPr>
          <p:cNvSpPr txBox="1"/>
          <p:nvPr/>
        </p:nvSpPr>
        <p:spPr>
          <a:xfrm>
            <a:off x="6248400" y="5747489"/>
            <a:ext cx="5791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중간보고서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95181-BDDE-6B0F-26B4-A59970865762}"/>
              </a:ext>
            </a:extLst>
          </p:cNvPr>
          <p:cNvSpPr txBox="1"/>
          <p:nvPr/>
        </p:nvSpPr>
        <p:spPr>
          <a:xfrm>
            <a:off x="7600950" y="6663542"/>
            <a:ext cx="3086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문서 작성자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조형준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정다경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DD8C7E-16A3-752B-7FB0-471FD95B50FF}"/>
              </a:ext>
            </a:extLst>
          </p:cNvPr>
          <p:cNvSpPr txBox="1"/>
          <p:nvPr/>
        </p:nvSpPr>
        <p:spPr>
          <a:xfrm>
            <a:off x="7600950" y="7271819"/>
            <a:ext cx="3086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2022. 11. 08.</a:t>
            </a:r>
            <a:endParaRPr lang="ko-KR" altLang="en-US" sz="16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47751" y="2912551"/>
            <a:ext cx="4914286" cy="53619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7897" y="5272538"/>
            <a:ext cx="2857678" cy="121765"/>
            <a:chOff x="9317897" y="5272538"/>
            <a:chExt cx="2857678" cy="121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25CF93E-194B-7C72-F30E-507FF77873C1}"/>
              </a:ext>
            </a:extLst>
          </p:cNvPr>
          <p:cNvSpPr txBox="1"/>
          <p:nvPr/>
        </p:nvSpPr>
        <p:spPr>
          <a:xfrm>
            <a:off x="6776402" y="4594022"/>
            <a:ext cx="3695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chemeClr val="bg1"/>
                </a:solidFill>
                <a:latin typeface="티웨이_항공" panose="02000300000000000000" pitchFamily="2" charset="-127"/>
                <a:ea typeface="티웨이_항공" panose="02000300000000000000" pitchFamily="2" charset="-127"/>
              </a:rPr>
              <a:t>프로젝트 진도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1636D2-9412-E4B6-5A91-996EF6405254}"/>
              </a:ext>
            </a:extLst>
          </p:cNvPr>
          <p:cNvSpPr txBox="1"/>
          <p:nvPr/>
        </p:nvSpPr>
        <p:spPr>
          <a:xfrm>
            <a:off x="11428941" y="3596021"/>
            <a:ext cx="3849792" cy="3474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ko-KR" sz="280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2-1. </a:t>
            </a:r>
            <a:r>
              <a:rPr lang="ko-KR" altLang="en-US" sz="280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변경사항</a:t>
            </a:r>
            <a:endParaRPr lang="en-US" altLang="ko-KR" sz="2800">
              <a:solidFill>
                <a:schemeClr val="bg1"/>
              </a:solidFill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  <a:p>
            <a:pPr>
              <a:lnSpc>
                <a:spcPct val="160000"/>
              </a:lnSpc>
            </a:pPr>
            <a:r>
              <a:rPr lang="en-US" altLang="ko-KR" sz="280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2-2. </a:t>
            </a:r>
            <a:r>
              <a:rPr lang="ko-KR" altLang="en-US" sz="280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리스크 대응</a:t>
            </a:r>
            <a:endParaRPr lang="en-US" altLang="ko-KR" sz="2800">
              <a:solidFill>
                <a:schemeClr val="bg1"/>
              </a:solidFill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  <a:p>
            <a:pPr>
              <a:lnSpc>
                <a:spcPct val="160000"/>
              </a:lnSpc>
            </a:pPr>
            <a:r>
              <a:rPr lang="en-US" altLang="ko-KR" sz="280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2-3. </a:t>
            </a:r>
            <a:r>
              <a:rPr lang="ko-KR" altLang="en-US" sz="280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이슈 대응</a:t>
            </a:r>
            <a:endParaRPr lang="en-US" altLang="ko-KR" sz="2800">
              <a:solidFill>
                <a:schemeClr val="bg1"/>
              </a:solidFill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  <a:p>
            <a:pPr>
              <a:lnSpc>
                <a:spcPct val="160000"/>
              </a:lnSpc>
            </a:pPr>
            <a:r>
              <a:rPr lang="en-US" altLang="ko-KR" sz="280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2-4. </a:t>
            </a:r>
            <a:r>
              <a:rPr lang="ko-KR" altLang="en-US" sz="280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성과</a:t>
            </a:r>
            <a:endParaRPr lang="en-US" altLang="ko-KR" sz="2800">
              <a:solidFill>
                <a:schemeClr val="bg1"/>
              </a:solidFill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  <a:p>
            <a:pPr>
              <a:lnSpc>
                <a:spcPct val="160000"/>
              </a:lnSpc>
            </a:pPr>
            <a:r>
              <a:rPr lang="en-US" altLang="ko-KR" sz="280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2-5. </a:t>
            </a:r>
            <a:r>
              <a:rPr lang="ko-KR" altLang="en-US" sz="280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결론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360" y="619141"/>
            <a:ext cx="1942857" cy="19142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0481C5A-AA81-9935-4428-C3CDD2C8A9E4}"/>
              </a:ext>
            </a:extLst>
          </p:cNvPr>
          <p:cNvSpPr txBox="1"/>
          <p:nvPr/>
        </p:nvSpPr>
        <p:spPr>
          <a:xfrm>
            <a:off x="1848949" y="1489589"/>
            <a:ext cx="2921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400">
                <a:latin typeface="티웨이_항공" panose="02000300000000000000" pitchFamily="2" charset="-127"/>
                <a:ea typeface="티웨이_항공" panose="02000300000000000000" pitchFamily="2" charset="-127"/>
              </a:rPr>
              <a:t>프로젝트 진도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E54A34-FFB4-1A4B-3B5D-241662C6BD7F}"/>
              </a:ext>
            </a:extLst>
          </p:cNvPr>
          <p:cNvSpPr txBox="1"/>
          <p:nvPr/>
        </p:nvSpPr>
        <p:spPr>
          <a:xfrm>
            <a:off x="5445526" y="1147170"/>
            <a:ext cx="43546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400" b="1" spc="-200"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변경사항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569651-E9E9-0090-6DEA-5C6342CB5826}"/>
              </a:ext>
            </a:extLst>
          </p:cNvPr>
          <p:cNvSpPr txBox="1"/>
          <p:nvPr/>
        </p:nvSpPr>
        <p:spPr>
          <a:xfrm>
            <a:off x="474824" y="4086880"/>
            <a:ext cx="4354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2-2. </a:t>
            </a:r>
            <a:r>
              <a:rPr lang="ko-KR" altLang="en-US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리스크 대응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C4A7E8-ADA2-81D1-4AC5-AE3195D2017B}"/>
              </a:ext>
            </a:extLst>
          </p:cNvPr>
          <p:cNvSpPr txBox="1"/>
          <p:nvPr/>
        </p:nvSpPr>
        <p:spPr>
          <a:xfrm>
            <a:off x="476216" y="3081055"/>
            <a:ext cx="4354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200">
                <a:solidFill>
                  <a:srgbClr val="3F5FFF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2-1. </a:t>
            </a:r>
            <a:r>
              <a:rPr lang="ko-KR" altLang="en-US" sz="3600" b="1" spc="-200">
                <a:solidFill>
                  <a:srgbClr val="3F5FFF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변경사항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55451E-3382-8C64-4FF9-E97ACB2D0E96}"/>
              </a:ext>
            </a:extLst>
          </p:cNvPr>
          <p:cNvSpPr txBox="1"/>
          <p:nvPr/>
        </p:nvSpPr>
        <p:spPr>
          <a:xfrm>
            <a:off x="474824" y="4969594"/>
            <a:ext cx="4354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2-3. </a:t>
            </a:r>
            <a:r>
              <a:rPr lang="ko-KR" altLang="en-US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이슈 대응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8F6C80-7040-BF32-142C-C35D3C5ECFF4}"/>
              </a:ext>
            </a:extLst>
          </p:cNvPr>
          <p:cNvSpPr txBox="1"/>
          <p:nvPr/>
        </p:nvSpPr>
        <p:spPr>
          <a:xfrm>
            <a:off x="466979" y="5852308"/>
            <a:ext cx="4354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2-4. </a:t>
            </a:r>
            <a:r>
              <a:rPr lang="ko-KR" altLang="en-US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성과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19B7F7-72BB-9D0E-556C-5EA057D9DD64}"/>
              </a:ext>
            </a:extLst>
          </p:cNvPr>
          <p:cNvSpPr txBox="1"/>
          <p:nvPr/>
        </p:nvSpPr>
        <p:spPr>
          <a:xfrm>
            <a:off x="466979" y="6735022"/>
            <a:ext cx="4354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2-5. </a:t>
            </a:r>
            <a:r>
              <a:rPr lang="ko-KR" altLang="en-US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결론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84AD6E-52D4-A535-0D95-66598D9DC163}"/>
              </a:ext>
            </a:extLst>
          </p:cNvPr>
          <p:cNvSpPr txBox="1"/>
          <p:nvPr/>
        </p:nvSpPr>
        <p:spPr>
          <a:xfrm>
            <a:off x="5674488" y="2973333"/>
            <a:ext cx="849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목표 변동</a:t>
            </a:r>
            <a:r>
              <a:rPr lang="en-US" altLang="ko-KR"/>
              <a:t>: “</a:t>
            </a:r>
            <a:r>
              <a:rPr lang="ko-KR" altLang="en-US"/>
              <a:t>식물 종류 인식</a:t>
            </a:r>
            <a:r>
              <a:rPr lang="en-US" altLang="ko-KR"/>
              <a:t>”</a:t>
            </a:r>
            <a:r>
              <a:rPr lang="ko-KR" altLang="en-US"/>
              <a:t>에서 </a:t>
            </a:r>
            <a:r>
              <a:rPr lang="en-US" altLang="ko-KR"/>
              <a:t>“</a:t>
            </a:r>
            <a:r>
              <a:rPr lang="ko-KR" altLang="en-US"/>
              <a:t>식물 병해 종류 인식</a:t>
            </a:r>
            <a:r>
              <a:rPr lang="en-US" altLang="ko-KR"/>
              <a:t>“</a:t>
            </a:r>
            <a:r>
              <a:rPr lang="ko-KR" altLang="en-US"/>
              <a:t>으로 목표를 변경했습니다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360" y="619141"/>
            <a:ext cx="1942857" cy="19142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0481C5A-AA81-9935-4428-C3CDD2C8A9E4}"/>
              </a:ext>
            </a:extLst>
          </p:cNvPr>
          <p:cNvSpPr txBox="1"/>
          <p:nvPr/>
        </p:nvSpPr>
        <p:spPr>
          <a:xfrm>
            <a:off x="1848949" y="1489589"/>
            <a:ext cx="2921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400">
                <a:latin typeface="티웨이_항공" panose="02000300000000000000" pitchFamily="2" charset="-127"/>
                <a:ea typeface="티웨이_항공" panose="02000300000000000000" pitchFamily="2" charset="-127"/>
              </a:rPr>
              <a:t>프로젝트 진도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E54A34-FFB4-1A4B-3B5D-241662C6BD7F}"/>
              </a:ext>
            </a:extLst>
          </p:cNvPr>
          <p:cNvSpPr txBox="1"/>
          <p:nvPr/>
        </p:nvSpPr>
        <p:spPr>
          <a:xfrm>
            <a:off x="5445526" y="1147170"/>
            <a:ext cx="43546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400" b="1" spc="-200"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리스크 대응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569651-E9E9-0090-6DEA-5C6342CB5826}"/>
              </a:ext>
            </a:extLst>
          </p:cNvPr>
          <p:cNvSpPr txBox="1"/>
          <p:nvPr/>
        </p:nvSpPr>
        <p:spPr>
          <a:xfrm>
            <a:off x="474824" y="4086880"/>
            <a:ext cx="4354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200">
                <a:solidFill>
                  <a:srgbClr val="3F5FFF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2-2. </a:t>
            </a:r>
            <a:r>
              <a:rPr lang="ko-KR" altLang="en-US" sz="3600" b="1" spc="-200">
                <a:solidFill>
                  <a:srgbClr val="3F5FFF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리스크 대응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C4A7E8-ADA2-81D1-4AC5-AE3195D2017B}"/>
              </a:ext>
            </a:extLst>
          </p:cNvPr>
          <p:cNvSpPr txBox="1"/>
          <p:nvPr/>
        </p:nvSpPr>
        <p:spPr>
          <a:xfrm>
            <a:off x="476216" y="3081055"/>
            <a:ext cx="4354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2-1. </a:t>
            </a:r>
            <a:r>
              <a:rPr lang="ko-KR" altLang="en-US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변경사항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55451E-3382-8C64-4FF9-E97ACB2D0E96}"/>
              </a:ext>
            </a:extLst>
          </p:cNvPr>
          <p:cNvSpPr txBox="1"/>
          <p:nvPr/>
        </p:nvSpPr>
        <p:spPr>
          <a:xfrm>
            <a:off x="474824" y="4969594"/>
            <a:ext cx="4354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2-3. </a:t>
            </a:r>
            <a:r>
              <a:rPr lang="ko-KR" altLang="en-US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이슈 대응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8F6C80-7040-BF32-142C-C35D3C5ECFF4}"/>
              </a:ext>
            </a:extLst>
          </p:cNvPr>
          <p:cNvSpPr txBox="1"/>
          <p:nvPr/>
        </p:nvSpPr>
        <p:spPr>
          <a:xfrm>
            <a:off x="466979" y="5852308"/>
            <a:ext cx="4354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2-4. </a:t>
            </a:r>
            <a:r>
              <a:rPr lang="ko-KR" altLang="en-US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성과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19B7F7-72BB-9D0E-556C-5EA057D9DD64}"/>
              </a:ext>
            </a:extLst>
          </p:cNvPr>
          <p:cNvSpPr txBox="1"/>
          <p:nvPr/>
        </p:nvSpPr>
        <p:spPr>
          <a:xfrm>
            <a:off x="466979" y="6735022"/>
            <a:ext cx="4354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2-5. </a:t>
            </a:r>
            <a:r>
              <a:rPr lang="ko-KR" altLang="en-US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결론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4CF798-67C5-CFF4-8E9D-B1795D8AF09B}"/>
              </a:ext>
            </a:extLst>
          </p:cNvPr>
          <p:cNvSpPr txBox="1"/>
          <p:nvPr/>
        </p:nvSpPr>
        <p:spPr>
          <a:xfrm>
            <a:off x="5674488" y="2973333"/>
            <a:ext cx="11470512" cy="5864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프로젝트 진행 도중 발생할 수 있는 리스크는 다음과 같습니다</a:t>
            </a:r>
            <a:r>
              <a:rPr lang="en-US" altLang="ko-KR"/>
              <a:t>.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1. </a:t>
            </a:r>
            <a:r>
              <a:rPr lang="ko-KR" altLang="en-US"/>
              <a:t>비용 문제</a:t>
            </a:r>
            <a:r>
              <a:rPr lang="en-US" altLang="ko-KR"/>
              <a:t>: GPU</a:t>
            </a:r>
            <a:r>
              <a:rPr lang="ko-KR" altLang="en-US"/>
              <a:t>를 이용한 이미지 데이터 학습은 비용이 발생할 수 있습니다</a:t>
            </a:r>
            <a:r>
              <a:rPr lang="en-US" altLang="ko-KR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/>
              <a:t>	</a:t>
            </a:r>
            <a:r>
              <a:rPr lang="ko-KR" altLang="en-US"/>
              <a:t>해당 문제는 </a:t>
            </a:r>
            <a:r>
              <a:rPr lang="en-US" altLang="ko-KR"/>
              <a:t>Google Colaboratory </a:t>
            </a:r>
            <a:r>
              <a:rPr lang="ko-KR" altLang="en-US"/>
              <a:t>등의</a:t>
            </a:r>
            <a:r>
              <a:rPr lang="en-US" altLang="ko-KR"/>
              <a:t> GPU </a:t>
            </a:r>
            <a:r>
              <a:rPr lang="ko-KR" altLang="en-US"/>
              <a:t>자원을 무료로 사용할 수 있는 서비스를 이용해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	</a:t>
            </a:r>
            <a:r>
              <a:rPr lang="ko-KR" altLang="en-US"/>
              <a:t>대응할 수 있을 것으로 보았습니다</a:t>
            </a:r>
            <a:r>
              <a:rPr lang="en-US" altLang="ko-KR"/>
              <a:t>.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2. </a:t>
            </a:r>
            <a:r>
              <a:rPr lang="ko-KR" altLang="en-US"/>
              <a:t>데이터셋 문제</a:t>
            </a:r>
            <a:r>
              <a:rPr lang="en-US" altLang="ko-KR"/>
              <a:t>: </a:t>
            </a:r>
            <a:r>
              <a:rPr lang="ko-KR" altLang="en-US"/>
              <a:t>저희 팀이 확보한 데이터셋에 문제가 있을 수 있습니다</a:t>
            </a:r>
            <a:r>
              <a:rPr lang="en-US" altLang="ko-KR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/>
              <a:t>	2-1. Classification: </a:t>
            </a:r>
            <a:r>
              <a:rPr lang="ko-KR" altLang="en-US"/>
              <a:t>아직 분류가 되지 않은 데이터셋인 경우 직접 분류하면서 시간이 상당부분 소요됩니다</a:t>
            </a:r>
            <a:r>
              <a:rPr lang="en-US" altLang="ko-KR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/>
              <a:t>		</a:t>
            </a:r>
            <a:r>
              <a:rPr lang="ko-KR" altLang="en-US"/>
              <a:t>이는 이미 </a:t>
            </a:r>
            <a:r>
              <a:rPr lang="en-US" altLang="ko-KR"/>
              <a:t>Classification</a:t>
            </a:r>
            <a:r>
              <a:rPr lang="ko-KR" altLang="en-US"/>
              <a:t>이 수행된 데이터셋을 확보해 해결했습니다</a:t>
            </a:r>
            <a:r>
              <a:rPr lang="en-US" altLang="ko-KR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/>
              <a:t>	2-2. Bias: </a:t>
            </a:r>
            <a:r>
              <a:rPr lang="ko-KR" altLang="en-US"/>
              <a:t>확보한 데이터셋이 특정 클래스에 치우쳐진</a:t>
            </a:r>
            <a:r>
              <a:rPr lang="en-US" altLang="ko-KR"/>
              <a:t>, </a:t>
            </a:r>
            <a:r>
              <a:rPr lang="ko-KR" altLang="en-US"/>
              <a:t>편향된 자료일 수 있습니다</a:t>
            </a:r>
            <a:r>
              <a:rPr lang="en-US" altLang="ko-KR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/>
              <a:t>		</a:t>
            </a:r>
            <a:r>
              <a:rPr lang="ko-KR" altLang="en-US"/>
              <a:t>이는 적절한 </a:t>
            </a:r>
            <a:r>
              <a:rPr lang="en-US" altLang="ko-KR"/>
              <a:t>Train/Test </a:t>
            </a:r>
            <a:r>
              <a:rPr lang="ko-KR" altLang="en-US"/>
              <a:t>데이터 분리를 통해 대응할 수 있을 것으로 보고 있습니다</a:t>
            </a:r>
            <a:r>
              <a:rPr lang="en-US" altLang="ko-KR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/>
              <a:t>	2-3. Limitation: </a:t>
            </a:r>
            <a:r>
              <a:rPr lang="ko-KR" altLang="en-US"/>
              <a:t>데이터셋이 모든 식물종 및 병해종을 커버할 수는 없습니다</a:t>
            </a:r>
            <a:r>
              <a:rPr lang="en-US" altLang="ko-KR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/>
              <a:t>		</a:t>
            </a:r>
            <a:r>
              <a:rPr lang="ko-KR" altLang="en-US"/>
              <a:t>현실적으로 모든 식물종</a:t>
            </a:r>
            <a:r>
              <a:rPr lang="en-US" altLang="ko-KR"/>
              <a:t>/</a:t>
            </a:r>
            <a:r>
              <a:rPr lang="ko-KR" altLang="en-US"/>
              <a:t>병해종을 인식할 수는 없으므로</a:t>
            </a:r>
            <a:r>
              <a:rPr lang="en-US" altLang="ko-KR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/>
              <a:t>		</a:t>
            </a:r>
            <a:r>
              <a:rPr lang="ko-KR" altLang="en-US"/>
              <a:t>인식 가능한 대상에 대해 최대한 정확도를 높이는 방향으로 대응하고자 합니다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5776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360" y="619141"/>
            <a:ext cx="1942857" cy="19142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0481C5A-AA81-9935-4428-C3CDD2C8A9E4}"/>
              </a:ext>
            </a:extLst>
          </p:cNvPr>
          <p:cNvSpPr txBox="1"/>
          <p:nvPr/>
        </p:nvSpPr>
        <p:spPr>
          <a:xfrm>
            <a:off x="1848949" y="1489589"/>
            <a:ext cx="2921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400">
                <a:latin typeface="티웨이_항공" panose="02000300000000000000" pitchFamily="2" charset="-127"/>
                <a:ea typeface="티웨이_항공" panose="02000300000000000000" pitchFamily="2" charset="-127"/>
              </a:rPr>
              <a:t>프로젝트 진도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E54A34-FFB4-1A4B-3B5D-241662C6BD7F}"/>
              </a:ext>
            </a:extLst>
          </p:cNvPr>
          <p:cNvSpPr txBox="1"/>
          <p:nvPr/>
        </p:nvSpPr>
        <p:spPr>
          <a:xfrm>
            <a:off x="5445526" y="1147170"/>
            <a:ext cx="43546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400" b="1" spc="-200"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리스크 대응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569651-E9E9-0090-6DEA-5C6342CB5826}"/>
              </a:ext>
            </a:extLst>
          </p:cNvPr>
          <p:cNvSpPr txBox="1"/>
          <p:nvPr/>
        </p:nvSpPr>
        <p:spPr>
          <a:xfrm>
            <a:off x="474824" y="4086880"/>
            <a:ext cx="4354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200">
                <a:solidFill>
                  <a:srgbClr val="3F5FFF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2-2. </a:t>
            </a:r>
            <a:r>
              <a:rPr lang="ko-KR" altLang="en-US" sz="3600" b="1" spc="-200">
                <a:solidFill>
                  <a:srgbClr val="3F5FFF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리스크 대응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C4A7E8-ADA2-81D1-4AC5-AE3195D2017B}"/>
              </a:ext>
            </a:extLst>
          </p:cNvPr>
          <p:cNvSpPr txBox="1"/>
          <p:nvPr/>
        </p:nvSpPr>
        <p:spPr>
          <a:xfrm>
            <a:off x="476216" y="3081055"/>
            <a:ext cx="4354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2-1. </a:t>
            </a:r>
            <a:r>
              <a:rPr lang="ko-KR" altLang="en-US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변경사항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55451E-3382-8C64-4FF9-E97ACB2D0E96}"/>
              </a:ext>
            </a:extLst>
          </p:cNvPr>
          <p:cNvSpPr txBox="1"/>
          <p:nvPr/>
        </p:nvSpPr>
        <p:spPr>
          <a:xfrm>
            <a:off x="474824" y="4969594"/>
            <a:ext cx="4354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2-3. </a:t>
            </a:r>
            <a:r>
              <a:rPr lang="ko-KR" altLang="en-US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이슈 대응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8F6C80-7040-BF32-142C-C35D3C5ECFF4}"/>
              </a:ext>
            </a:extLst>
          </p:cNvPr>
          <p:cNvSpPr txBox="1"/>
          <p:nvPr/>
        </p:nvSpPr>
        <p:spPr>
          <a:xfrm>
            <a:off x="466979" y="5852308"/>
            <a:ext cx="4354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2-4. </a:t>
            </a:r>
            <a:r>
              <a:rPr lang="ko-KR" altLang="en-US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성과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19B7F7-72BB-9D0E-556C-5EA057D9DD64}"/>
              </a:ext>
            </a:extLst>
          </p:cNvPr>
          <p:cNvSpPr txBox="1"/>
          <p:nvPr/>
        </p:nvSpPr>
        <p:spPr>
          <a:xfrm>
            <a:off x="466979" y="6735022"/>
            <a:ext cx="4354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2-5. </a:t>
            </a:r>
            <a:r>
              <a:rPr lang="ko-KR" altLang="en-US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결론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4CF798-67C5-CFF4-8E9D-B1795D8AF09B}"/>
              </a:ext>
            </a:extLst>
          </p:cNvPr>
          <p:cNvSpPr txBox="1"/>
          <p:nvPr/>
        </p:nvSpPr>
        <p:spPr>
          <a:xfrm>
            <a:off x="5674488" y="2973333"/>
            <a:ext cx="11470512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3. </a:t>
            </a:r>
            <a:r>
              <a:rPr lang="ko-KR" altLang="en-US"/>
              <a:t>인식 문제</a:t>
            </a:r>
            <a:r>
              <a:rPr lang="en-US" altLang="ko-KR"/>
              <a:t>: </a:t>
            </a:r>
            <a:r>
              <a:rPr lang="ko-KR" altLang="en-US"/>
              <a:t>사용자가 제공한 이미지가 인식하기 어려운 대상일 수 있습니다</a:t>
            </a:r>
            <a:r>
              <a:rPr lang="en-US" altLang="ko-KR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/>
              <a:t>	</a:t>
            </a:r>
            <a:r>
              <a:rPr lang="ko-KR" altLang="en-US"/>
              <a:t>이미지 데이터에서 충분한 전처리</a:t>
            </a:r>
            <a:r>
              <a:rPr lang="en-US" altLang="ko-KR"/>
              <a:t>(</a:t>
            </a:r>
            <a:r>
              <a:rPr lang="ko-KR" altLang="en-US"/>
              <a:t>정규화</a:t>
            </a:r>
            <a:r>
              <a:rPr lang="en-US" altLang="ko-KR"/>
              <a:t>)</a:t>
            </a:r>
            <a:r>
              <a:rPr lang="ko-KR" altLang="en-US"/>
              <a:t>를 통해 인식률을 높이는 방식으로 대응하고자 합니다</a:t>
            </a:r>
            <a:r>
              <a:rPr lang="en-US" altLang="ko-KR"/>
              <a:t>.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4. </a:t>
            </a:r>
            <a:r>
              <a:rPr lang="ko-KR" altLang="en-US"/>
              <a:t>모바일 호환성 문제</a:t>
            </a:r>
            <a:r>
              <a:rPr lang="en-US" altLang="ko-KR"/>
              <a:t>: </a:t>
            </a:r>
            <a:r>
              <a:rPr lang="ko-KR" altLang="en-US"/>
              <a:t>사용할 </a:t>
            </a:r>
            <a:r>
              <a:rPr lang="en-US" altLang="ko-KR"/>
              <a:t>API</a:t>
            </a:r>
            <a:r>
              <a:rPr lang="ko-KR" altLang="en-US"/>
              <a:t>에 따라 사용자의 환경에서 호환되지 않을 수 있습니다</a:t>
            </a:r>
            <a:r>
              <a:rPr lang="en-US" altLang="ko-KR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/>
              <a:t>	</a:t>
            </a:r>
            <a:r>
              <a:rPr lang="ko-KR" altLang="en-US"/>
              <a:t>가능한 범용적으로 사용할 수 있는 </a:t>
            </a:r>
            <a:r>
              <a:rPr lang="en-US" altLang="ko-KR"/>
              <a:t>API</a:t>
            </a:r>
            <a:r>
              <a:rPr lang="ko-KR" altLang="en-US"/>
              <a:t>를 이용해 </a:t>
            </a:r>
            <a:r>
              <a:rPr lang="en-US" altLang="ko-KR"/>
              <a:t>Application</a:t>
            </a:r>
            <a:r>
              <a:rPr lang="ko-KR" altLang="en-US"/>
              <a:t>을 빌드하는 방식으로 대응하고자 합니다</a:t>
            </a:r>
            <a:r>
              <a:rPr lang="en-US" altLang="ko-KR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/>
              <a:t>	</a:t>
            </a:r>
            <a:r>
              <a:rPr lang="ko-KR" altLang="en-US"/>
              <a:t>또한</a:t>
            </a:r>
            <a:r>
              <a:rPr lang="en-US" altLang="ko-KR"/>
              <a:t>, </a:t>
            </a:r>
            <a:r>
              <a:rPr lang="ko-KR" altLang="en-US"/>
              <a:t>사용자의 환경에 따라 기기의 크기</a:t>
            </a:r>
            <a:r>
              <a:rPr lang="en-US" altLang="ko-KR"/>
              <a:t>(Width *</a:t>
            </a:r>
            <a:r>
              <a:rPr lang="ko-KR" altLang="en-US"/>
              <a:t> </a:t>
            </a:r>
            <a:r>
              <a:rPr lang="en-US" altLang="ko-KR"/>
              <a:t>Height)</a:t>
            </a:r>
            <a:r>
              <a:rPr lang="ko-KR" altLang="en-US"/>
              <a:t>가 다를 수 있음을 양지해두어야 합니다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2421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360" y="619141"/>
            <a:ext cx="1942857" cy="19142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0481C5A-AA81-9935-4428-C3CDD2C8A9E4}"/>
              </a:ext>
            </a:extLst>
          </p:cNvPr>
          <p:cNvSpPr txBox="1"/>
          <p:nvPr/>
        </p:nvSpPr>
        <p:spPr>
          <a:xfrm>
            <a:off x="1848949" y="1489589"/>
            <a:ext cx="2921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400">
                <a:latin typeface="티웨이_항공" panose="02000300000000000000" pitchFamily="2" charset="-127"/>
                <a:ea typeface="티웨이_항공" panose="02000300000000000000" pitchFamily="2" charset="-127"/>
              </a:rPr>
              <a:t>프로젝트 진도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E54A34-FFB4-1A4B-3B5D-241662C6BD7F}"/>
              </a:ext>
            </a:extLst>
          </p:cNvPr>
          <p:cNvSpPr txBox="1"/>
          <p:nvPr/>
        </p:nvSpPr>
        <p:spPr>
          <a:xfrm>
            <a:off x="5445526" y="1147170"/>
            <a:ext cx="43546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400" b="1" spc="-200"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이슈 대응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569651-E9E9-0090-6DEA-5C6342CB5826}"/>
              </a:ext>
            </a:extLst>
          </p:cNvPr>
          <p:cNvSpPr txBox="1"/>
          <p:nvPr/>
        </p:nvSpPr>
        <p:spPr>
          <a:xfrm>
            <a:off x="474824" y="4086880"/>
            <a:ext cx="4354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2-2. </a:t>
            </a:r>
            <a:r>
              <a:rPr lang="ko-KR" altLang="en-US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리스크 대응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C4A7E8-ADA2-81D1-4AC5-AE3195D2017B}"/>
              </a:ext>
            </a:extLst>
          </p:cNvPr>
          <p:cNvSpPr txBox="1"/>
          <p:nvPr/>
        </p:nvSpPr>
        <p:spPr>
          <a:xfrm>
            <a:off x="476216" y="3081055"/>
            <a:ext cx="4354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2-1. </a:t>
            </a:r>
            <a:r>
              <a:rPr lang="ko-KR" altLang="en-US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변경사항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55451E-3382-8C64-4FF9-E97ACB2D0E96}"/>
              </a:ext>
            </a:extLst>
          </p:cNvPr>
          <p:cNvSpPr txBox="1"/>
          <p:nvPr/>
        </p:nvSpPr>
        <p:spPr>
          <a:xfrm>
            <a:off x="474824" y="4969594"/>
            <a:ext cx="4354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200">
                <a:solidFill>
                  <a:srgbClr val="3F5FFF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2-3. </a:t>
            </a:r>
            <a:r>
              <a:rPr lang="ko-KR" altLang="en-US" sz="3600" b="1" spc="-200">
                <a:solidFill>
                  <a:srgbClr val="3F5FFF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이슈 대응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8F6C80-7040-BF32-142C-C35D3C5ECFF4}"/>
              </a:ext>
            </a:extLst>
          </p:cNvPr>
          <p:cNvSpPr txBox="1"/>
          <p:nvPr/>
        </p:nvSpPr>
        <p:spPr>
          <a:xfrm>
            <a:off x="466979" y="5852308"/>
            <a:ext cx="4354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2-4. </a:t>
            </a:r>
            <a:r>
              <a:rPr lang="ko-KR" altLang="en-US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성과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19B7F7-72BB-9D0E-556C-5EA057D9DD64}"/>
              </a:ext>
            </a:extLst>
          </p:cNvPr>
          <p:cNvSpPr txBox="1"/>
          <p:nvPr/>
        </p:nvSpPr>
        <p:spPr>
          <a:xfrm>
            <a:off x="466979" y="6735022"/>
            <a:ext cx="4354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2-5. </a:t>
            </a:r>
            <a:r>
              <a:rPr lang="ko-KR" altLang="en-US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결론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B987CD-A3E9-E6A6-507B-3D24EA7DDCC0}"/>
              </a:ext>
            </a:extLst>
          </p:cNvPr>
          <p:cNvSpPr txBox="1"/>
          <p:nvPr/>
        </p:nvSpPr>
        <p:spPr>
          <a:xfrm>
            <a:off x="5674487" y="2973333"/>
            <a:ext cx="12137297" cy="2124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프로젝트 제안발표 도중의 교수님 코멘트를 참고해</a:t>
            </a:r>
            <a:r>
              <a:rPr lang="en-US" altLang="ko-KR"/>
              <a:t>, </a:t>
            </a:r>
            <a:r>
              <a:rPr lang="ko-KR" altLang="en-US"/>
              <a:t>프로젝트 진행방향을 조정했습니다</a:t>
            </a:r>
            <a:r>
              <a:rPr lang="en-US" altLang="ko-KR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/>
              <a:t>	‘</a:t>
            </a:r>
            <a:r>
              <a:rPr lang="ko-KR" altLang="en-US"/>
              <a:t>식물 집사</a:t>
            </a:r>
            <a:r>
              <a:rPr lang="en-US" altLang="ko-KR"/>
              <a:t>’</a:t>
            </a:r>
            <a:r>
              <a:rPr lang="ko-KR" altLang="en-US"/>
              <a:t>로 예상되는 사용자가 자신이 돌보고 있는 식물의 종류를 모르지는 않을 것이므로</a:t>
            </a:r>
            <a:r>
              <a:rPr lang="en-US" altLang="ko-KR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/>
              <a:t>	</a:t>
            </a:r>
            <a:r>
              <a:rPr lang="ko-KR" altLang="en-US"/>
              <a:t>저희 프로젝트에서는 식물의 종류를 인식하는 모델이 아닌</a:t>
            </a:r>
            <a:r>
              <a:rPr lang="en-US" altLang="ko-KR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/>
              <a:t>	</a:t>
            </a:r>
            <a:r>
              <a:rPr lang="ko-KR" altLang="en-US"/>
              <a:t>식물이 현재 병해를 입은 상태인지를 분석하는 모델을 개발하고</a:t>
            </a:r>
            <a:r>
              <a:rPr lang="en-US" altLang="ko-KR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/>
              <a:t>	</a:t>
            </a:r>
            <a:r>
              <a:rPr lang="ko-KR" altLang="en-US"/>
              <a:t>해당 병해에 사용자가 대응할 방법을 제시하는 서비스를 제공하고자 합니다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7582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360" y="619141"/>
            <a:ext cx="1942857" cy="19142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0481C5A-AA81-9935-4428-C3CDD2C8A9E4}"/>
              </a:ext>
            </a:extLst>
          </p:cNvPr>
          <p:cNvSpPr txBox="1"/>
          <p:nvPr/>
        </p:nvSpPr>
        <p:spPr>
          <a:xfrm>
            <a:off x="1848949" y="1489589"/>
            <a:ext cx="2921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400">
                <a:latin typeface="티웨이_항공" panose="02000300000000000000" pitchFamily="2" charset="-127"/>
                <a:ea typeface="티웨이_항공" panose="02000300000000000000" pitchFamily="2" charset="-127"/>
              </a:rPr>
              <a:t>프로젝트 진도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E54A34-FFB4-1A4B-3B5D-241662C6BD7F}"/>
              </a:ext>
            </a:extLst>
          </p:cNvPr>
          <p:cNvSpPr txBox="1"/>
          <p:nvPr/>
        </p:nvSpPr>
        <p:spPr>
          <a:xfrm>
            <a:off x="5445526" y="1147170"/>
            <a:ext cx="43546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400" b="1" spc="-200"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성과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569651-E9E9-0090-6DEA-5C6342CB5826}"/>
              </a:ext>
            </a:extLst>
          </p:cNvPr>
          <p:cNvSpPr txBox="1"/>
          <p:nvPr/>
        </p:nvSpPr>
        <p:spPr>
          <a:xfrm>
            <a:off x="474824" y="4086880"/>
            <a:ext cx="4354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2-2. </a:t>
            </a:r>
            <a:r>
              <a:rPr lang="ko-KR" altLang="en-US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리스크 대응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C4A7E8-ADA2-81D1-4AC5-AE3195D2017B}"/>
              </a:ext>
            </a:extLst>
          </p:cNvPr>
          <p:cNvSpPr txBox="1"/>
          <p:nvPr/>
        </p:nvSpPr>
        <p:spPr>
          <a:xfrm>
            <a:off x="476216" y="3081055"/>
            <a:ext cx="4354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2-1. </a:t>
            </a:r>
            <a:r>
              <a:rPr lang="ko-KR" altLang="en-US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변경사항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55451E-3382-8C64-4FF9-E97ACB2D0E96}"/>
              </a:ext>
            </a:extLst>
          </p:cNvPr>
          <p:cNvSpPr txBox="1"/>
          <p:nvPr/>
        </p:nvSpPr>
        <p:spPr>
          <a:xfrm>
            <a:off x="474824" y="4969594"/>
            <a:ext cx="4354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2-3. </a:t>
            </a:r>
            <a:r>
              <a:rPr lang="ko-KR" altLang="en-US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이슈 대응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8F6C80-7040-BF32-142C-C35D3C5ECFF4}"/>
              </a:ext>
            </a:extLst>
          </p:cNvPr>
          <p:cNvSpPr txBox="1"/>
          <p:nvPr/>
        </p:nvSpPr>
        <p:spPr>
          <a:xfrm>
            <a:off x="466979" y="5852308"/>
            <a:ext cx="4354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200">
                <a:solidFill>
                  <a:srgbClr val="3F5FFF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2-4. </a:t>
            </a:r>
            <a:r>
              <a:rPr lang="ko-KR" altLang="en-US" sz="3600" b="1" spc="-200">
                <a:solidFill>
                  <a:srgbClr val="3F5FFF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성과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19B7F7-72BB-9D0E-556C-5EA057D9DD64}"/>
              </a:ext>
            </a:extLst>
          </p:cNvPr>
          <p:cNvSpPr txBox="1"/>
          <p:nvPr/>
        </p:nvSpPr>
        <p:spPr>
          <a:xfrm>
            <a:off x="466979" y="6735022"/>
            <a:ext cx="4354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2-5. </a:t>
            </a:r>
            <a:r>
              <a:rPr lang="ko-KR" altLang="en-US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결론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8EBC35-0F9A-9B4F-D13D-F8188A84781F}"/>
              </a:ext>
            </a:extLst>
          </p:cNvPr>
          <p:cNvSpPr txBox="1"/>
          <p:nvPr/>
        </p:nvSpPr>
        <p:spPr>
          <a:xfrm>
            <a:off x="5674487" y="2973333"/>
            <a:ext cx="11851513" cy="2540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&lt;</a:t>
            </a:r>
            <a:r>
              <a:rPr lang="ko-KR" altLang="en-US"/>
              <a:t>모바일 </a:t>
            </a:r>
            <a:r>
              <a:rPr lang="en-US" altLang="ko-KR"/>
              <a:t>UI/UX </a:t>
            </a:r>
            <a:r>
              <a:rPr lang="ko-KR" altLang="en-US"/>
              <a:t>디자인</a:t>
            </a:r>
            <a:r>
              <a:rPr lang="en-US" altLang="ko-KR"/>
              <a:t>&gt; : Ovenapp</a:t>
            </a:r>
            <a:r>
              <a:rPr lang="ko-KR" altLang="en-US"/>
              <a:t>을 이용해 모바일</a:t>
            </a:r>
            <a:r>
              <a:rPr lang="en-US" altLang="ko-KR"/>
              <a:t> UI/UX</a:t>
            </a:r>
            <a:r>
              <a:rPr lang="ko-KR" altLang="en-US"/>
              <a:t>를 기획했고</a:t>
            </a:r>
            <a:r>
              <a:rPr lang="en-US" altLang="ko-KR"/>
              <a:t>, App </a:t>
            </a:r>
            <a:r>
              <a:rPr lang="ko-KR" altLang="en-US"/>
              <a:t>디자인을 준비하고 있습니다</a:t>
            </a:r>
            <a:r>
              <a:rPr lang="en-US" altLang="ko-KR"/>
              <a:t>.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&lt;</a:t>
            </a:r>
            <a:r>
              <a:rPr lang="ko-KR" altLang="en-US"/>
              <a:t>데이터 수집 및 분석</a:t>
            </a:r>
            <a:r>
              <a:rPr lang="en-US" altLang="ko-KR"/>
              <a:t>&gt; : </a:t>
            </a:r>
            <a:r>
              <a:rPr lang="ko-KR" altLang="en-US"/>
              <a:t>프로젝트 진행을 위해 수집한 데이터셋은 다음과 같습니다</a:t>
            </a:r>
            <a:r>
              <a:rPr lang="en-US" altLang="ko-KR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/>
              <a:t>	- IP102 Dataset, Casava Leaf Disease Dataset, Plant Diseases Dataset</a:t>
            </a:r>
          </a:p>
          <a:p>
            <a:pPr>
              <a:lnSpc>
                <a:spcPct val="150000"/>
              </a:lnSpc>
            </a:pPr>
            <a:r>
              <a:rPr lang="en-US" altLang="ko-KR"/>
              <a:t>	</a:t>
            </a:r>
            <a:r>
              <a:rPr lang="ko-KR" altLang="en-US"/>
              <a:t>이 중 프로젝트 진행에 가장 적절할 것으로 보이는 </a:t>
            </a:r>
            <a:r>
              <a:rPr lang="en-US" altLang="ko-KR"/>
              <a:t>Plant Diseases Dataset</a:t>
            </a:r>
            <a:r>
              <a:rPr lang="ko-KR" altLang="en-US"/>
              <a:t>을 선정했습니다</a:t>
            </a:r>
            <a:r>
              <a:rPr lang="en-US" altLang="ko-KR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/>
              <a:t>	(38</a:t>
            </a:r>
            <a:r>
              <a:rPr lang="ko-KR" altLang="en-US"/>
              <a:t>개 </a:t>
            </a:r>
            <a:r>
              <a:rPr lang="en-US" altLang="ko-KR"/>
              <a:t>Class, 70,295</a:t>
            </a:r>
            <a:r>
              <a:rPr lang="ko-KR" altLang="en-US"/>
              <a:t>개 </a:t>
            </a:r>
            <a:r>
              <a:rPr lang="en-US" altLang="ko-KR"/>
              <a:t>Data) | </a:t>
            </a:r>
            <a:r>
              <a:rPr lang="ko-KR" altLang="en-US"/>
              <a:t>아래는 </a:t>
            </a:r>
            <a:r>
              <a:rPr lang="en-US" altLang="ko-KR"/>
              <a:t>Dataset</a:t>
            </a:r>
            <a:r>
              <a:rPr lang="ko-KR" altLang="en-US"/>
              <a:t>에 포함된 이미지의 일부 예시입니다</a:t>
            </a:r>
            <a:r>
              <a:rPr lang="en-US" altLang="ko-KR"/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7E98CBC-E073-AA14-704A-2CE4CA2080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9400" y="5610744"/>
            <a:ext cx="1069657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650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360" y="619141"/>
            <a:ext cx="1942857" cy="19142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0481C5A-AA81-9935-4428-C3CDD2C8A9E4}"/>
              </a:ext>
            </a:extLst>
          </p:cNvPr>
          <p:cNvSpPr txBox="1"/>
          <p:nvPr/>
        </p:nvSpPr>
        <p:spPr>
          <a:xfrm>
            <a:off x="1848949" y="1489589"/>
            <a:ext cx="2921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400">
                <a:latin typeface="티웨이_항공" panose="02000300000000000000" pitchFamily="2" charset="-127"/>
                <a:ea typeface="티웨이_항공" panose="02000300000000000000" pitchFamily="2" charset="-127"/>
              </a:rPr>
              <a:t>프로젝트 진도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E54A34-FFB4-1A4B-3B5D-241662C6BD7F}"/>
              </a:ext>
            </a:extLst>
          </p:cNvPr>
          <p:cNvSpPr txBox="1"/>
          <p:nvPr/>
        </p:nvSpPr>
        <p:spPr>
          <a:xfrm>
            <a:off x="5445526" y="1147170"/>
            <a:ext cx="43546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400" b="1" spc="-200"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성과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569651-E9E9-0090-6DEA-5C6342CB5826}"/>
              </a:ext>
            </a:extLst>
          </p:cNvPr>
          <p:cNvSpPr txBox="1"/>
          <p:nvPr/>
        </p:nvSpPr>
        <p:spPr>
          <a:xfrm>
            <a:off x="474824" y="4086880"/>
            <a:ext cx="4354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2-2. </a:t>
            </a:r>
            <a:r>
              <a:rPr lang="ko-KR" altLang="en-US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리스크 대응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C4A7E8-ADA2-81D1-4AC5-AE3195D2017B}"/>
              </a:ext>
            </a:extLst>
          </p:cNvPr>
          <p:cNvSpPr txBox="1"/>
          <p:nvPr/>
        </p:nvSpPr>
        <p:spPr>
          <a:xfrm>
            <a:off x="476216" y="3081055"/>
            <a:ext cx="4354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2-1. </a:t>
            </a:r>
            <a:r>
              <a:rPr lang="ko-KR" altLang="en-US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변경사항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55451E-3382-8C64-4FF9-E97ACB2D0E96}"/>
              </a:ext>
            </a:extLst>
          </p:cNvPr>
          <p:cNvSpPr txBox="1"/>
          <p:nvPr/>
        </p:nvSpPr>
        <p:spPr>
          <a:xfrm>
            <a:off x="474824" y="4969594"/>
            <a:ext cx="4354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2-3. </a:t>
            </a:r>
            <a:r>
              <a:rPr lang="ko-KR" altLang="en-US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이슈 대응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8F6C80-7040-BF32-142C-C35D3C5ECFF4}"/>
              </a:ext>
            </a:extLst>
          </p:cNvPr>
          <p:cNvSpPr txBox="1"/>
          <p:nvPr/>
        </p:nvSpPr>
        <p:spPr>
          <a:xfrm>
            <a:off x="466979" y="5852308"/>
            <a:ext cx="4354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200">
                <a:solidFill>
                  <a:srgbClr val="3F5FFF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2-4. </a:t>
            </a:r>
            <a:r>
              <a:rPr lang="ko-KR" altLang="en-US" sz="3600" b="1" spc="-200">
                <a:solidFill>
                  <a:srgbClr val="3F5FFF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성과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19B7F7-72BB-9D0E-556C-5EA057D9DD64}"/>
              </a:ext>
            </a:extLst>
          </p:cNvPr>
          <p:cNvSpPr txBox="1"/>
          <p:nvPr/>
        </p:nvSpPr>
        <p:spPr>
          <a:xfrm>
            <a:off x="466979" y="6735022"/>
            <a:ext cx="4354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2-5. </a:t>
            </a:r>
            <a:r>
              <a:rPr lang="ko-KR" altLang="en-US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결론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8EBC35-0F9A-9B4F-D13D-F8188A84781F}"/>
              </a:ext>
            </a:extLst>
          </p:cNvPr>
          <p:cNvSpPr txBox="1"/>
          <p:nvPr/>
        </p:nvSpPr>
        <p:spPr>
          <a:xfrm>
            <a:off x="5674487" y="2973333"/>
            <a:ext cx="11851513" cy="4617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프로젝트 전체의 항목을 다음 가중치로 분배하고</a:t>
            </a:r>
            <a:r>
              <a:rPr lang="en-US" altLang="ko-KR"/>
              <a:t>, </a:t>
            </a:r>
            <a:r>
              <a:rPr lang="ko-KR" altLang="en-US"/>
              <a:t>진척도를 계산했습니다</a:t>
            </a:r>
            <a:r>
              <a:rPr lang="en-US" altLang="ko-KR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/>
              <a:t>	- SW </a:t>
            </a:r>
            <a:r>
              <a:rPr lang="ko-KR" altLang="en-US"/>
              <a:t>구조 설계 </a:t>
            </a:r>
            <a:r>
              <a:rPr lang="en-US" altLang="ko-KR"/>
              <a:t>(10%)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	</a:t>
            </a:r>
            <a:r>
              <a:rPr lang="en-US" altLang="ko-KR">
                <a:solidFill>
                  <a:srgbClr val="00B050"/>
                </a:solidFill>
              </a:rPr>
              <a:t>- </a:t>
            </a:r>
            <a:r>
              <a:rPr lang="ko-KR" altLang="en-US">
                <a:solidFill>
                  <a:srgbClr val="00B050"/>
                </a:solidFill>
              </a:rPr>
              <a:t>모바일 </a:t>
            </a:r>
            <a:r>
              <a:rPr lang="en-US" altLang="ko-KR">
                <a:solidFill>
                  <a:srgbClr val="00B050"/>
                </a:solidFill>
              </a:rPr>
              <a:t>UI/UX </a:t>
            </a:r>
            <a:r>
              <a:rPr lang="ko-KR" altLang="en-US">
                <a:solidFill>
                  <a:srgbClr val="00B050"/>
                </a:solidFill>
              </a:rPr>
              <a:t>디자인 </a:t>
            </a:r>
            <a:r>
              <a:rPr lang="en-US" altLang="ko-KR">
                <a:solidFill>
                  <a:srgbClr val="00B050"/>
                </a:solidFill>
              </a:rPr>
              <a:t>(10%)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	- </a:t>
            </a:r>
            <a:r>
              <a:rPr lang="ko-KR" altLang="en-US"/>
              <a:t>데이터베이스 모델링 </a:t>
            </a:r>
            <a:r>
              <a:rPr lang="en-US" altLang="ko-KR"/>
              <a:t>(10%)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	</a:t>
            </a:r>
            <a:r>
              <a:rPr lang="en-US" altLang="ko-KR">
                <a:solidFill>
                  <a:srgbClr val="00B050"/>
                </a:solidFill>
              </a:rPr>
              <a:t>- </a:t>
            </a:r>
            <a:r>
              <a:rPr lang="ko-KR" altLang="en-US">
                <a:solidFill>
                  <a:srgbClr val="00B050"/>
                </a:solidFill>
              </a:rPr>
              <a:t>데이터 수집 및 분석 </a:t>
            </a:r>
            <a:r>
              <a:rPr lang="en-US" altLang="ko-KR">
                <a:solidFill>
                  <a:srgbClr val="00B050"/>
                </a:solidFill>
              </a:rPr>
              <a:t>(20%)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	- </a:t>
            </a:r>
            <a:r>
              <a:rPr lang="ko-KR" altLang="en-US"/>
              <a:t>신경망 개발 및 학습 </a:t>
            </a:r>
            <a:r>
              <a:rPr lang="en-US" altLang="ko-KR"/>
              <a:t>(30%)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	- </a:t>
            </a:r>
            <a:r>
              <a:rPr lang="ko-KR" altLang="en-US"/>
              <a:t>모바일 </a:t>
            </a:r>
            <a:r>
              <a:rPr lang="en-US" altLang="ko-KR"/>
              <a:t>Application </a:t>
            </a:r>
            <a:r>
              <a:rPr lang="ko-KR" altLang="en-US"/>
              <a:t>개발 </a:t>
            </a:r>
            <a:r>
              <a:rPr lang="en-US" altLang="ko-KR"/>
              <a:t>(20%)</a:t>
            </a:r>
          </a:p>
          <a:p>
            <a:r>
              <a:rPr lang="en-US" altLang="ko-KR"/>
              <a:t>		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</a:rPr>
              <a:t>초록색으로 마킹한 항목은 완료한 작업을 나타냅니다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.)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프로젝트 일정을 기획하면서 중간고사 기간을 미처 고려하지 못해</a:t>
            </a:r>
            <a:r>
              <a:rPr lang="en-US" altLang="ko-KR"/>
              <a:t>, </a:t>
            </a:r>
            <a:r>
              <a:rPr lang="ko-KR" altLang="en-US"/>
              <a:t>아직 진척도는 낮은 상태입니다</a:t>
            </a:r>
            <a:r>
              <a:rPr lang="en-US" altLang="ko-KR"/>
              <a:t>. (30%)</a:t>
            </a:r>
          </a:p>
          <a:p>
            <a:pPr>
              <a:lnSpc>
                <a:spcPct val="150000"/>
              </a:lnSpc>
            </a:pPr>
            <a:r>
              <a:rPr lang="ko-KR" altLang="en-US"/>
              <a:t>최종발표 기한까지 아직 수행하지 못한 작업을 모두 완료하고자 합니다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5585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360" y="619141"/>
            <a:ext cx="1942857" cy="19142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0481C5A-AA81-9935-4428-C3CDD2C8A9E4}"/>
              </a:ext>
            </a:extLst>
          </p:cNvPr>
          <p:cNvSpPr txBox="1"/>
          <p:nvPr/>
        </p:nvSpPr>
        <p:spPr>
          <a:xfrm>
            <a:off x="1848949" y="1489589"/>
            <a:ext cx="2921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400">
                <a:latin typeface="티웨이_항공" panose="02000300000000000000" pitchFamily="2" charset="-127"/>
                <a:ea typeface="티웨이_항공" panose="02000300000000000000" pitchFamily="2" charset="-127"/>
              </a:rPr>
              <a:t>프로젝트 진도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E54A34-FFB4-1A4B-3B5D-241662C6BD7F}"/>
              </a:ext>
            </a:extLst>
          </p:cNvPr>
          <p:cNvSpPr txBox="1"/>
          <p:nvPr/>
        </p:nvSpPr>
        <p:spPr>
          <a:xfrm>
            <a:off x="5445526" y="1147170"/>
            <a:ext cx="43546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400" b="1" spc="-200"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결론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569651-E9E9-0090-6DEA-5C6342CB5826}"/>
              </a:ext>
            </a:extLst>
          </p:cNvPr>
          <p:cNvSpPr txBox="1"/>
          <p:nvPr/>
        </p:nvSpPr>
        <p:spPr>
          <a:xfrm>
            <a:off x="474824" y="4086880"/>
            <a:ext cx="4354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2-2. </a:t>
            </a:r>
            <a:r>
              <a:rPr lang="ko-KR" altLang="en-US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리스크 대응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C4A7E8-ADA2-81D1-4AC5-AE3195D2017B}"/>
              </a:ext>
            </a:extLst>
          </p:cNvPr>
          <p:cNvSpPr txBox="1"/>
          <p:nvPr/>
        </p:nvSpPr>
        <p:spPr>
          <a:xfrm>
            <a:off x="476216" y="3081055"/>
            <a:ext cx="4354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2-1. </a:t>
            </a:r>
            <a:r>
              <a:rPr lang="ko-KR" altLang="en-US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변경사항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55451E-3382-8C64-4FF9-E97ACB2D0E96}"/>
              </a:ext>
            </a:extLst>
          </p:cNvPr>
          <p:cNvSpPr txBox="1"/>
          <p:nvPr/>
        </p:nvSpPr>
        <p:spPr>
          <a:xfrm>
            <a:off x="474824" y="4969594"/>
            <a:ext cx="4354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2-3. </a:t>
            </a:r>
            <a:r>
              <a:rPr lang="ko-KR" altLang="en-US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이슈 대응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8F6C80-7040-BF32-142C-C35D3C5ECFF4}"/>
              </a:ext>
            </a:extLst>
          </p:cNvPr>
          <p:cNvSpPr txBox="1"/>
          <p:nvPr/>
        </p:nvSpPr>
        <p:spPr>
          <a:xfrm>
            <a:off x="466979" y="5852308"/>
            <a:ext cx="4354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2-4. </a:t>
            </a:r>
            <a:r>
              <a:rPr lang="ko-KR" altLang="en-US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성과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19B7F7-72BB-9D0E-556C-5EA057D9DD64}"/>
              </a:ext>
            </a:extLst>
          </p:cNvPr>
          <p:cNvSpPr txBox="1"/>
          <p:nvPr/>
        </p:nvSpPr>
        <p:spPr>
          <a:xfrm>
            <a:off x="466979" y="6735022"/>
            <a:ext cx="4354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200">
                <a:solidFill>
                  <a:srgbClr val="3F5FFF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2-5. </a:t>
            </a:r>
            <a:r>
              <a:rPr lang="ko-KR" altLang="en-US" sz="3600" b="1" spc="-200">
                <a:solidFill>
                  <a:srgbClr val="3F5FFF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결론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71AD7E-589C-D0D3-E581-87925972498A}"/>
              </a:ext>
            </a:extLst>
          </p:cNvPr>
          <p:cNvSpPr txBox="1"/>
          <p:nvPr/>
        </p:nvSpPr>
        <p:spPr>
          <a:xfrm>
            <a:off x="5674488" y="2973333"/>
            <a:ext cx="11470512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중간보고 현재까지의 전체 프로젝트 진척도는 </a:t>
            </a:r>
            <a:r>
              <a:rPr lang="en-US" altLang="ko-KR"/>
              <a:t>30%</a:t>
            </a:r>
            <a:r>
              <a:rPr lang="ko-KR" altLang="en-US"/>
              <a:t>입니다</a:t>
            </a:r>
            <a:r>
              <a:rPr lang="en-US" altLang="ko-KR"/>
              <a:t>.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확보한 데이터셋을 기반으로 신경망 개발 및 학습을 마치고</a:t>
            </a:r>
            <a:r>
              <a:rPr lang="en-US" altLang="ko-KR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/>
              <a:t>기획한 </a:t>
            </a:r>
            <a:r>
              <a:rPr lang="en-US" altLang="ko-KR"/>
              <a:t>UI/UX </a:t>
            </a:r>
            <a:r>
              <a:rPr lang="ko-KR" altLang="en-US"/>
              <a:t>디자인을 바탕으로 모바일 애플리케이션 개발을 완료하고자 합니다</a:t>
            </a:r>
            <a:r>
              <a:rPr lang="en-US" altLang="ko-KR"/>
              <a:t>.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감사합니다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1752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3E174BF-290A-002E-421E-67034F9BBC6A}"/>
              </a:ext>
            </a:extLst>
          </p:cNvPr>
          <p:cNvSpPr txBox="1"/>
          <p:nvPr/>
        </p:nvSpPr>
        <p:spPr>
          <a:xfrm>
            <a:off x="14063855" y="4259340"/>
            <a:ext cx="21641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>
                <a:latin typeface="웰컴체 Regular" panose="02020603020101020101" pitchFamily="18" charset="-127"/>
                <a:ea typeface="웰컴체 Regular" panose="02020603020101020101" pitchFamily="18" charset="-127"/>
              </a:rPr>
              <a:t>2-1. </a:t>
            </a:r>
            <a:r>
              <a:rPr lang="ko-KR" altLang="en-US" sz="2400">
                <a:latin typeface="웰컴체 Regular" panose="02020603020101020101" pitchFamily="18" charset="-127"/>
                <a:ea typeface="웰컴체 Regular" panose="02020603020101020101" pitchFamily="18" charset="-127"/>
              </a:rPr>
              <a:t>변경사항</a:t>
            </a:r>
            <a:endParaRPr lang="en-US" altLang="ko-KR" sz="240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>
                <a:latin typeface="웰컴체 Regular" panose="02020603020101020101" pitchFamily="18" charset="-127"/>
                <a:ea typeface="웰컴체 Regular" panose="02020603020101020101" pitchFamily="18" charset="-127"/>
              </a:rPr>
              <a:t>2-2. </a:t>
            </a:r>
            <a:r>
              <a:rPr lang="ko-KR" altLang="en-US" sz="2400">
                <a:latin typeface="웰컴체 Regular" panose="02020603020101020101" pitchFamily="18" charset="-127"/>
                <a:ea typeface="웰컴체 Regular" panose="02020603020101020101" pitchFamily="18" charset="-127"/>
              </a:rPr>
              <a:t>리스크 대응</a:t>
            </a:r>
            <a:endParaRPr lang="en-US" altLang="ko-KR" sz="240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>
                <a:latin typeface="웰컴체 Regular" panose="02020603020101020101" pitchFamily="18" charset="-127"/>
                <a:ea typeface="웰컴체 Regular" panose="02020603020101020101" pitchFamily="18" charset="-127"/>
              </a:rPr>
              <a:t>2-3. </a:t>
            </a:r>
            <a:r>
              <a:rPr lang="ko-KR" altLang="en-US" sz="2400">
                <a:latin typeface="웰컴체 Regular" panose="02020603020101020101" pitchFamily="18" charset="-127"/>
                <a:ea typeface="웰컴체 Regular" panose="02020603020101020101" pitchFamily="18" charset="-127"/>
              </a:rPr>
              <a:t>이슈 대응</a:t>
            </a:r>
            <a:endParaRPr lang="en-US" altLang="ko-KR" sz="240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>
                <a:latin typeface="웰컴체 Regular" panose="02020603020101020101" pitchFamily="18" charset="-127"/>
                <a:ea typeface="웰컴체 Regular" panose="02020603020101020101" pitchFamily="18" charset="-127"/>
              </a:rPr>
              <a:t>2-4. </a:t>
            </a:r>
            <a:r>
              <a:rPr lang="ko-KR" altLang="en-US" sz="2400">
                <a:latin typeface="웰컴체 Regular" panose="02020603020101020101" pitchFamily="18" charset="-127"/>
                <a:ea typeface="웰컴체 Regular" panose="02020603020101020101" pitchFamily="18" charset="-127"/>
              </a:rPr>
              <a:t>성과</a:t>
            </a:r>
            <a:endParaRPr lang="en-US" altLang="ko-KR" sz="240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>
                <a:latin typeface="웰컴체 Regular" panose="02020603020101020101" pitchFamily="18" charset="-127"/>
                <a:ea typeface="웰컴체 Regular" panose="02020603020101020101" pitchFamily="18" charset="-127"/>
              </a:rPr>
              <a:t>2-5. </a:t>
            </a:r>
            <a:r>
              <a:rPr lang="ko-KR" altLang="en-US" sz="2400">
                <a:latin typeface="웰컴체 Regular" panose="02020603020101020101" pitchFamily="18" charset="-127"/>
                <a:ea typeface="웰컴체 Regular" panose="02020603020101020101" pitchFamily="18" charset="-127"/>
              </a:rPr>
              <a:t>결론</a:t>
            </a:r>
            <a:endParaRPr lang="en-US" altLang="ko-KR" sz="240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ED0138-8354-9E34-F418-FD535A6ED0B3}"/>
              </a:ext>
            </a:extLst>
          </p:cNvPr>
          <p:cNvSpPr txBox="1"/>
          <p:nvPr/>
        </p:nvSpPr>
        <p:spPr>
          <a:xfrm>
            <a:off x="13975144" y="3674565"/>
            <a:ext cx="2921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티웨이_항공" panose="02000300000000000000" pitchFamily="2" charset="-127"/>
                <a:ea typeface="티웨이_항공" panose="02000300000000000000" pitchFamily="2" charset="-127"/>
              </a:rPr>
              <a:t>프로젝트 진도</a:t>
            </a:r>
          </a:p>
        </p:txBody>
      </p:sp>
      <p:pic>
        <p:nvPicPr>
          <p:cNvPr id="15" name="Object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066784" y="3509811"/>
            <a:ext cx="980952" cy="9333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9E2490-2540-2201-FE7E-490C5819BEA0}"/>
              </a:ext>
            </a:extLst>
          </p:cNvPr>
          <p:cNvSpPr txBox="1"/>
          <p:nvPr/>
        </p:nvSpPr>
        <p:spPr>
          <a:xfrm>
            <a:off x="8886607" y="3690537"/>
            <a:ext cx="2921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티웨이_항공" panose="02000300000000000000" pitchFamily="2" charset="-127"/>
                <a:ea typeface="티웨이_항공" panose="02000300000000000000" pitchFamily="2" charset="-127"/>
              </a:rPr>
              <a:t>프로젝트 개요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22D07C-F846-4311-0B12-6836F98FF35C}"/>
              </a:ext>
            </a:extLst>
          </p:cNvPr>
          <p:cNvSpPr txBox="1"/>
          <p:nvPr/>
        </p:nvSpPr>
        <p:spPr>
          <a:xfrm>
            <a:off x="9028008" y="4284795"/>
            <a:ext cx="21641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>
                <a:latin typeface="웰컴체 Regular" panose="02020603020101020101" pitchFamily="18" charset="-127"/>
                <a:ea typeface="웰컴체 Regular" panose="02020603020101020101" pitchFamily="18" charset="-127"/>
              </a:rPr>
              <a:t>1-1. </a:t>
            </a:r>
            <a:r>
              <a:rPr lang="ko-KR" altLang="en-US" sz="2400">
                <a:latin typeface="웰컴체 Regular" panose="02020603020101020101" pitchFamily="18" charset="-127"/>
                <a:ea typeface="웰컴체 Regular" panose="02020603020101020101" pitchFamily="18" charset="-127"/>
              </a:rPr>
              <a:t>요약</a:t>
            </a:r>
            <a:endParaRPr lang="en-US" altLang="ko-KR" sz="240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>
                <a:latin typeface="웰컴체 Regular" panose="02020603020101020101" pitchFamily="18" charset="-127"/>
                <a:ea typeface="웰컴체 Regular" panose="02020603020101020101" pitchFamily="18" charset="-127"/>
              </a:rPr>
              <a:t>1-2. </a:t>
            </a:r>
            <a:r>
              <a:rPr lang="ko-KR" altLang="en-US" sz="2400">
                <a:latin typeface="웰컴체 Regular" panose="02020603020101020101" pitchFamily="18" charset="-127"/>
                <a:ea typeface="웰컴체 Regular" panose="02020603020101020101" pitchFamily="18" charset="-127"/>
              </a:rPr>
              <a:t>이해관계</a:t>
            </a:r>
            <a:endParaRPr lang="en-US" altLang="ko-KR" sz="240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>
                <a:latin typeface="웰컴체 Regular" panose="02020603020101020101" pitchFamily="18" charset="-127"/>
                <a:ea typeface="웰컴체 Regular" panose="02020603020101020101" pitchFamily="18" charset="-127"/>
              </a:rPr>
              <a:t>1-3. </a:t>
            </a:r>
            <a:r>
              <a:rPr lang="ko-KR" altLang="en-US" sz="2400">
                <a:latin typeface="웰컴체 Regular" panose="02020603020101020101" pitchFamily="18" charset="-127"/>
                <a:ea typeface="웰컴체 Regular" panose="02020603020101020101" pitchFamily="18" charset="-127"/>
              </a:rPr>
              <a:t>마일스톤</a:t>
            </a:r>
            <a:endParaRPr lang="en-US" altLang="ko-KR" sz="240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>
                <a:latin typeface="웰컴체 Regular" panose="02020603020101020101" pitchFamily="18" charset="-127"/>
                <a:ea typeface="웰컴체 Regular" panose="02020603020101020101" pitchFamily="18" charset="-127"/>
              </a:rPr>
              <a:t>1-4. </a:t>
            </a:r>
            <a:r>
              <a:rPr lang="ko-KR" altLang="en-US" sz="2400">
                <a:latin typeface="웰컴체 Regular" panose="02020603020101020101" pitchFamily="18" charset="-127"/>
                <a:ea typeface="웰컴체 Regular" panose="02020603020101020101" pitchFamily="18" charset="-127"/>
              </a:rPr>
              <a:t>일정</a:t>
            </a:r>
            <a:endParaRPr lang="en-US" altLang="ko-KR" sz="240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>
                <a:latin typeface="웰컴체 Regular" panose="02020603020101020101" pitchFamily="18" charset="-127"/>
                <a:ea typeface="웰컴체 Regular" panose="02020603020101020101" pitchFamily="18" charset="-127"/>
              </a:rPr>
              <a:t>1-5. </a:t>
            </a:r>
            <a:r>
              <a:rPr lang="ko-KR" altLang="en-US" sz="2400">
                <a:latin typeface="웰컴체 Regular" panose="02020603020101020101" pitchFamily="18" charset="-127"/>
                <a:ea typeface="웰컴체 Regular" panose="02020603020101020101" pitchFamily="18" charset="-127"/>
              </a:rPr>
              <a:t>예산</a:t>
            </a:r>
            <a:r>
              <a:rPr lang="en-US" altLang="ko-KR" sz="2400">
                <a:latin typeface="웰컴체 Regular" panose="02020603020101020101" pitchFamily="18" charset="-127"/>
                <a:ea typeface="웰컴체 Regular" panose="02020603020101020101" pitchFamily="18" charset="-127"/>
              </a:rPr>
              <a:t>/</a:t>
            </a:r>
            <a:r>
              <a:rPr lang="ko-KR" altLang="en-US" sz="2400">
                <a:latin typeface="웰컴체 Regular" panose="02020603020101020101" pitchFamily="18" charset="-127"/>
                <a:ea typeface="웰컴체 Regular" panose="02020603020101020101" pitchFamily="18" charset="-127"/>
              </a:rPr>
              <a:t>비용</a:t>
            </a:r>
          </a:p>
        </p:txBody>
      </p:sp>
      <p:pic>
        <p:nvPicPr>
          <p:cNvPr id="2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6354" y="1925923"/>
            <a:ext cx="6676190" cy="193333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14921" y="3500287"/>
            <a:ext cx="904762" cy="93333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88254" y="3448375"/>
            <a:ext cx="6059645" cy="313458"/>
            <a:chOff x="688254" y="3448375"/>
            <a:chExt cx="6059645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8254" y="3448375"/>
              <a:ext cx="6059645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694224" y="5222544"/>
            <a:ext cx="9271840" cy="43148"/>
            <a:chOff x="2694224" y="5222544"/>
            <a:chExt cx="9271840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2694224" y="5222544"/>
              <a:ext cx="9271840" cy="431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E4FCD65-8A3B-C7BA-CD70-26915DC54B71}"/>
              </a:ext>
            </a:extLst>
          </p:cNvPr>
          <p:cNvSpPr txBox="1"/>
          <p:nvPr/>
        </p:nvSpPr>
        <p:spPr>
          <a:xfrm>
            <a:off x="11428941" y="3596021"/>
            <a:ext cx="3849792" cy="3474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ko-KR" sz="280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1-1. </a:t>
            </a:r>
            <a:r>
              <a:rPr lang="ko-KR" altLang="en-US" sz="280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요약</a:t>
            </a:r>
            <a:endParaRPr lang="en-US" altLang="ko-KR" sz="2800">
              <a:solidFill>
                <a:schemeClr val="bg1"/>
              </a:solidFill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  <a:p>
            <a:pPr>
              <a:lnSpc>
                <a:spcPct val="160000"/>
              </a:lnSpc>
            </a:pPr>
            <a:r>
              <a:rPr lang="en-US" altLang="ko-KR" sz="280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1-2. </a:t>
            </a:r>
            <a:r>
              <a:rPr lang="ko-KR" altLang="en-US" sz="280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이해관계</a:t>
            </a:r>
            <a:endParaRPr lang="en-US" altLang="ko-KR" sz="2800">
              <a:solidFill>
                <a:schemeClr val="bg1"/>
              </a:solidFill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  <a:p>
            <a:pPr>
              <a:lnSpc>
                <a:spcPct val="160000"/>
              </a:lnSpc>
            </a:pPr>
            <a:r>
              <a:rPr lang="en-US" altLang="ko-KR" sz="280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1-3. </a:t>
            </a:r>
            <a:r>
              <a:rPr lang="ko-KR" altLang="en-US" sz="280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마일스톤</a:t>
            </a:r>
            <a:endParaRPr lang="en-US" altLang="ko-KR" sz="2800">
              <a:solidFill>
                <a:schemeClr val="bg1"/>
              </a:solidFill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  <a:p>
            <a:pPr>
              <a:lnSpc>
                <a:spcPct val="160000"/>
              </a:lnSpc>
            </a:pPr>
            <a:r>
              <a:rPr lang="en-US" altLang="ko-KR" sz="280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1-4. </a:t>
            </a:r>
            <a:r>
              <a:rPr lang="ko-KR" altLang="en-US" sz="280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일정</a:t>
            </a:r>
            <a:endParaRPr lang="en-US" altLang="ko-KR" sz="2800">
              <a:solidFill>
                <a:schemeClr val="bg1"/>
              </a:solidFill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  <a:p>
            <a:pPr>
              <a:lnSpc>
                <a:spcPct val="160000"/>
              </a:lnSpc>
            </a:pPr>
            <a:r>
              <a:rPr lang="en-US" altLang="ko-KR" sz="280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1-5. </a:t>
            </a:r>
            <a:r>
              <a:rPr lang="ko-KR" altLang="en-US" sz="280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예산</a:t>
            </a:r>
            <a:r>
              <a:rPr lang="en-US" altLang="ko-KR" sz="280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/</a:t>
            </a:r>
            <a:r>
              <a:rPr lang="ko-KR" altLang="en-US" sz="280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비용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43016C-B4B2-006E-F4F1-44117F56FA6F}"/>
              </a:ext>
            </a:extLst>
          </p:cNvPr>
          <p:cNvSpPr txBox="1"/>
          <p:nvPr/>
        </p:nvSpPr>
        <p:spPr>
          <a:xfrm>
            <a:off x="6776402" y="4594022"/>
            <a:ext cx="3695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chemeClr val="bg1"/>
                </a:solidFill>
                <a:latin typeface="티웨이_항공" panose="02000300000000000000" pitchFamily="2" charset="-127"/>
                <a:ea typeface="티웨이_항공" panose="02000300000000000000" pitchFamily="2" charset="-127"/>
              </a:rPr>
              <a:t>프로젝트 개요</a:t>
            </a:r>
          </a:p>
        </p:txBody>
      </p:sp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47755" y="2912556"/>
            <a:ext cx="5314286" cy="53619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7897" y="5272538"/>
            <a:ext cx="2857678" cy="121765"/>
            <a:chOff x="9317897" y="5272538"/>
            <a:chExt cx="2857678" cy="121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E1914D75-3FB1-647F-A002-AF16BADE677E}"/>
              </a:ext>
            </a:extLst>
          </p:cNvPr>
          <p:cNvSpPr txBox="1"/>
          <p:nvPr/>
        </p:nvSpPr>
        <p:spPr>
          <a:xfrm>
            <a:off x="1848949" y="1489589"/>
            <a:ext cx="2921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400">
                <a:latin typeface="티웨이_항공" panose="02000300000000000000" pitchFamily="2" charset="-127"/>
                <a:ea typeface="티웨이_항공" panose="02000300000000000000" pitchFamily="2" charset="-127"/>
              </a:rPr>
              <a:t>프로젝트 개요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5C2722-7383-1366-5039-7D8618383959}"/>
              </a:ext>
            </a:extLst>
          </p:cNvPr>
          <p:cNvSpPr txBox="1"/>
          <p:nvPr/>
        </p:nvSpPr>
        <p:spPr>
          <a:xfrm>
            <a:off x="5445526" y="1147170"/>
            <a:ext cx="43546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400" b="1" spc="-200"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요약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336B81-4D5F-3D92-B1C3-BE4C45FF4988}"/>
              </a:ext>
            </a:extLst>
          </p:cNvPr>
          <p:cNvSpPr txBox="1"/>
          <p:nvPr/>
        </p:nvSpPr>
        <p:spPr>
          <a:xfrm>
            <a:off x="474824" y="4086880"/>
            <a:ext cx="4354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1-2. </a:t>
            </a:r>
            <a:r>
              <a:rPr lang="ko-KR" altLang="en-US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이해관계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49247A-12C4-DD9C-9F5C-E8DF60DE248C}"/>
              </a:ext>
            </a:extLst>
          </p:cNvPr>
          <p:cNvSpPr txBox="1"/>
          <p:nvPr/>
        </p:nvSpPr>
        <p:spPr>
          <a:xfrm>
            <a:off x="476216" y="3081055"/>
            <a:ext cx="4354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200">
                <a:solidFill>
                  <a:srgbClr val="3F5FFF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1-1. </a:t>
            </a:r>
            <a:r>
              <a:rPr lang="ko-KR" altLang="en-US" sz="3600" b="1" spc="-200">
                <a:solidFill>
                  <a:srgbClr val="3F5FFF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요약</a:t>
            </a:r>
          </a:p>
        </p:txBody>
      </p: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360" y="619141"/>
            <a:ext cx="2085714" cy="19142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D86D34D-E723-AA91-26B7-18104275378B}"/>
              </a:ext>
            </a:extLst>
          </p:cNvPr>
          <p:cNvSpPr txBox="1"/>
          <p:nvPr/>
        </p:nvSpPr>
        <p:spPr>
          <a:xfrm>
            <a:off x="474824" y="4969594"/>
            <a:ext cx="4354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1-3. </a:t>
            </a:r>
            <a:r>
              <a:rPr lang="ko-KR" altLang="en-US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마일스톤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B58BC5-0A52-BE58-AD78-A8B157055233}"/>
              </a:ext>
            </a:extLst>
          </p:cNvPr>
          <p:cNvSpPr txBox="1"/>
          <p:nvPr/>
        </p:nvSpPr>
        <p:spPr>
          <a:xfrm>
            <a:off x="466979" y="5852308"/>
            <a:ext cx="4354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1-4. </a:t>
            </a:r>
            <a:r>
              <a:rPr lang="ko-KR" altLang="en-US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일정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7BCA27-985D-5BF3-3E31-65DD4000CAE8}"/>
              </a:ext>
            </a:extLst>
          </p:cNvPr>
          <p:cNvSpPr txBox="1"/>
          <p:nvPr/>
        </p:nvSpPr>
        <p:spPr>
          <a:xfrm>
            <a:off x="466979" y="6735022"/>
            <a:ext cx="4354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1-5. </a:t>
            </a:r>
            <a:r>
              <a:rPr lang="ko-KR" altLang="en-US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예산</a:t>
            </a:r>
            <a:r>
              <a:rPr lang="en-US" altLang="ko-KR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/</a:t>
            </a:r>
            <a:r>
              <a:rPr lang="ko-KR" altLang="en-US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비용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84912E-15BA-910A-1667-555A6D35CAF4}"/>
              </a:ext>
            </a:extLst>
          </p:cNvPr>
          <p:cNvSpPr txBox="1"/>
          <p:nvPr/>
        </p:nvSpPr>
        <p:spPr>
          <a:xfrm>
            <a:off x="5674487" y="2973333"/>
            <a:ext cx="11231813" cy="1293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사용자의 카메라로 촬영한 사진</a:t>
            </a:r>
            <a:r>
              <a:rPr lang="en-US" altLang="ko-KR"/>
              <a:t>, </a:t>
            </a:r>
            <a:r>
              <a:rPr lang="ko-KR" altLang="en-US"/>
              <a:t>또는 이미지 파일로부터</a:t>
            </a:r>
            <a:r>
              <a:rPr lang="en-US" altLang="ko-KR"/>
              <a:t> </a:t>
            </a:r>
            <a:r>
              <a:rPr lang="ko-KR" altLang="en-US"/>
              <a:t>이미지 내의 식물의 병해 상태를 인식하고</a:t>
            </a:r>
            <a:r>
              <a:rPr lang="en-US" altLang="ko-KR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/>
              <a:t>인식한 병해 정보로부터 해당 병해의 대응을 위한 조언을 해줄 수 있도록 하며</a:t>
            </a:r>
            <a:r>
              <a:rPr lang="en-US" altLang="ko-KR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/>
              <a:t>사용자가 등록한 여러 식물들에 대한 수분 주기를 관리할 수 있도록 하는 식물종합관리프로젝트</a:t>
            </a:r>
            <a:endParaRPr lang="en-US" altLang="ko-K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360" y="619141"/>
            <a:ext cx="2085714" cy="19142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C5AB8E2-8A2C-BAFF-6086-FF631ED7062C}"/>
              </a:ext>
            </a:extLst>
          </p:cNvPr>
          <p:cNvSpPr txBox="1"/>
          <p:nvPr/>
        </p:nvSpPr>
        <p:spPr>
          <a:xfrm>
            <a:off x="5445526" y="1147170"/>
            <a:ext cx="43546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400" b="1" spc="-200"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이해관계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72341BA-96A1-A1A2-C3EA-8D66B82E2C01}"/>
              </a:ext>
            </a:extLst>
          </p:cNvPr>
          <p:cNvSpPr txBox="1"/>
          <p:nvPr/>
        </p:nvSpPr>
        <p:spPr>
          <a:xfrm>
            <a:off x="1848949" y="1489589"/>
            <a:ext cx="2921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400">
                <a:latin typeface="티웨이_항공" panose="02000300000000000000" pitchFamily="2" charset="-127"/>
                <a:ea typeface="티웨이_항공" panose="02000300000000000000" pitchFamily="2" charset="-127"/>
              </a:rPr>
              <a:t>프로젝트 개요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D0F09B-7DD6-009D-0B43-1712E67ADD01}"/>
              </a:ext>
            </a:extLst>
          </p:cNvPr>
          <p:cNvSpPr txBox="1"/>
          <p:nvPr/>
        </p:nvSpPr>
        <p:spPr>
          <a:xfrm>
            <a:off x="474824" y="4086880"/>
            <a:ext cx="4354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200">
                <a:solidFill>
                  <a:srgbClr val="3F5FFF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1-2. </a:t>
            </a:r>
            <a:r>
              <a:rPr lang="ko-KR" altLang="en-US" sz="3600" b="1" spc="-200">
                <a:solidFill>
                  <a:srgbClr val="3F5FFF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이해관계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977729-3DEA-752A-BD16-E0F35937810F}"/>
              </a:ext>
            </a:extLst>
          </p:cNvPr>
          <p:cNvSpPr txBox="1"/>
          <p:nvPr/>
        </p:nvSpPr>
        <p:spPr>
          <a:xfrm>
            <a:off x="476216" y="3081055"/>
            <a:ext cx="4354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1-1. </a:t>
            </a:r>
            <a:r>
              <a:rPr lang="ko-KR" altLang="en-US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요약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59E13F-1FD6-C703-92AB-AE7BF93ED541}"/>
              </a:ext>
            </a:extLst>
          </p:cNvPr>
          <p:cNvSpPr txBox="1"/>
          <p:nvPr/>
        </p:nvSpPr>
        <p:spPr>
          <a:xfrm>
            <a:off x="474824" y="4969594"/>
            <a:ext cx="4354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1-3. </a:t>
            </a:r>
            <a:r>
              <a:rPr lang="ko-KR" altLang="en-US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마일스톤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07E0FD-8311-3D96-2B73-446D694EAE05}"/>
              </a:ext>
            </a:extLst>
          </p:cNvPr>
          <p:cNvSpPr txBox="1"/>
          <p:nvPr/>
        </p:nvSpPr>
        <p:spPr>
          <a:xfrm>
            <a:off x="466979" y="5852308"/>
            <a:ext cx="4354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1-4. </a:t>
            </a:r>
            <a:r>
              <a:rPr lang="ko-KR" altLang="en-US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일정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782A77-070B-ADCB-3BF6-210F3B0E4382}"/>
              </a:ext>
            </a:extLst>
          </p:cNvPr>
          <p:cNvSpPr txBox="1"/>
          <p:nvPr/>
        </p:nvSpPr>
        <p:spPr>
          <a:xfrm>
            <a:off x="466979" y="6735022"/>
            <a:ext cx="4354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1-5. </a:t>
            </a:r>
            <a:r>
              <a:rPr lang="ko-KR" altLang="en-US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예산</a:t>
            </a:r>
            <a:r>
              <a:rPr lang="en-US" altLang="ko-KR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/</a:t>
            </a:r>
            <a:r>
              <a:rPr lang="ko-KR" altLang="en-US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비용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67A0A6E-1539-8524-36DF-49421006C5C5}"/>
              </a:ext>
            </a:extLst>
          </p:cNvPr>
          <p:cNvGrpSpPr/>
          <p:nvPr/>
        </p:nvGrpSpPr>
        <p:grpSpPr>
          <a:xfrm>
            <a:off x="5989650" y="4533900"/>
            <a:ext cx="7365335" cy="3038991"/>
            <a:chOff x="6095705" y="3696031"/>
            <a:chExt cx="11250582" cy="487646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E244729-5FEA-996F-3A1B-D53AAD8FBC1F}"/>
                </a:ext>
              </a:extLst>
            </p:cNvPr>
            <p:cNvSpPr txBox="1"/>
            <p:nvPr/>
          </p:nvSpPr>
          <p:spPr>
            <a:xfrm>
              <a:off x="8436625" y="3847414"/>
              <a:ext cx="1969683" cy="592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latin typeface="마비옛체" panose="02000503000000000000" pitchFamily="2" charset="-127"/>
                  <a:ea typeface="마비옛체" panose="02000503000000000000" pitchFamily="2" charset="-127"/>
                </a:rPr>
                <a:t>조형준 팀장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44C7EA9-8A0F-B4D7-4D82-08136799709A}"/>
                </a:ext>
              </a:extLst>
            </p:cNvPr>
            <p:cNvSpPr txBox="1"/>
            <p:nvPr/>
          </p:nvSpPr>
          <p:spPr>
            <a:xfrm>
              <a:off x="8741424" y="4560658"/>
              <a:ext cx="2519910" cy="825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ko-KR" altLang="en-US" sz="900">
                  <a:solidFill>
                    <a:schemeClr val="bg1">
                      <a:lumMod val="50000"/>
                    </a:schemeClr>
                  </a:solidFill>
                  <a:latin typeface="바른공군체 Medium" panose="020B0600000101010101" pitchFamily="50" charset="-127"/>
                  <a:ea typeface="바른공군체 Medium" panose="020B0600000101010101" pitchFamily="50" charset="-127"/>
                </a:rPr>
                <a:t>신경망 개발 및 학습</a:t>
              </a:r>
              <a:endParaRPr lang="en-US" altLang="ko-KR" sz="900">
                <a:solidFill>
                  <a:schemeClr val="bg1">
                    <a:lumMod val="50000"/>
                  </a:schemeClr>
                </a:solidFill>
                <a:latin typeface="바른공군체 Medium" panose="020B0600000101010101" pitchFamily="50" charset="-127"/>
                <a:ea typeface="바른공군체 Medium" panose="020B0600000101010101" pitchFamily="50" charset="-127"/>
              </a:endParaRPr>
            </a:p>
            <a:p>
              <a:pPr>
                <a:lnSpc>
                  <a:spcPct val="160000"/>
                </a:lnSpc>
              </a:pPr>
              <a:r>
                <a:rPr lang="ko-KR" altLang="en-US" sz="900">
                  <a:solidFill>
                    <a:schemeClr val="bg1">
                      <a:lumMod val="50000"/>
                    </a:schemeClr>
                  </a:solidFill>
                  <a:latin typeface="바른공군체 Medium" panose="020B0600000101010101" pitchFamily="50" charset="-127"/>
                  <a:ea typeface="바른공군체 Medium" panose="020B0600000101010101" pitchFamily="50" charset="-127"/>
                </a:rPr>
                <a:t>전체 프로젝트 총괄</a:t>
              </a: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1619095D-E2B3-046C-1EF7-AAFFAFDF179A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0" y="6172200"/>
              <a:ext cx="10668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A09CD612-556A-1487-E219-36A9875EB660}"/>
                </a:ext>
              </a:extLst>
            </p:cNvPr>
            <p:cNvCxnSpPr>
              <a:cxnSpLocks/>
            </p:cNvCxnSpPr>
            <p:nvPr/>
          </p:nvCxnSpPr>
          <p:spPr>
            <a:xfrm>
              <a:off x="11582400" y="3771900"/>
              <a:ext cx="0" cy="480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671E010-00B1-B872-F0F0-CA07E04DFFBC}"/>
                </a:ext>
              </a:extLst>
            </p:cNvPr>
            <p:cNvSpPr txBox="1"/>
            <p:nvPr/>
          </p:nvSpPr>
          <p:spPr>
            <a:xfrm>
              <a:off x="13743312" y="6491305"/>
              <a:ext cx="3602975" cy="543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>
                  <a:latin typeface="마비옛체" panose="02000503000000000000" pitchFamily="2" charset="-127"/>
                  <a:ea typeface="마비옛체" panose="02000503000000000000" pitchFamily="2" charset="-127"/>
                </a:rPr>
                <a:t>YANG YUNLONG </a:t>
              </a:r>
              <a:r>
                <a:rPr lang="ko-KR" altLang="en-US" sz="1600">
                  <a:latin typeface="마비옛체" panose="02000503000000000000" pitchFamily="2" charset="-127"/>
                  <a:ea typeface="마비옛체" panose="02000503000000000000" pitchFamily="2" charset="-127"/>
                </a:rPr>
                <a:t>팀원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DE92A30-E382-B1DE-B28A-BE0F1A7F3D81}"/>
                </a:ext>
              </a:extLst>
            </p:cNvPr>
            <p:cNvSpPr txBox="1"/>
            <p:nvPr/>
          </p:nvSpPr>
          <p:spPr>
            <a:xfrm>
              <a:off x="8436625" y="6460529"/>
              <a:ext cx="2895600" cy="592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latin typeface="마비옛체" panose="02000503000000000000" pitchFamily="2" charset="-127"/>
                  <a:ea typeface="마비옛체" panose="02000503000000000000" pitchFamily="2" charset="-127"/>
                </a:rPr>
                <a:t>정다경 팀원</a:t>
              </a:r>
            </a:p>
          </p:txBody>
        </p:sp>
        <p:pic>
          <p:nvPicPr>
            <p:cNvPr id="23" name="Picture 4">
              <a:extLst>
                <a:ext uri="{FF2B5EF4-FFF2-40B4-BE49-F238E27FC236}">
                  <a16:creationId xmlns:a16="http://schemas.microsoft.com/office/drawing/2014/main" id="{C41520FB-D0B2-0117-8DC0-79D7FDF197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18026" y="3977933"/>
              <a:ext cx="1828799" cy="18287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39268E4-2CBD-371B-7A11-DA84390FAA23}"/>
                </a:ext>
              </a:extLst>
            </p:cNvPr>
            <p:cNvSpPr txBox="1"/>
            <p:nvPr/>
          </p:nvSpPr>
          <p:spPr>
            <a:xfrm>
              <a:off x="14096998" y="3784336"/>
              <a:ext cx="1887808" cy="592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latin typeface="마비옛체" panose="02000503000000000000" pitchFamily="2" charset="-127"/>
                  <a:ea typeface="마비옛체" panose="02000503000000000000" pitchFamily="2" charset="-127"/>
                </a:rPr>
                <a:t>이택민 팀원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245DF38-A6B2-8F55-D5C0-8C7867638833}"/>
                </a:ext>
              </a:extLst>
            </p:cNvPr>
            <p:cNvSpPr txBox="1"/>
            <p:nvPr/>
          </p:nvSpPr>
          <p:spPr>
            <a:xfrm>
              <a:off x="14401801" y="4497579"/>
              <a:ext cx="2105892" cy="825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ko-KR" altLang="en-US" sz="900">
                  <a:solidFill>
                    <a:schemeClr val="bg1">
                      <a:lumMod val="50000"/>
                    </a:schemeClr>
                  </a:solidFill>
                  <a:latin typeface="바른공군체 Medium" panose="020B0600000101010101" pitchFamily="50" charset="-127"/>
                  <a:ea typeface="바른공군체 Medium" panose="020B0600000101010101" pitchFamily="50" charset="-127"/>
                </a:rPr>
                <a:t>데이터베이스 구축</a:t>
              </a:r>
              <a:endParaRPr lang="en-US" altLang="ko-KR" sz="900">
                <a:solidFill>
                  <a:schemeClr val="bg1">
                    <a:lumMod val="50000"/>
                  </a:schemeClr>
                </a:solidFill>
                <a:latin typeface="바른공군체 Medium" panose="020B0600000101010101" pitchFamily="50" charset="-127"/>
                <a:ea typeface="바른공군체 Medium" panose="020B0600000101010101" pitchFamily="50" charset="-127"/>
              </a:endParaRPr>
            </a:p>
            <a:p>
              <a:pPr>
                <a:lnSpc>
                  <a:spcPct val="160000"/>
                </a:lnSpc>
              </a:pPr>
              <a:r>
                <a:rPr lang="ko-KR" altLang="en-US" sz="900">
                  <a:solidFill>
                    <a:schemeClr val="bg1">
                      <a:lumMod val="50000"/>
                    </a:schemeClr>
                  </a:solidFill>
                  <a:latin typeface="바른공군체 Medium" panose="020B0600000101010101" pitchFamily="50" charset="-127"/>
                  <a:ea typeface="바른공군체 Medium" panose="020B0600000101010101" pitchFamily="50" charset="-127"/>
                </a:rPr>
                <a:t>데이터 수집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566F2B8-7273-6242-4CCA-D3E74AA994D6}"/>
                </a:ext>
              </a:extLst>
            </p:cNvPr>
            <p:cNvSpPr txBox="1"/>
            <p:nvPr/>
          </p:nvSpPr>
          <p:spPr>
            <a:xfrm>
              <a:off x="8741424" y="7176293"/>
              <a:ext cx="2519910" cy="825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ko-KR" altLang="en-US" sz="900">
                  <a:solidFill>
                    <a:schemeClr val="bg1">
                      <a:lumMod val="50000"/>
                    </a:schemeClr>
                  </a:solidFill>
                  <a:latin typeface="바른공군체 Medium" panose="020B0600000101010101" pitchFamily="50" charset="-127"/>
                  <a:ea typeface="바른공군체 Medium" panose="020B0600000101010101" pitchFamily="50" charset="-127"/>
                </a:rPr>
                <a:t>신경망 개발 및 학습</a:t>
              </a:r>
              <a:endParaRPr lang="en-US" altLang="ko-KR" sz="900">
                <a:solidFill>
                  <a:schemeClr val="bg1">
                    <a:lumMod val="50000"/>
                  </a:schemeClr>
                </a:solidFill>
                <a:latin typeface="바른공군체 Medium" panose="020B0600000101010101" pitchFamily="50" charset="-127"/>
                <a:ea typeface="바른공군체 Medium" panose="020B0600000101010101" pitchFamily="50" charset="-127"/>
              </a:endParaRPr>
            </a:p>
            <a:p>
              <a:pPr>
                <a:lnSpc>
                  <a:spcPct val="160000"/>
                </a:lnSpc>
              </a:pPr>
              <a:r>
                <a:rPr lang="ko-KR" altLang="en-US" sz="900">
                  <a:solidFill>
                    <a:schemeClr val="bg1">
                      <a:lumMod val="50000"/>
                    </a:schemeClr>
                  </a:solidFill>
                  <a:latin typeface="바른공군체 Medium" panose="020B0600000101010101" pitchFamily="50" charset="-127"/>
                  <a:ea typeface="바른공군체 Medium" panose="020B0600000101010101" pitchFamily="50" charset="-127"/>
                </a:rPr>
                <a:t>애플리케이션 개발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FA38850-CA14-4411-953C-32759264F9E1}"/>
                </a:ext>
              </a:extLst>
            </p:cNvPr>
            <p:cNvSpPr txBox="1"/>
            <p:nvPr/>
          </p:nvSpPr>
          <p:spPr>
            <a:xfrm>
              <a:off x="14401801" y="7050597"/>
              <a:ext cx="2105892" cy="825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ko-KR" altLang="en-US" sz="900">
                  <a:solidFill>
                    <a:schemeClr val="bg1">
                      <a:lumMod val="50000"/>
                    </a:schemeClr>
                  </a:solidFill>
                  <a:latin typeface="바른공군체 Medium" panose="020B0600000101010101" pitchFamily="50" charset="-127"/>
                  <a:ea typeface="바른공군체 Medium" panose="020B0600000101010101" pitchFamily="50" charset="-127"/>
                </a:rPr>
                <a:t>프론트엔드 총괄</a:t>
              </a:r>
              <a:endParaRPr lang="en-US" altLang="ko-KR" sz="900">
                <a:solidFill>
                  <a:schemeClr val="bg1">
                    <a:lumMod val="50000"/>
                  </a:schemeClr>
                </a:solidFill>
                <a:latin typeface="바른공군체 Medium" panose="020B0600000101010101" pitchFamily="50" charset="-127"/>
                <a:ea typeface="바른공군체 Medium" panose="020B0600000101010101" pitchFamily="50" charset="-127"/>
              </a:endParaRPr>
            </a:p>
            <a:p>
              <a:pPr>
                <a:lnSpc>
                  <a:spcPct val="160000"/>
                </a:lnSpc>
              </a:pPr>
              <a:r>
                <a:rPr lang="ko-KR" altLang="en-US" sz="900">
                  <a:solidFill>
                    <a:schemeClr val="bg1">
                      <a:lumMod val="50000"/>
                    </a:schemeClr>
                  </a:solidFill>
                  <a:latin typeface="바른공군체 Medium" panose="020B0600000101010101" pitchFamily="50" charset="-127"/>
                  <a:ea typeface="바른공군체 Medium" panose="020B0600000101010101" pitchFamily="50" charset="-127"/>
                </a:rPr>
                <a:t>위키 담당</a:t>
              </a:r>
              <a:endParaRPr lang="en-US" altLang="ko-KR" sz="900">
                <a:solidFill>
                  <a:schemeClr val="bg1">
                    <a:lumMod val="50000"/>
                  </a:schemeClr>
                </a:solidFill>
                <a:latin typeface="바른공군체 Medium" panose="020B0600000101010101" pitchFamily="50" charset="-127"/>
                <a:ea typeface="바른공군체 Medium" panose="020B0600000101010101" pitchFamily="50" charset="-127"/>
              </a:endParaRPr>
            </a:p>
          </p:txBody>
        </p:sp>
        <p:pic>
          <p:nvPicPr>
            <p:cNvPr id="33" name="Picture 6" descr="Ai, 인, 정보, 칩 아이콘 에 Artificial Intelligence">
              <a:extLst>
                <a:ext uri="{FF2B5EF4-FFF2-40B4-BE49-F238E27FC236}">
                  <a16:creationId xmlns:a16="http://schemas.microsoft.com/office/drawing/2014/main" id="{047F94FA-A163-D98E-BBF6-49D4014C81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5377" y="3696031"/>
              <a:ext cx="1248942" cy="1248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6" descr="Ai, 인, 정보, 칩 아이콘 에 Artificial Intelligence">
              <a:extLst>
                <a:ext uri="{FF2B5EF4-FFF2-40B4-BE49-F238E27FC236}">
                  <a16:creationId xmlns:a16="http://schemas.microsoft.com/office/drawing/2014/main" id="{02C3B9BD-F375-7CDD-B6B1-9E88249D9D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5705" y="6145123"/>
              <a:ext cx="2427377" cy="2427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8" descr="그래픽 디자이너 - 무료 예술과 디자인개 아이콘">
              <a:extLst>
                <a:ext uri="{FF2B5EF4-FFF2-40B4-BE49-F238E27FC236}">
                  <a16:creationId xmlns:a16="http://schemas.microsoft.com/office/drawing/2014/main" id="{B027A61D-66C6-9F88-327E-FE2CE88400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37295" y="6460528"/>
              <a:ext cx="1809530" cy="1809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10">
              <a:extLst>
                <a:ext uri="{FF2B5EF4-FFF2-40B4-BE49-F238E27FC236}">
                  <a16:creationId xmlns:a16="http://schemas.microsoft.com/office/drawing/2014/main" id="{D711E54E-803B-75DB-E1A9-EB2BFB2B52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6275" y="4790545"/>
              <a:ext cx="949903" cy="949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AF3B90E9-35C7-1351-B79E-772E058BCB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5601" y="3977933"/>
              <a:ext cx="1238100" cy="16414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625CF3C-D873-6996-BE23-7D8C42666C8D}"/>
              </a:ext>
            </a:extLst>
          </p:cNvPr>
          <p:cNvGrpSpPr/>
          <p:nvPr/>
        </p:nvGrpSpPr>
        <p:grpSpPr>
          <a:xfrm>
            <a:off x="14400173" y="4576696"/>
            <a:ext cx="3086782" cy="2763965"/>
            <a:chOff x="14285907" y="4976049"/>
            <a:chExt cx="3086782" cy="2763965"/>
          </a:xfrm>
        </p:grpSpPr>
        <p:pic>
          <p:nvPicPr>
            <p:cNvPr id="1026" name="Picture 2" descr="일상의 디지털 메이트, A.(에이닷)">
              <a:extLst>
                <a:ext uri="{FF2B5EF4-FFF2-40B4-BE49-F238E27FC236}">
                  <a16:creationId xmlns:a16="http://schemas.microsoft.com/office/drawing/2014/main" id="{8D8E459A-AADE-9497-1B09-8A1E5BEE97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5907" y="4976049"/>
              <a:ext cx="3086782" cy="2242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198798D-CED0-CB63-0A1D-90EB5BCD8EF1}"/>
                </a:ext>
              </a:extLst>
            </p:cNvPr>
            <p:cNvSpPr txBox="1"/>
            <p:nvPr/>
          </p:nvSpPr>
          <p:spPr>
            <a:xfrm>
              <a:off x="14326975" y="7093683"/>
              <a:ext cx="28827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latin typeface="마비옛체" panose="02000503000000000000" pitchFamily="2" charset="-127"/>
                  <a:ea typeface="마비옛체" panose="02000503000000000000" pitchFamily="2" charset="-127"/>
                </a:rPr>
                <a:t>SKT A.</a:t>
              </a:r>
              <a:r>
                <a:rPr lang="ko-KR" altLang="en-US">
                  <a:latin typeface="마비옛체" panose="02000503000000000000" pitchFamily="2" charset="-127"/>
                  <a:ea typeface="마비옛체" panose="02000503000000000000" pitchFamily="2" charset="-127"/>
                </a:rPr>
                <a:t>추진단 영상인식기술팀</a:t>
              </a:r>
              <a:endParaRPr lang="en-US" altLang="ko-KR">
                <a:latin typeface="마비옛체" panose="02000503000000000000" pitchFamily="2" charset="-127"/>
                <a:ea typeface="마비옛체" panose="02000503000000000000" pitchFamily="2" charset="-127"/>
              </a:endParaRPr>
            </a:p>
            <a:p>
              <a:pPr algn="ctr"/>
              <a:r>
                <a:rPr lang="ko-KR" altLang="en-US">
                  <a:latin typeface="마비옛체" panose="02000503000000000000" pitchFamily="2" charset="-127"/>
                  <a:ea typeface="마비옛체" panose="02000503000000000000" pitchFamily="2" charset="-127"/>
                </a:rPr>
                <a:t>정지훈 멘토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1598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360" y="619141"/>
            <a:ext cx="2085714" cy="19142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C5AB8E2-8A2C-BAFF-6086-FF631ED7062C}"/>
              </a:ext>
            </a:extLst>
          </p:cNvPr>
          <p:cNvSpPr txBox="1"/>
          <p:nvPr/>
        </p:nvSpPr>
        <p:spPr>
          <a:xfrm>
            <a:off x="5445526" y="1147170"/>
            <a:ext cx="43546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400" b="1" spc="-200"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이해관계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72341BA-96A1-A1A2-C3EA-8D66B82E2C01}"/>
              </a:ext>
            </a:extLst>
          </p:cNvPr>
          <p:cNvSpPr txBox="1"/>
          <p:nvPr/>
        </p:nvSpPr>
        <p:spPr>
          <a:xfrm>
            <a:off x="1848949" y="1489589"/>
            <a:ext cx="2921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400">
                <a:latin typeface="티웨이_항공" panose="02000300000000000000" pitchFamily="2" charset="-127"/>
                <a:ea typeface="티웨이_항공" panose="02000300000000000000" pitchFamily="2" charset="-127"/>
              </a:rPr>
              <a:t>프로젝트 개요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D0F09B-7DD6-009D-0B43-1712E67ADD01}"/>
              </a:ext>
            </a:extLst>
          </p:cNvPr>
          <p:cNvSpPr txBox="1"/>
          <p:nvPr/>
        </p:nvSpPr>
        <p:spPr>
          <a:xfrm>
            <a:off x="474824" y="4086880"/>
            <a:ext cx="4354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200">
                <a:solidFill>
                  <a:srgbClr val="3F5FFF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1-2. </a:t>
            </a:r>
            <a:r>
              <a:rPr lang="ko-KR" altLang="en-US" sz="3600" b="1" spc="-200">
                <a:solidFill>
                  <a:srgbClr val="3F5FFF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이해관계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977729-3DEA-752A-BD16-E0F35937810F}"/>
              </a:ext>
            </a:extLst>
          </p:cNvPr>
          <p:cNvSpPr txBox="1"/>
          <p:nvPr/>
        </p:nvSpPr>
        <p:spPr>
          <a:xfrm>
            <a:off x="476216" y="3081055"/>
            <a:ext cx="4354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1-1. </a:t>
            </a:r>
            <a:r>
              <a:rPr lang="ko-KR" altLang="en-US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요약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59E13F-1FD6-C703-92AB-AE7BF93ED541}"/>
              </a:ext>
            </a:extLst>
          </p:cNvPr>
          <p:cNvSpPr txBox="1"/>
          <p:nvPr/>
        </p:nvSpPr>
        <p:spPr>
          <a:xfrm>
            <a:off x="474824" y="4969594"/>
            <a:ext cx="4354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1-3. </a:t>
            </a:r>
            <a:r>
              <a:rPr lang="ko-KR" altLang="en-US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마일스톤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07E0FD-8311-3D96-2B73-446D694EAE05}"/>
              </a:ext>
            </a:extLst>
          </p:cNvPr>
          <p:cNvSpPr txBox="1"/>
          <p:nvPr/>
        </p:nvSpPr>
        <p:spPr>
          <a:xfrm>
            <a:off x="466979" y="5852308"/>
            <a:ext cx="4354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1-4. </a:t>
            </a:r>
            <a:r>
              <a:rPr lang="ko-KR" altLang="en-US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일정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782A77-070B-ADCB-3BF6-210F3B0E4382}"/>
              </a:ext>
            </a:extLst>
          </p:cNvPr>
          <p:cNvSpPr txBox="1"/>
          <p:nvPr/>
        </p:nvSpPr>
        <p:spPr>
          <a:xfrm>
            <a:off x="466979" y="6735022"/>
            <a:ext cx="4354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1-5. </a:t>
            </a:r>
            <a:r>
              <a:rPr lang="ko-KR" altLang="en-US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예산</a:t>
            </a:r>
            <a:r>
              <a:rPr lang="en-US" altLang="ko-KR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/</a:t>
            </a:r>
            <a:r>
              <a:rPr lang="ko-KR" altLang="en-US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비용</a:t>
            </a:r>
          </a:p>
        </p:txBody>
      </p:sp>
      <p:graphicFrame>
        <p:nvGraphicFramePr>
          <p:cNvPr id="10" name="표 3">
            <a:extLst>
              <a:ext uri="{FF2B5EF4-FFF2-40B4-BE49-F238E27FC236}">
                <a16:creationId xmlns:a16="http://schemas.microsoft.com/office/drawing/2014/main" id="{FEAD634D-476C-7BFB-C3EA-6155824D1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549533"/>
              </p:ext>
            </p:extLst>
          </p:nvPr>
        </p:nvGraphicFramePr>
        <p:xfrm>
          <a:off x="5791200" y="3081055"/>
          <a:ext cx="11429670" cy="364846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46578">
                  <a:extLst>
                    <a:ext uri="{9D8B030D-6E8A-4147-A177-3AD203B41FA5}">
                      <a16:colId xmlns:a16="http://schemas.microsoft.com/office/drawing/2014/main" val="4231059942"/>
                    </a:ext>
                  </a:extLst>
                </a:gridCol>
                <a:gridCol w="1756968">
                  <a:extLst>
                    <a:ext uri="{9D8B030D-6E8A-4147-A177-3AD203B41FA5}">
                      <a16:colId xmlns:a16="http://schemas.microsoft.com/office/drawing/2014/main" val="3394994658"/>
                    </a:ext>
                  </a:extLst>
                </a:gridCol>
                <a:gridCol w="2992638">
                  <a:extLst>
                    <a:ext uri="{9D8B030D-6E8A-4147-A177-3AD203B41FA5}">
                      <a16:colId xmlns:a16="http://schemas.microsoft.com/office/drawing/2014/main" val="2341933193"/>
                    </a:ext>
                  </a:extLst>
                </a:gridCol>
                <a:gridCol w="4633486">
                  <a:extLst>
                    <a:ext uri="{9D8B030D-6E8A-4147-A177-3AD203B41FA5}">
                      <a16:colId xmlns:a16="http://schemas.microsoft.com/office/drawing/2014/main" val="213031447"/>
                    </a:ext>
                  </a:extLst>
                </a:gridCol>
              </a:tblGrid>
              <a:tr h="3571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책임 파트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역할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상세 업무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308603"/>
                  </a:ext>
                </a:extLst>
              </a:tr>
              <a:tr h="883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조형준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총괄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신경망 개발 및 학습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 dirty="0"/>
                        <a:t>전체 프로젝트 총괄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신경망 자료 조사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 dirty="0"/>
                        <a:t>신경망 개발 및 학습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 dirty="0"/>
                        <a:t>데이터 수집 및 분석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067456"/>
                  </a:ext>
                </a:extLst>
              </a:tr>
              <a:tr h="7894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정다경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 총괄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신경망 개발 및 학습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 dirty="0"/>
                        <a:t>애플리케이션 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모바일 애플리케이션 개발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 dirty="0"/>
                        <a:t>신경망 개발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057668"/>
                  </a:ext>
                </a:extLst>
              </a:tr>
              <a:tr h="78943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/>
                        <a:t>이태민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/>
                        <a:t>데이터 총괄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/>
                        <a:t>데이터베이스 구축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 dirty="0"/>
                        <a:t>데이터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/>
                        <a:t>데이터 수집 및 분석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 dirty="0"/>
                        <a:t>데이터베이스 모델링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387444"/>
                  </a:ext>
                </a:extLst>
              </a:tr>
              <a:tr h="7894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YANG YUNLONG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디자인 총괄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애플리케이션 디자인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 dirty="0"/>
                        <a:t>위키 담당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모바일 UI/UX 디자인 제작 및 수정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 dirty="0"/>
                        <a:t>위키 관리 및 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507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0320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360" y="619141"/>
            <a:ext cx="2085714" cy="19142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C5AB8E2-8A2C-BAFF-6086-FF631ED7062C}"/>
              </a:ext>
            </a:extLst>
          </p:cNvPr>
          <p:cNvSpPr txBox="1"/>
          <p:nvPr/>
        </p:nvSpPr>
        <p:spPr>
          <a:xfrm>
            <a:off x="5445526" y="1147170"/>
            <a:ext cx="43546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400" b="1" spc="-200"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마일스톤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72341BA-96A1-A1A2-C3EA-8D66B82E2C01}"/>
              </a:ext>
            </a:extLst>
          </p:cNvPr>
          <p:cNvSpPr txBox="1"/>
          <p:nvPr/>
        </p:nvSpPr>
        <p:spPr>
          <a:xfrm>
            <a:off x="1848949" y="1489589"/>
            <a:ext cx="2921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400">
                <a:latin typeface="티웨이_항공" panose="02000300000000000000" pitchFamily="2" charset="-127"/>
                <a:ea typeface="티웨이_항공" panose="02000300000000000000" pitchFamily="2" charset="-127"/>
              </a:rPr>
              <a:t>프로젝트 개요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D0F09B-7DD6-009D-0B43-1712E67ADD01}"/>
              </a:ext>
            </a:extLst>
          </p:cNvPr>
          <p:cNvSpPr txBox="1"/>
          <p:nvPr/>
        </p:nvSpPr>
        <p:spPr>
          <a:xfrm>
            <a:off x="474824" y="4086880"/>
            <a:ext cx="4354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1-2. </a:t>
            </a:r>
            <a:r>
              <a:rPr lang="ko-KR" altLang="en-US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이해관계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977729-3DEA-752A-BD16-E0F35937810F}"/>
              </a:ext>
            </a:extLst>
          </p:cNvPr>
          <p:cNvSpPr txBox="1"/>
          <p:nvPr/>
        </p:nvSpPr>
        <p:spPr>
          <a:xfrm>
            <a:off x="476216" y="3081055"/>
            <a:ext cx="4354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1-1. </a:t>
            </a:r>
            <a:r>
              <a:rPr lang="ko-KR" altLang="en-US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요약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59E13F-1FD6-C703-92AB-AE7BF93ED541}"/>
              </a:ext>
            </a:extLst>
          </p:cNvPr>
          <p:cNvSpPr txBox="1"/>
          <p:nvPr/>
        </p:nvSpPr>
        <p:spPr>
          <a:xfrm>
            <a:off x="474824" y="4969594"/>
            <a:ext cx="4354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200">
                <a:solidFill>
                  <a:srgbClr val="3F5FFF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1-3. </a:t>
            </a:r>
            <a:r>
              <a:rPr lang="ko-KR" altLang="en-US" sz="3600" b="1" spc="-200">
                <a:solidFill>
                  <a:srgbClr val="3F5FFF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마일스톤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07E0FD-8311-3D96-2B73-446D694EAE05}"/>
              </a:ext>
            </a:extLst>
          </p:cNvPr>
          <p:cNvSpPr txBox="1"/>
          <p:nvPr/>
        </p:nvSpPr>
        <p:spPr>
          <a:xfrm>
            <a:off x="466979" y="5852308"/>
            <a:ext cx="4354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1-4. </a:t>
            </a:r>
            <a:r>
              <a:rPr lang="ko-KR" altLang="en-US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일정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782A77-070B-ADCB-3BF6-210F3B0E4382}"/>
              </a:ext>
            </a:extLst>
          </p:cNvPr>
          <p:cNvSpPr txBox="1"/>
          <p:nvPr/>
        </p:nvSpPr>
        <p:spPr>
          <a:xfrm>
            <a:off x="466979" y="6735022"/>
            <a:ext cx="4354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1-5. </a:t>
            </a:r>
            <a:r>
              <a:rPr lang="ko-KR" altLang="en-US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예산</a:t>
            </a:r>
            <a:r>
              <a:rPr lang="en-US" altLang="ko-KR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/</a:t>
            </a:r>
            <a:r>
              <a:rPr lang="ko-KR" altLang="en-US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비용</a:t>
            </a:r>
          </a:p>
        </p:txBody>
      </p:sp>
      <p:pic>
        <p:nvPicPr>
          <p:cNvPr id="971" name="그림 970">
            <a:extLst>
              <a:ext uri="{FF2B5EF4-FFF2-40B4-BE49-F238E27FC236}">
                <a16:creationId xmlns:a16="http://schemas.microsoft.com/office/drawing/2014/main" id="{4D461D85-CB1B-11F2-756F-7BE98E986B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8400" y="3237695"/>
            <a:ext cx="1100137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103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360" y="619141"/>
            <a:ext cx="2085714" cy="19142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C5AB8E2-8A2C-BAFF-6086-FF631ED7062C}"/>
              </a:ext>
            </a:extLst>
          </p:cNvPr>
          <p:cNvSpPr txBox="1"/>
          <p:nvPr/>
        </p:nvSpPr>
        <p:spPr>
          <a:xfrm>
            <a:off x="5445526" y="1147170"/>
            <a:ext cx="43546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400" b="1" spc="-200"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일정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72341BA-96A1-A1A2-C3EA-8D66B82E2C01}"/>
              </a:ext>
            </a:extLst>
          </p:cNvPr>
          <p:cNvSpPr txBox="1"/>
          <p:nvPr/>
        </p:nvSpPr>
        <p:spPr>
          <a:xfrm>
            <a:off x="1848949" y="1489589"/>
            <a:ext cx="2921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400">
                <a:latin typeface="티웨이_항공" panose="02000300000000000000" pitchFamily="2" charset="-127"/>
                <a:ea typeface="티웨이_항공" panose="02000300000000000000" pitchFamily="2" charset="-127"/>
              </a:rPr>
              <a:t>프로젝트 개요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D0F09B-7DD6-009D-0B43-1712E67ADD01}"/>
              </a:ext>
            </a:extLst>
          </p:cNvPr>
          <p:cNvSpPr txBox="1"/>
          <p:nvPr/>
        </p:nvSpPr>
        <p:spPr>
          <a:xfrm>
            <a:off x="474824" y="4086880"/>
            <a:ext cx="4354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1-2. </a:t>
            </a:r>
            <a:r>
              <a:rPr lang="ko-KR" altLang="en-US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이해관계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977729-3DEA-752A-BD16-E0F35937810F}"/>
              </a:ext>
            </a:extLst>
          </p:cNvPr>
          <p:cNvSpPr txBox="1"/>
          <p:nvPr/>
        </p:nvSpPr>
        <p:spPr>
          <a:xfrm>
            <a:off x="476216" y="3081055"/>
            <a:ext cx="4354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1-1. </a:t>
            </a:r>
            <a:r>
              <a:rPr lang="ko-KR" altLang="en-US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요약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59E13F-1FD6-C703-92AB-AE7BF93ED541}"/>
              </a:ext>
            </a:extLst>
          </p:cNvPr>
          <p:cNvSpPr txBox="1"/>
          <p:nvPr/>
        </p:nvSpPr>
        <p:spPr>
          <a:xfrm>
            <a:off x="474824" y="4969594"/>
            <a:ext cx="4354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1-3. </a:t>
            </a:r>
            <a:r>
              <a:rPr lang="ko-KR" altLang="en-US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마일스톤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07E0FD-8311-3D96-2B73-446D694EAE05}"/>
              </a:ext>
            </a:extLst>
          </p:cNvPr>
          <p:cNvSpPr txBox="1"/>
          <p:nvPr/>
        </p:nvSpPr>
        <p:spPr>
          <a:xfrm>
            <a:off x="466979" y="5852308"/>
            <a:ext cx="4354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200">
                <a:solidFill>
                  <a:srgbClr val="3F5FFF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1-4. </a:t>
            </a:r>
            <a:r>
              <a:rPr lang="ko-KR" altLang="en-US" sz="3600" b="1" spc="-200">
                <a:solidFill>
                  <a:srgbClr val="3F5FFF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일정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782A77-070B-ADCB-3BF6-210F3B0E4382}"/>
              </a:ext>
            </a:extLst>
          </p:cNvPr>
          <p:cNvSpPr txBox="1"/>
          <p:nvPr/>
        </p:nvSpPr>
        <p:spPr>
          <a:xfrm>
            <a:off x="466979" y="6735022"/>
            <a:ext cx="4354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1-5. </a:t>
            </a:r>
            <a:r>
              <a:rPr lang="ko-KR" altLang="en-US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예산</a:t>
            </a:r>
            <a:r>
              <a:rPr lang="en-US" altLang="ko-KR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/</a:t>
            </a:r>
            <a:r>
              <a:rPr lang="ko-KR" altLang="en-US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비용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73CF1C0-0DA9-5131-41DE-3E4E3787B523}"/>
              </a:ext>
            </a:extLst>
          </p:cNvPr>
          <p:cNvSpPr txBox="1"/>
          <p:nvPr/>
        </p:nvSpPr>
        <p:spPr>
          <a:xfrm>
            <a:off x="5674487" y="2973333"/>
            <a:ext cx="11231813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프로젝트 일정은 다음과 같습니다</a:t>
            </a:r>
            <a:r>
              <a:rPr lang="en-US" altLang="ko-KR"/>
              <a:t>.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2022. 09. 15 – 2022. 10. 07 : </a:t>
            </a:r>
            <a:r>
              <a:rPr lang="ko-KR" altLang="en-US"/>
              <a:t>프로젝트 주제 선정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2022. 10. 07 – 2022. 10. 21 : </a:t>
            </a:r>
            <a:r>
              <a:rPr lang="ko-KR" altLang="en-US"/>
              <a:t>프로젝트에서 구현할 </a:t>
            </a:r>
            <a:r>
              <a:rPr lang="en-US" altLang="ko-KR"/>
              <a:t>SW </a:t>
            </a:r>
            <a:r>
              <a:rPr lang="ko-KR" altLang="en-US"/>
              <a:t>구조 설계</a:t>
            </a:r>
            <a:r>
              <a:rPr lang="en-US" altLang="ko-KR"/>
              <a:t>, </a:t>
            </a:r>
            <a:r>
              <a:rPr lang="ko-KR" altLang="en-US"/>
              <a:t>모바일 </a:t>
            </a:r>
            <a:r>
              <a:rPr lang="en-US" altLang="ko-KR"/>
              <a:t>UI/UX </a:t>
            </a:r>
            <a:r>
              <a:rPr lang="ko-KR" altLang="en-US"/>
              <a:t>기획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2022. 10. 21 – 2022. 11. 11 : </a:t>
            </a:r>
            <a:r>
              <a:rPr lang="ko-KR" altLang="en-US"/>
              <a:t>데이터셋 확보 및 분석</a:t>
            </a:r>
            <a:r>
              <a:rPr lang="en-US" altLang="ko-KR"/>
              <a:t>, </a:t>
            </a:r>
            <a:r>
              <a:rPr lang="ko-KR" altLang="en-US"/>
              <a:t>데이터베이스 모델링 및 관련 데이터 취합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2022. 11. 11 – 2022. 11. 25 : </a:t>
            </a:r>
            <a:r>
              <a:rPr lang="ko-KR" altLang="en-US"/>
              <a:t>신경망 개발 및 학습</a:t>
            </a:r>
            <a:r>
              <a:rPr lang="en-US" altLang="ko-KR"/>
              <a:t>, </a:t>
            </a:r>
            <a:r>
              <a:rPr lang="ko-KR" altLang="en-US"/>
              <a:t>모바일 </a:t>
            </a:r>
            <a:r>
              <a:rPr lang="en-US" altLang="ko-KR"/>
              <a:t>Application </a:t>
            </a:r>
            <a:r>
              <a:rPr lang="ko-KR" altLang="en-US"/>
              <a:t>개발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2022. 11. 25 – 2022. 12. 07 : </a:t>
            </a:r>
            <a:r>
              <a:rPr lang="ko-KR" altLang="en-US"/>
              <a:t>최종 검토 및 조정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3655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360" y="619141"/>
            <a:ext cx="2085714" cy="19142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C5AB8E2-8A2C-BAFF-6086-FF631ED7062C}"/>
              </a:ext>
            </a:extLst>
          </p:cNvPr>
          <p:cNvSpPr txBox="1"/>
          <p:nvPr/>
        </p:nvSpPr>
        <p:spPr>
          <a:xfrm>
            <a:off x="5445526" y="1147170"/>
            <a:ext cx="43546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400" b="1" spc="-200"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예산</a:t>
            </a:r>
            <a:r>
              <a:rPr lang="en-US" altLang="ko-KR" sz="6400" b="1" spc="-200"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/</a:t>
            </a:r>
            <a:r>
              <a:rPr lang="ko-KR" altLang="en-US" sz="6400" b="1" spc="-200"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비용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72341BA-96A1-A1A2-C3EA-8D66B82E2C01}"/>
              </a:ext>
            </a:extLst>
          </p:cNvPr>
          <p:cNvSpPr txBox="1"/>
          <p:nvPr/>
        </p:nvSpPr>
        <p:spPr>
          <a:xfrm>
            <a:off x="1848949" y="1489589"/>
            <a:ext cx="2921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400">
                <a:latin typeface="티웨이_항공" panose="02000300000000000000" pitchFamily="2" charset="-127"/>
                <a:ea typeface="티웨이_항공" panose="02000300000000000000" pitchFamily="2" charset="-127"/>
              </a:rPr>
              <a:t>프로젝트 개요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D0F09B-7DD6-009D-0B43-1712E67ADD01}"/>
              </a:ext>
            </a:extLst>
          </p:cNvPr>
          <p:cNvSpPr txBox="1"/>
          <p:nvPr/>
        </p:nvSpPr>
        <p:spPr>
          <a:xfrm>
            <a:off x="474824" y="4086880"/>
            <a:ext cx="4354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1-2. </a:t>
            </a:r>
            <a:r>
              <a:rPr lang="ko-KR" altLang="en-US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이해관계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977729-3DEA-752A-BD16-E0F35937810F}"/>
              </a:ext>
            </a:extLst>
          </p:cNvPr>
          <p:cNvSpPr txBox="1"/>
          <p:nvPr/>
        </p:nvSpPr>
        <p:spPr>
          <a:xfrm>
            <a:off x="476216" y="3081055"/>
            <a:ext cx="4354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1-1. </a:t>
            </a:r>
            <a:r>
              <a:rPr lang="ko-KR" altLang="en-US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요약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59E13F-1FD6-C703-92AB-AE7BF93ED541}"/>
              </a:ext>
            </a:extLst>
          </p:cNvPr>
          <p:cNvSpPr txBox="1"/>
          <p:nvPr/>
        </p:nvSpPr>
        <p:spPr>
          <a:xfrm>
            <a:off x="474824" y="4969594"/>
            <a:ext cx="4354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1-3. </a:t>
            </a:r>
            <a:r>
              <a:rPr lang="ko-KR" altLang="en-US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마일스톤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07E0FD-8311-3D96-2B73-446D694EAE05}"/>
              </a:ext>
            </a:extLst>
          </p:cNvPr>
          <p:cNvSpPr txBox="1"/>
          <p:nvPr/>
        </p:nvSpPr>
        <p:spPr>
          <a:xfrm>
            <a:off x="466979" y="5852308"/>
            <a:ext cx="4354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1-4. </a:t>
            </a:r>
            <a:r>
              <a:rPr lang="ko-KR" altLang="en-US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일정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782A77-070B-ADCB-3BF6-210F3B0E4382}"/>
              </a:ext>
            </a:extLst>
          </p:cNvPr>
          <p:cNvSpPr txBox="1"/>
          <p:nvPr/>
        </p:nvSpPr>
        <p:spPr>
          <a:xfrm>
            <a:off x="466979" y="6735022"/>
            <a:ext cx="4354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200">
                <a:solidFill>
                  <a:srgbClr val="3F5FFF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1-5. </a:t>
            </a:r>
            <a:r>
              <a:rPr lang="ko-KR" altLang="en-US" sz="3600" b="1" spc="-200">
                <a:solidFill>
                  <a:srgbClr val="3F5FFF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예산</a:t>
            </a:r>
            <a:r>
              <a:rPr lang="en-US" altLang="ko-KR" sz="3600" b="1" spc="-200">
                <a:solidFill>
                  <a:srgbClr val="3F5FFF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/</a:t>
            </a:r>
            <a:r>
              <a:rPr lang="ko-KR" altLang="en-US" sz="3600" b="1" spc="-200">
                <a:solidFill>
                  <a:srgbClr val="3F5FFF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비용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427D6A-5C0B-F9A5-1914-4A17B17861E9}"/>
              </a:ext>
            </a:extLst>
          </p:cNvPr>
          <p:cNvSpPr txBox="1"/>
          <p:nvPr/>
        </p:nvSpPr>
        <p:spPr>
          <a:xfrm>
            <a:off x="5674488" y="2973333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캡스톤디자인</a:t>
            </a:r>
            <a:r>
              <a:rPr lang="en-US" altLang="ko-KR"/>
              <a:t>I 11</a:t>
            </a:r>
            <a:r>
              <a:rPr lang="ko-KR" altLang="en-US"/>
              <a:t>조 </a:t>
            </a:r>
            <a:r>
              <a:rPr lang="en-US" altLang="ko-KR"/>
              <a:t>“</a:t>
            </a:r>
            <a:r>
              <a:rPr lang="ko-KR" altLang="en-US"/>
              <a:t>양정이조</a:t>
            </a:r>
            <a:r>
              <a:rPr lang="en-US" altLang="ko-KR"/>
              <a:t>”</a:t>
            </a:r>
            <a:r>
              <a:rPr lang="ko-KR" altLang="en-US"/>
              <a:t>는 예산을 달리 신청하지 않았습니다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985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4683</TotalTime>
  <Words>1179</Words>
  <Application>Microsoft Office PowerPoint</Application>
  <PresentationFormat>사용자 지정</PresentationFormat>
  <Paragraphs>243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9" baseType="lpstr">
      <vt:lpstr>Arial</vt:lpstr>
      <vt:lpstr>웰컴체 Regular</vt:lpstr>
      <vt:lpstr>웰컴체OTF Regular</vt:lpstr>
      <vt:lpstr>배달의민족 주아</vt:lpstr>
      <vt:lpstr>마비옛체</vt:lpstr>
      <vt:lpstr>HY견고딕</vt:lpstr>
      <vt:lpstr>Calibri</vt:lpstr>
      <vt:lpstr>티웨이_항공</vt:lpstr>
      <vt:lpstr>맑은 고딕</vt:lpstr>
      <vt:lpstr>나눔스퀘어_ac Bold</vt:lpstr>
      <vt:lpstr>바른공군체 Medium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nell leko</cp:lastModifiedBy>
  <cp:revision>340</cp:revision>
  <dcterms:created xsi:type="dcterms:W3CDTF">2021-02-14T19:43:51Z</dcterms:created>
  <dcterms:modified xsi:type="dcterms:W3CDTF">2022-11-08T13:50:19Z</dcterms:modified>
</cp:coreProperties>
</file>