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handoutMasterIdLst>
    <p:handoutMasterId r:id="rId21"/>
  </p:handoutMasterIdLst>
  <p:sldIdLst>
    <p:sldId id="374" r:id="rId2"/>
    <p:sldId id="354" r:id="rId3"/>
    <p:sldId id="462" r:id="rId4"/>
    <p:sldId id="460" r:id="rId5"/>
    <p:sldId id="461" r:id="rId6"/>
    <p:sldId id="463" r:id="rId7"/>
    <p:sldId id="431" r:id="rId8"/>
    <p:sldId id="473" r:id="rId9"/>
    <p:sldId id="475" r:id="rId10"/>
    <p:sldId id="474" r:id="rId11"/>
    <p:sldId id="465" r:id="rId12"/>
    <p:sldId id="476" r:id="rId13"/>
    <p:sldId id="477" r:id="rId14"/>
    <p:sldId id="478" r:id="rId15"/>
    <p:sldId id="479" r:id="rId16"/>
    <p:sldId id="480" r:id="rId17"/>
    <p:sldId id="456" r:id="rId18"/>
    <p:sldId id="376" r:id="rId1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54"/>
            <p14:sldId id="462"/>
            <p14:sldId id="460"/>
            <p14:sldId id="461"/>
            <p14:sldId id="463"/>
            <p14:sldId id="431"/>
            <p14:sldId id="473"/>
            <p14:sldId id="475"/>
            <p14:sldId id="474"/>
            <p14:sldId id="465"/>
            <p14:sldId id="476"/>
            <p14:sldId id="477"/>
            <p14:sldId id="478"/>
            <p14:sldId id="479"/>
            <p14:sldId id="480"/>
            <p14:sldId id="456"/>
          </p14:sldIdLst>
        </p14:section>
        <p14:section name="End Page" id="{2F30834D-CDFD-E940-8841-26779747EFEF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0" autoAdjust="0"/>
    <p:restoredTop sz="96210" autoAdjust="0"/>
  </p:normalViewPr>
  <p:slideViewPr>
    <p:cSldViewPr>
      <p:cViewPr varScale="1">
        <p:scale>
          <a:sx n="116" d="100"/>
          <a:sy n="116" d="100"/>
        </p:scale>
        <p:origin x="1248" y="96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586314"/>
          </a:xfrm>
        </p:spPr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УПРАВЛЕНИЕ СОСТОЯНИЯМИ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JANUARY 1</a:t>
            </a:r>
            <a:r>
              <a:rPr lang="ru-RU" dirty="0"/>
              <a:t>4</a:t>
            </a:r>
            <a:r>
              <a:rPr lang="en-US" dirty="0"/>
              <a:t>, 201</a:t>
            </a:r>
            <a:r>
              <a:rPr lang="ru-RU" dirty="0"/>
              <a:t>7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5092134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1" y="1439864"/>
            <a:ext cx="4498974" cy="4525963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smtClean="0">
                <a:latin typeface="Arial" panose="020B0604020202020204" pitchFamily="34" charset="0"/>
              </a:rPr>
              <a:t>Контекст приложения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smtClean="0">
                <a:latin typeface="Arial" panose="020B0604020202020204" pitchFamily="34" charset="0"/>
              </a:rPr>
              <a:t>Куки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Преимущества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	– данные </a:t>
            </a:r>
            <a:r>
              <a:rPr lang="ru-RU" sz="1800" dirty="0"/>
              <a:t>уникальны для каждого пользователя;</a:t>
            </a:r>
          </a:p>
          <a:p>
            <a:pPr marL="0" indent="0">
              <a:buNone/>
            </a:pPr>
            <a:r>
              <a:rPr lang="ru-RU" sz="1800" dirty="0" smtClean="0"/>
              <a:t>	– приемлемый </a:t>
            </a:r>
            <a:r>
              <a:rPr lang="ru-RU" sz="1800" dirty="0"/>
              <a:t>уровень защиты;</a:t>
            </a:r>
          </a:p>
          <a:p>
            <a:pPr marL="0" indent="0">
              <a:buNone/>
            </a:pPr>
            <a:r>
              <a:rPr lang="ru-RU" sz="1800" dirty="0" smtClean="0"/>
              <a:t>	– можно </a:t>
            </a:r>
            <a:r>
              <a:rPr lang="ru-RU" sz="1800" dirty="0"/>
              <a:t>настроить работу с веб-фермами и веб-садами;</a:t>
            </a:r>
          </a:p>
          <a:p>
            <a:pPr marL="0" indent="0">
              <a:buNone/>
            </a:pPr>
            <a:r>
              <a:rPr lang="ru-RU" sz="1800" dirty="0" smtClean="0"/>
              <a:t>	– могут </a:t>
            </a:r>
            <a:r>
              <a:rPr lang="ru-RU" sz="1800" dirty="0"/>
              <a:t>использовать </a:t>
            </a:r>
            <a:r>
              <a:rPr lang="ru-RU" sz="1800" dirty="0" smtClean="0"/>
              <a:t>куки для </a:t>
            </a:r>
            <a:r>
              <a:rPr lang="ru-RU" sz="1800" dirty="0"/>
              <a:t>сохранения сессии между сеансами работы;</a:t>
            </a:r>
          </a:p>
          <a:p>
            <a:r>
              <a:rPr lang="ru-RU" sz="1800" dirty="0" smtClean="0"/>
              <a:t>Недостатки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малое </a:t>
            </a:r>
            <a:r>
              <a:rPr lang="ru-RU" sz="1800" dirty="0"/>
              <a:t>время жизни.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СЕССИИ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Плюсы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– возможность </a:t>
            </a:r>
            <a:r>
              <a:rPr lang="ru-RU" dirty="0"/>
              <a:t>сократить работу с источником редко изменяющихся данных;</a:t>
            </a:r>
          </a:p>
          <a:p>
            <a:pPr marL="0" indent="0">
              <a:buNone/>
            </a:pPr>
            <a:r>
              <a:rPr lang="ru-RU" dirty="0" smtClean="0"/>
              <a:t>	– гибко </a:t>
            </a:r>
            <a:r>
              <a:rPr lang="ru-RU" dirty="0"/>
              <a:t>настраиваемое время жизни каждой записи;</a:t>
            </a:r>
          </a:p>
          <a:p>
            <a:r>
              <a:rPr lang="ru-RU" dirty="0" smtClean="0"/>
              <a:t>Минусы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– не </a:t>
            </a:r>
            <a:r>
              <a:rPr lang="ru-RU" dirty="0"/>
              <a:t>работает с веб-фермами и веб-садами;</a:t>
            </a:r>
          </a:p>
          <a:p>
            <a:pPr marL="0" indent="0">
              <a:buNone/>
            </a:pPr>
            <a:r>
              <a:rPr lang="ru-RU" dirty="0" smtClean="0"/>
              <a:t>	– для </a:t>
            </a:r>
            <a:r>
              <a:rPr lang="ru-RU" dirty="0"/>
              <a:t>внесения изменений в данные необходима синхронизация;</a:t>
            </a:r>
          </a:p>
          <a:p>
            <a:pPr marL="0" indent="0">
              <a:buNone/>
            </a:pPr>
            <a:r>
              <a:rPr lang="ru-RU" dirty="0" smtClean="0"/>
              <a:t>	– кэш </a:t>
            </a:r>
            <a:r>
              <a:rPr lang="ru-RU" dirty="0"/>
              <a:t>может внезапно «протухнуть» </a:t>
            </a:r>
            <a:r>
              <a:rPr lang="ru-RU" dirty="0" smtClean="0"/>
              <a:t>— потерять </a:t>
            </a:r>
            <a:r>
              <a:rPr lang="ru-RU" dirty="0"/>
              <a:t>актуальность.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КЕШ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5092134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1" y="1439864"/>
            <a:ext cx="4498974" cy="4525963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smtClean="0">
                <a:latin typeface="Arial" panose="020B0604020202020204" pitchFamily="34" charset="0"/>
              </a:rPr>
              <a:t>Сессии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smtClean="0">
                <a:latin typeface="Arial" panose="020B0604020202020204" pitchFamily="34" charset="0"/>
              </a:rPr>
              <a:t>Кеш приложения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Служат </a:t>
            </a:r>
            <a:r>
              <a:rPr lang="ru-RU" dirty="0"/>
              <a:t>для передачи данных из контроллера в представление;</a:t>
            </a:r>
          </a:p>
          <a:p>
            <a:r>
              <a:rPr lang="ru-RU" dirty="0" smtClean="0"/>
              <a:t>Хранятся </a:t>
            </a:r>
            <a:r>
              <a:rPr lang="ru-RU" dirty="0"/>
              <a:t>в экземпляре контроллера;</a:t>
            </a:r>
          </a:p>
          <a:p>
            <a:r>
              <a:rPr lang="ru-RU" dirty="0" smtClean="0"/>
              <a:t>Время </a:t>
            </a:r>
            <a:r>
              <a:rPr lang="ru-RU" dirty="0"/>
              <a:t>жизни ограничено одним запросом;</a:t>
            </a:r>
          </a:p>
          <a:p>
            <a:r>
              <a:rPr lang="ru-RU" dirty="0" smtClean="0"/>
              <a:t>ViewBag</a:t>
            </a:r>
            <a:r>
              <a:rPr lang="en-US" dirty="0" smtClean="0"/>
              <a:t> </a:t>
            </a:r>
            <a:r>
              <a:rPr lang="ru-RU" dirty="0" smtClean="0"/>
              <a:t>и ViewData</a:t>
            </a:r>
            <a:r>
              <a:rPr lang="en-US" dirty="0" smtClean="0"/>
              <a:t> </a:t>
            </a:r>
            <a:r>
              <a:rPr lang="ru-RU" dirty="0" smtClean="0"/>
              <a:t>предоставляют </a:t>
            </a:r>
            <a:r>
              <a:rPr lang="ru-RU" dirty="0"/>
              <a:t>доступ к одним и тем же данным. Отличаются они только синтаксисом:</a:t>
            </a:r>
          </a:p>
          <a:p>
            <a:pPr marL="342900" lvl="1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ViewBag</a:t>
            </a:r>
            <a:r>
              <a:rPr lang="en-US" dirty="0" smtClean="0"/>
              <a:t> — </a:t>
            </a:r>
            <a:r>
              <a:rPr lang="ru-RU" dirty="0" smtClean="0"/>
              <a:t>это </a:t>
            </a:r>
            <a:r>
              <a:rPr lang="ru-RU" dirty="0"/>
              <a:t>объект </a:t>
            </a:r>
            <a:r>
              <a:rPr lang="en-US" dirty="0" err="1"/>
              <a:t>ExpandoObject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ViewBag.Parameter</a:t>
            </a:r>
            <a:r>
              <a:rPr lang="en-US" dirty="0" smtClean="0"/>
              <a:t> = </a:t>
            </a:r>
            <a:r>
              <a:rPr lang="en-US" dirty="0"/>
              <a:t>x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err="1"/>
              <a:t>ViewBag.Parameter</a:t>
            </a:r>
            <a:r>
              <a:rPr lang="en-US" dirty="0"/>
              <a:t>;</a:t>
            </a:r>
          </a:p>
          <a:p>
            <a:pPr marL="342900" lvl="1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ViewData</a:t>
            </a:r>
            <a:r>
              <a:rPr lang="ru-RU" dirty="0" smtClean="0"/>
              <a:t> </a:t>
            </a:r>
            <a:r>
              <a:rPr lang="en-US" dirty="0" smtClean="0"/>
              <a:t>—</a:t>
            </a:r>
            <a:r>
              <a:rPr lang="ru-RU" dirty="0" smtClean="0"/>
              <a:t> это </a:t>
            </a:r>
            <a:r>
              <a:rPr lang="en-US" dirty="0" err="1"/>
              <a:t>IDictionary</a:t>
            </a:r>
            <a:r>
              <a:rPr lang="en-US" dirty="0"/>
              <a:t>&lt;string, object&gt;:</a:t>
            </a:r>
          </a:p>
          <a:p>
            <a:pPr lvl="1"/>
            <a:r>
              <a:rPr lang="en-US" dirty="0" err="1" smtClean="0"/>
              <a:t>ViewData</a:t>
            </a:r>
            <a:r>
              <a:rPr lang="en-US" dirty="0"/>
              <a:t>["Parameter"] = x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ViewData</a:t>
            </a:r>
            <a:r>
              <a:rPr lang="en-US" dirty="0"/>
              <a:t>["Parameter"];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Служит </a:t>
            </a:r>
            <a:r>
              <a:rPr lang="ru-RU" dirty="0"/>
              <a:t>для передачи данных </a:t>
            </a:r>
            <a:r>
              <a:rPr lang="ru-RU" dirty="0" smtClean="0"/>
              <a:t>при перенаправлениях;</a:t>
            </a:r>
            <a:endParaRPr lang="ru-RU" dirty="0"/>
          </a:p>
          <a:p>
            <a:r>
              <a:rPr lang="ru-RU" dirty="0" smtClean="0"/>
              <a:t>Похож на данные из </a:t>
            </a:r>
            <a:r>
              <a:rPr lang="en-US" dirty="0" smtClean="0"/>
              <a:t>Session, </a:t>
            </a:r>
            <a:r>
              <a:rPr lang="ru-RU" dirty="0" smtClean="0"/>
              <a:t>но данные помечаются для удаления, когда они прочитаны и удаляются после обработки запроса</a:t>
            </a:r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TempData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5092134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1" y="1439864"/>
            <a:ext cx="4498974" cy="4525963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err="1" smtClean="0">
                <a:latin typeface="Arial" panose="020B0604020202020204" pitchFamily="34" charset="0"/>
              </a:rPr>
              <a:t>ViewData</a:t>
            </a:r>
            <a:r>
              <a:rPr lang="en-US" altLang="ru-RU" sz="1800" dirty="0" smtClean="0">
                <a:latin typeface="Arial" panose="020B0604020202020204" pitchFamily="34" charset="0"/>
              </a:rPr>
              <a:t> vs </a:t>
            </a:r>
            <a:r>
              <a:rPr lang="en-US" altLang="ru-RU" sz="1800" dirty="0" err="1" smtClean="0">
                <a:latin typeface="Arial" panose="020B0604020202020204" pitchFamily="34" charset="0"/>
              </a:rPr>
              <a:t>TempData</a:t>
            </a:r>
            <a:endParaRPr lang="ru-RU" altLang="ru-RU" sz="1800" dirty="0" smtClean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Состояние </a:t>
            </a:r>
            <a:r>
              <a:rPr lang="ru-RU" b="1" dirty="0" smtClean="0"/>
              <a:t>сеанса </a:t>
            </a:r>
            <a:r>
              <a:rPr lang="ru-RU" b="1" dirty="0"/>
              <a:t>- </a:t>
            </a:r>
            <a:r>
              <a:rPr lang="en-US" dirty="0"/>
              <a:t>https://professorweb.ru/my/ASP_NET/base/level5/5_4.php</a:t>
            </a:r>
            <a:endParaRPr lang="en-US" dirty="0" smtClean="0"/>
          </a:p>
          <a:p>
            <a:r>
              <a:rPr lang="en-US" b="1" dirty="0" smtClean="0"/>
              <a:t>Cookie </a:t>
            </a:r>
            <a:r>
              <a:rPr lang="en-US" b="1" dirty="0"/>
              <a:t>- </a:t>
            </a:r>
            <a:r>
              <a:rPr lang="en-US" dirty="0"/>
              <a:t>https://professorweb.ru/my/ASP_NET/base/level5/5_3.php</a:t>
            </a:r>
          </a:p>
          <a:p>
            <a:r>
              <a:rPr lang="en-US" b="1" dirty="0" err="1"/>
              <a:t>ViewData</a:t>
            </a:r>
            <a:r>
              <a:rPr lang="en-US" b="1" dirty="0"/>
              <a:t> VS </a:t>
            </a:r>
            <a:r>
              <a:rPr lang="en-US" b="1" dirty="0" err="1"/>
              <a:t>ViewBag</a:t>
            </a:r>
            <a:r>
              <a:rPr lang="en-US" b="1" dirty="0"/>
              <a:t> Vs </a:t>
            </a:r>
            <a:r>
              <a:rPr lang="en-US" b="1" dirty="0" err="1"/>
              <a:t>TempData</a:t>
            </a:r>
            <a:r>
              <a:rPr lang="en-US" b="1" dirty="0"/>
              <a:t> in </a:t>
            </a:r>
            <a:r>
              <a:rPr lang="en-US" b="1" dirty="0" smtClean="0"/>
              <a:t>MVC </a:t>
            </a:r>
            <a:r>
              <a:rPr lang="en-US" b="1" dirty="0"/>
              <a:t>- </a:t>
            </a:r>
            <a:r>
              <a:rPr lang="en-US" dirty="0"/>
              <a:t>http://www.c-sharpcorner.com/blogs/viewdata-vs-viewbag-vs-tempdata-in-mvc1</a:t>
            </a:r>
            <a:endParaRPr lang="en-US" dirty="0" smtClean="0"/>
          </a:p>
          <a:p>
            <a:r>
              <a:rPr lang="ru-RU" b="1" dirty="0"/>
              <a:t>Кэширование в </a:t>
            </a:r>
            <a:r>
              <a:rPr lang="en-US" b="1" dirty="0"/>
              <a:t>ASP.NET </a:t>
            </a:r>
            <a:r>
              <a:rPr lang="en-US" b="1" dirty="0" smtClean="0"/>
              <a:t>MVC </a:t>
            </a:r>
            <a:r>
              <a:rPr lang="en-US" b="1" dirty="0"/>
              <a:t>- </a:t>
            </a:r>
            <a:r>
              <a:rPr lang="en-US" dirty="0"/>
              <a:t>https://</a:t>
            </a:r>
            <a:r>
              <a:rPr lang="en-US" dirty="0" smtClean="0"/>
              <a:t>metanit.com/sharp/mvc5/20.1.php</a:t>
            </a:r>
            <a:endParaRPr lang="ru-RU" dirty="0" smtClean="0"/>
          </a:p>
          <a:p>
            <a:r>
              <a:rPr lang="en-US" b="1" dirty="0"/>
              <a:t>HTML5 Web Storage - </a:t>
            </a:r>
            <a:r>
              <a:rPr lang="ru-RU" b="1" dirty="0"/>
              <a:t>обзор </a:t>
            </a:r>
            <a:r>
              <a:rPr lang="ru-RU" b="1" dirty="0" smtClean="0"/>
              <a:t>веб-хранилища - </a:t>
            </a:r>
            <a:r>
              <a:rPr lang="en-US" dirty="0" smtClean="0"/>
              <a:t>https</a:t>
            </a:r>
            <a:r>
              <a:rPr lang="en-US" dirty="0"/>
              <a:t>://professorweb.ru/my/html/html5/level5/5_1.php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197413"/>
            <a:ext cx="7574494" cy="1958037"/>
          </a:xfrm>
        </p:spPr>
        <p:txBody>
          <a:bodyPr>
            <a:spAutoFit/>
          </a:bodyPr>
          <a:lstStyle/>
          <a:p>
            <a:r>
              <a:rPr lang="en-US" sz="4800" dirty="0"/>
              <a:t>ASP.NET MVC </a:t>
            </a:r>
            <a:r>
              <a:rPr lang="ru-RU" sz="4800" dirty="0" smtClean="0"/>
              <a:t>управление состояниями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0" y="5651500"/>
            <a:ext cx="753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prepared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BY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Fyodor Voitsekhovskiy</a:t>
            </a:r>
          </a:p>
          <a:p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Senior software developer</a:t>
            </a:r>
            <a:endParaRPr 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542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211" y="1371600"/>
            <a:ext cx="3754437" cy="4038600"/>
          </a:xfrm>
        </p:spPr>
        <p:txBody>
          <a:bodyPr>
            <a:noAutofit/>
          </a:bodyPr>
          <a:lstStyle/>
          <a:p>
            <a:r>
              <a:rPr lang="ru-RU" sz="1800" dirty="0" smtClean="0"/>
              <a:t>Строка запроса</a:t>
            </a:r>
            <a:endParaRPr lang="ru-RU" sz="1800" dirty="0"/>
          </a:p>
          <a:p>
            <a:r>
              <a:rPr lang="ru-RU" sz="1800" dirty="0" smtClean="0"/>
              <a:t>Скрытые поля</a:t>
            </a:r>
            <a:endParaRPr lang="ru-RU" sz="1800" dirty="0"/>
          </a:p>
          <a:p>
            <a:r>
              <a:rPr lang="ru-RU" sz="1800" dirty="0" smtClean="0"/>
              <a:t>Контекст приложения</a:t>
            </a:r>
            <a:endParaRPr lang="ru-RU" sz="1800" dirty="0"/>
          </a:p>
          <a:p>
            <a:r>
              <a:rPr lang="ru-RU" sz="1800" dirty="0" smtClean="0"/>
              <a:t>Куки</a:t>
            </a:r>
          </a:p>
          <a:p>
            <a:r>
              <a:rPr lang="ru-RU" sz="1800" dirty="0" smtClean="0"/>
              <a:t>Сесиия</a:t>
            </a:r>
          </a:p>
          <a:p>
            <a:r>
              <a:rPr lang="ru-RU" sz="1800" dirty="0" smtClean="0"/>
              <a:t>Кеш приложения</a:t>
            </a:r>
          </a:p>
          <a:p>
            <a:r>
              <a:rPr lang="en-US" sz="1800" dirty="0" smtClean="0"/>
              <a:t>Local storage </a:t>
            </a:r>
            <a:r>
              <a:rPr lang="ru-RU" sz="1800" dirty="0" smtClean="0"/>
              <a:t>и </a:t>
            </a:r>
            <a:r>
              <a:rPr lang="en-US" sz="1800" dirty="0" smtClean="0"/>
              <a:t>Session storage</a:t>
            </a:r>
          </a:p>
          <a:p>
            <a:r>
              <a:rPr lang="en-US" sz="1800" dirty="0" err="1" smtClean="0"/>
              <a:t>ViewBag</a:t>
            </a:r>
            <a:r>
              <a:rPr lang="en-US" sz="1800" dirty="0" smtClean="0"/>
              <a:t>, </a:t>
            </a:r>
            <a:r>
              <a:rPr lang="en-US" sz="1800" dirty="0" err="1" smtClean="0"/>
              <a:t>ViewData</a:t>
            </a:r>
            <a:r>
              <a:rPr lang="en-US" sz="1800" dirty="0" smtClean="0"/>
              <a:t>, </a:t>
            </a:r>
            <a:r>
              <a:rPr lang="en-US" sz="1800" dirty="0" err="1" smtClean="0"/>
              <a:t>TempData</a:t>
            </a:r>
            <a:endParaRPr lang="en-US" sz="1800" dirty="0" smtClean="0"/>
          </a:p>
          <a:p>
            <a:r>
              <a:rPr lang="ru-RU" sz="1800" dirty="0" smtClean="0"/>
              <a:t>Внешние хранилища</a:t>
            </a:r>
            <a:endParaRPr lang="ru-RU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789" y="1371600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ru-RU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ЗАЧЕМ НУЖНЫ СОСТОЯНИЯ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784975" y="2209800"/>
            <a:ext cx="1905000" cy="18288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3486150" y="2209800"/>
            <a:ext cx="2078037" cy="18288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BLL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60363" y="2209800"/>
            <a:ext cx="2078037" cy="18288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14600" y="2514600"/>
            <a:ext cx="914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514600" y="3276600"/>
            <a:ext cx="914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639593" y="2895600"/>
            <a:ext cx="1069975" cy="457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9397" y="4114800"/>
            <a:ext cx="1519968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Браузер клиента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0952" y="4114800"/>
            <a:ext cx="1802096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Сервер приложения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9012" y="4114800"/>
            <a:ext cx="1176925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База данных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914400" y="2514600"/>
            <a:ext cx="1066800" cy="118824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Непосредственно </a:t>
            </a:r>
            <a:r>
              <a:rPr lang="ru-RU" sz="1800" dirty="0"/>
              <a:t>строка запроса</a:t>
            </a:r>
          </a:p>
          <a:p>
            <a:r>
              <a:rPr lang="ru-RU" sz="1800" dirty="0" smtClean="0"/>
              <a:t>Скрытые </a:t>
            </a:r>
            <a:r>
              <a:rPr lang="ru-RU" sz="1800" dirty="0"/>
              <a:t>поля</a:t>
            </a:r>
          </a:p>
          <a:p>
            <a:r>
              <a:rPr lang="ru-RU" sz="1800" dirty="0" smtClean="0"/>
              <a:t>Контекст </a:t>
            </a:r>
            <a:r>
              <a:rPr lang="ru-RU" sz="1800" dirty="0"/>
              <a:t>приложения</a:t>
            </a:r>
          </a:p>
          <a:p>
            <a:r>
              <a:rPr lang="ru-RU" sz="1800" dirty="0" smtClean="0"/>
              <a:t>Куки</a:t>
            </a:r>
            <a:endParaRPr lang="ru-RU" sz="1800" dirty="0"/>
          </a:p>
          <a:p>
            <a:r>
              <a:rPr lang="ru-RU" sz="1800" dirty="0" smtClean="0"/>
              <a:t>Сессия</a:t>
            </a:r>
            <a:endParaRPr lang="ru-RU" sz="1800" dirty="0"/>
          </a:p>
          <a:p>
            <a:r>
              <a:rPr lang="ru-RU" sz="1800" dirty="0" smtClean="0"/>
              <a:t>Кэш </a:t>
            </a:r>
            <a:r>
              <a:rPr lang="ru-RU" sz="1800" dirty="0"/>
              <a:t>приложения</a:t>
            </a:r>
          </a:p>
          <a:p>
            <a:r>
              <a:rPr lang="en-US" sz="1800" dirty="0" smtClean="0"/>
              <a:t>HTML5</a:t>
            </a:r>
            <a:r>
              <a:rPr lang="en-US" sz="1800" dirty="0"/>
              <a:t>: </a:t>
            </a:r>
            <a:r>
              <a:rPr lang="en-US" sz="1800" dirty="0" err="1" smtClean="0"/>
              <a:t>LocalStorage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dirty="0" err="1"/>
              <a:t>SessionStorage</a:t>
            </a:r>
            <a:endParaRPr lang="en-US" sz="1800" dirty="0"/>
          </a:p>
          <a:p>
            <a:r>
              <a:rPr lang="en-US" sz="1800" dirty="0" err="1" smtClean="0"/>
              <a:t>ViewBag</a:t>
            </a:r>
            <a:r>
              <a:rPr lang="en-US" sz="1800" dirty="0"/>
              <a:t>/ </a:t>
            </a:r>
            <a:r>
              <a:rPr lang="en-US" sz="1800" dirty="0" err="1"/>
              <a:t>ViewData</a:t>
            </a:r>
            <a:endParaRPr lang="en-US" sz="1800" dirty="0"/>
          </a:p>
          <a:p>
            <a:r>
              <a:rPr lang="ru-RU" sz="1800" dirty="0" smtClean="0"/>
              <a:t>Внешние </a:t>
            </a:r>
            <a:r>
              <a:rPr lang="ru-RU" sz="1800" dirty="0"/>
              <a:t>хранилища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500" dirty="0" smtClean="0"/>
              <a:t>ОСНОВНЫЕ СПОСОБЫ ХРАНЕНИЯ СОСТОЯНИЯ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503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Нет </a:t>
            </a:r>
            <a:r>
              <a:rPr lang="ru-RU" sz="1800" dirty="0"/>
              <a:t>100% гарантии, что два запроса от одного пользователя к одной и той же странице будут обработаны одним и тем же сервером.</a:t>
            </a:r>
          </a:p>
          <a:p>
            <a:r>
              <a:rPr lang="ru-RU" sz="1800" dirty="0" smtClean="0"/>
              <a:t>Состояние </a:t>
            </a:r>
            <a:r>
              <a:rPr lang="ru-RU" sz="1800" dirty="0"/>
              <a:t>может храниться как на сервере, так и на клиенте.</a:t>
            </a:r>
          </a:p>
          <a:p>
            <a:endParaRPr lang="ru-RU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АРХИТЕКТУРА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43" y="2895600"/>
            <a:ext cx="609685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Преимущества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	– простота </a:t>
            </a:r>
            <a:r>
              <a:rPr lang="ru-RU" sz="1800" dirty="0"/>
              <a:t>использования;</a:t>
            </a:r>
          </a:p>
          <a:p>
            <a:pPr marL="0" indent="0">
              <a:buNone/>
            </a:pPr>
            <a:r>
              <a:rPr lang="ru-RU" sz="1800" dirty="0" smtClean="0"/>
              <a:t>	– практически</a:t>
            </a:r>
            <a:r>
              <a:rPr lang="ru-RU" sz="1800" dirty="0"/>
              <a:t>* неограниченный объём;</a:t>
            </a:r>
          </a:p>
          <a:p>
            <a:pPr marL="0" indent="0">
              <a:buNone/>
            </a:pPr>
            <a:r>
              <a:rPr lang="ru-RU" sz="1800" dirty="0" smtClean="0"/>
              <a:t>	– не </a:t>
            </a:r>
            <a:r>
              <a:rPr lang="ru-RU" sz="1800" dirty="0"/>
              <a:t>занимают память (содержатся непосредственно в теле страницы);</a:t>
            </a:r>
          </a:p>
          <a:p>
            <a:r>
              <a:rPr lang="ru-RU" sz="1800" dirty="0" smtClean="0"/>
              <a:t>Недостатки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	– требуется </a:t>
            </a:r>
            <a:r>
              <a:rPr lang="ru-RU" sz="1800" dirty="0"/>
              <a:t>постоянная пересылка данных между клиентом и сервером;</a:t>
            </a:r>
          </a:p>
          <a:p>
            <a:pPr marL="0" indent="0">
              <a:buNone/>
            </a:pPr>
            <a:r>
              <a:rPr lang="ru-RU" sz="1800" dirty="0" smtClean="0"/>
              <a:t>	– не </a:t>
            </a:r>
            <a:r>
              <a:rPr lang="ru-RU" sz="1800" dirty="0"/>
              <a:t>защищены от просмотра и изменения;</a:t>
            </a:r>
          </a:p>
          <a:p>
            <a:pPr marL="0" indent="0">
              <a:buNone/>
            </a:pPr>
            <a:r>
              <a:rPr lang="ru-RU" sz="1800" dirty="0" smtClean="0"/>
              <a:t>	– не </a:t>
            </a:r>
            <a:r>
              <a:rPr lang="ru-RU" sz="1800" dirty="0"/>
              <a:t>передаются между страницами, если переход выполнен без отправки формы.</a:t>
            </a:r>
          </a:p>
          <a:p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* </a:t>
            </a:r>
            <a:r>
              <a:rPr lang="ru-RU" sz="1800" dirty="0"/>
              <a:t>есть ограничение на длину GET-запроса</a:t>
            </a:r>
            <a:endParaRPr lang="fi-FI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СКРЫТЫЕ ПОЛЯ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5092134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1" y="1439864"/>
            <a:ext cx="4498974" cy="4525963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smtClean="0">
                <a:latin typeface="Arial" panose="020B0604020202020204" pitchFamily="34" charset="0"/>
              </a:rPr>
              <a:t>Строка запроса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smtClean="0">
                <a:latin typeface="Arial" panose="020B0604020202020204" pitchFamily="34" charset="0"/>
              </a:rPr>
              <a:t>Скрытые поля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Преимущества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	– возможность </a:t>
            </a:r>
            <a:r>
              <a:rPr lang="ru-RU" sz="1800" dirty="0"/>
              <a:t>обмениваться данными между пользователями;</a:t>
            </a:r>
          </a:p>
          <a:p>
            <a:pPr marL="0" indent="0">
              <a:buNone/>
            </a:pPr>
            <a:r>
              <a:rPr lang="ru-RU" sz="1800" dirty="0" smtClean="0"/>
              <a:t>	– данные </a:t>
            </a:r>
            <a:r>
              <a:rPr lang="ru-RU" sz="1800" dirty="0"/>
              <a:t>видны из любой точки приложения;</a:t>
            </a:r>
          </a:p>
          <a:p>
            <a:r>
              <a:rPr lang="ru-RU" sz="1800" dirty="0" smtClean="0"/>
              <a:t>Недостатки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	– невозможность </a:t>
            </a:r>
            <a:r>
              <a:rPr lang="ru-RU" sz="1800" dirty="0"/>
              <a:t>разграничения доступа;</a:t>
            </a:r>
          </a:p>
          <a:p>
            <a:pPr marL="0" indent="0">
              <a:buNone/>
            </a:pPr>
            <a:r>
              <a:rPr lang="ru-RU" sz="1800" dirty="0" smtClean="0"/>
              <a:t>	– низкая </a:t>
            </a:r>
            <a:r>
              <a:rPr lang="ru-RU" sz="1800" dirty="0"/>
              <a:t>производительность при многопользовательском доступе (доступ синхронизирован);</a:t>
            </a:r>
          </a:p>
          <a:p>
            <a:pPr marL="0" indent="0">
              <a:buNone/>
            </a:pPr>
            <a:r>
              <a:rPr lang="ru-RU" sz="1800" dirty="0" smtClean="0"/>
              <a:t>	– при </a:t>
            </a:r>
            <a:r>
              <a:rPr lang="ru-RU" sz="1800" dirty="0"/>
              <a:t>работе с веб-фермами или веб-садами необходима ручная синхронизация между серверами;</a:t>
            </a:r>
          </a:p>
          <a:p>
            <a:pPr marL="0" indent="0">
              <a:buNone/>
            </a:pPr>
            <a:r>
              <a:rPr lang="ru-RU" sz="1800" dirty="0" smtClean="0"/>
              <a:t>	– проблемы </a:t>
            </a:r>
            <a:r>
              <a:rPr lang="ru-RU" sz="1800" dirty="0"/>
              <a:t>статических объектов.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КОНТЕКСТ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Преимущества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– данные </a:t>
            </a:r>
            <a:r>
              <a:rPr lang="ru-RU" dirty="0"/>
              <a:t>уникальны для каждого пользователя;</a:t>
            </a:r>
          </a:p>
          <a:p>
            <a:pPr marL="0" indent="0">
              <a:buNone/>
            </a:pPr>
            <a:r>
              <a:rPr lang="ru-RU" dirty="0" smtClean="0"/>
              <a:t>	– можно </a:t>
            </a:r>
            <a:r>
              <a:rPr lang="ru-RU" dirty="0"/>
              <a:t>хранить данные между сеансами;</a:t>
            </a:r>
          </a:p>
          <a:p>
            <a:pPr marL="0" indent="0">
              <a:buNone/>
            </a:pPr>
            <a:r>
              <a:rPr lang="ru-RU" dirty="0" smtClean="0"/>
              <a:t>	– хранятся </a:t>
            </a:r>
            <a:r>
              <a:rPr lang="ru-RU" dirty="0"/>
              <a:t>на стороне клиента;</a:t>
            </a:r>
          </a:p>
          <a:p>
            <a:r>
              <a:rPr lang="ru-RU" dirty="0" smtClean="0"/>
              <a:t>Недостатки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– не </a:t>
            </a:r>
            <a:r>
              <a:rPr lang="ru-RU" dirty="0"/>
              <a:t>более 300 </a:t>
            </a:r>
            <a:r>
              <a:rPr lang="ru-RU" dirty="0" smtClean="0"/>
              <a:t>куки всего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 smtClean="0"/>
              <a:t>	– не </a:t>
            </a:r>
            <a:r>
              <a:rPr lang="ru-RU" dirty="0"/>
              <a:t>более 20 </a:t>
            </a:r>
            <a:r>
              <a:rPr lang="ru-RU" dirty="0" smtClean="0"/>
              <a:t>куки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ru-RU" dirty="0"/>
              <a:t>одного сервера или домена;</a:t>
            </a:r>
          </a:p>
          <a:p>
            <a:pPr marL="0" indent="0">
              <a:buNone/>
            </a:pPr>
            <a:r>
              <a:rPr lang="ru-RU" dirty="0" smtClean="0"/>
              <a:t>	– не </a:t>
            </a:r>
            <a:r>
              <a:rPr lang="ru-RU" dirty="0"/>
              <a:t>более 4 Кб размер каждого куки;</a:t>
            </a:r>
          </a:p>
          <a:p>
            <a:pPr marL="0" indent="0">
              <a:buNone/>
            </a:pPr>
            <a:r>
              <a:rPr lang="ru-RU" dirty="0" smtClean="0"/>
              <a:t>	– нет </a:t>
            </a:r>
            <a:r>
              <a:rPr lang="ru-RU" dirty="0"/>
              <a:t>защиты от кражи или подмены;</a:t>
            </a:r>
          </a:p>
          <a:p>
            <a:pPr marL="0" indent="0">
              <a:buNone/>
            </a:pPr>
            <a:r>
              <a:rPr lang="ru-RU" dirty="0" smtClean="0"/>
              <a:t>	– могут </a:t>
            </a:r>
            <a:r>
              <a:rPr lang="ru-RU" dirty="0"/>
              <a:t>быть удалены или отключены пользователем.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КУКИ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64000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32262</TotalTime>
  <Words>293</Words>
  <Application>Microsoft Office PowerPoint</Application>
  <PresentationFormat>On-screen Show (4:3)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orgmarketingbrandbaselineteam@epam.com</dc:creator>
  <cp:lastModifiedBy>Fyodor Voitsekhovskiy</cp:lastModifiedBy>
  <cp:revision>1081</cp:revision>
  <cp:lastPrinted>2011-12-05T22:59:34Z</cp:lastPrinted>
  <dcterms:created xsi:type="dcterms:W3CDTF">2011-09-13T23:33:50Z</dcterms:created>
  <dcterms:modified xsi:type="dcterms:W3CDTF">2017-04-26T08:09:24Z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