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20"/>
  </p:notesMasterIdLst>
  <p:handoutMasterIdLst>
    <p:handoutMasterId r:id="rId21"/>
  </p:handoutMasterIdLst>
  <p:sldIdLst>
    <p:sldId id="446" r:id="rId5"/>
    <p:sldId id="447" r:id="rId6"/>
    <p:sldId id="453" r:id="rId7"/>
    <p:sldId id="454" r:id="rId8"/>
    <p:sldId id="455" r:id="rId9"/>
    <p:sldId id="456" r:id="rId10"/>
    <p:sldId id="457" r:id="rId11"/>
    <p:sldId id="458" r:id="rId12"/>
    <p:sldId id="459" r:id="rId13"/>
    <p:sldId id="460" r:id="rId14"/>
    <p:sldId id="461" r:id="rId15"/>
    <p:sldId id="463" r:id="rId16"/>
    <p:sldId id="464" r:id="rId17"/>
    <p:sldId id="466" r:id="rId18"/>
    <p:sldId id="4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9058A7-5B00-0943-A374-9222A8AE0423}">
          <p14:sldIdLst>
            <p14:sldId id="446"/>
            <p14:sldId id="447"/>
            <p14:sldId id="453"/>
            <p14:sldId id="454"/>
            <p14:sldId id="455"/>
            <p14:sldId id="456"/>
            <p14:sldId id="457"/>
            <p14:sldId id="458"/>
            <p14:sldId id="459"/>
            <p14:sldId id="460"/>
            <p14:sldId id="461"/>
            <p14:sldId id="463"/>
            <p14:sldId id="464"/>
            <p14:sldId id="466"/>
            <p14:sldId id="465"/>
          </p14:sldIdLst>
        </p14:section>
      </p14:sectionLst>
    </p:ex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85072"/>
  </p:normalViewPr>
  <p:slideViewPr>
    <p:cSldViewPr snapToGrid="0">
      <p:cViewPr varScale="1">
        <p:scale>
          <a:sx n="80" d="100"/>
          <a:sy n="80" d="100"/>
        </p:scale>
        <p:origin x="1016" y="14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CC3091-5C30-4EEB-A550-229F30B84BC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00BE738-7E2D-440F-B05C-CED7A1181C63}">
      <dgm:prSet custT="1"/>
      <dgm:spPr/>
      <dgm:t>
        <a:bodyPr/>
        <a:lstStyle/>
        <a:p>
          <a:r>
            <a:rPr lang="en-US" sz="1400" b="1" dirty="0"/>
            <a:t>My analysis on basis of following questions:</a:t>
          </a:r>
        </a:p>
      </dgm:t>
    </dgm:pt>
    <dgm:pt modelId="{BC8BE2C9-2B7D-4AEE-8D8F-4DD1D0E7EECF}" type="parTrans" cxnId="{71A3575A-816F-4CFD-BF16-7DD471F4C79B}">
      <dgm:prSet/>
      <dgm:spPr/>
      <dgm:t>
        <a:bodyPr/>
        <a:lstStyle/>
        <a:p>
          <a:endParaRPr lang="en-US"/>
        </a:p>
      </dgm:t>
    </dgm:pt>
    <dgm:pt modelId="{7E4E5F41-B402-425C-8283-57F5505472B6}" type="sibTrans" cxnId="{71A3575A-816F-4CFD-BF16-7DD471F4C79B}">
      <dgm:prSet/>
      <dgm:spPr/>
      <dgm:t>
        <a:bodyPr/>
        <a:lstStyle/>
        <a:p>
          <a:endParaRPr lang="en-US"/>
        </a:p>
      </dgm:t>
    </dgm:pt>
    <dgm:pt modelId="{A3CD4CFD-C7C8-465A-B2E6-029D2B91C4C7}">
      <dgm:prSet custT="1"/>
      <dgm:spPr/>
      <dgm:t>
        <a:bodyPr/>
        <a:lstStyle/>
        <a:p>
          <a:r>
            <a:rPr lang="en-US" sz="1400" b="1" dirty="0"/>
            <a:t>How many years does this data set covers? </a:t>
          </a:r>
        </a:p>
      </dgm:t>
    </dgm:pt>
    <dgm:pt modelId="{E387F876-246C-42AD-AA79-8039A4C8CD05}" type="parTrans" cxnId="{2E0A2EA1-8E19-426D-8150-6B8AA1BBAF81}">
      <dgm:prSet/>
      <dgm:spPr/>
      <dgm:t>
        <a:bodyPr/>
        <a:lstStyle/>
        <a:p>
          <a:endParaRPr lang="en-US"/>
        </a:p>
      </dgm:t>
    </dgm:pt>
    <dgm:pt modelId="{2F4D1D83-A9A3-4AA3-A2DF-2B27D94D45AE}" type="sibTrans" cxnId="{2E0A2EA1-8E19-426D-8150-6B8AA1BBAF81}">
      <dgm:prSet/>
      <dgm:spPr/>
      <dgm:t>
        <a:bodyPr/>
        <a:lstStyle/>
        <a:p>
          <a:endParaRPr lang="en-US"/>
        </a:p>
      </dgm:t>
    </dgm:pt>
    <dgm:pt modelId="{62FA777A-7DE6-4FC9-A927-80313136E383}">
      <dgm:prSet custT="1"/>
      <dgm:spPr/>
      <dgm:t>
        <a:bodyPr/>
        <a:lstStyle/>
        <a:p>
          <a:r>
            <a:rPr lang="en-US" sz="1400" b="1" dirty="0"/>
            <a:t>What are the Top 10 Highest Rated Movies? </a:t>
          </a:r>
        </a:p>
      </dgm:t>
    </dgm:pt>
    <dgm:pt modelId="{7A367E0F-BBC4-431B-838F-F518C63DFA20}" type="parTrans" cxnId="{233D620C-3FCC-44E1-AFEC-7F19E4692439}">
      <dgm:prSet/>
      <dgm:spPr/>
      <dgm:t>
        <a:bodyPr/>
        <a:lstStyle/>
        <a:p>
          <a:endParaRPr lang="en-US"/>
        </a:p>
      </dgm:t>
    </dgm:pt>
    <dgm:pt modelId="{E3D72B37-E575-48FF-995C-0CDC89AD9CC9}" type="sibTrans" cxnId="{233D620C-3FCC-44E1-AFEC-7F19E4692439}">
      <dgm:prSet/>
      <dgm:spPr/>
      <dgm:t>
        <a:bodyPr/>
        <a:lstStyle/>
        <a:p>
          <a:endParaRPr lang="en-US"/>
        </a:p>
      </dgm:t>
    </dgm:pt>
    <dgm:pt modelId="{9E35305C-427A-4CA1-89DF-1EE0F31C81F6}">
      <dgm:prSet custT="1"/>
      <dgm:spPr/>
      <dgm:t>
        <a:bodyPr/>
        <a:lstStyle/>
        <a:p>
          <a:r>
            <a:rPr lang="en-US" sz="1400" b="1" dirty="0"/>
            <a:t>What are the Top 10 popular movies? </a:t>
          </a:r>
        </a:p>
      </dgm:t>
    </dgm:pt>
    <dgm:pt modelId="{BEBD9C73-E7AD-4A00-BC63-B2C297C1EBE0}" type="parTrans" cxnId="{55564AC6-4389-4FA8-BE5F-C7B3B527F2FD}">
      <dgm:prSet/>
      <dgm:spPr/>
      <dgm:t>
        <a:bodyPr/>
        <a:lstStyle/>
        <a:p>
          <a:endParaRPr lang="en-US"/>
        </a:p>
      </dgm:t>
    </dgm:pt>
    <dgm:pt modelId="{F9475E02-B19A-4929-83B1-BA0FAD35790E}" type="sibTrans" cxnId="{55564AC6-4389-4FA8-BE5F-C7B3B527F2FD}">
      <dgm:prSet/>
      <dgm:spPr/>
      <dgm:t>
        <a:bodyPr/>
        <a:lstStyle/>
        <a:p>
          <a:endParaRPr lang="en-US"/>
        </a:p>
      </dgm:t>
    </dgm:pt>
    <dgm:pt modelId="{FAFDF07F-54F4-4022-B762-171BBCD9E713}">
      <dgm:prSet custT="1"/>
      <dgm:spPr/>
      <dgm:t>
        <a:bodyPr/>
        <a:lstStyle/>
        <a:p>
          <a:r>
            <a:rPr lang="en-US" sz="1400" b="1" dirty="0"/>
            <a:t>What are the Top 10 highest voted Movies? </a:t>
          </a:r>
        </a:p>
      </dgm:t>
    </dgm:pt>
    <dgm:pt modelId="{0728703A-A0BB-4455-BA23-5A57BAFBD2A3}" type="parTrans" cxnId="{937858BE-8C6B-4F93-B37C-B10916878A9E}">
      <dgm:prSet/>
      <dgm:spPr/>
      <dgm:t>
        <a:bodyPr/>
        <a:lstStyle/>
        <a:p>
          <a:endParaRPr lang="en-US"/>
        </a:p>
      </dgm:t>
    </dgm:pt>
    <dgm:pt modelId="{0F0B404E-5D38-4A4C-B2E0-BF61FF76133F}" type="sibTrans" cxnId="{937858BE-8C6B-4F93-B37C-B10916878A9E}">
      <dgm:prSet/>
      <dgm:spPr/>
      <dgm:t>
        <a:bodyPr/>
        <a:lstStyle/>
        <a:p>
          <a:endParaRPr lang="en-US"/>
        </a:p>
      </dgm:t>
    </dgm:pt>
    <dgm:pt modelId="{6FF6DD23-CB00-40AB-B5C1-0D793B530C95}">
      <dgm:prSet custT="1"/>
      <dgm:spPr/>
      <dgm:t>
        <a:bodyPr/>
        <a:lstStyle/>
        <a:p>
          <a:r>
            <a:rPr lang="en-US" sz="1400" b="1" dirty="0"/>
            <a:t>Which movie has least rating and which year was it released? </a:t>
          </a:r>
        </a:p>
      </dgm:t>
    </dgm:pt>
    <dgm:pt modelId="{50CEBEF0-6616-47CC-89FB-B954419C8E73}" type="parTrans" cxnId="{04A151C0-944C-4373-9DC7-76F797F51549}">
      <dgm:prSet/>
      <dgm:spPr/>
      <dgm:t>
        <a:bodyPr/>
        <a:lstStyle/>
        <a:p>
          <a:endParaRPr lang="en-US"/>
        </a:p>
      </dgm:t>
    </dgm:pt>
    <dgm:pt modelId="{A855A8CC-6590-4A0D-8BFC-F55B730C0302}" type="sibTrans" cxnId="{04A151C0-944C-4373-9DC7-76F797F51549}">
      <dgm:prSet/>
      <dgm:spPr/>
      <dgm:t>
        <a:bodyPr/>
        <a:lstStyle/>
        <a:p>
          <a:endParaRPr lang="en-US"/>
        </a:p>
      </dgm:t>
    </dgm:pt>
    <dgm:pt modelId="{AE4F7EBF-5607-418E-B4FD-1B9A3C183544}">
      <dgm:prSet custT="1"/>
      <dgm:spPr/>
      <dgm:t>
        <a:bodyPr/>
        <a:lstStyle/>
        <a:p>
          <a:r>
            <a:rPr lang="en-US" sz="1400" b="1" dirty="0"/>
            <a:t>Decade wise Movies Released and Top-rated movies of Decade </a:t>
          </a:r>
        </a:p>
      </dgm:t>
    </dgm:pt>
    <dgm:pt modelId="{4103F95A-39D5-4F8F-A949-34F9508D76D9}" type="parTrans" cxnId="{23E0E19B-F3FD-4F0A-8B63-0B11C9DBFFCD}">
      <dgm:prSet/>
      <dgm:spPr/>
      <dgm:t>
        <a:bodyPr/>
        <a:lstStyle/>
        <a:p>
          <a:endParaRPr lang="en-US"/>
        </a:p>
      </dgm:t>
    </dgm:pt>
    <dgm:pt modelId="{260821F5-5FB9-4F6B-9146-361E3FCA353B}" type="sibTrans" cxnId="{23E0E19B-F3FD-4F0A-8B63-0B11C9DBFFCD}">
      <dgm:prSet/>
      <dgm:spPr/>
      <dgm:t>
        <a:bodyPr/>
        <a:lstStyle/>
        <a:p>
          <a:endParaRPr lang="en-US"/>
        </a:p>
      </dgm:t>
    </dgm:pt>
    <dgm:pt modelId="{E920767C-E3B3-46F6-8421-3779449B0A46}">
      <dgm:prSet custT="1"/>
      <dgm:spPr/>
      <dgm:t>
        <a:bodyPr/>
        <a:lstStyle/>
        <a:p>
          <a:r>
            <a:rPr lang="en-US" sz="1400" b="1" dirty="0"/>
            <a:t>Name all the movies that were released between 2015 and 2020, have a ratings above 8.0 but made below the 25th percentile in popularity </a:t>
          </a:r>
        </a:p>
      </dgm:t>
    </dgm:pt>
    <dgm:pt modelId="{3B27D9EC-1EDF-49F0-9190-75422301DAB8}" type="parTrans" cxnId="{34CCCE84-F721-4257-87F3-C2D3942D03C2}">
      <dgm:prSet/>
      <dgm:spPr/>
      <dgm:t>
        <a:bodyPr/>
        <a:lstStyle/>
        <a:p>
          <a:endParaRPr lang="en-US"/>
        </a:p>
      </dgm:t>
    </dgm:pt>
    <dgm:pt modelId="{AD7F9A0B-EAF3-413D-97D6-DBFBE9DB7BBA}" type="sibTrans" cxnId="{34CCCE84-F721-4257-87F3-C2D3942D03C2}">
      <dgm:prSet/>
      <dgm:spPr/>
      <dgm:t>
        <a:bodyPr/>
        <a:lstStyle/>
        <a:p>
          <a:endParaRPr lang="en-US"/>
        </a:p>
      </dgm:t>
    </dgm:pt>
    <dgm:pt modelId="{46DACF3C-9364-462C-8FFC-892E02A7599B}">
      <dgm:prSet custT="1"/>
      <dgm:spPr/>
      <dgm:t>
        <a:bodyPr/>
        <a:lstStyle/>
        <a:p>
          <a:r>
            <a:rPr lang="en-US" sz="1400" b="1" dirty="0"/>
            <a:t>On which day most of movies were released between 2015 and 2020? </a:t>
          </a:r>
        </a:p>
      </dgm:t>
    </dgm:pt>
    <dgm:pt modelId="{583854B7-F4DF-4CCF-B98A-B7771420C1DC}" type="parTrans" cxnId="{FF99493E-816D-44C2-B539-42A0E826E04E}">
      <dgm:prSet/>
      <dgm:spPr/>
      <dgm:t>
        <a:bodyPr/>
        <a:lstStyle/>
        <a:p>
          <a:endParaRPr lang="en-US"/>
        </a:p>
      </dgm:t>
    </dgm:pt>
    <dgm:pt modelId="{0687DACF-1257-4A74-B9D3-E4C8BF18D45F}" type="sibTrans" cxnId="{FF99493E-816D-44C2-B539-42A0E826E04E}">
      <dgm:prSet/>
      <dgm:spPr/>
      <dgm:t>
        <a:bodyPr/>
        <a:lstStyle/>
        <a:p>
          <a:endParaRPr lang="en-US"/>
        </a:p>
      </dgm:t>
    </dgm:pt>
    <dgm:pt modelId="{F616E7A0-00E5-462B-9BCB-17ED0D113CFB}">
      <dgm:prSet custT="1"/>
      <dgm:spPr/>
      <dgm:t>
        <a:bodyPr/>
        <a:lstStyle/>
        <a:p>
          <a:r>
            <a:rPr lang="en-US" sz="1400" b="1" dirty="0"/>
            <a:t>Latest year (2021) on which day, month most of movies were released, Highest rated and Popularity And maximum and minimum Votes </a:t>
          </a:r>
        </a:p>
      </dgm:t>
    </dgm:pt>
    <dgm:pt modelId="{10404BD9-74BD-4424-B927-662B75CDA73B}" type="parTrans" cxnId="{347E4241-832E-4DE4-B4A9-305EC2D5C612}">
      <dgm:prSet/>
      <dgm:spPr/>
      <dgm:t>
        <a:bodyPr/>
        <a:lstStyle/>
        <a:p>
          <a:endParaRPr lang="en-US"/>
        </a:p>
      </dgm:t>
    </dgm:pt>
    <dgm:pt modelId="{CBAD4683-96D9-4A74-B9E2-3A55F4C72C59}" type="sibTrans" cxnId="{347E4241-832E-4DE4-B4A9-305EC2D5C612}">
      <dgm:prSet/>
      <dgm:spPr/>
      <dgm:t>
        <a:bodyPr/>
        <a:lstStyle/>
        <a:p>
          <a:endParaRPr lang="en-US"/>
        </a:p>
      </dgm:t>
    </dgm:pt>
    <dgm:pt modelId="{8E9F7BB2-6CA1-3140-A528-F4ECFF23B322}" type="pres">
      <dgm:prSet presAssocID="{B6CC3091-5C30-4EEB-A550-229F30B84BC3}" presName="cycle" presStyleCnt="0">
        <dgm:presLayoutVars>
          <dgm:dir/>
          <dgm:resizeHandles val="exact"/>
        </dgm:presLayoutVars>
      </dgm:prSet>
      <dgm:spPr/>
    </dgm:pt>
    <dgm:pt modelId="{B0AB69E9-482A-AD4E-9A60-92A8C2EB03CC}" type="pres">
      <dgm:prSet presAssocID="{700BE738-7E2D-440F-B05C-CED7A1181C63}" presName="node" presStyleLbl="node1" presStyleIdx="0" presStyleCnt="1" custScaleX="134560" custScaleY="117463" custRadScaleRad="100143" custRadScaleInc="-102">
        <dgm:presLayoutVars>
          <dgm:bulletEnabled val="1"/>
        </dgm:presLayoutVars>
      </dgm:prSet>
      <dgm:spPr/>
    </dgm:pt>
  </dgm:ptLst>
  <dgm:cxnLst>
    <dgm:cxn modelId="{233D620C-3FCC-44E1-AFEC-7F19E4692439}" srcId="{700BE738-7E2D-440F-B05C-CED7A1181C63}" destId="{62FA777A-7DE6-4FC9-A927-80313136E383}" srcOrd="1" destOrd="0" parTransId="{7A367E0F-BBC4-431B-838F-F518C63DFA20}" sibTransId="{E3D72B37-E575-48FF-995C-0CDC89AD9CC9}"/>
    <dgm:cxn modelId="{FF99493E-816D-44C2-B539-42A0E826E04E}" srcId="{700BE738-7E2D-440F-B05C-CED7A1181C63}" destId="{46DACF3C-9364-462C-8FFC-892E02A7599B}" srcOrd="7" destOrd="0" parTransId="{583854B7-F4DF-4CCF-B98A-B7771420C1DC}" sibTransId="{0687DACF-1257-4A74-B9D3-E4C8BF18D45F}"/>
    <dgm:cxn modelId="{347E4241-832E-4DE4-B4A9-305EC2D5C612}" srcId="{700BE738-7E2D-440F-B05C-CED7A1181C63}" destId="{F616E7A0-00E5-462B-9BCB-17ED0D113CFB}" srcOrd="8" destOrd="0" parTransId="{10404BD9-74BD-4424-B927-662B75CDA73B}" sibTransId="{CBAD4683-96D9-4A74-B9E2-3A55F4C72C59}"/>
    <dgm:cxn modelId="{B5F0E746-1E01-7B4C-94AD-3143EEFB0947}" type="presOf" srcId="{F616E7A0-00E5-462B-9BCB-17ED0D113CFB}" destId="{B0AB69E9-482A-AD4E-9A60-92A8C2EB03CC}" srcOrd="0" destOrd="9" presId="urn:microsoft.com/office/officeart/2005/8/layout/cycle2"/>
    <dgm:cxn modelId="{D1F7284B-DCEB-5741-903F-8FE3C7C96F3B}" type="presOf" srcId="{A3CD4CFD-C7C8-465A-B2E6-029D2B91C4C7}" destId="{B0AB69E9-482A-AD4E-9A60-92A8C2EB03CC}" srcOrd="0" destOrd="1" presId="urn:microsoft.com/office/officeart/2005/8/layout/cycle2"/>
    <dgm:cxn modelId="{71A3575A-816F-4CFD-BF16-7DD471F4C79B}" srcId="{B6CC3091-5C30-4EEB-A550-229F30B84BC3}" destId="{700BE738-7E2D-440F-B05C-CED7A1181C63}" srcOrd="0" destOrd="0" parTransId="{BC8BE2C9-2B7D-4AEE-8D8F-4DD1D0E7EECF}" sibTransId="{7E4E5F41-B402-425C-8283-57F5505472B6}"/>
    <dgm:cxn modelId="{5B74876B-703F-154A-ADE2-55EA2221A983}" type="presOf" srcId="{9E35305C-427A-4CA1-89DF-1EE0F31C81F6}" destId="{B0AB69E9-482A-AD4E-9A60-92A8C2EB03CC}" srcOrd="0" destOrd="3" presId="urn:microsoft.com/office/officeart/2005/8/layout/cycle2"/>
    <dgm:cxn modelId="{A68BB379-7683-474F-A6D4-6D85FE3B2DDF}" type="presOf" srcId="{FAFDF07F-54F4-4022-B762-171BBCD9E713}" destId="{B0AB69E9-482A-AD4E-9A60-92A8C2EB03CC}" srcOrd="0" destOrd="4" presId="urn:microsoft.com/office/officeart/2005/8/layout/cycle2"/>
    <dgm:cxn modelId="{34CCCE84-F721-4257-87F3-C2D3942D03C2}" srcId="{700BE738-7E2D-440F-B05C-CED7A1181C63}" destId="{E920767C-E3B3-46F6-8421-3779449B0A46}" srcOrd="6" destOrd="0" parTransId="{3B27D9EC-1EDF-49F0-9190-75422301DAB8}" sibTransId="{AD7F9A0B-EAF3-413D-97D6-DBFBE9DB7BBA}"/>
    <dgm:cxn modelId="{6D3CD684-E368-684A-8BD5-5D83027BE3DC}" type="presOf" srcId="{AE4F7EBF-5607-418E-B4FD-1B9A3C183544}" destId="{B0AB69E9-482A-AD4E-9A60-92A8C2EB03CC}" srcOrd="0" destOrd="6" presId="urn:microsoft.com/office/officeart/2005/8/layout/cycle2"/>
    <dgm:cxn modelId="{23E0E19B-F3FD-4F0A-8B63-0B11C9DBFFCD}" srcId="{700BE738-7E2D-440F-B05C-CED7A1181C63}" destId="{AE4F7EBF-5607-418E-B4FD-1B9A3C183544}" srcOrd="5" destOrd="0" parTransId="{4103F95A-39D5-4F8F-A949-34F9508D76D9}" sibTransId="{260821F5-5FB9-4F6B-9146-361E3FCA353B}"/>
    <dgm:cxn modelId="{2E0A2EA1-8E19-426D-8150-6B8AA1BBAF81}" srcId="{700BE738-7E2D-440F-B05C-CED7A1181C63}" destId="{A3CD4CFD-C7C8-465A-B2E6-029D2B91C4C7}" srcOrd="0" destOrd="0" parTransId="{E387F876-246C-42AD-AA79-8039A4C8CD05}" sibTransId="{2F4D1D83-A9A3-4AA3-A2DF-2B27D94D45AE}"/>
    <dgm:cxn modelId="{9D703FAC-5CA0-B94E-89AD-2C28B465CE5F}" type="presOf" srcId="{700BE738-7E2D-440F-B05C-CED7A1181C63}" destId="{B0AB69E9-482A-AD4E-9A60-92A8C2EB03CC}" srcOrd="0" destOrd="0" presId="urn:microsoft.com/office/officeart/2005/8/layout/cycle2"/>
    <dgm:cxn modelId="{937858BE-8C6B-4F93-B37C-B10916878A9E}" srcId="{700BE738-7E2D-440F-B05C-CED7A1181C63}" destId="{FAFDF07F-54F4-4022-B762-171BBCD9E713}" srcOrd="3" destOrd="0" parTransId="{0728703A-A0BB-4455-BA23-5A57BAFBD2A3}" sibTransId="{0F0B404E-5D38-4A4C-B2E0-BF61FF76133F}"/>
    <dgm:cxn modelId="{04A151C0-944C-4373-9DC7-76F797F51549}" srcId="{700BE738-7E2D-440F-B05C-CED7A1181C63}" destId="{6FF6DD23-CB00-40AB-B5C1-0D793B530C95}" srcOrd="4" destOrd="0" parTransId="{50CEBEF0-6616-47CC-89FB-B954419C8E73}" sibTransId="{A855A8CC-6590-4A0D-8BFC-F55B730C0302}"/>
    <dgm:cxn modelId="{D0DAA1C1-E126-7340-9A9D-A151970BFCE1}" type="presOf" srcId="{E920767C-E3B3-46F6-8421-3779449B0A46}" destId="{B0AB69E9-482A-AD4E-9A60-92A8C2EB03CC}" srcOrd="0" destOrd="7" presId="urn:microsoft.com/office/officeart/2005/8/layout/cycle2"/>
    <dgm:cxn modelId="{55564AC6-4389-4FA8-BE5F-C7B3B527F2FD}" srcId="{700BE738-7E2D-440F-B05C-CED7A1181C63}" destId="{9E35305C-427A-4CA1-89DF-1EE0F31C81F6}" srcOrd="2" destOrd="0" parTransId="{BEBD9C73-E7AD-4A00-BC63-B2C297C1EBE0}" sibTransId="{F9475E02-B19A-4929-83B1-BA0FAD35790E}"/>
    <dgm:cxn modelId="{B0B52FD7-8907-0045-9281-61E74A245E7C}" type="presOf" srcId="{6FF6DD23-CB00-40AB-B5C1-0D793B530C95}" destId="{B0AB69E9-482A-AD4E-9A60-92A8C2EB03CC}" srcOrd="0" destOrd="5" presId="urn:microsoft.com/office/officeart/2005/8/layout/cycle2"/>
    <dgm:cxn modelId="{7CE399EC-6929-4E4C-9D0E-CB15A9FB77A2}" type="presOf" srcId="{46DACF3C-9364-462C-8FFC-892E02A7599B}" destId="{B0AB69E9-482A-AD4E-9A60-92A8C2EB03CC}" srcOrd="0" destOrd="8" presId="urn:microsoft.com/office/officeart/2005/8/layout/cycle2"/>
    <dgm:cxn modelId="{941EAFEF-922D-7048-8108-468756B94C52}" type="presOf" srcId="{B6CC3091-5C30-4EEB-A550-229F30B84BC3}" destId="{8E9F7BB2-6CA1-3140-A528-F4ECFF23B322}" srcOrd="0" destOrd="0" presId="urn:microsoft.com/office/officeart/2005/8/layout/cycle2"/>
    <dgm:cxn modelId="{0520A4F2-CA2D-BD45-89E2-55016A15C76A}" type="presOf" srcId="{62FA777A-7DE6-4FC9-A927-80313136E383}" destId="{B0AB69E9-482A-AD4E-9A60-92A8C2EB03CC}" srcOrd="0" destOrd="2" presId="urn:microsoft.com/office/officeart/2005/8/layout/cycle2"/>
    <dgm:cxn modelId="{1D602CCA-43D3-B745-A269-E397AEFB1F23}" type="presParOf" srcId="{8E9F7BB2-6CA1-3140-A528-F4ECFF23B322}" destId="{B0AB69E9-482A-AD4E-9A60-92A8C2EB03CC}"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B69E9-482A-AD4E-9A60-92A8C2EB03CC}">
      <dsp:nvSpPr>
        <dsp:cNvPr id="0" name=""/>
        <dsp:cNvSpPr/>
      </dsp:nvSpPr>
      <dsp:spPr>
        <a:xfrm>
          <a:off x="0" y="27147"/>
          <a:ext cx="5694216" cy="49707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US" sz="1400" b="1" kern="1200" dirty="0"/>
            <a:t>My analysis on basis of following questions:</a:t>
          </a:r>
        </a:p>
        <a:p>
          <a:pPr marL="114300" lvl="1" indent="-114300" algn="l" defTabSz="622300">
            <a:lnSpc>
              <a:spcPct val="90000"/>
            </a:lnSpc>
            <a:spcBef>
              <a:spcPct val="0"/>
            </a:spcBef>
            <a:spcAft>
              <a:spcPct val="15000"/>
            </a:spcAft>
            <a:buChar char="•"/>
          </a:pPr>
          <a:r>
            <a:rPr lang="en-US" sz="1400" b="1" kern="1200" dirty="0"/>
            <a:t>How many years does this data set covers? </a:t>
          </a:r>
        </a:p>
        <a:p>
          <a:pPr marL="114300" lvl="1" indent="-114300" algn="l" defTabSz="622300">
            <a:lnSpc>
              <a:spcPct val="90000"/>
            </a:lnSpc>
            <a:spcBef>
              <a:spcPct val="0"/>
            </a:spcBef>
            <a:spcAft>
              <a:spcPct val="15000"/>
            </a:spcAft>
            <a:buChar char="•"/>
          </a:pPr>
          <a:r>
            <a:rPr lang="en-US" sz="1400" b="1" kern="1200" dirty="0"/>
            <a:t>What are the Top 10 Highest Rated Movies? </a:t>
          </a:r>
        </a:p>
        <a:p>
          <a:pPr marL="114300" lvl="1" indent="-114300" algn="l" defTabSz="622300">
            <a:lnSpc>
              <a:spcPct val="90000"/>
            </a:lnSpc>
            <a:spcBef>
              <a:spcPct val="0"/>
            </a:spcBef>
            <a:spcAft>
              <a:spcPct val="15000"/>
            </a:spcAft>
            <a:buChar char="•"/>
          </a:pPr>
          <a:r>
            <a:rPr lang="en-US" sz="1400" b="1" kern="1200" dirty="0"/>
            <a:t>What are the Top 10 popular movies? </a:t>
          </a:r>
        </a:p>
        <a:p>
          <a:pPr marL="114300" lvl="1" indent="-114300" algn="l" defTabSz="622300">
            <a:lnSpc>
              <a:spcPct val="90000"/>
            </a:lnSpc>
            <a:spcBef>
              <a:spcPct val="0"/>
            </a:spcBef>
            <a:spcAft>
              <a:spcPct val="15000"/>
            </a:spcAft>
            <a:buChar char="•"/>
          </a:pPr>
          <a:r>
            <a:rPr lang="en-US" sz="1400" b="1" kern="1200" dirty="0"/>
            <a:t>What are the Top 10 highest voted Movies? </a:t>
          </a:r>
        </a:p>
        <a:p>
          <a:pPr marL="114300" lvl="1" indent="-114300" algn="l" defTabSz="622300">
            <a:lnSpc>
              <a:spcPct val="90000"/>
            </a:lnSpc>
            <a:spcBef>
              <a:spcPct val="0"/>
            </a:spcBef>
            <a:spcAft>
              <a:spcPct val="15000"/>
            </a:spcAft>
            <a:buChar char="•"/>
          </a:pPr>
          <a:r>
            <a:rPr lang="en-US" sz="1400" b="1" kern="1200" dirty="0"/>
            <a:t>Which movie has least rating and which year was it released? </a:t>
          </a:r>
        </a:p>
        <a:p>
          <a:pPr marL="114300" lvl="1" indent="-114300" algn="l" defTabSz="622300">
            <a:lnSpc>
              <a:spcPct val="90000"/>
            </a:lnSpc>
            <a:spcBef>
              <a:spcPct val="0"/>
            </a:spcBef>
            <a:spcAft>
              <a:spcPct val="15000"/>
            </a:spcAft>
            <a:buChar char="•"/>
          </a:pPr>
          <a:r>
            <a:rPr lang="en-US" sz="1400" b="1" kern="1200" dirty="0"/>
            <a:t>Decade wise Movies Released and Top-rated movies of Decade </a:t>
          </a:r>
        </a:p>
        <a:p>
          <a:pPr marL="114300" lvl="1" indent="-114300" algn="l" defTabSz="622300">
            <a:lnSpc>
              <a:spcPct val="90000"/>
            </a:lnSpc>
            <a:spcBef>
              <a:spcPct val="0"/>
            </a:spcBef>
            <a:spcAft>
              <a:spcPct val="15000"/>
            </a:spcAft>
            <a:buChar char="•"/>
          </a:pPr>
          <a:r>
            <a:rPr lang="en-US" sz="1400" b="1" kern="1200" dirty="0"/>
            <a:t>Name all the movies that were released between 2015 and 2020, have a ratings above 8.0 but made below the 25th percentile in popularity </a:t>
          </a:r>
        </a:p>
        <a:p>
          <a:pPr marL="114300" lvl="1" indent="-114300" algn="l" defTabSz="622300">
            <a:lnSpc>
              <a:spcPct val="90000"/>
            </a:lnSpc>
            <a:spcBef>
              <a:spcPct val="0"/>
            </a:spcBef>
            <a:spcAft>
              <a:spcPct val="15000"/>
            </a:spcAft>
            <a:buChar char="•"/>
          </a:pPr>
          <a:r>
            <a:rPr lang="en-US" sz="1400" b="1" kern="1200" dirty="0"/>
            <a:t>On which day most of movies were released between 2015 and 2020? </a:t>
          </a:r>
        </a:p>
        <a:p>
          <a:pPr marL="114300" lvl="1" indent="-114300" algn="l" defTabSz="622300">
            <a:lnSpc>
              <a:spcPct val="90000"/>
            </a:lnSpc>
            <a:spcBef>
              <a:spcPct val="0"/>
            </a:spcBef>
            <a:spcAft>
              <a:spcPct val="15000"/>
            </a:spcAft>
            <a:buChar char="•"/>
          </a:pPr>
          <a:r>
            <a:rPr lang="en-US" sz="1400" b="1" kern="1200" dirty="0"/>
            <a:t>Latest year (2021) on which day, month most of movies were released, Highest rated and Popularity And maximum and minimum Votes </a:t>
          </a:r>
        </a:p>
      </dsp:txBody>
      <dsp:txXfrm>
        <a:off x="833899" y="755092"/>
        <a:ext cx="4026418" cy="351482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1/25/22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2017 had 454 movie released.</a:t>
            </a:r>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182935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83F1C3-4FA3-4491-97F4-43CA9C8BDFDF}" type="slidenum">
              <a:rPr lang="en-US" smtClean="0"/>
              <a:t>14</a:t>
            </a:fld>
            <a:endParaRPr lang="en-US" dirty="0"/>
          </a:p>
        </p:txBody>
      </p:sp>
    </p:spTree>
    <p:extLst>
      <p:ext uri="{BB962C8B-B14F-4D97-AF65-F5344CB8AC3E}">
        <p14:creationId xmlns:p14="http://schemas.microsoft.com/office/powerpoint/2010/main" val="272117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7637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419740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6209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Ratings above 7, GOOD</a:t>
            </a:r>
            <a:r>
              <a:rPr lang="en-US"/>
              <a:t>, Between 6 to 7, AVERAGE, Below 6, Bad.</a:t>
            </a:r>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416189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1900 had 2 movies released</a:t>
            </a:r>
          </a:p>
          <a:p>
            <a:r>
              <a:rPr lang="en-US" dirty="0"/>
              <a:t>2000 had 2337</a:t>
            </a:r>
          </a:p>
          <a:p>
            <a:r>
              <a:rPr lang="en-US" dirty="0"/>
              <a:t>2010 had 3865</a:t>
            </a:r>
          </a:p>
          <a:p>
            <a:r>
              <a:rPr lang="en-US" dirty="0"/>
              <a:t>2020 499</a:t>
            </a:r>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427939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Movies released: January 602, September 1071, October 992, December 950</a:t>
            </a:r>
          </a:p>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310072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1441789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6E13DAD0-A4B0-4817-8995-A0D346584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978401" y="4320221"/>
            <a:ext cx="6822171" cy="1122865"/>
          </a:xfrm>
        </p:spPr>
        <p:txBody>
          <a:bodyPr vert="horz" lIns="91440" tIns="45720" rIns="91440" bIns="45720" rtlCol="0" anchor="b" anchorCtr="0">
            <a:normAutofit/>
          </a:bodyPr>
          <a:lstStyle/>
          <a:p>
            <a:pPr>
              <a:lnSpc>
                <a:spcPct val="90000"/>
              </a:lnSpc>
            </a:pPr>
            <a:r>
              <a:rPr lang="en-US" sz="4800" b="1" kern="1200">
                <a:latin typeface="+mj-lt"/>
                <a:ea typeface="+mj-ea"/>
                <a:cs typeface="+mj-cs"/>
              </a:rPr>
              <a:t>Kaggle movie dataset</a:t>
            </a:r>
            <a:endParaRPr lang="en-US" sz="4800" b="1" kern="1200" dirty="0">
              <a:latin typeface="+mj-lt"/>
              <a:ea typeface="+mj-ea"/>
              <a:cs typeface="+mj-cs"/>
            </a:endParaRPr>
          </a:p>
        </p:txBody>
      </p:sp>
      <p:cxnSp>
        <p:nvCxnSpPr>
          <p:cNvPr id="31" name="Straight Connector 25">
            <a:extLst>
              <a:ext uri="{FF2B5EF4-FFF2-40B4-BE49-F238E27FC236}">
                <a16:creationId xmlns:a16="http://schemas.microsoft.com/office/drawing/2014/main" id="{59F9672C-557D-4871-B58C-7874589D7F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43411" r="18931" b="-1"/>
          <a:stretch/>
        </p:blipFill>
        <p:spPr>
          <a:xfrm>
            <a:off x="381160" y="288578"/>
            <a:ext cx="4160452" cy="6214534"/>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A9EE920C-D481-504B-A977-006D200D0200}"/>
              </a:ext>
            </a:extLst>
          </p:cNvPr>
          <p:cNvPicPr>
            <a:picLocks noChangeAspect="1"/>
          </p:cNvPicPr>
          <p:nvPr/>
        </p:nvPicPr>
        <p:blipFill rotWithShape="1">
          <a:blip r:embed="rId4"/>
          <a:srcRect t="25714" r="6" b="2956"/>
          <a:stretch/>
        </p:blipFill>
        <p:spPr>
          <a:xfrm>
            <a:off x="8633088" y="306045"/>
            <a:ext cx="3358490" cy="3074112"/>
          </a:xfrm>
          <a:prstGeom prst="rect">
            <a:avLst/>
          </a:prstGeom>
        </p:spPr>
      </p:pic>
      <p:pic>
        <p:nvPicPr>
          <p:cNvPr id="11" name="Picture 10" descr="A picture containing text, clapperboard&#10;&#10;Description automatically generated">
            <a:extLst>
              <a:ext uri="{FF2B5EF4-FFF2-40B4-BE49-F238E27FC236}">
                <a16:creationId xmlns:a16="http://schemas.microsoft.com/office/drawing/2014/main" id="{431AD243-9A15-B046-B9E5-43127C0C2D03}"/>
              </a:ext>
            </a:extLst>
          </p:cNvPr>
          <p:cNvPicPr>
            <a:picLocks noChangeAspect="1"/>
          </p:cNvPicPr>
          <p:nvPr/>
        </p:nvPicPr>
        <p:blipFill>
          <a:blip r:embed="rId5"/>
          <a:stretch>
            <a:fillRect/>
          </a:stretch>
        </p:blipFill>
        <p:spPr>
          <a:xfrm>
            <a:off x="381160" y="306045"/>
            <a:ext cx="4156206" cy="6197067"/>
          </a:xfrm>
          <a:prstGeom prst="rect">
            <a:avLst/>
          </a:prstGeom>
        </p:spPr>
      </p:pic>
      <p:pic>
        <p:nvPicPr>
          <p:cNvPr id="3" name="Picture 2" descr="A picture containing camera, electronics&#10;&#10;Description automatically generated">
            <a:extLst>
              <a:ext uri="{FF2B5EF4-FFF2-40B4-BE49-F238E27FC236}">
                <a16:creationId xmlns:a16="http://schemas.microsoft.com/office/drawing/2014/main" id="{A8EA1EA3-A2BA-7942-95CE-472AC3FFD90B}"/>
              </a:ext>
            </a:extLst>
          </p:cNvPr>
          <p:cNvPicPr>
            <a:picLocks noChangeAspect="1"/>
          </p:cNvPicPr>
          <p:nvPr/>
        </p:nvPicPr>
        <p:blipFill rotWithShape="1">
          <a:blip r:embed="rId6"/>
          <a:srcRect l="20729" r="12662" b="-2"/>
          <a:stretch/>
        </p:blipFill>
        <p:spPr>
          <a:xfrm>
            <a:off x="4803097" y="321733"/>
            <a:ext cx="3787230" cy="3074112"/>
          </a:xfrm>
          <a:prstGeom prst="rect">
            <a:avLst/>
          </a:prstGeom>
        </p:spPr>
      </p:pic>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49180" y="5785728"/>
            <a:ext cx="10507579" cy="1176134"/>
          </a:xfrm>
        </p:spPr>
        <p:txBody>
          <a:bodyPr vert="horz" lIns="91440" tIns="45720" rIns="91440" bIns="45720" rtlCol="0" anchor="ctr" anchorCtr="0">
            <a:normAutofit fontScale="90000"/>
          </a:bodyPr>
          <a:lstStyle/>
          <a:p>
            <a:pPr algn="ctr">
              <a:lnSpc>
                <a:spcPct val="90000"/>
              </a:lnSpc>
            </a:pPr>
            <a:r>
              <a:rPr lang="en-US" sz="5100" b="1" dirty="0">
                <a:solidFill>
                  <a:schemeClr val="tx1"/>
                </a:solidFill>
              </a:rPr>
              <a:t>Top Movies of decade by Ratings</a:t>
            </a:r>
          </a:p>
        </p:txBody>
      </p:sp>
      <p:pic>
        <p:nvPicPr>
          <p:cNvPr id="3" name="Picture 2" descr="Table&#10;&#10;Description automatically generated">
            <a:extLst>
              <a:ext uri="{FF2B5EF4-FFF2-40B4-BE49-F238E27FC236}">
                <a16:creationId xmlns:a16="http://schemas.microsoft.com/office/drawing/2014/main" id="{DEAE7E4C-81E9-2F40-BCE9-C94F71045643}"/>
              </a:ext>
            </a:extLst>
          </p:cNvPr>
          <p:cNvPicPr>
            <a:picLocks noChangeAspect="1"/>
          </p:cNvPicPr>
          <p:nvPr/>
        </p:nvPicPr>
        <p:blipFill rotWithShape="1">
          <a:blip r:embed="rId3"/>
          <a:srcRect l="-342" t="12063" r="54947" b="-8443"/>
          <a:stretch/>
        </p:blipFill>
        <p:spPr>
          <a:xfrm>
            <a:off x="225552" y="244086"/>
            <a:ext cx="4380255" cy="6044939"/>
          </a:xfrm>
          <a:prstGeom prst="rect">
            <a:avLst/>
          </a:prstGeom>
        </p:spPr>
      </p:pic>
      <p:pic>
        <p:nvPicPr>
          <p:cNvPr id="1026" name="Picture 2" descr="20th Century Decades Timeline – PAPERZIP">
            <a:extLst>
              <a:ext uri="{FF2B5EF4-FFF2-40B4-BE49-F238E27FC236}">
                <a16:creationId xmlns:a16="http://schemas.microsoft.com/office/drawing/2014/main" id="{7931EEF3-B7FB-5E4B-8F9E-00DAD173E4F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16970" y="530035"/>
            <a:ext cx="6949478" cy="5082611"/>
          </a:xfrm>
          <a:prstGeom prst="rect">
            <a:avLst/>
          </a:prstGeom>
          <a:extLst>
            <a:ext uri="{909E8E84-426E-40DD-AFC4-6F175D3DCCD1}">
              <a14:hiddenFill xmlns:a14="http://schemas.microsoft.com/office/drawing/2010/main">
                <a:solidFill>
                  <a:srgbClr val="FFFFFF"/>
                </a:solidFill>
              </a14:hiddenFill>
            </a:ext>
          </a:extLst>
        </p:spPr>
      </p:pic>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40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4BDD9F-8D29-2243-A4E0-5F8982D78D0A}"/>
              </a:ext>
            </a:extLst>
          </p:cNvPr>
          <p:cNvSpPr>
            <a:spLocks noGrp="1"/>
          </p:cNvSpPr>
          <p:nvPr>
            <p:ph type="title"/>
          </p:nvPr>
        </p:nvSpPr>
        <p:spPr>
          <a:xfrm flipV="1">
            <a:off x="457200" y="1818167"/>
            <a:ext cx="1388534" cy="6824134"/>
          </a:xfrm>
        </p:spPr>
        <p:txBody>
          <a:bodyPr/>
          <a:lstStyle/>
          <a:p>
            <a:endParaRPr lang="en-US" dirty="0"/>
          </a:p>
        </p:txBody>
      </p:sp>
      <p:sp>
        <p:nvSpPr>
          <p:cNvPr id="4" name="Text Placeholder 3">
            <a:extLst>
              <a:ext uri="{FF2B5EF4-FFF2-40B4-BE49-F238E27FC236}">
                <a16:creationId xmlns:a16="http://schemas.microsoft.com/office/drawing/2014/main" id="{DAB64E49-8694-7B49-BB83-16114BBFD588}"/>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197543BE-B012-2046-90C0-B20652A7B495}"/>
              </a:ext>
            </a:extLst>
          </p:cNvPr>
          <p:cNvSpPr>
            <a:spLocks noGrp="1"/>
          </p:cNvSpPr>
          <p:nvPr>
            <p:ph type="body" sz="quarter" idx="15"/>
          </p:nvPr>
        </p:nvSpPr>
        <p:spPr/>
        <p:txBody>
          <a:bodyPr/>
          <a:lstStyle/>
          <a:p>
            <a:endParaRPr lang="en-US" dirty="0"/>
          </a:p>
        </p:txBody>
      </p:sp>
      <p:pic>
        <p:nvPicPr>
          <p:cNvPr id="7" name="Picture Placeholder 6" descr="Table&#10;&#10;Description automatically generated">
            <a:extLst>
              <a:ext uri="{FF2B5EF4-FFF2-40B4-BE49-F238E27FC236}">
                <a16:creationId xmlns:a16="http://schemas.microsoft.com/office/drawing/2014/main" id="{69441D16-F974-FA4A-B6F3-67A549C4000A}"/>
              </a:ext>
            </a:extLst>
          </p:cNvPr>
          <p:cNvPicPr>
            <a:picLocks noGrp="1" noChangeAspect="1"/>
          </p:cNvPicPr>
          <p:nvPr>
            <p:ph type="pic" sz="quarter" idx="13"/>
          </p:nvPr>
        </p:nvPicPr>
        <p:blipFill rotWithShape="1">
          <a:blip r:embed="rId2"/>
          <a:srcRect l="-2500" t="-248" r="-258" b="741"/>
          <a:stretch/>
        </p:blipFill>
        <p:spPr>
          <a:xfrm>
            <a:off x="201416" y="420624"/>
            <a:ext cx="11704554" cy="6220808"/>
          </a:xfrm>
        </p:spPr>
      </p:pic>
    </p:spTree>
    <p:extLst>
      <p:ext uri="{BB962C8B-B14F-4D97-AF65-F5344CB8AC3E}">
        <p14:creationId xmlns:p14="http://schemas.microsoft.com/office/powerpoint/2010/main" val="295072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72205-0D32-E44B-982D-AC804F16686E}"/>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lnSpc>
                <a:spcPct val="90000"/>
              </a:lnSpc>
            </a:pPr>
            <a:r>
              <a:rPr lang="en-US" sz="2800" kern="1200">
                <a:solidFill>
                  <a:srgbClr val="595959"/>
                </a:solidFill>
                <a:latin typeface="+mj-lt"/>
                <a:ea typeface="+mj-ea"/>
                <a:cs typeface="+mj-cs"/>
              </a:rPr>
              <a:t>Movies were released highest in Year 2017</a:t>
            </a:r>
          </a:p>
        </p:txBody>
      </p:sp>
      <p:pic>
        <p:nvPicPr>
          <p:cNvPr id="4" name="Picture 3" descr="Chart, line chart&#10;&#10;Description automatically generated">
            <a:extLst>
              <a:ext uri="{FF2B5EF4-FFF2-40B4-BE49-F238E27FC236}">
                <a16:creationId xmlns:a16="http://schemas.microsoft.com/office/drawing/2014/main" id="{A277FC59-04F4-2E49-A401-B46383D70D97}"/>
              </a:ext>
            </a:extLst>
          </p:cNvPr>
          <p:cNvPicPr>
            <a:picLocks noChangeAspect="1"/>
          </p:cNvPicPr>
          <p:nvPr/>
        </p:nvPicPr>
        <p:blipFill>
          <a:blip r:embed="rId3"/>
          <a:stretch>
            <a:fillRect/>
          </a:stretch>
        </p:blipFill>
        <p:spPr>
          <a:xfrm>
            <a:off x="4881145" y="166530"/>
            <a:ext cx="7310855" cy="6524939"/>
          </a:xfrm>
          <a:prstGeom prst="rect">
            <a:avLst/>
          </a:prstGeom>
        </p:spPr>
      </p:pic>
    </p:spTree>
    <p:extLst>
      <p:ext uri="{BB962C8B-B14F-4D97-AF65-F5344CB8AC3E}">
        <p14:creationId xmlns:p14="http://schemas.microsoft.com/office/powerpoint/2010/main" val="339947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7" name="Freeform: Shape 2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80B5F999-EDA5-0745-87E1-CB96B6981D81}"/>
              </a:ext>
            </a:extLst>
          </p:cNvPr>
          <p:cNvSpPr>
            <a:spLocks noGrp="1"/>
          </p:cNvSpPr>
          <p:nvPr>
            <p:ph type="title"/>
          </p:nvPr>
        </p:nvSpPr>
        <p:spPr>
          <a:xfrm>
            <a:off x="765051" y="662400"/>
            <a:ext cx="3384000" cy="896400"/>
          </a:xfrm>
        </p:spPr>
        <p:txBody>
          <a:bodyPr vert="horz" lIns="91440" tIns="45720" rIns="91440" bIns="45720" rtlCol="0" anchor="t">
            <a:normAutofit fontScale="90000"/>
          </a:bodyPr>
          <a:lstStyle/>
          <a:p>
            <a:pPr>
              <a:lnSpc>
                <a:spcPct val="90000"/>
              </a:lnSpc>
            </a:pPr>
            <a:r>
              <a:rPr lang="en-US" sz="4400" b="1" dirty="0">
                <a:solidFill>
                  <a:schemeClr val="bg1">
                    <a:alpha val="60000"/>
                  </a:schemeClr>
                </a:solidFill>
              </a:rPr>
              <a:t>1902-2021</a:t>
            </a:r>
            <a:br>
              <a:rPr lang="en-US" sz="4400" b="1" dirty="0">
                <a:solidFill>
                  <a:schemeClr val="bg1">
                    <a:alpha val="60000"/>
                  </a:schemeClr>
                </a:solidFill>
              </a:rPr>
            </a:br>
            <a:endParaRPr lang="en-US" sz="4400" kern="1200" dirty="0">
              <a:solidFill>
                <a:schemeClr val="bg1"/>
              </a:solidFill>
              <a:latin typeface="+mj-lt"/>
              <a:ea typeface="+mj-ea"/>
              <a:cs typeface="+mj-cs"/>
            </a:endParaRPr>
          </a:p>
        </p:txBody>
      </p:sp>
      <p:sp>
        <p:nvSpPr>
          <p:cNvPr id="7" name="TextBox 6">
            <a:extLst>
              <a:ext uri="{FF2B5EF4-FFF2-40B4-BE49-F238E27FC236}">
                <a16:creationId xmlns:a16="http://schemas.microsoft.com/office/drawing/2014/main" id="{DED9EAA7-2081-F043-9F01-F88E4E2E0D52}"/>
              </a:ext>
            </a:extLst>
          </p:cNvPr>
          <p:cNvSpPr txBox="1"/>
          <p:nvPr/>
        </p:nvSpPr>
        <p:spPr>
          <a:xfrm>
            <a:off x="494118" y="3471441"/>
            <a:ext cx="3384000" cy="896400"/>
          </a:xfrm>
          <a:prstGeom prst="rect">
            <a:avLst/>
          </a:prstGeom>
        </p:spPr>
        <p:txBody>
          <a:bodyPr vert="horz" lIns="91440" tIns="45720" rIns="91440" bIns="45720" rtlCol="0">
            <a:normAutofit/>
          </a:bodyPr>
          <a:lstStyle/>
          <a:p>
            <a:pPr>
              <a:lnSpc>
                <a:spcPct val="90000"/>
              </a:lnSpc>
              <a:spcAft>
                <a:spcPts val="600"/>
              </a:spcAft>
            </a:pPr>
            <a:r>
              <a:rPr lang="en-US" sz="2000" b="1" dirty="0">
                <a:solidFill>
                  <a:schemeClr val="bg1">
                    <a:alpha val="60000"/>
                  </a:schemeClr>
                </a:solidFill>
              </a:rPr>
              <a:t>Bottom 10 Rated Movies</a:t>
            </a:r>
          </a:p>
        </p:txBody>
      </p:sp>
      <p:pic>
        <p:nvPicPr>
          <p:cNvPr id="11" name="Picture 10" descr="Table&#10;&#10;Description automatically generated">
            <a:extLst>
              <a:ext uri="{FF2B5EF4-FFF2-40B4-BE49-F238E27FC236}">
                <a16:creationId xmlns:a16="http://schemas.microsoft.com/office/drawing/2014/main" id="{B7E02E4A-23E5-0643-B9EB-1AAB90391ECF}"/>
              </a:ext>
            </a:extLst>
          </p:cNvPr>
          <p:cNvPicPr>
            <a:picLocks noChangeAspect="1"/>
          </p:cNvPicPr>
          <p:nvPr/>
        </p:nvPicPr>
        <p:blipFill>
          <a:blip r:embed="rId2"/>
          <a:stretch>
            <a:fillRect/>
          </a:stretch>
        </p:blipFill>
        <p:spPr>
          <a:xfrm>
            <a:off x="5157053" y="339059"/>
            <a:ext cx="6764014" cy="6264764"/>
          </a:xfrm>
          <a:prstGeom prst="rect">
            <a:avLst/>
          </a:prstGeom>
        </p:spPr>
      </p:pic>
    </p:spTree>
    <p:extLst>
      <p:ext uri="{BB962C8B-B14F-4D97-AF65-F5344CB8AC3E}">
        <p14:creationId xmlns:p14="http://schemas.microsoft.com/office/powerpoint/2010/main" val="307247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Chart, histogram&#10;&#10;Description automatically generated">
            <a:extLst>
              <a:ext uri="{FF2B5EF4-FFF2-40B4-BE49-F238E27FC236}">
                <a16:creationId xmlns:a16="http://schemas.microsoft.com/office/drawing/2014/main" id="{7C857225-5F5A-2745-A6AE-6A6A668EDA1F}"/>
              </a:ext>
            </a:extLst>
          </p:cNvPr>
          <p:cNvPicPr>
            <a:picLocks noChangeAspect="1"/>
          </p:cNvPicPr>
          <p:nvPr/>
        </p:nvPicPr>
        <p:blipFill rotWithShape="1">
          <a:blip r:embed="rId3"/>
          <a:srcRect l="19062" r="1" b="1"/>
          <a:stretch/>
        </p:blipFill>
        <p:spPr>
          <a:xfrm>
            <a:off x="420094" y="60360"/>
            <a:ext cx="2502430" cy="3367035"/>
          </a:xfrm>
          <a:prstGeom prst="rect">
            <a:avLst/>
          </a:prstGeom>
        </p:spPr>
      </p:pic>
      <p:pic>
        <p:nvPicPr>
          <p:cNvPr id="14" name="Picture 13" descr="Chart, histogram&#10;&#10;Description automatically generated">
            <a:extLst>
              <a:ext uri="{FF2B5EF4-FFF2-40B4-BE49-F238E27FC236}">
                <a16:creationId xmlns:a16="http://schemas.microsoft.com/office/drawing/2014/main" id="{7F076097-2F8C-884D-95DD-72B3E7DA100E}"/>
              </a:ext>
            </a:extLst>
          </p:cNvPr>
          <p:cNvPicPr>
            <a:picLocks noChangeAspect="1"/>
          </p:cNvPicPr>
          <p:nvPr/>
        </p:nvPicPr>
        <p:blipFill rotWithShape="1">
          <a:blip r:embed="rId4"/>
          <a:srcRect l="9509" r="10535" b="-4"/>
          <a:stretch/>
        </p:blipFill>
        <p:spPr>
          <a:xfrm>
            <a:off x="474133" y="3314836"/>
            <a:ext cx="2502430" cy="3367034"/>
          </a:xfrm>
          <a:prstGeom prst="rect">
            <a:avLst/>
          </a:prstGeom>
        </p:spPr>
      </p:pic>
      <p:pic>
        <p:nvPicPr>
          <p:cNvPr id="12" name="Picture 11" descr="Chart, line chart&#10;&#10;Description automatically generated">
            <a:extLst>
              <a:ext uri="{FF2B5EF4-FFF2-40B4-BE49-F238E27FC236}">
                <a16:creationId xmlns:a16="http://schemas.microsoft.com/office/drawing/2014/main" id="{E02A9152-21ED-9A4D-87EA-69250733AC1B}"/>
              </a:ext>
            </a:extLst>
          </p:cNvPr>
          <p:cNvPicPr>
            <a:picLocks noChangeAspect="1"/>
          </p:cNvPicPr>
          <p:nvPr/>
        </p:nvPicPr>
        <p:blipFill rotWithShape="1">
          <a:blip r:embed="rId5"/>
          <a:srcRect r="2542" b="3"/>
          <a:stretch/>
        </p:blipFill>
        <p:spPr>
          <a:xfrm>
            <a:off x="2922524" y="559254"/>
            <a:ext cx="3972052" cy="5283989"/>
          </a:xfrm>
          <a:prstGeom prst="rect">
            <a:avLst/>
          </a:prstGeom>
        </p:spPr>
      </p:pic>
      <p:pic>
        <p:nvPicPr>
          <p:cNvPr id="26" name="Picture 25" descr="Chart, line chart&#10;&#10;Description automatically generated">
            <a:extLst>
              <a:ext uri="{FF2B5EF4-FFF2-40B4-BE49-F238E27FC236}">
                <a16:creationId xmlns:a16="http://schemas.microsoft.com/office/drawing/2014/main" id="{F2A6748E-D071-7C41-BE4B-15DD43AA7B3B}"/>
              </a:ext>
            </a:extLst>
          </p:cNvPr>
          <p:cNvPicPr>
            <a:picLocks noChangeAspect="1"/>
          </p:cNvPicPr>
          <p:nvPr/>
        </p:nvPicPr>
        <p:blipFill>
          <a:blip r:embed="rId6"/>
          <a:stretch>
            <a:fillRect/>
          </a:stretch>
        </p:blipFill>
        <p:spPr>
          <a:xfrm>
            <a:off x="6988968" y="522288"/>
            <a:ext cx="4322763" cy="4629150"/>
          </a:xfrm>
          <a:prstGeom prst="rect">
            <a:avLst/>
          </a:prstGeom>
        </p:spPr>
      </p:pic>
      <p:sp>
        <p:nvSpPr>
          <p:cNvPr id="2" name="Title 1">
            <a:extLst>
              <a:ext uri="{FF2B5EF4-FFF2-40B4-BE49-F238E27FC236}">
                <a16:creationId xmlns:a16="http://schemas.microsoft.com/office/drawing/2014/main" id="{175D1D48-04FE-3D4D-B1DB-5FF00F968081}"/>
              </a:ext>
            </a:extLst>
          </p:cNvPr>
          <p:cNvSpPr>
            <a:spLocks noGrp="1"/>
          </p:cNvSpPr>
          <p:nvPr>
            <p:ph type="title"/>
          </p:nvPr>
        </p:nvSpPr>
        <p:spPr>
          <a:xfrm>
            <a:off x="3450697" y="5843243"/>
            <a:ext cx="5818780" cy="838626"/>
          </a:xfrm>
        </p:spPr>
        <p:txBody>
          <a:bodyPr vert="horz" lIns="91440" tIns="45720" rIns="91440" bIns="45720" rtlCol="0" anchor="ctr">
            <a:normAutofit/>
          </a:bodyPr>
          <a:lstStyle/>
          <a:p>
            <a:pPr algn="ctr">
              <a:lnSpc>
                <a:spcPct val="90000"/>
              </a:lnSpc>
            </a:pPr>
            <a:r>
              <a:rPr lang="en-US" sz="5200" b="1" kern="1200" dirty="0">
                <a:solidFill>
                  <a:schemeClr val="tx1"/>
                </a:solidFill>
                <a:latin typeface="+mj-lt"/>
                <a:ea typeface="+mj-ea"/>
                <a:cs typeface="+mj-cs"/>
              </a:rPr>
              <a:t>Year 2021</a:t>
            </a:r>
          </a:p>
        </p:txBody>
      </p:sp>
    </p:spTree>
    <p:extLst>
      <p:ext uri="{BB962C8B-B14F-4D97-AF65-F5344CB8AC3E}">
        <p14:creationId xmlns:p14="http://schemas.microsoft.com/office/powerpoint/2010/main" val="295879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icture containing camera, electronics&#10;&#10;Description automatically generated">
            <a:extLst>
              <a:ext uri="{FF2B5EF4-FFF2-40B4-BE49-F238E27FC236}">
                <a16:creationId xmlns:a16="http://schemas.microsoft.com/office/drawing/2014/main" id="{03F2F48C-8519-1546-BFDF-D7B10A819328}"/>
              </a:ext>
            </a:extLst>
          </p:cNvPr>
          <p:cNvPicPr>
            <a:picLocks noChangeAspect="1"/>
          </p:cNvPicPr>
          <p:nvPr/>
        </p:nvPicPr>
        <p:blipFill rotWithShape="1">
          <a:blip r:embed="rId2">
            <a:alphaModFix amt="35000"/>
          </a:blip>
          <a:srcRect/>
          <a:stretch/>
        </p:blipFill>
        <p:spPr>
          <a:xfrm>
            <a:off x="-5767" y="1"/>
            <a:ext cx="12191980" cy="6857999"/>
          </a:xfrm>
          <a:prstGeom prst="rect">
            <a:avLst/>
          </a:prstGeom>
        </p:spPr>
      </p:pic>
      <p:sp>
        <p:nvSpPr>
          <p:cNvPr id="2" name="Title 1">
            <a:extLst>
              <a:ext uri="{FF2B5EF4-FFF2-40B4-BE49-F238E27FC236}">
                <a16:creationId xmlns:a16="http://schemas.microsoft.com/office/drawing/2014/main" id="{E05AC90A-943D-F04B-8D17-47DE21114954}"/>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lnSpc>
                <a:spcPct val="90000"/>
              </a:lnSpc>
            </a:pPr>
            <a:r>
              <a:rPr lang="en-US" sz="3700" b="1">
                <a:solidFill>
                  <a:srgbClr val="FFFFFF"/>
                </a:solidFill>
              </a:rPr>
              <a:t>Conclusion</a:t>
            </a:r>
            <a:r>
              <a:rPr lang="en-US" sz="3700">
                <a:solidFill>
                  <a:srgbClr val="FFFFFF"/>
                </a:solidFill>
              </a:rPr>
              <a:t>:</a:t>
            </a:r>
          </a:p>
        </p:txBody>
      </p:sp>
      <p:cxnSp>
        <p:nvCxnSpPr>
          <p:cNvPr id="49" name="Straight Connector 4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TextBox 11">
            <a:extLst>
              <a:ext uri="{FF2B5EF4-FFF2-40B4-BE49-F238E27FC236}">
                <a16:creationId xmlns:a16="http://schemas.microsoft.com/office/drawing/2014/main" id="{AA40528B-3CA9-0B47-8B02-AEE753DEC7B4}"/>
              </a:ext>
            </a:extLst>
          </p:cNvPr>
          <p:cNvSpPr txBox="1"/>
          <p:nvPr/>
        </p:nvSpPr>
        <p:spPr>
          <a:xfrm>
            <a:off x="5155378" y="592667"/>
            <a:ext cx="6562455" cy="594360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700" dirty="0">
                <a:solidFill>
                  <a:srgbClr val="FFFFFF"/>
                </a:solidFill>
              </a:rPr>
              <a:t>This dataset contains data from Year 1902 to 2021. Highest number of movies were released in 2017. </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 Decade wise highest movies were released in 2010. Least rated movie </a:t>
            </a:r>
            <a:r>
              <a:rPr lang="en-US" sz="1700" dirty="0" err="1">
                <a:solidFill>
                  <a:srgbClr val="FFFFFF"/>
                </a:solidFill>
              </a:rPr>
              <a:t>Birdemic</a:t>
            </a:r>
            <a:r>
              <a:rPr lang="en-US" sz="1700" dirty="0">
                <a:solidFill>
                  <a:srgbClr val="FFFFFF"/>
                </a:solidFill>
              </a:rPr>
              <a:t>: Shock and Terror (2.2) was released in Year 2010.</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Most of movies were released in month of September and Friday of week.</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Latest Year (2021) data suggest that Highest movies were released in July and least in December this may be due to on going pandemic and complete lockdown in the early stage of covid in 2020. </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Surprisingly, Movies that were released on Wednesday(64) is almost closed to Friday(66)</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Top Voted Movies of 2021 is Godzilla vs. Kong</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Top Rated Movies of 2021 is Evangelion: 3.0+1.0 Thrice Upon a Time </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Top Popularity movie of 2021 is  Spider-Man: No Way Home</a:t>
            </a:r>
          </a:p>
          <a:p>
            <a:pPr indent="-228600">
              <a:lnSpc>
                <a:spcPct val="90000"/>
              </a:lnSpc>
              <a:spcAft>
                <a:spcPts val="600"/>
              </a:spcAft>
              <a:buFont typeface="Arial" panose="020B0604020202020204" pitchFamily="34" charset="0"/>
              <a:buChar char="•"/>
            </a:pPr>
            <a:endParaRPr lang="en-US" sz="1100" dirty="0">
              <a:solidFill>
                <a:srgbClr val="FFFFFF"/>
              </a:solidFill>
            </a:endParaRPr>
          </a:p>
        </p:txBody>
      </p:sp>
    </p:spTree>
    <p:extLst>
      <p:ext uri="{BB962C8B-B14F-4D97-AF65-F5344CB8AC3E}">
        <p14:creationId xmlns:p14="http://schemas.microsoft.com/office/powerpoint/2010/main" val="34155533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lang="en-US" sz="3400" b="1" kern="1200">
                <a:solidFill>
                  <a:schemeClr val="tx1"/>
                </a:solidFill>
                <a:effectLst>
                  <a:outerShdw blurRad="141734" dist="50800" dir="5400000" algn="ctr" rotWithShape="0">
                    <a:schemeClr val="tx1">
                      <a:alpha val="92000"/>
                    </a:schemeClr>
                  </a:outerShdw>
                  <a:reflection blurRad="137191" stA="66355" endPos="98000" dist="75283" dir="5400000" sy="-100000" algn="bl" rotWithShape="0"/>
                </a:effectLst>
                <a:latin typeface="+mj-lt"/>
                <a:ea typeface="+mj-ea"/>
                <a:cs typeface="+mj-cs"/>
              </a:rPr>
              <a:t>Motivation</a:t>
            </a:r>
            <a:r>
              <a:rPr lang="en-US" sz="3400" b="1" kern="1200">
                <a:solidFill>
                  <a:schemeClr val="tx1"/>
                </a:solidFill>
                <a:effectLst>
                  <a:outerShdw blurRad="141734" dist="50800" dir="5400000" algn="ctr" rotWithShape="0">
                    <a:schemeClr val="tx1">
                      <a:alpha val="92000"/>
                    </a:schemeClr>
                  </a:outerShdw>
                </a:effectLst>
                <a:latin typeface="+mj-lt"/>
                <a:ea typeface="+mj-ea"/>
                <a:cs typeface="+mj-cs"/>
              </a:rPr>
              <a:t> </a:t>
            </a:r>
            <a:r>
              <a:rPr lang="en-US" sz="3400" kern="1200">
                <a:solidFill>
                  <a:schemeClr val="tx1"/>
                </a:solidFill>
                <a:effectLst>
                  <a:outerShdw blurRad="141734" dist="50800" dir="5400000" algn="ctr" rotWithShape="0">
                    <a:schemeClr val="tx1">
                      <a:alpha val="92000"/>
                    </a:schemeClr>
                  </a:outerShdw>
                </a:effectLst>
                <a:latin typeface="+mj-lt"/>
                <a:ea typeface="+mj-ea"/>
                <a:cs typeface="+mj-cs"/>
              </a:rPr>
              <a:t>       </a:t>
            </a:r>
            <a:r>
              <a:rPr lang="en-US" sz="3400" kern="1200">
                <a:solidFill>
                  <a:schemeClr val="tx1"/>
                </a:solidFill>
                <a:latin typeface="+mj-lt"/>
                <a:ea typeface="+mj-ea"/>
                <a:cs typeface="+mj-cs"/>
              </a:rPr>
              <a:t>              </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838201" y="1825625"/>
            <a:ext cx="5092194" cy="4351338"/>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solidFill>
                  <a:schemeClr val="tx1"/>
                </a:solidFill>
              </a:rPr>
              <a:t>The primary motivation behind this dataset is I wanted to try something different that I haven’t tried so that I can explore the process of working with other open data platforms.</a:t>
            </a:r>
          </a:p>
          <a:p>
            <a:pPr indent="-228600">
              <a:lnSpc>
                <a:spcPct val="90000"/>
              </a:lnSpc>
              <a:spcAft>
                <a:spcPts val="600"/>
              </a:spcAft>
              <a:buFont typeface="Arial" panose="020B0604020202020204" pitchFamily="34" charset="0"/>
              <a:buChar char="•"/>
            </a:pPr>
            <a:endParaRPr lang="en-US" sz="1700">
              <a:solidFill>
                <a:schemeClr val="tx1"/>
              </a:solidFill>
            </a:endParaRPr>
          </a:p>
          <a:p>
            <a:pPr indent="-228600">
              <a:lnSpc>
                <a:spcPct val="90000"/>
              </a:lnSpc>
              <a:spcAft>
                <a:spcPts val="600"/>
              </a:spcAft>
              <a:buFont typeface="Arial" panose="020B0604020202020204" pitchFamily="34" charset="0"/>
              <a:buChar char="•"/>
            </a:pPr>
            <a:r>
              <a:rPr lang="en-US" sz="1700">
                <a:solidFill>
                  <a:schemeClr val="tx1"/>
                </a:solidFill>
              </a:rPr>
              <a:t>Due to the pandemic, people find comfort staying at their own homes, and most likely, they tend to spend their time binge-watching movies and shows on streaming services like Netflix, Hulu, Amazon Prime Video, HBO, Disney plus considering the increase in subscription in streaming platforms.</a:t>
            </a:r>
          </a:p>
          <a:p>
            <a:pPr indent="-228600">
              <a:lnSpc>
                <a:spcPct val="90000"/>
              </a:lnSpc>
              <a:spcAft>
                <a:spcPts val="600"/>
              </a:spcAft>
              <a:buFont typeface="Arial" panose="020B0604020202020204" pitchFamily="34" charset="0"/>
              <a:buChar char="•"/>
            </a:pPr>
            <a:endParaRPr lang="en-US" sz="1700">
              <a:solidFill>
                <a:schemeClr val="tx1"/>
              </a:solidFill>
            </a:endParaRPr>
          </a:p>
          <a:p>
            <a:pPr indent="-228600">
              <a:lnSpc>
                <a:spcPct val="90000"/>
              </a:lnSpc>
              <a:spcAft>
                <a:spcPts val="600"/>
              </a:spcAft>
              <a:buFont typeface="Arial" panose="020B0604020202020204" pitchFamily="34" charset="0"/>
              <a:buChar char="•"/>
            </a:pPr>
            <a:r>
              <a:rPr lang="en-US" sz="1700">
                <a:solidFill>
                  <a:schemeClr val="tx1"/>
                </a:solidFill>
              </a:rPr>
              <a:t>With this analysis, I can recommend people the movie regarding ratings, votes and popularity, or I can use this analysis for streaming services to get these movies on their platform</a:t>
            </a:r>
          </a:p>
        </p:txBody>
      </p:sp>
      <p:sp>
        <p:nvSpPr>
          <p:cNvPr id="84" name="Oval 8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1564" r="1"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solidFill>
            <a:srgbClr val="6768AB">
              <a:alpha val="75000"/>
            </a:srgbClr>
          </a:solidFill>
        </p:spPr>
      </p:pic>
      <p:sp>
        <p:nvSpPr>
          <p:cNvPr id="86" name="Arc 8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 name="Picture 2" descr="A picture containing text, indoor&#10;&#10;Description automatically generated">
            <a:extLst>
              <a:ext uri="{FF2B5EF4-FFF2-40B4-BE49-F238E27FC236}">
                <a16:creationId xmlns:a16="http://schemas.microsoft.com/office/drawing/2014/main" id="{8F79232E-6829-544D-9D64-9167FB8F1373}"/>
              </a:ext>
            </a:extLst>
          </p:cNvPr>
          <p:cNvPicPr>
            <a:picLocks noChangeAspect="1"/>
          </p:cNvPicPr>
          <p:nvPr/>
        </p:nvPicPr>
        <p:blipFill rotWithShape="1">
          <a:blip r:embed="rId4"/>
          <a:srcRect l="21900" r="4"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15206132" y="4690533"/>
            <a:ext cx="6314923" cy="3420534"/>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50800" dir="5400000" algn="ctr" rotWithShape="0">
                  <a:schemeClr val="tx1"/>
                </a:outerShdw>
                <a:reflection blurRad="223843" stA="45000" endPos="15325" dist="50800" dir="5400000" sy="-100000" algn="bl" rotWithShape="0"/>
              </a:effectLst>
            </a:endParaRPr>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0D80-B4C8-964D-9332-C5CA5455E318}"/>
              </a:ext>
            </a:extLst>
          </p:cNvPr>
          <p:cNvSpPr>
            <a:spLocks noGrp="1"/>
          </p:cNvSpPr>
          <p:nvPr>
            <p:ph type="title"/>
          </p:nvPr>
        </p:nvSpPr>
        <p:spPr>
          <a:xfrm>
            <a:off x="643466" y="321733"/>
            <a:ext cx="10905068" cy="575734"/>
          </a:xfrm>
        </p:spPr>
        <p:txBody>
          <a:bodyPr/>
          <a:lstStyle/>
          <a:p>
            <a:r>
              <a:rPr lang="en-US" dirty="0">
                <a:effectLst>
                  <a:outerShdw blurRad="50800" dist="50800" dir="5400000" algn="ctr" rotWithShape="0">
                    <a:schemeClr val="tx1"/>
                  </a:outerShdw>
                </a:effectLst>
              </a:rPr>
              <a:t>Kaggle movie dataset</a:t>
            </a:r>
          </a:p>
        </p:txBody>
      </p:sp>
      <p:sp>
        <p:nvSpPr>
          <p:cNvPr id="11" name="TextBox 10">
            <a:extLst>
              <a:ext uri="{FF2B5EF4-FFF2-40B4-BE49-F238E27FC236}">
                <a16:creationId xmlns:a16="http://schemas.microsoft.com/office/drawing/2014/main" id="{8AAFA840-6714-004A-8946-4AF7E4B5ACCB}"/>
              </a:ext>
            </a:extLst>
          </p:cNvPr>
          <p:cNvSpPr txBox="1"/>
          <p:nvPr/>
        </p:nvSpPr>
        <p:spPr>
          <a:xfrm>
            <a:off x="1303865" y="979027"/>
            <a:ext cx="9939867" cy="1200329"/>
          </a:xfrm>
          <a:prstGeom prst="rect">
            <a:avLst/>
          </a:prstGeom>
          <a:noFill/>
        </p:spPr>
        <p:txBody>
          <a:bodyPr wrap="square" rtlCol="0">
            <a:spAutoFit/>
          </a:bodyPr>
          <a:lstStyle/>
          <a:p>
            <a:r>
              <a:rPr lang="en-US" dirty="0">
                <a:solidFill>
                  <a:srgbClr val="FF0000"/>
                </a:solidFill>
              </a:rPr>
              <a:t>This data set had 8 columns and 9463 rows, and it was cleaned data. Its column's name were 'title', 'release_date', 'overview', 'popularity’, 'vote_average', '</a:t>
            </a:r>
            <a:r>
              <a:rPr lang="en-US" dirty="0" err="1">
                <a:solidFill>
                  <a:srgbClr val="FF0000"/>
                </a:solidFill>
              </a:rPr>
              <a:t>vote_count</a:t>
            </a:r>
            <a:r>
              <a:rPr lang="en-US" dirty="0">
                <a:solidFill>
                  <a:srgbClr val="FF0000"/>
                </a:solidFill>
              </a:rPr>
              <a:t>', 'video’. For my analysis I added new columns 'Year', 'Month', 'day’ and ‘Decade’.</a:t>
            </a:r>
          </a:p>
          <a:p>
            <a:r>
              <a:rPr lang="en-US" dirty="0">
                <a:solidFill>
                  <a:srgbClr val="FF0000"/>
                </a:solidFill>
              </a:rPr>
              <a:t>I rename the above column and convert the month number to month name.</a:t>
            </a:r>
          </a:p>
        </p:txBody>
      </p:sp>
      <p:pic>
        <p:nvPicPr>
          <p:cNvPr id="13" name="Picture 12" descr="Diagram&#10;&#10;Description automatically generated with low confidence">
            <a:extLst>
              <a:ext uri="{FF2B5EF4-FFF2-40B4-BE49-F238E27FC236}">
                <a16:creationId xmlns:a16="http://schemas.microsoft.com/office/drawing/2014/main" id="{4BFF3DCB-CC3F-ED46-890B-0EA6006C6D65}"/>
              </a:ext>
            </a:extLst>
          </p:cNvPr>
          <p:cNvPicPr>
            <a:picLocks noChangeAspect="1"/>
          </p:cNvPicPr>
          <p:nvPr/>
        </p:nvPicPr>
        <p:blipFill rotWithShape="1">
          <a:blip r:embed="rId3"/>
          <a:srcRect l="-71" t="945" r="20534" b="9397"/>
          <a:stretch/>
        </p:blipFill>
        <p:spPr>
          <a:xfrm>
            <a:off x="0" y="2489201"/>
            <a:ext cx="5396907" cy="436880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graphicFrame>
        <p:nvGraphicFramePr>
          <p:cNvPr id="15" name="TextBox 11">
            <a:extLst>
              <a:ext uri="{FF2B5EF4-FFF2-40B4-BE49-F238E27FC236}">
                <a16:creationId xmlns:a16="http://schemas.microsoft.com/office/drawing/2014/main" id="{B8CBD0FA-B242-495A-854B-E22F02426588}"/>
              </a:ext>
            </a:extLst>
          </p:cNvPr>
          <p:cNvGraphicFramePr/>
          <p:nvPr>
            <p:extLst>
              <p:ext uri="{D42A27DB-BD31-4B8C-83A1-F6EECF244321}">
                <p14:modId xmlns:p14="http://schemas.microsoft.com/office/powerpoint/2010/main" val="2555984092"/>
              </p:ext>
            </p:extLst>
          </p:nvPr>
        </p:nvGraphicFramePr>
        <p:xfrm>
          <a:off x="6795095" y="2015067"/>
          <a:ext cx="5701700" cy="499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331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AF151-D4E1-084C-9F81-6FB6D6E51DD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dirty="0">
                <a:solidFill>
                  <a:srgbClr val="FFFFFF"/>
                </a:solidFill>
              </a:rPr>
              <a:t>Top 10 Highest Rated movies</a:t>
            </a:r>
            <a:endParaRPr lang="en-US" sz="3600" kern="1200" dirty="0">
              <a:solidFill>
                <a:srgbClr val="FFFFFF"/>
              </a:solidFill>
              <a:latin typeface="+mj-lt"/>
              <a:ea typeface="+mj-ea"/>
              <a:cs typeface="+mj-cs"/>
            </a:endParaRPr>
          </a:p>
        </p:txBody>
      </p:sp>
      <p:pic>
        <p:nvPicPr>
          <p:cNvPr id="16" name="Picture Placeholder 15" descr="Chart&#10;&#10;Description automatically generated">
            <a:extLst>
              <a:ext uri="{FF2B5EF4-FFF2-40B4-BE49-F238E27FC236}">
                <a16:creationId xmlns:a16="http://schemas.microsoft.com/office/drawing/2014/main" id="{B630E8F2-E2BA-F946-948D-724E3F84504C}"/>
              </a:ext>
            </a:extLst>
          </p:cNvPr>
          <p:cNvPicPr>
            <a:picLocks noGrp="1" noChangeAspect="1"/>
          </p:cNvPicPr>
          <p:nvPr>
            <p:ph type="pic" sz="quarter" idx="18"/>
          </p:nvPr>
        </p:nvPicPr>
        <p:blipFill rotWithShape="1">
          <a:blip r:embed="rId3"/>
          <a:srcRect l="-10983" t="-2751" r="2094" b="-4931"/>
          <a:stretch/>
        </p:blipFill>
        <p:spPr>
          <a:xfrm>
            <a:off x="3569080" y="87666"/>
            <a:ext cx="8622920" cy="6954909"/>
          </a:xfrm>
          <a:prstGeom prst="rect">
            <a:avLst/>
          </a:prstGeom>
        </p:spPr>
      </p:pic>
      <p:sp>
        <p:nvSpPr>
          <p:cNvPr id="17" name="TextBox 16">
            <a:extLst>
              <a:ext uri="{FF2B5EF4-FFF2-40B4-BE49-F238E27FC236}">
                <a16:creationId xmlns:a16="http://schemas.microsoft.com/office/drawing/2014/main" id="{A91122BE-FE6C-2745-8D8C-6127AD1F9F75}"/>
              </a:ext>
            </a:extLst>
          </p:cNvPr>
          <p:cNvSpPr txBox="1"/>
          <p:nvPr/>
        </p:nvSpPr>
        <p:spPr>
          <a:xfrm>
            <a:off x="717421" y="452509"/>
            <a:ext cx="3499103" cy="400110"/>
          </a:xfrm>
          <a:prstGeom prst="rect">
            <a:avLst/>
          </a:prstGeom>
          <a:noFill/>
        </p:spPr>
        <p:txBody>
          <a:bodyPr wrap="square" rtlCol="0">
            <a:spAutoFit/>
          </a:bodyPr>
          <a:lstStyle/>
          <a:p>
            <a:r>
              <a:rPr lang="en-US" sz="2000" dirty="0"/>
              <a:t>           </a:t>
            </a:r>
            <a:r>
              <a:rPr lang="en-US" sz="2000" b="1" dirty="0"/>
              <a:t>1902-2021</a:t>
            </a:r>
          </a:p>
        </p:txBody>
      </p:sp>
    </p:spTree>
    <p:extLst>
      <p:ext uri="{BB962C8B-B14F-4D97-AF65-F5344CB8AC3E}">
        <p14:creationId xmlns:p14="http://schemas.microsoft.com/office/powerpoint/2010/main" val="72135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1FA26-D027-764D-8C56-13DFEF72E7EC}"/>
              </a:ext>
            </a:extLst>
          </p:cNvPr>
          <p:cNvSpPr>
            <a:spLocks noGrp="1"/>
          </p:cNvSpPr>
          <p:nvPr>
            <p:ph type="title"/>
          </p:nvPr>
        </p:nvSpPr>
        <p:spPr>
          <a:xfrm>
            <a:off x="592667" y="2065867"/>
            <a:ext cx="3640665" cy="3639608"/>
          </a:xfrm>
        </p:spPr>
        <p:txBody>
          <a:bodyPr vert="horz" lIns="91440" tIns="45720" rIns="91440" bIns="45720" rtlCol="0" anchor="ctr">
            <a:normAutofit/>
          </a:bodyPr>
          <a:lstStyle/>
          <a:p>
            <a:pPr algn="ctr">
              <a:lnSpc>
                <a:spcPct val="90000"/>
              </a:lnSpc>
            </a:pPr>
            <a:r>
              <a:rPr lang="en-US" sz="4800" kern="1200" dirty="0">
                <a:solidFill>
                  <a:srgbClr val="FFFFFF"/>
                </a:solidFill>
                <a:latin typeface="+mj-lt"/>
                <a:ea typeface="+mj-ea"/>
                <a:cs typeface="+mj-cs"/>
              </a:rPr>
              <a:t>Top 10 Popular movies</a:t>
            </a:r>
          </a:p>
        </p:txBody>
      </p:sp>
      <p:pic>
        <p:nvPicPr>
          <p:cNvPr id="12" name="Picture Placeholder 11" descr="Chart, line chart&#10;&#10;Description automatically generated">
            <a:extLst>
              <a:ext uri="{FF2B5EF4-FFF2-40B4-BE49-F238E27FC236}">
                <a16:creationId xmlns:a16="http://schemas.microsoft.com/office/drawing/2014/main" id="{E2567BA1-8AF0-3D42-B5F5-ED6D20B8843F}"/>
              </a:ext>
            </a:extLst>
          </p:cNvPr>
          <p:cNvPicPr>
            <a:picLocks noGrp="1" noChangeAspect="1"/>
          </p:cNvPicPr>
          <p:nvPr>
            <p:ph type="pic" sz="quarter" idx="17"/>
          </p:nvPr>
        </p:nvPicPr>
        <p:blipFill rotWithShape="1">
          <a:blip r:embed="rId2"/>
          <a:srcRect l="-4865" t="-12215" r="1547" b="1413"/>
          <a:stretch/>
        </p:blipFill>
        <p:spPr>
          <a:xfrm>
            <a:off x="4444383" y="-424131"/>
            <a:ext cx="8118916" cy="7282131"/>
          </a:xfrm>
          <a:prstGeom prst="rect">
            <a:avLst/>
          </a:prstGeom>
        </p:spPr>
      </p:pic>
      <p:sp>
        <p:nvSpPr>
          <p:cNvPr id="13" name="TextBox 12">
            <a:extLst>
              <a:ext uri="{FF2B5EF4-FFF2-40B4-BE49-F238E27FC236}">
                <a16:creationId xmlns:a16="http://schemas.microsoft.com/office/drawing/2014/main" id="{5274AD06-8174-DA45-A323-FAB6E06A6D7F}"/>
              </a:ext>
            </a:extLst>
          </p:cNvPr>
          <p:cNvSpPr txBox="1"/>
          <p:nvPr/>
        </p:nvSpPr>
        <p:spPr>
          <a:xfrm>
            <a:off x="1514918" y="1220348"/>
            <a:ext cx="2929465" cy="400110"/>
          </a:xfrm>
          <a:prstGeom prst="rect">
            <a:avLst/>
          </a:prstGeom>
          <a:noFill/>
        </p:spPr>
        <p:txBody>
          <a:bodyPr wrap="square" rtlCol="0">
            <a:spAutoFit/>
          </a:bodyPr>
          <a:lstStyle/>
          <a:p>
            <a:r>
              <a:rPr lang="en-US" sz="2000" b="1" dirty="0">
                <a:solidFill>
                  <a:schemeClr val="bg1"/>
                </a:solidFill>
              </a:rPr>
              <a:t>1902 -2021</a:t>
            </a:r>
          </a:p>
        </p:txBody>
      </p:sp>
    </p:spTree>
    <p:extLst>
      <p:ext uri="{BB962C8B-B14F-4D97-AF65-F5344CB8AC3E}">
        <p14:creationId xmlns:p14="http://schemas.microsoft.com/office/powerpoint/2010/main" val="36818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F3045C7-F8C7-0847-9CF8-2BDB28CD2306}"/>
              </a:ext>
            </a:extLst>
          </p:cNvPr>
          <p:cNvSpPr>
            <a:spLocks noGrp="1"/>
          </p:cNvSpPr>
          <p:nvPr>
            <p:ph type="title"/>
          </p:nvPr>
        </p:nvSpPr>
        <p:spPr>
          <a:xfrm>
            <a:off x="660041" y="2767106"/>
            <a:ext cx="2506492" cy="1703294"/>
          </a:xfrm>
        </p:spPr>
        <p:txBody>
          <a:bodyPr vert="horz" lIns="91440" tIns="45720" rIns="91440" bIns="45720" rtlCol="0" anchor="t">
            <a:normAutofit fontScale="90000"/>
          </a:bodyPr>
          <a:lstStyle/>
          <a:p>
            <a:pPr>
              <a:lnSpc>
                <a:spcPct val="90000"/>
              </a:lnSpc>
            </a:pPr>
            <a:r>
              <a:rPr lang="en-US" sz="4000" kern="1200" dirty="0">
                <a:solidFill>
                  <a:srgbClr val="FFFFFF"/>
                </a:solidFill>
                <a:latin typeface="+mj-lt"/>
                <a:ea typeface="+mj-ea"/>
                <a:cs typeface="+mj-cs"/>
              </a:rPr>
              <a:t>Top 10 Voted movies</a:t>
            </a:r>
          </a:p>
        </p:txBody>
      </p:sp>
      <p:pic>
        <p:nvPicPr>
          <p:cNvPr id="12" name="Picture 11" descr="Chart&#10;&#10;Description automatically generated">
            <a:extLst>
              <a:ext uri="{FF2B5EF4-FFF2-40B4-BE49-F238E27FC236}">
                <a16:creationId xmlns:a16="http://schemas.microsoft.com/office/drawing/2014/main" id="{5BFDA26D-9812-8249-88E3-72E47865FEB4}"/>
              </a:ext>
            </a:extLst>
          </p:cNvPr>
          <p:cNvPicPr>
            <a:picLocks noChangeAspect="1"/>
          </p:cNvPicPr>
          <p:nvPr/>
        </p:nvPicPr>
        <p:blipFill>
          <a:blip r:embed="rId3"/>
          <a:stretch>
            <a:fillRect/>
          </a:stretch>
        </p:blipFill>
        <p:spPr>
          <a:xfrm>
            <a:off x="4671013" y="467208"/>
            <a:ext cx="6888578" cy="5923584"/>
          </a:xfrm>
          <a:prstGeom prst="rect">
            <a:avLst/>
          </a:prstGeom>
        </p:spPr>
      </p:pic>
      <p:sp>
        <p:nvSpPr>
          <p:cNvPr id="13" name="TextBox 12">
            <a:extLst>
              <a:ext uri="{FF2B5EF4-FFF2-40B4-BE49-F238E27FC236}">
                <a16:creationId xmlns:a16="http://schemas.microsoft.com/office/drawing/2014/main" id="{A7B0A853-C712-2C4F-B602-F60ECFEA85EF}"/>
              </a:ext>
            </a:extLst>
          </p:cNvPr>
          <p:cNvSpPr txBox="1"/>
          <p:nvPr/>
        </p:nvSpPr>
        <p:spPr>
          <a:xfrm>
            <a:off x="999066" y="660756"/>
            <a:ext cx="1720343" cy="461665"/>
          </a:xfrm>
          <a:prstGeom prst="rect">
            <a:avLst/>
          </a:prstGeom>
          <a:noFill/>
        </p:spPr>
        <p:txBody>
          <a:bodyPr wrap="none" rtlCol="0">
            <a:spAutoFit/>
          </a:bodyPr>
          <a:lstStyle/>
          <a:p>
            <a:r>
              <a:rPr lang="en-US" sz="2400" b="1" dirty="0"/>
              <a:t>1902-2021</a:t>
            </a:r>
          </a:p>
        </p:txBody>
      </p:sp>
    </p:spTree>
    <p:extLst>
      <p:ext uri="{BB962C8B-B14F-4D97-AF65-F5344CB8AC3E}">
        <p14:creationId xmlns:p14="http://schemas.microsoft.com/office/powerpoint/2010/main" val="319820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F3045C7-F8C7-0847-9CF8-2BDB28CD2306}"/>
              </a:ext>
            </a:extLst>
          </p:cNvPr>
          <p:cNvSpPr>
            <a:spLocks noGrp="1"/>
          </p:cNvSpPr>
          <p:nvPr>
            <p:ph type="title"/>
          </p:nvPr>
        </p:nvSpPr>
        <p:spPr>
          <a:xfrm>
            <a:off x="660041" y="2767106"/>
            <a:ext cx="2506492" cy="1703294"/>
          </a:xfrm>
        </p:spPr>
        <p:txBody>
          <a:bodyPr vert="horz" lIns="91440" tIns="45720" rIns="91440" bIns="45720" rtlCol="0" anchor="t">
            <a:normAutofit fontScale="90000"/>
          </a:bodyPr>
          <a:lstStyle/>
          <a:p>
            <a:pPr>
              <a:lnSpc>
                <a:spcPct val="90000"/>
              </a:lnSpc>
            </a:pPr>
            <a:r>
              <a:rPr lang="en-US" sz="4000" dirty="0">
                <a:solidFill>
                  <a:srgbClr val="FFFFFF"/>
                </a:solidFill>
              </a:rPr>
              <a:t>Movies Ratings Category</a:t>
            </a:r>
            <a:endParaRPr lang="en-US" sz="4000" kern="1200" dirty="0">
              <a:solidFill>
                <a:srgbClr val="FFFFFF"/>
              </a:solidFill>
              <a:latin typeface="+mj-lt"/>
              <a:ea typeface="+mj-ea"/>
              <a:cs typeface="+mj-cs"/>
            </a:endParaRPr>
          </a:p>
        </p:txBody>
      </p:sp>
      <p:sp>
        <p:nvSpPr>
          <p:cNvPr id="13" name="TextBox 12">
            <a:extLst>
              <a:ext uri="{FF2B5EF4-FFF2-40B4-BE49-F238E27FC236}">
                <a16:creationId xmlns:a16="http://schemas.microsoft.com/office/drawing/2014/main" id="{A7B0A853-C712-2C4F-B602-F60ECFEA85EF}"/>
              </a:ext>
            </a:extLst>
          </p:cNvPr>
          <p:cNvSpPr txBox="1"/>
          <p:nvPr/>
        </p:nvSpPr>
        <p:spPr>
          <a:xfrm>
            <a:off x="999066" y="660756"/>
            <a:ext cx="1720343" cy="461665"/>
          </a:xfrm>
          <a:prstGeom prst="rect">
            <a:avLst/>
          </a:prstGeom>
          <a:noFill/>
        </p:spPr>
        <p:txBody>
          <a:bodyPr wrap="none" rtlCol="0">
            <a:spAutoFit/>
          </a:bodyPr>
          <a:lstStyle/>
          <a:p>
            <a:r>
              <a:rPr lang="en-US" sz="2400" b="1" dirty="0"/>
              <a:t>1902-2021</a:t>
            </a:r>
          </a:p>
        </p:txBody>
      </p:sp>
      <p:pic>
        <p:nvPicPr>
          <p:cNvPr id="4" name="Picture 3" descr="Chart, pie chart&#10;&#10;Description automatically generated">
            <a:extLst>
              <a:ext uri="{FF2B5EF4-FFF2-40B4-BE49-F238E27FC236}">
                <a16:creationId xmlns:a16="http://schemas.microsoft.com/office/drawing/2014/main" id="{EE134F2E-85FA-844F-A9B7-91A0C545BC16}"/>
              </a:ext>
            </a:extLst>
          </p:cNvPr>
          <p:cNvPicPr>
            <a:picLocks noChangeAspect="1"/>
          </p:cNvPicPr>
          <p:nvPr/>
        </p:nvPicPr>
        <p:blipFill rotWithShape="1">
          <a:blip r:embed="rId3"/>
          <a:srcRect l="-2909" t="-4547" r="-1" b="-2320"/>
          <a:stretch/>
        </p:blipFill>
        <p:spPr>
          <a:xfrm>
            <a:off x="3902775" y="1337733"/>
            <a:ext cx="8289225" cy="4551331"/>
          </a:xfrm>
          <a:prstGeom prst="rect">
            <a:avLst/>
          </a:prstGeom>
        </p:spPr>
      </p:pic>
    </p:spTree>
    <p:extLst>
      <p:ext uri="{BB962C8B-B14F-4D97-AF65-F5344CB8AC3E}">
        <p14:creationId xmlns:p14="http://schemas.microsoft.com/office/powerpoint/2010/main" val="13918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72205-0D32-E44B-982D-AC804F16686E}"/>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90000"/>
              </a:lnSpc>
            </a:pPr>
            <a:r>
              <a:rPr lang="en-US" sz="4600" dirty="0">
                <a:solidFill>
                  <a:srgbClr val="FFFFFF"/>
                </a:solidFill>
              </a:rPr>
              <a:t>Movies were released highest in 2010</a:t>
            </a:r>
          </a:p>
        </p:txBody>
      </p:sp>
      <p:pic>
        <p:nvPicPr>
          <p:cNvPr id="14" name="Picture 13" descr="A screenshot of a computer&#10;&#10;Description automatically generated with low confidence">
            <a:extLst>
              <a:ext uri="{FF2B5EF4-FFF2-40B4-BE49-F238E27FC236}">
                <a16:creationId xmlns:a16="http://schemas.microsoft.com/office/drawing/2014/main" id="{D94247F0-B042-A04B-91AF-BD37B17645C3}"/>
              </a:ext>
            </a:extLst>
          </p:cNvPr>
          <p:cNvPicPr>
            <a:picLocks noChangeAspect="1"/>
          </p:cNvPicPr>
          <p:nvPr/>
        </p:nvPicPr>
        <p:blipFill rotWithShape="1">
          <a:blip r:embed="rId3"/>
          <a:srcRect t="25714" r="6" b="2956"/>
          <a:stretch/>
        </p:blipFill>
        <p:spPr>
          <a:xfrm>
            <a:off x="49917" y="307730"/>
            <a:ext cx="4739574" cy="3997637"/>
          </a:xfrm>
          <a:prstGeom prst="rect">
            <a:avLst/>
          </a:prstGeom>
        </p:spPr>
      </p:pic>
      <p:pic>
        <p:nvPicPr>
          <p:cNvPr id="12" name="Picture 11" descr="Chart, line chart&#10;&#10;Description automatically generated">
            <a:extLst>
              <a:ext uri="{FF2B5EF4-FFF2-40B4-BE49-F238E27FC236}">
                <a16:creationId xmlns:a16="http://schemas.microsoft.com/office/drawing/2014/main" id="{B1DFF925-DD47-8A4B-9799-66C5DBF0758C}"/>
              </a:ext>
            </a:extLst>
          </p:cNvPr>
          <p:cNvPicPr>
            <a:picLocks noChangeAspect="1"/>
          </p:cNvPicPr>
          <p:nvPr/>
        </p:nvPicPr>
        <p:blipFill>
          <a:blip r:embed="rId4"/>
          <a:stretch>
            <a:fillRect/>
          </a:stretch>
        </p:blipFill>
        <p:spPr>
          <a:xfrm>
            <a:off x="5046133" y="7323"/>
            <a:ext cx="6909683" cy="4574617"/>
          </a:xfrm>
          <a:prstGeom prst="rect">
            <a:avLst/>
          </a:prstGeom>
        </p:spPr>
      </p:pic>
      <p:cxnSp>
        <p:nvCxnSpPr>
          <p:cNvPr id="37" name="Straight Connector 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05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836845" y="5321807"/>
            <a:ext cx="10762488" cy="1237583"/>
          </a:xfrm>
        </p:spPr>
        <p:txBody>
          <a:bodyPr vert="horz" lIns="91440" tIns="45720" rIns="91440" bIns="45720" rtlCol="0" anchor="b" anchorCtr="0">
            <a:normAutofit/>
          </a:bodyPr>
          <a:lstStyle/>
          <a:p>
            <a:pPr algn="ctr">
              <a:lnSpc>
                <a:spcPct val="90000"/>
              </a:lnSpc>
            </a:pPr>
            <a:r>
              <a:rPr lang="en-US" sz="3800" b="1" kern="1200" dirty="0">
                <a:solidFill>
                  <a:schemeClr val="tx1"/>
                </a:solidFill>
                <a:latin typeface="+mj-lt"/>
                <a:ea typeface="+mj-ea"/>
                <a:cs typeface="+mj-cs"/>
              </a:rPr>
              <a:t>Movies were released highest in month of September and Friday of week</a:t>
            </a:r>
          </a:p>
        </p:txBody>
      </p:sp>
      <p:pic>
        <p:nvPicPr>
          <p:cNvPr id="9" name="Picture Placeholder 8" descr="Chart, bar chart, histogram&#10;&#10;Description automatically generated">
            <a:extLst>
              <a:ext uri="{FF2B5EF4-FFF2-40B4-BE49-F238E27FC236}">
                <a16:creationId xmlns:a16="http://schemas.microsoft.com/office/drawing/2014/main" id="{26094DC6-5741-874B-9F09-54E68FEF61DD}"/>
              </a:ext>
            </a:extLst>
          </p:cNvPr>
          <p:cNvPicPr>
            <a:picLocks noGrp="1" noChangeAspect="1"/>
          </p:cNvPicPr>
          <p:nvPr>
            <p:ph type="pic" sz="quarter" idx="13"/>
          </p:nvPr>
        </p:nvPicPr>
        <p:blipFill rotWithShape="1">
          <a:blip r:embed="rId3"/>
          <a:srcRect t="-4699" r="-2342" b="2996"/>
          <a:stretch/>
        </p:blipFill>
        <p:spPr>
          <a:xfrm>
            <a:off x="353568" y="298610"/>
            <a:ext cx="5212073" cy="4912211"/>
          </a:xfrm>
          <a:prstGeom prst="rect">
            <a:avLst/>
          </a:prstGeom>
        </p:spPr>
      </p:pic>
      <p:cxnSp>
        <p:nvCxnSpPr>
          <p:cNvPr id="38" name="Straight Connector 37">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1845"/>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ollage of a person&#10;&#10;Description automatically generated with low confidence">
            <a:extLst>
              <a:ext uri="{FF2B5EF4-FFF2-40B4-BE49-F238E27FC236}">
                <a16:creationId xmlns:a16="http://schemas.microsoft.com/office/drawing/2014/main" id="{DEE6AEF6-27C7-0D47-9D93-345BAF033299}"/>
              </a:ext>
            </a:extLst>
          </p:cNvPr>
          <p:cNvPicPr>
            <a:picLocks noChangeAspect="1"/>
          </p:cNvPicPr>
          <p:nvPr/>
        </p:nvPicPr>
        <p:blipFill rotWithShape="1">
          <a:blip r:embed="rId4"/>
          <a:srcRect r="87" b="-2"/>
          <a:stretch/>
        </p:blipFill>
        <p:spPr>
          <a:xfrm>
            <a:off x="5818326" y="402693"/>
            <a:ext cx="6155541" cy="4808128"/>
          </a:xfrm>
          <a:prstGeom prst="rect">
            <a:avLst/>
          </a:prstGeom>
        </p:spPr>
      </p:pic>
    </p:spTree>
    <p:extLst>
      <p:ext uri="{BB962C8B-B14F-4D97-AF65-F5344CB8AC3E}">
        <p14:creationId xmlns:p14="http://schemas.microsoft.com/office/powerpoint/2010/main" val="35911046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alancing Act">
  <a:themeElements>
    <a:clrScheme name="Custom 1">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601</Words>
  <Application>Microsoft Macintosh PowerPoint</Application>
  <PresentationFormat>Widescreen</PresentationFormat>
  <Paragraphs>70</Paragraphs>
  <Slides>15</Slides>
  <Notes>11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Segoe UI</vt:lpstr>
      <vt:lpstr>Segoe UI Light</vt:lpstr>
      <vt:lpstr>Balancing Act</vt:lpstr>
      <vt:lpstr>Wellspring</vt:lpstr>
      <vt:lpstr>Star of the show</vt:lpstr>
      <vt:lpstr>Amusements</vt:lpstr>
      <vt:lpstr>Kaggle movie dataset</vt:lpstr>
      <vt:lpstr>Motivation                      </vt:lpstr>
      <vt:lpstr>Kaggle movie dataset</vt:lpstr>
      <vt:lpstr>Top 10 Highest Rated movies</vt:lpstr>
      <vt:lpstr>Top 10 Popular movies</vt:lpstr>
      <vt:lpstr>Top 10 Voted movies</vt:lpstr>
      <vt:lpstr>Movies Ratings Category</vt:lpstr>
      <vt:lpstr>Movies were released highest in 2010</vt:lpstr>
      <vt:lpstr>Movies were released highest in month of September and Friday of week</vt:lpstr>
      <vt:lpstr>Top Movies of decade by Ratings</vt:lpstr>
      <vt:lpstr>PowerPoint Presentation</vt:lpstr>
      <vt:lpstr>Movies were released highest in Year 2017</vt:lpstr>
      <vt:lpstr>1902-2021 </vt:lpstr>
      <vt:lpstr>Year 2021</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2022-01-25T22:41:52Z</dcterms:modified>
</cp:coreProperties>
</file>