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7" r:id="rId7"/>
    <p:sldId id="260" r:id="rId8"/>
    <p:sldId id="272" r:id="rId9"/>
    <p:sldId id="261" r:id="rId10"/>
    <p:sldId id="273" r:id="rId11"/>
    <p:sldId id="274" r:id="rId12"/>
    <p:sldId id="275" r:id="rId13"/>
    <p:sldId id="276" r:id="rId14"/>
    <p:sldId id="262" r:id="rId15"/>
    <p:sldId id="263" r:id="rId16"/>
    <p:sldId id="270" r:id="rId17"/>
    <p:sldId id="264" r:id="rId18"/>
    <p:sldId id="265" r:id="rId19"/>
    <p:sldId id="266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5AB4-404A-B031-082D-06A8FE3E6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83FB8-29CA-2143-673A-BBF354FF8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8D8FA-44DD-3AFA-358B-FFFE443F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A926-01D7-4248-A463-04DA720E0118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778DC-9C6D-A0F7-7386-48C6EDE2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6EA3-3AD7-611D-730B-F5ACE530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C11F-6650-B643-B69E-3F10627D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AAD-86B1-819D-E686-2C937BC4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4D676-35D2-5D71-E70A-8EA7F1211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79A65-2EA8-C65B-875E-220EFD0E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A926-01D7-4248-A463-04DA720E0118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89BCD-71FA-AE6C-2B82-D3D2F5CB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1BF3E-FEB8-FA83-C578-5CD7FFB1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C11F-6650-B643-B69E-3F10627D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DCC3C-CACF-0E66-1661-33A5324D6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B80BB-BC86-23B3-ADDD-AC9E51BB5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7D597-0532-5283-849C-19C0C576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A926-01D7-4248-A463-04DA720E0118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3A12-8276-14A1-E483-BC773A25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3277-40CB-4535-49EB-D90D5B22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C11F-6650-B643-B69E-3F10627D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1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B94E-BC15-E639-7943-371247A5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B6D0-67A5-64D7-65EF-B5AB1412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DCF6A-10B9-BA58-4B32-54808F20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A926-01D7-4248-A463-04DA720E0118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AB943-F6D9-AD2D-E2FD-9D139DE1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2625A-AD0A-7BD4-F0C8-FA6F7188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C11F-6650-B643-B69E-3F10627D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591E-79B0-CE59-E235-6BE41139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D61E0-BFEB-5AE5-3CE7-7657B0D2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14F8-2CD8-96B9-1C3B-C29B56EB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A926-01D7-4248-A463-04DA720E0118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6F01A-A0A0-79E0-A0F8-4FB5274D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0BD0D-B44B-354D-07CA-3A92578E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C11F-6650-B643-B69E-3F10627D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5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7440-F83E-F48C-61F7-66B5BF2D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CA2B-B8FE-09F0-0F33-2290870BC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4C446-14E5-7D8F-42E2-5C847AD5B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9825-175F-BF76-A0D3-8BFBBF0E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A926-01D7-4248-A463-04DA720E0118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8145C-9D11-872C-220B-2AF4743C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A9A84-6774-205B-51F8-2B655DFC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C11F-6650-B643-B69E-3F10627D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A47B-2795-40A3-BC6B-42B83B01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4C8F-BCD7-DC3A-BE5D-EFAB16893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B456-2714-7D55-5441-D493EDA86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E6E03-5671-99A0-60FF-A469F92CC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674D0-0433-115D-0FD4-CE79E346E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318A6-77C0-A627-D99B-D3A1FBDF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A926-01D7-4248-A463-04DA720E0118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616A8-FD38-23CE-C68F-E0EE7F11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8B377-7F32-680A-A203-4BD4D46F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C11F-6650-B643-B69E-3F10627D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1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9DCF-ED8C-8E19-6BCC-BBFFECCE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C7633-7EBF-1A1E-A4B4-A4A949BF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A926-01D7-4248-A463-04DA720E0118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29EAC-FF12-B158-54A8-3FCF47AF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2CA71-082D-A06C-3F71-D92D1D83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C11F-6650-B643-B69E-3F10627D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6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DE6AC-4636-CC53-DBDC-858D385E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A926-01D7-4248-A463-04DA720E0118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F3669-0B46-2E75-D708-1CE1193D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846C6-1DDD-E0FF-FB76-AFF2CB33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C11F-6650-B643-B69E-3F10627D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8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C6AF-BAAF-1496-AA95-E0C66B01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50725-0444-3DB8-6167-543A3DB6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6D6DA-823D-9957-7740-2C3D8255C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F48C3-C604-5C24-1718-195CCB6E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A926-01D7-4248-A463-04DA720E0118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4A181-3F57-C6A1-5D68-429B00F7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2CDBD-C33F-8EAD-AFAE-CAA12E90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C11F-6650-B643-B69E-3F10627D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A3DF-6904-2181-DEBE-AB59DB76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156B1-1002-2E7B-D717-B0D9A663B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D3E9D-5AB0-1FD1-E5A0-5BDC058FD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757E7-FC6A-15A8-02E7-6AC64F41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A926-01D7-4248-A463-04DA720E0118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F96D5-8428-AFD3-3CEE-BA0ACD42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5F199-8F6F-6519-D1C7-ECEFA387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C11F-6650-B643-B69E-3F10627D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3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5780B-2FE4-2CEA-F608-200B6C3F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6DB5D-D762-C35A-6B4A-CF6FC7C09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5F9A-F0C6-D8A8-4FEF-F83E4224C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9A926-01D7-4248-A463-04DA720E0118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21C26-6C7C-1763-022E-368A88AC5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A9170-D015-CC38-618B-811900355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BC11F-6650-B643-B69E-3F10627D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nanimad/the-oscar-award" TargetMode="External"/><Relationship Id="rId2" Type="http://schemas.openxmlformats.org/officeDocument/2006/relationships/hyperlink" Target="https://www.imd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shailx/imdb-movie-rating-dataset" TargetMode="External"/><Relationship Id="rId5" Type="http://schemas.openxmlformats.org/officeDocument/2006/relationships/hyperlink" Target="https://www.kaggle.com/datasets/tmdb/tmdb-movie-metadata" TargetMode="External"/><Relationship Id="rId4" Type="http://schemas.openxmlformats.org/officeDocument/2006/relationships/hyperlink" Target="https://www.kaggle.com/datasets/unanimad/golden-globe-award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2FDD-E167-16BA-B98D-DD0B152F2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Phase</a:t>
            </a:r>
            <a:r>
              <a:rPr lang="en-US" dirty="0"/>
              <a:t> 2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DA47F-F21A-F9B3-53F2-96785E10F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5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96A5-23C9-4D4B-AE8E-88222161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4A2FE09D-E8CB-2AC6-2057-29BBA3827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706" y="1690688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3977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FF16-0F92-34A3-3BB4-FAC6555B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diagram of different colored boxes&#10;&#10;Description automatically generated">
            <a:extLst>
              <a:ext uri="{FF2B5EF4-FFF2-40B4-BE49-F238E27FC236}">
                <a16:creationId xmlns:a16="http://schemas.microsoft.com/office/drawing/2014/main" id="{BC4363F2-70FC-F0C3-2D1B-F34B7D362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431" y="1837982"/>
            <a:ext cx="6658875" cy="4439250"/>
          </a:xfrm>
        </p:spPr>
      </p:pic>
    </p:spTree>
    <p:extLst>
      <p:ext uri="{BB962C8B-B14F-4D97-AF65-F5344CB8AC3E}">
        <p14:creationId xmlns:p14="http://schemas.microsoft.com/office/powerpoint/2010/main" val="127329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6AEE-2711-AF1D-8DF3-48075778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93C8D7-8B15-49A7-D483-6D307653E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9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1165-288F-8428-09E4-905471FC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FB6A9C4-C998-08D9-9B07-0252186C1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720-D627-F2EF-EB30-FDC4342D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Net Profits By Genres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55CD-D5F3-3C80-F292-DF4A8F67F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Distributions of genres</a:t>
            </a:r>
          </a:p>
          <a:p>
            <a:r>
              <a:rPr lang="en-US" dirty="0"/>
              <a:t>Top 10-5: expected revenue for 1 mil invested from linear regression</a:t>
            </a:r>
          </a:p>
          <a:p>
            <a:r>
              <a:rPr lang="en-US" dirty="0"/>
              <a:t>Budget histogram: entry point </a:t>
            </a:r>
          </a:p>
          <a:p>
            <a:r>
              <a:rPr lang="en-US" dirty="0"/>
              <a:t>Maybe what to avoid? </a:t>
            </a:r>
          </a:p>
        </p:txBody>
      </p:sp>
    </p:spTree>
    <p:extLst>
      <p:ext uri="{BB962C8B-B14F-4D97-AF65-F5344CB8AC3E}">
        <p14:creationId xmlns:p14="http://schemas.microsoft.com/office/powerpoint/2010/main" val="179943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2AB8-6C79-F1B2-55ED-263C181B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invest and what to avoid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4B11-8A6B-07DF-54F7-76427C59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table here per genre </a:t>
            </a:r>
            <a:r>
              <a:rPr lang="en-US" dirty="0" err="1"/>
              <a:t>roi</a:t>
            </a:r>
            <a:r>
              <a:rPr lang="en-US" dirty="0"/>
              <a:t> per mil and recommended entry budget</a:t>
            </a:r>
          </a:p>
        </p:txBody>
      </p:sp>
    </p:spTree>
    <p:extLst>
      <p:ext uri="{BB962C8B-B14F-4D97-AF65-F5344CB8AC3E}">
        <p14:creationId xmlns:p14="http://schemas.microsoft.com/office/powerpoint/2010/main" val="317363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D151-7489-0DF0-2C68-4563EF5D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% of movies per genre had </a:t>
            </a:r>
            <a:r>
              <a:rPr lang="en-US" dirty="0" err="1"/>
              <a:t>roi</a:t>
            </a:r>
            <a:r>
              <a:rPr lang="en-US" dirty="0"/>
              <a:t> &lt; 1 , &gt;1.5, &gt;2 &gt;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DF12-5C0B-B5EB-5589-6EAB0434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3 datasets:</a:t>
            </a:r>
          </a:p>
          <a:p>
            <a:r>
              <a:rPr lang="en-US" dirty="0"/>
              <a:t>1. PG Ratings Dataset for PG gross: Select Genre, budget, profit.</a:t>
            </a:r>
          </a:p>
          <a:p>
            <a:r>
              <a:rPr lang="en-US" dirty="0"/>
              <a:t>2. IMDB dataset for EDA and recommendations (plots)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Structure:</a:t>
            </a:r>
          </a:p>
          <a:p>
            <a:pPr marL="0" indent="0">
              <a:buNone/>
            </a:pPr>
            <a:r>
              <a:rPr lang="en-US" dirty="0"/>
              <a:t>1. Overview:</a:t>
            </a:r>
          </a:p>
          <a:p>
            <a:r>
              <a:rPr lang="en-US" dirty="0"/>
              <a:t>Top 10 genres since 2000 budget + gross</a:t>
            </a:r>
          </a:p>
          <a:p>
            <a:r>
              <a:rPr lang="en-US" dirty="0"/>
              <a:t>For each top 10, ratings and reviews</a:t>
            </a:r>
          </a:p>
          <a:p>
            <a:pPr marL="0" indent="0">
              <a:buNone/>
            </a:pPr>
            <a:r>
              <a:rPr lang="en-US" dirty="0"/>
              <a:t>2. Selection.</a:t>
            </a:r>
          </a:p>
          <a:p>
            <a:r>
              <a:rPr lang="en-US" dirty="0"/>
              <a:t>Narrow it down to 5 genres (using  combo )?</a:t>
            </a:r>
          </a:p>
          <a:p>
            <a:r>
              <a:rPr lang="en-US" dirty="0"/>
              <a:t>For each genre, fit linear regression and plot distribution for budget/Net profit (success and failure)</a:t>
            </a:r>
          </a:p>
          <a:p>
            <a:r>
              <a:rPr lang="en-US" dirty="0"/>
              <a:t>Conclusion:  Table of Genres, recommended budget, profit trends for each genre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Content rating (if applies).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Release date  </a:t>
            </a:r>
          </a:p>
          <a:p>
            <a:pPr marL="0" indent="0">
              <a:buNone/>
            </a:pPr>
            <a:r>
              <a:rPr lang="en-US" dirty="0"/>
              <a:t>5. Cast/crew awards  vs success</a:t>
            </a:r>
          </a:p>
          <a:p>
            <a:r>
              <a:rPr lang="en-US" dirty="0"/>
              <a:t>3. TMDB </a:t>
            </a:r>
            <a:r>
              <a:rPr lang="en-US" dirty="0" err="1"/>
              <a:t>Datset</a:t>
            </a:r>
            <a:r>
              <a:rPr lang="en-US" dirty="0"/>
              <a:t> (5000) + Awards dataset for cast/crew </a:t>
            </a:r>
            <a:r>
              <a:rPr lang="en-US" dirty="0" err="1"/>
              <a:t>icking</a:t>
            </a:r>
            <a:r>
              <a:rPr lang="en-US" dirty="0"/>
              <a:t> up top 10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2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D08A-32B5-2C47-B88A-F71055FF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Date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D78E-3829-9D64-F20D-D8981FD6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Proposed </a:t>
            </a:r>
          </a:p>
        </p:txBody>
      </p:sp>
    </p:spTree>
    <p:extLst>
      <p:ext uri="{BB962C8B-B14F-4D97-AF65-F5344CB8AC3E}">
        <p14:creationId xmlns:p14="http://schemas.microsoft.com/office/powerpoint/2010/main" val="1368756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E8D3-717D-6B59-ECC7-3F4B1D78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rating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8D3C-B8D3-2A26-B268-E964159A2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3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6861-F1E3-7C6F-06B0-961200B4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 and crew: using critically acclaimed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F35A-2875-3278-DF99-BF470019D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0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609F-AAB9-F531-0FF2-DAF47299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2E6-853D-66AE-46ED-A5523147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Helvetica" pitchFamily="2" charset="0"/>
              </a:rPr>
              <a:t>The company decided to start a new movie studio to create original movie content. 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Company doesn’t</a:t>
            </a:r>
            <a:r>
              <a:rPr lang="en-US" dirty="0">
                <a:effectLst/>
                <a:latin typeface="Helvetica" pitchFamily="2" charset="0"/>
              </a:rPr>
              <a:t> know anything about creating movies. 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Company’s objective is to obtain actionable insights on current high-performing and trending movies.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These insights will help company decide on what movies to make.</a:t>
            </a:r>
          </a:p>
        </p:txBody>
      </p:sp>
    </p:spTree>
    <p:extLst>
      <p:ext uri="{BB962C8B-B14F-4D97-AF65-F5344CB8AC3E}">
        <p14:creationId xmlns:p14="http://schemas.microsoft.com/office/powerpoint/2010/main" val="86227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4DA-5694-D705-B35D-3B3BECCB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9A7A-844B-CE1D-E52A-F442FD640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3464-39A0-02AE-3FDD-5B63524D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7C0B-35B8-ED2E-1498-725CEBD9F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5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BFEB-401A-E375-BB14-5C229E26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7677-EF8E-C638-ADDF-2FFD9CEB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most profitable movie genres.</a:t>
            </a:r>
          </a:p>
          <a:p>
            <a:r>
              <a:rPr lang="en-US" dirty="0"/>
              <a:t>Identify key movie metrics that have impact on movie success.</a:t>
            </a:r>
          </a:p>
          <a:p>
            <a:r>
              <a:rPr lang="en-US" dirty="0"/>
              <a:t>For each genre*, examine the effect of selected key metrics on movie’s box office performance.</a:t>
            </a:r>
          </a:p>
          <a:p>
            <a:r>
              <a:rPr lang="en-US" dirty="0"/>
              <a:t>Recommend metric values that would maximize the success for each genre*.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03AD8-5ABE-E1FE-C1F2-3A37A4B9E9A9}"/>
              </a:ext>
            </a:extLst>
          </p:cNvPr>
          <p:cNvSpPr txBox="1"/>
          <p:nvPr/>
        </p:nvSpPr>
        <p:spPr>
          <a:xfrm>
            <a:off x="838200" y="6488668"/>
            <a:ext cx="546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*In the context of available box office data for a genre  </a:t>
            </a:r>
          </a:p>
        </p:txBody>
      </p:sp>
    </p:spTree>
    <p:extLst>
      <p:ext uri="{BB962C8B-B14F-4D97-AF65-F5344CB8AC3E}">
        <p14:creationId xmlns:p14="http://schemas.microsoft.com/office/powerpoint/2010/main" val="425890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B0C5-7687-0DD1-EBC9-3F815D77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F7BB-9E7B-9C99-28DD-EA317E9A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effectLst/>
                <a:latin typeface="Helvetica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Kaggle:</a:t>
            </a:r>
          </a:p>
          <a:p>
            <a:pPr lvl="1"/>
            <a:r>
              <a:rPr lang="en-US" b="0" i="0" u="sng" dirty="0">
                <a:effectLst/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Oscar Awards</a:t>
            </a:r>
            <a:r>
              <a:rPr lang="en-US" b="0" i="0" u="sng" dirty="0">
                <a:effectLst/>
                <a:latin typeface="Helvetica" pitchFamily="2" charset="0"/>
              </a:rPr>
              <a:t>.</a:t>
            </a:r>
          </a:p>
          <a:p>
            <a:pPr lvl="1"/>
            <a:r>
              <a:rPr lang="en-US" b="0" i="0" u="sng" dirty="0">
                <a:effectLst/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Golden Globe Awards</a:t>
            </a:r>
            <a:r>
              <a:rPr lang="en-US" b="0" i="0" u="sng" dirty="0">
                <a:effectLst/>
                <a:latin typeface="Helvetica" pitchFamily="2" charset="0"/>
              </a:rPr>
              <a:t>.</a:t>
            </a:r>
          </a:p>
          <a:p>
            <a:pPr lvl="1"/>
            <a:r>
              <a:rPr lang="en-US" b="0" i="0" u="sng" dirty="0">
                <a:effectLst/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TMDB Dataset</a:t>
            </a:r>
            <a:r>
              <a:rPr lang="en-US" b="0" i="0" u="sng" dirty="0">
                <a:effectLst/>
                <a:latin typeface="Helvetica" pitchFamily="2" charset="0"/>
              </a:rPr>
              <a:t>*. </a:t>
            </a:r>
          </a:p>
          <a:p>
            <a:pPr lvl="1"/>
            <a:r>
              <a:rPr lang="en-US" b="0" i="0" u="sng" dirty="0">
                <a:effectLst/>
                <a:latin typeface="Helvetica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Movies with Content Ratings</a:t>
            </a:r>
            <a:r>
              <a:rPr lang="en-US" b="0" i="0" u="sng" dirty="0">
                <a:effectLst/>
                <a:latin typeface="Helvetica" pitchFamily="2" charset="0"/>
              </a:rPr>
              <a:t>*.</a:t>
            </a:r>
          </a:p>
          <a:p>
            <a:r>
              <a:rPr lang="en-US" dirty="0">
                <a:latin typeface="Helvetica" pitchFamily="2" charset="0"/>
              </a:rPr>
              <a:t>IMDB Dataset.</a:t>
            </a:r>
            <a:endParaRPr lang="en-US" b="0" i="0" u="sng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The Movie Dataset*.</a:t>
            </a:r>
          </a:p>
          <a:p>
            <a:pPr marL="0" indent="0">
              <a:buNone/>
            </a:pPr>
            <a:r>
              <a:rPr lang="en-US" b="0" i="0" u="sng" dirty="0">
                <a:effectLst/>
                <a:latin typeface="Helvetica" pitchFamily="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1BFC4-8599-628D-7E45-05457DE7D783}"/>
              </a:ext>
            </a:extLst>
          </p:cNvPr>
          <p:cNvSpPr txBox="1"/>
          <p:nvPr/>
        </p:nvSpPr>
        <p:spPr>
          <a:xfrm>
            <a:off x="1050325" y="6268051"/>
            <a:ext cx="3434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*Dataset has Budget/Gross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392-E383-0AAA-D07E-49A4D3C2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30117-8173-CFA4-20E7-1323A5F24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all datasets, we performed standard data cleaning.</a:t>
            </a:r>
          </a:p>
          <a:p>
            <a:r>
              <a:rPr lang="en-US" dirty="0"/>
              <a:t>We added cast and crew info IMDB and TMDB dataset.</a:t>
            </a:r>
          </a:p>
          <a:p>
            <a:r>
              <a:rPr lang="en-US" dirty="0"/>
              <a:t>We added budget information to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5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4E9A-7387-7CA8-717D-851EC2D2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4028-9920-C650-6133-354600B2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all datasets, we performed standard data cleaning</a:t>
            </a:r>
          </a:p>
        </p:txBody>
      </p:sp>
    </p:spTree>
    <p:extLst>
      <p:ext uri="{BB962C8B-B14F-4D97-AF65-F5344CB8AC3E}">
        <p14:creationId xmlns:p14="http://schemas.microsoft.com/office/powerpoint/2010/main" val="59623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0434-1C7C-06AB-CB4C-1BC5BD4F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123C-9795-FFC1-1033-5BCF536B9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Budget</a:t>
            </a:r>
          </a:p>
          <a:p>
            <a:r>
              <a:rPr lang="en-US" dirty="0"/>
              <a:t>Movie Net Profit = Movie Gross -  Movie Budget</a:t>
            </a:r>
          </a:p>
          <a:p>
            <a:r>
              <a:rPr lang="en-US" dirty="0"/>
              <a:t>Movie Genre</a:t>
            </a:r>
          </a:p>
          <a:p>
            <a:r>
              <a:rPr lang="en-US" dirty="0"/>
              <a:t>Release Time</a:t>
            </a:r>
          </a:p>
          <a:p>
            <a:r>
              <a:rPr lang="en-US" dirty="0"/>
              <a:t>Content Rating</a:t>
            </a:r>
          </a:p>
          <a:p>
            <a:r>
              <a:rPr lang="en-US" dirty="0"/>
              <a:t>Cast and Crew </a:t>
            </a:r>
          </a:p>
          <a:p>
            <a:r>
              <a:rPr lang="en-US" dirty="0"/>
              <a:t>Movie Reviews</a:t>
            </a:r>
          </a:p>
          <a:p>
            <a:r>
              <a:rPr lang="en-US" dirty="0"/>
              <a:t>Movie Rating</a:t>
            </a:r>
          </a:p>
        </p:txBody>
      </p:sp>
    </p:spTree>
    <p:extLst>
      <p:ext uri="{BB962C8B-B14F-4D97-AF65-F5344CB8AC3E}">
        <p14:creationId xmlns:p14="http://schemas.microsoft.com/office/powerpoint/2010/main" val="181929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5552-E84E-FE12-F8ED-3D41CDB6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 Trends</a:t>
            </a:r>
          </a:p>
        </p:txBody>
      </p:sp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370F817-C294-E773-2A57-41F8868E5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2172494"/>
            <a:ext cx="5486400" cy="3657600"/>
          </a:xfrm>
        </p:spPr>
      </p:pic>
      <p:pic>
        <p:nvPicPr>
          <p:cNvPr id="7" name="Picture 6" descr="A graph showing the trends of movie budget&#10;&#10;Description automatically generated">
            <a:extLst>
              <a:ext uri="{FF2B5EF4-FFF2-40B4-BE49-F238E27FC236}">
                <a16:creationId xmlns:a16="http://schemas.microsoft.com/office/drawing/2014/main" id="{23644589-646C-67EF-8D1F-5E965B072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16" y="2172494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3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8134-EA4B-E44A-39A3-61733B53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Top 10 Most Profitable Genres.</a:t>
            </a:r>
          </a:p>
        </p:txBody>
      </p:sp>
      <p:pic>
        <p:nvPicPr>
          <p:cNvPr id="13" name="Content Placeholder 12" descr="A screen shot of a graph&#10;&#10;Description automatically generated">
            <a:extLst>
              <a:ext uri="{FF2B5EF4-FFF2-40B4-BE49-F238E27FC236}">
                <a16:creationId xmlns:a16="http://schemas.microsoft.com/office/drawing/2014/main" id="{A3376AE8-DA14-38C0-9406-81D280BE4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342" y="1027906"/>
            <a:ext cx="5617026" cy="5748232"/>
          </a:xfrm>
        </p:spPr>
      </p:pic>
    </p:spTree>
    <p:extLst>
      <p:ext uri="{BB962C8B-B14F-4D97-AF65-F5344CB8AC3E}">
        <p14:creationId xmlns:p14="http://schemas.microsoft.com/office/powerpoint/2010/main" val="334657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9228</TotalTime>
  <Words>454</Words>
  <Application>Microsoft Macintosh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Helvetica</vt:lpstr>
      <vt:lpstr>Office Theme</vt:lpstr>
      <vt:lpstr>Phase 2 Project Presentation</vt:lpstr>
      <vt:lpstr>Business Problem.</vt:lpstr>
      <vt:lpstr>Proposed Solution.</vt:lpstr>
      <vt:lpstr>Datasets.</vt:lpstr>
      <vt:lpstr>Data Manipulation.</vt:lpstr>
      <vt:lpstr>Data Manipulation.</vt:lpstr>
      <vt:lpstr>Dataset Metrics</vt:lpstr>
      <vt:lpstr>Historic Trends</vt:lpstr>
      <vt:lpstr>Identifying Top 10 Most Profitable Genres.</vt:lpstr>
      <vt:lpstr>PowerPoint Presentation</vt:lpstr>
      <vt:lpstr>PowerPoint Presentation</vt:lpstr>
      <vt:lpstr>PowerPoint Presentation</vt:lpstr>
      <vt:lpstr>PowerPoint Presentation</vt:lpstr>
      <vt:lpstr>Movie Net Profits By Genres</vt:lpstr>
      <vt:lpstr>What to invest and what to avoid</vt:lpstr>
      <vt:lpstr>What % of movies per genre had roi &lt; 1 , &gt;1.5, &gt;2 &gt; 10</vt:lpstr>
      <vt:lpstr>Release Date Analysis</vt:lpstr>
      <vt:lpstr>Content rating analysis</vt:lpstr>
      <vt:lpstr>Cast and crew: using critically acclaimed 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 Project Presentation</dc:title>
  <dc:creator>Alexandra Yakovleva</dc:creator>
  <cp:lastModifiedBy>Alexandra Yakovleva</cp:lastModifiedBy>
  <cp:revision>14</cp:revision>
  <dcterms:created xsi:type="dcterms:W3CDTF">2024-03-29T23:50:12Z</dcterms:created>
  <dcterms:modified xsi:type="dcterms:W3CDTF">2024-04-09T02:56:18Z</dcterms:modified>
</cp:coreProperties>
</file>