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6" r:id="rId4"/>
    <p:sldId id="267" r:id="rId5"/>
    <p:sldId id="260" r:id="rId6"/>
    <p:sldId id="263" r:id="rId7"/>
    <p:sldId id="264" r:id="rId8"/>
    <p:sldId id="269" r:id="rId9"/>
    <p:sldId id="270" r:id="rId10"/>
    <p:sldId id="271" r:id="rId11"/>
    <p:sldId id="272" r:id="rId12"/>
    <p:sldId id="273" r:id="rId13"/>
    <p:sldId id="274" r:id="rId14"/>
    <p:sldId id="275" r:id="rId15"/>
    <p:sldId id="277" r:id="rId16"/>
    <p:sldId id="268" r:id="rId17"/>
    <p:sldId id="278" r:id="rId18"/>
    <p:sldId id="258" r:id="rId19"/>
    <p:sldId id="261"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8" autoAdjust="0"/>
    <p:restoredTop sz="94660"/>
  </p:normalViewPr>
  <p:slideViewPr>
    <p:cSldViewPr snapToGrid="0">
      <p:cViewPr varScale="1">
        <p:scale>
          <a:sx n="86" d="100"/>
          <a:sy n="86" d="100"/>
        </p:scale>
        <p:origin x="1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7/23/2020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7/23/2020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7/23/2020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7/23/2020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6.jpg"/><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8.jpg"/><Relationship Id="rId3" Type="http://schemas.microsoft.com/office/2007/relationships/hdphoto" Target="../media/hdphoto2.wdp"/><Relationship Id="rId7"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6.jpe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29.jp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epa.gov/outdoor-air-quality-data" TargetMode="External"/><Relationship Id="rId5" Type="http://schemas.openxmlformats.org/officeDocument/2006/relationships/hyperlink" Target="https://documenter.getpostman.com/" TargetMode="External"/><Relationship Id="rId4" Type="http://schemas.openxmlformats.org/officeDocument/2006/relationships/hyperlink" Target="https://aqicn.org/data-platform/covid19/verify/4bf7812e-385b-43e2-b819-e38ccb3d4c07"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a:extLst>
              <a:ext uri="{FF2B5EF4-FFF2-40B4-BE49-F238E27FC236}">
                <a16:creationId xmlns:a16="http://schemas.microsoft.com/office/drawing/2014/main" id="{B069B632-6A2C-45EB-988F-8D845D9BD1D7}"/>
              </a:ext>
            </a:extLst>
          </p:cNvPr>
          <p:cNvSpPr>
            <a:spLocks noGrp="1"/>
          </p:cNvSpPr>
          <p:nvPr>
            <p:ph type="subTitle" idx="1"/>
          </p:nvPr>
        </p:nvSpPr>
        <p:spPr>
          <a:xfrm>
            <a:off x="7964949" y="2633780"/>
            <a:ext cx="3141016" cy="3657601"/>
          </a:xfrm>
        </p:spPr>
        <p:txBody>
          <a:bodyPr anchor="ctr">
            <a:normAutofit/>
          </a:bodyPr>
          <a:lstStyle/>
          <a:p>
            <a:r>
              <a:rPr lang="en-US" sz="2400" dirty="0">
                <a:solidFill>
                  <a:schemeClr val="tx2"/>
                </a:solidFill>
              </a:rPr>
              <a:t>Team Members:</a:t>
            </a:r>
          </a:p>
          <a:p>
            <a:r>
              <a:rPr lang="en-US" sz="2400" dirty="0">
                <a:solidFill>
                  <a:schemeClr val="tx2"/>
                </a:solidFill>
              </a:rPr>
              <a:t>Abigail Pearson, Alexander Jutila, Karthik Puttichanda, &amp; Lekshmi Nair</a:t>
            </a:r>
          </a:p>
          <a:p>
            <a:endParaRPr lang="en-US" sz="2400" dirty="0">
              <a:solidFill>
                <a:schemeClr val="tx2"/>
              </a:solidFill>
            </a:endParaRPr>
          </a:p>
          <a:p>
            <a:r>
              <a:rPr lang="en-US" sz="2400" dirty="0">
                <a:solidFill>
                  <a:schemeClr val="tx2"/>
                </a:solidFill>
              </a:rPr>
              <a:t>July 23, 2020</a:t>
            </a:r>
          </a:p>
        </p:txBody>
      </p:sp>
      <p:grpSp>
        <p:nvGrpSpPr>
          <p:cNvPr id="10" name="Group 9">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11" name="Oval 10">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D714AAC9-9563-45C6-9EC2-7E8727794187}"/>
              </a:ext>
            </a:extLst>
          </p:cNvPr>
          <p:cNvSpPr>
            <a:spLocks noGrp="1"/>
          </p:cNvSpPr>
          <p:nvPr>
            <p:ph type="ctrTitle"/>
          </p:nvPr>
        </p:nvSpPr>
        <p:spPr>
          <a:xfrm>
            <a:off x="1717507" y="1316890"/>
            <a:ext cx="4606394" cy="4224216"/>
          </a:xfrm>
        </p:spPr>
        <p:txBody>
          <a:bodyPr>
            <a:normAutofit/>
          </a:bodyPr>
          <a:lstStyle/>
          <a:p>
            <a:pPr algn="ctr"/>
            <a:r>
              <a:rPr lang="en-US" sz="6000">
                <a:solidFill>
                  <a:srgbClr val="FFFFFF"/>
                </a:solidFill>
              </a:rPr>
              <a:t>COVAIR- Study Of Air Quality during Covid</a:t>
            </a:r>
          </a:p>
        </p:txBody>
      </p:sp>
      <p:sp>
        <p:nvSpPr>
          <p:cNvPr id="14" name="Rectangle 1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Smoke coming out of power plant">
            <a:extLst>
              <a:ext uri="{FF2B5EF4-FFF2-40B4-BE49-F238E27FC236}">
                <a16:creationId xmlns:a16="http://schemas.microsoft.com/office/drawing/2014/main" id="{F6818369-E1A2-4812-82E8-E175491313EE}"/>
              </a:ext>
            </a:extLst>
          </p:cNvPr>
          <p:cNvPicPr>
            <a:picLocks noChangeAspect="1"/>
          </p:cNvPicPr>
          <p:nvPr/>
        </p:nvPicPr>
        <p:blipFill>
          <a:blip r:embed="rId6"/>
          <a:stretch>
            <a:fillRect/>
          </a:stretch>
        </p:blipFill>
        <p:spPr>
          <a:xfrm>
            <a:off x="7964949" y="902086"/>
            <a:ext cx="2858756" cy="1905372"/>
          </a:xfrm>
          <a:prstGeom prst="rect">
            <a:avLst/>
          </a:prstGeom>
        </p:spPr>
      </p:pic>
    </p:spTree>
    <p:extLst>
      <p:ext uri="{BB962C8B-B14F-4D97-AF65-F5344CB8AC3E}">
        <p14:creationId xmlns:p14="http://schemas.microsoft.com/office/powerpoint/2010/main" val="187104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A272-A314-4E39-BD3C-1A81101A1FE5}"/>
              </a:ext>
            </a:extLst>
          </p:cNvPr>
          <p:cNvSpPr>
            <a:spLocks noGrp="1"/>
          </p:cNvSpPr>
          <p:nvPr>
            <p:ph type="title"/>
          </p:nvPr>
        </p:nvSpPr>
        <p:spPr/>
        <p:txBody>
          <a:bodyPr>
            <a:normAutofit/>
          </a:bodyPr>
          <a:lstStyle/>
          <a:p>
            <a:pPr algn="ctr"/>
            <a:r>
              <a:rPr lang="en-US" sz="12000" dirty="0"/>
              <a:t>US Cities</a:t>
            </a:r>
          </a:p>
        </p:txBody>
      </p:sp>
    </p:spTree>
    <p:extLst>
      <p:ext uri="{BB962C8B-B14F-4D97-AF65-F5344CB8AC3E}">
        <p14:creationId xmlns:p14="http://schemas.microsoft.com/office/powerpoint/2010/main" val="78349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8E3-AF42-48E9-B859-05DBACBF3779}"/>
              </a:ext>
            </a:extLst>
          </p:cNvPr>
          <p:cNvSpPr>
            <a:spLocks noGrp="1"/>
          </p:cNvSpPr>
          <p:nvPr>
            <p:ph type="title"/>
          </p:nvPr>
        </p:nvSpPr>
        <p:spPr>
          <a:xfrm>
            <a:off x="292928" y="53980"/>
            <a:ext cx="10058400" cy="1609344"/>
          </a:xfrm>
        </p:spPr>
        <p:txBody>
          <a:bodyPr/>
          <a:lstStyle/>
          <a:p>
            <a:r>
              <a:rPr lang="en-US" dirty="0"/>
              <a:t>Chicago PM 2.5</a:t>
            </a:r>
          </a:p>
        </p:txBody>
      </p:sp>
      <p:pic>
        <p:nvPicPr>
          <p:cNvPr id="4" name="Picture 3" descr="A screenshot of a cell phone&#10;&#10;Description automatically generated">
            <a:extLst>
              <a:ext uri="{FF2B5EF4-FFF2-40B4-BE49-F238E27FC236}">
                <a16:creationId xmlns:a16="http://schemas.microsoft.com/office/drawing/2014/main" id="{8A2B8ADC-591E-4BBE-B525-E7986B23079D}"/>
              </a:ext>
            </a:extLst>
          </p:cNvPr>
          <p:cNvPicPr>
            <a:picLocks noChangeAspect="1"/>
          </p:cNvPicPr>
          <p:nvPr/>
        </p:nvPicPr>
        <p:blipFill>
          <a:blip r:embed="rId2"/>
          <a:stretch>
            <a:fillRect/>
          </a:stretch>
        </p:blipFill>
        <p:spPr>
          <a:xfrm>
            <a:off x="536467" y="1294230"/>
            <a:ext cx="5455705" cy="363713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E96F709C-F676-4A34-8D14-B074DFA8605B}"/>
              </a:ext>
            </a:extLst>
          </p:cNvPr>
          <p:cNvPicPr>
            <a:picLocks noChangeAspect="1"/>
          </p:cNvPicPr>
          <p:nvPr/>
        </p:nvPicPr>
        <p:blipFill>
          <a:blip r:embed="rId3"/>
          <a:stretch>
            <a:fillRect/>
          </a:stretch>
        </p:blipFill>
        <p:spPr>
          <a:xfrm>
            <a:off x="6105525" y="1294229"/>
            <a:ext cx="5455705" cy="3637138"/>
          </a:xfrm>
          <a:prstGeom prst="rect">
            <a:avLst/>
          </a:prstGeom>
        </p:spPr>
      </p:pic>
      <p:sp>
        <p:nvSpPr>
          <p:cNvPr id="8" name="TextBox 7">
            <a:extLst>
              <a:ext uri="{FF2B5EF4-FFF2-40B4-BE49-F238E27FC236}">
                <a16:creationId xmlns:a16="http://schemas.microsoft.com/office/drawing/2014/main" id="{59255F94-BE63-49AF-B364-4CC098D747C8}"/>
              </a:ext>
            </a:extLst>
          </p:cNvPr>
          <p:cNvSpPr txBox="1"/>
          <p:nvPr/>
        </p:nvSpPr>
        <p:spPr>
          <a:xfrm>
            <a:off x="1206514" y="5076018"/>
            <a:ext cx="4115614" cy="923330"/>
          </a:xfrm>
          <a:prstGeom prst="rect">
            <a:avLst/>
          </a:prstGeom>
          <a:noFill/>
        </p:spPr>
        <p:txBody>
          <a:bodyPr wrap="none" rtlCol="0">
            <a:spAutoFit/>
          </a:bodyPr>
          <a:lstStyle/>
          <a:p>
            <a:pPr algn="ctr"/>
            <a:r>
              <a:rPr lang="en-US" dirty="0"/>
              <a:t>P Value = 0.0007</a:t>
            </a:r>
          </a:p>
          <a:p>
            <a:pPr algn="ctr"/>
            <a:r>
              <a:rPr lang="en-US" dirty="0"/>
              <a:t>Indicates significant difference in air </a:t>
            </a:r>
          </a:p>
          <a:p>
            <a:pPr algn="ctr"/>
            <a:r>
              <a:rPr lang="en-US" dirty="0"/>
              <a:t>quality between 2019 and 2020</a:t>
            </a:r>
          </a:p>
        </p:txBody>
      </p:sp>
      <p:sp>
        <p:nvSpPr>
          <p:cNvPr id="10" name="TextBox 9">
            <a:extLst>
              <a:ext uri="{FF2B5EF4-FFF2-40B4-BE49-F238E27FC236}">
                <a16:creationId xmlns:a16="http://schemas.microsoft.com/office/drawing/2014/main" id="{852367B1-0483-41F5-B07A-44164A4E3C65}"/>
              </a:ext>
            </a:extLst>
          </p:cNvPr>
          <p:cNvSpPr txBox="1"/>
          <p:nvPr/>
        </p:nvSpPr>
        <p:spPr>
          <a:xfrm>
            <a:off x="6983063" y="5076018"/>
            <a:ext cx="3700628" cy="646331"/>
          </a:xfrm>
          <a:prstGeom prst="rect">
            <a:avLst/>
          </a:prstGeom>
          <a:noFill/>
        </p:spPr>
        <p:txBody>
          <a:bodyPr wrap="none" rtlCol="0">
            <a:spAutoFit/>
          </a:bodyPr>
          <a:lstStyle/>
          <a:p>
            <a:pPr algn="ctr"/>
            <a:r>
              <a:rPr lang="en-US" dirty="0"/>
              <a:t>R Value = 0.006</a:t>
            </a:r>
          </a:p>
          <a:p>
            <a:pPr algn="ctr"/>
            <a:r>
              <a:rPr lang="en-US" dirty="0"/>
              <a:t>Correlation = None or Very Weak</a:t>
            </a:r>
          </a:p>
        </p:txBody>
      </p:sp>
    </p:spTree>
    <p:extLst>
      <p:ext uri="{BB962C8B-B14F-4D97-AF65-F5344CB8AC3E}">
        <p14:creationId xmlns:p14="http://schemas.microsoft.com/office/powerpoint/2010/main" val="217856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8E3-AF42-48E9-B859-05DBACBF3779}"/>
              </a:ext>
            </a:extLst>
          </p:cNvPr>
          <p:cNvSpPr>
            <a:spLocks noGrp="1"/>
          </p:cNvSpPr>
          <p:nvPr>
            <p:ph type="title"/>
          </p:nvPr>
        </p:nvSpPr>
        <p:spPr>
          <a:xfrm>
            <a:off x="292928" y="53980"/>
            <a:ext cx="10058400" cy="1609344"/>
          </a:xfrm>
        </p:spPr>
        <p:txBody>
          <a:bodyPr/>
          <a:lstStyle/>
          <a:p>
            <a:r>
              <a:rPr lang="en-US" dirty="0"/>
              <a:t>Chicago CO</a:t>
            </a:r>
          </a:p>
        </p:txBody>
      </p:sp>
      <p:pic>
        <p:nvPicPr>
          <p:cNvPr id="4" name="Picture 3">
            <a:extLst>
              <a:ext uri="{FF2B5EF4-FFF2-40B4-BE49-F238E27FC236}">
                <a16:creationId xmlns:a16="http://schemas.microsoft.com/office/drawing/2014/main" id="{8A2B8ADC-591E-4BBE-B525-E7986B23079D}"/>
              </a:ext>
            </a:extLst>
          </p:cNvPr>
          <p:cNvPicPr>
            <a:picLocks noChangeAspect="1"/>
          </p:cNvPicPr>
          <p:nvPr/>
        </p:nvPicPr>
        <p:blipFill>
          <a:blip r:embed="rId2"/>
          <a:srcRect/>
          <a:stretch/>
        </p:blipFill>
        <p:spPr>
          <a:xfrm>
            <a:off x="536467" y="1294230"/>
            <a:ext cx="5455705" cy="3637136"/>
          </a:xfrm>
          <a:prstGeom prst="rect">
            <a:avLst/>
          </a:prstGeom>
        </p:spPr>
      </p:pic>
      <p:pic>
        <p:nvPicPr>
          <p:cNvPr id="6" name="Picture 5">
            <a:extLst>
              <a:ext uri="{FF2B5EF4-FFF2-40B4-BE49-F238E27FC236}">
                <a16:creationId xmlns:a16="http://schemas.microsoft.com/office/drawing/2014/main" id="{E96F709C-F676-4A34-8D14-B074DFA8605B}"/>
              </a:ext>
            </a:extLst>
          </p:cNvPr>
          <p:cNvPicPr>
            <a:picLocks noChangeAspect="1"/>
          </p:cNvPicPr>
          <p:nvPr/>
        </p:nvPicPr>
        <p:blipFill>
          <a:blip r:embed="rId3"/>
          <a:srcRect/>
          <a:stretch/>
        </p:blipFill>
        <p:spPr>
          <a:xfrm>
            <a:off x="6105525" y="1294230"/>
            <a:ext cx="5455705" cy="3637136"/>
          </a:xfrm>
          <a:prstGeom prst="rect">
            <a:avLst/>
          </a:prstGeom>
        </p:spPr>
      </p:pic>
      <p:sp>
        <p:nvSpPr>
          <p:cNvPr id="8" name="TextBox 7">
            <a:extLst>
              <a:ext uri="{FF2B5EF4-FFF2-40B4-BE49-F238E27FC236}">
                <a16:creationId xmlns:a16="http://schemas.microsoft.com/office/drawing/2014/main" id="{59255F94-BE63-49AF-B364-4CC098D747C8}"/>
              </a:ext>
            </a:extLst>
          </p:cNvPr>
          <p:cNvSpPr txBox="1"/>
          <p:nvPr/>
        </p:nvSpPr>
        <p:spPr>
          <a:xfrm>
            <a:off x="1206514" y="5076018"/>
            <a:ext cx="4115614" cy="923330"/>
          </a:xfrm>
          <a:prstGeom prst="rect">
            <a:avLst/>
          </a:prstGeom>
          <a:noFill/>
        </p:spPr>
        <p:txBody>
          <a:bodyPr wrap="none" rtlCol="0">
            <a:spAutoFit/>
          </a:bodyPr>
          <a:lstStyle/>
          <a:p>
            <a:pPr algn="ctr"/>
            <a:r>
              <a:rPr lang="en-US" dirty="0"/>
              <a:t>P Value = </a:t>
            </a:r>
            <a:r>
              <a:rPr lang="en-US" b="0" i="0" dirty="0">
                <a:solidFill>
                  <a:srgbClr val="000000"/>
                </a:solidFill>
                <a:effectLst/>
                <a:latin typeface="Roboto"/>
              </a:rPr>
              <a:t>5.68E-23</a:t>
            </a:r>
          </a:p>
          <a:p>
            <a:pPr algn="ctr"/>
            <a:r>
              <a:rPr lang="en-US" dirty="0"/>
              <a:t>Indicates significant difference in air </a:t>
            </a:r>
          </a:p>
          <a:p>
            <a:pPr algn="ctr"/>
            <a:r>
              <a:rPr lang="en-US" dirty="0"/>
              <a:t>quality between 2019 and 2020</a:t>
            </a:r>
          </a:p>
        </p:txBody>
      </p:sp>
      <p:sp>
        <p:nvSpPr>
          <p:cNvPr id="10" name="TextBox 9">
            <a:extLst>
              <a:ext uri="{FF2B5EF4-FFF2-40B4-BE49-F238E27FC236}">
                <a16:creationId xmlns:a16="http://schemas.microsoft.com/office/drawing/2014/main" id="{852367B1-0483-41F5-B07A-44164A4E3C65}"/>
              </a:ext>
            </a:extLst>
          </p:cNvPr>
          <p:cNvSpPr txBox="1"/>
          <p:nvPr/>
        </p:nvSpPr>
        <p:spPr>
          <a:xfrm>
            <a:off x="7708260" y="5076018"/>
            <a:ext cx="2250231" cy="646331"/>
          </a:xfrm>
          <a:prstGeom prst="rect">
            <a:avLst/>
          </a:prstGeom>
          <a:noFill/>
        </p:spPr>
        <p:txBody>
          <a:bodyPr wrap="none" rtlCol="0">
            <a:spAutoFit/>
          </a:bodyPr>
          <a:lstStyle/>
          <a:p>
            <a:pPr algn="ctr"/>
            <a:r>
              <a:rPr lang="en-US" dirty="0"/>
              <a:t>R Value = 0.4</a:t>
            </a:r>
          </a:p>
          <a:p>
            <a:pPr algn="ctr"/>
            <a:r>
              <a:rPr lang="en-US" dirty="0"/>
              <a:t>Correlation = Weak</a:t>
            </a:r>
          </a:p>
        </p:txBody>
      </p:sp>
    </p:spTree>
    <p:extLst>
      <p:ext uri="{BB962C8B-B14F-4D97-AF65-F5344CB8AC3E}">
        <p14:creationId xmlns:p14="http://schemas.microsoft.com/office/powerpoint/2010/main" val="42874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8E3-AF42-48E9-B859-05DBACBF3779}"/>
              </a:ext>
            </a:extLst>
          </p:cNvPr>
          <p:cNvSpPr>
            <a:spLocks noGrp="1"/>
          </p:cNvSpPr>
          <p:nvPr>
            <p:ph type="title"/>
          </p:nvPr>
        </p:nvSpPr>
        <p:spPr>
          <a:xfrm>
            <a:off x="292928" y="53980"/>
            <a:ext cx="10058400" cy="1609344"/>
          </a:xfrm>
        </p:spPr>
        <p:txBody>
          <a:bodyPr/>
          <a:lstStyle/>
          <a:p>
            <a:r>
              <a:rPr lang="en-US" dirty="0"/>
              <a:t>Omaha pm2.5</a:t>
            </a:r>
          </a:p>
        </p:txBody>
      </p:sp>
      <p:pic>
        <p:nvPicPr>
          <p:cNvPr id="4" name="Picture 3">
            <a:extLst>
              <a:ext uri="{FF2B5EF4-FFF2-40B4-BE49-F238E27FC236}">
                <a16:creationId xmlns:a16="http://schemas.microsoft.com/office/drawing/2014/main" id="{8A2B8ADC-591E-4BBE-B525-E7986B23079D}"/>
              </a:ext>
            </a:extLst>
          </p:cNvPr>
          <p:cNvPicPr>
            <a:picLocks noChangeAspect="1"/>
          </p:cNvPicPr>
          <p:nvPr/>
        </p:nvPicPr>
        <p:blipFill>
          <a:blip r:embed="rId2"/>
          <a:srcRect/>
          <a:stretch/>
        </p:blipFill>
        <p:spPr>
          <a:xfrm>
            <a:off x="536467" y="1294230"/>
            <a:ext cx="5455705" cy="3637136"/>
          </a:xfrm>
          <a:prstGeom prst="rect">
            <a:avLst/>
          </a:prstGeom>
        </p:spPr>
      </p:pic>
      <p:pic>
        <p:nvPicPr>
          <p:cNvPr id="6" name="Picture 5">
            <a:extLst>
              <a:ext uri="{FF2B5EF4-FFF2-40B4-BE49-F238E27FC236}">
                <a16:creationId xmlns:a16="http://schemas.microsoft.com/office/drawing/2014/main" id="{E96F709C-F676-4A34-8D14-B074DFA8605B}"/>
              </a:ext>
            </a:extLst>
          </p:cNvPr>
          <p:cNvPicPr>
            <a:picLocks noChangeAspect="1"/>
          </p:cNvPicPr>
          <p:nvPr/>
        </p:nvPicPr>
        <p:blipFill>
          <a:blip r:embed="rId3"/>
          <a:srcRect/>
          <a:stretch/>
        </p:blipFill>
        <p:spPr>
          <a:xfrm>
            <a:off x="6105525" y="1294230"/>
            <a:ext cx="5455705" cy="3637136"/>
          </a:xfrm>
          <a:prstGeom prst="rect">
            <a:avLst/>
          </a:prstGeom>
        </p:spPr>
      </p:pic>
      <p:sp>
        <p:nvSpPr>
          <p:cNvPr id="8" name="TextBox 7">
            <a:extLst>
              <a:ext uri="{FF2B5EF4-FFF2-40B4-BE49-F238E27FC236}">
                <a16:creationId xmlns:a16="http://schemas.microsoft.com/office/drawing/2014/main" id="{59255F94-BE63-49AF-B364-4CC098D747C8}"/>
              </a:ext>
            </a:extLst>
          </p:cNvPr>
          <p:cNvSpPr txBox="1"/>
          <p:nvPr/>
        </p:nvSpPr>
        <p:spPr>
          <a:xfrm>
            <a:off x="1044611" y="5076018"/>
            <a:ext cx="4439421" cy="923330"/>
          </a:xfrm>
          <a:prstGeom prst="rect">
            <a:avLst/>
          </a:prstGeom>
          <a:noFill/>
        </p:spPr>
        <p:txBody>
          <a:bodyPr wrap="none" rtlCol="0">
            <a:spAutoFit/>
          </a:bodyPr>
          <a:lstStyle/>
          <a:p>
            <a:pPr algn="ctr"/>
            <a:r>
              <a:rPr lang="en-US" dirty="0"/>
              <a:t>P Value = 0.4</a:t>
            </a:r>
          </a:p>
          <a:p>
            <a:pPr algn="ctr"/>
            <a:r>
              <a:rPr lang="en-US" dirty="0"/>
              <a:t>Indicates </a:t>
            </a:r>
            <a:r>
              <a:rPr lang="en-US" dirty="0">
                <a:solidFill>
                  <a:srgbClr val="FF0000"/>
                </a:solidFill>
              </a:rPr>
              <a:t>no</a:t>
            </a:r>
            <a:r>
              <a:rPr lang="en-US" dirty="0"/>
              <a:t> significant difference in air </a:t>
            </a:r>
          </a:p>
          <a:p>
            <a:pPr algn="ctr"/>
            <a:r>
              <a:rPr lang="en-US" dirty="0"/>
              <a:t>quality between 2019 and 2020</a:t>
            </a:r>
          </a:p>
        </p:txBody>
      </p:sp>
      <p:sp>
        <p:nvSpPr>
          <p:cNvPr id="10" name="TextBox 9">
            <a:extLst>
              <a:ext uri="{FF2B5EF4-FFF2-40B4-BE49-F238E27FC236}">
                <a16:creationId xmlns:a16="http://schemas.microsoft.com/office/drawing/2014/main" id="{852367B1-0483-41F5-B07A-44164A4E3C65}"/>
              </a:ext>
            </a:extLst>
          </p:cNvPr>
          <p:cNvSpPr txBox="1"/>
          <p:nvPr/>
        </p:nvSpPr>
        <p:spPr>
          <a:xfrm>
            <a:off x="6983063" y="5076018"/>
            <a:ext cx="3700628" cy="646331"/>
          </a:xfrm>
          <a:prstGeom prst="rect">
            <a:avLst/>
          </a:prstGeom>
          <a:noFill/>
        </p:spPr>
        <p:txBody>
          <a:bodyPr wrap="none" rtlCol="0">
            <a:spAutoFit/>
          </a:bodyPr>
          <a:lstStyle/>
          <a:p>
            <a:pPr algn="ctr"/>
            <a:r>
              <a:rPr lang="en-US" dirty="0"/>
              <a:t>R Value = 0.18</a:t>
            </a:r>
          </a:p>
          <a:p>
            <a:pPr algn="ctr"/>
            <a:r>
              <a:rPr lang="en-US" dirty="0"/>
              <a:t>Correlation = None or Very Weak</a:t>
            </a:r>
          </a:p>
        </p:txBody>
      </p:sp>
    </p:spTree>
    <p:extLst>
      <p:ext uri="{BB962C8B-B14F-4D97-AF65-F5344CB8AC3E}">
        <p14:creationId xmlns:p14="http://schemas.microsoft.com/office/powerpoint/2010/main" val="247121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8E3-AF42-48E9-B859-05DBACBF3779}"/>
              </a:ext>
            </a:extLst>
          </p:cNvPr>
          <p:cNvSpPr>
            <a:spLocks noGrp="1"/>
          </p:cNvSpPr>
          <p:nvPr>
            <p:ph type="title"/>
          </p:nvPr>
        </p:nvSpPr>
        <p:spPr>
          <a:xfrm>
            <a:off x="292928" y="53980"/>
            <a:ext cx="10058400" cy="1609344"/>
          </a:xfrm>
        </p:spPr>
        <p:txBody>
          <a:bodyPr/>
          <a:lstStyle/>
          <a:p>
            <a:r>
              <a:rPr lang="en-US" dirty="0"/>
              <a:t>Omaha CO</a:t>
            </a:r>
          </a:p>
        </p:txBody>
      </p:sp>
      <p:pic>
        <p:nvPicPr>
          <p:cNvPr id="4" name="Picture 3">
            <a:extLst>
              <a:ext uri="{FF2B5EF4-FFF2-40B4-BE49-F238E27FC236}">
                <a16:creationId xmlns:a16="http://schemas.microsoft.com/office/drawing/2014/main" id="{8A2B8ADC-591E-4BBE-B525-E7986B23079D}"/>
              </a:ext>
            </a:extLst>
          </p:cNvPr>
          <p:cNvPicPr>
            <a:picLocks noChangeAspect="1"/>
          </p:cNvPicPr>
          <p:nvPr/>
        </p:nvPicPr>
        <p:blipFill>
          <a:blip r:embed="rId2"/>
          <a:srcRect/>
          <a:stretch/>
        </p:blipFill>
        <p:spPr>
          <a:xfrm>
            <a:off x="536467" y="1294230"/>
            <a:ext cx="5455705" cy="3637136"/>
          </a:xfrm>
          <a:prstGeom prst="rect">
            <a:avLst/>
          </a:prstGeom>
        </p:spPr>
      </p:pic>
      <p:pic>
        <p:nvPicPr>
          <p:cNvPr id="6" name="Picture 5">
            <a:extLst>
              <a:ext uri="{FF2B5EF4-FFF2-40B4-BE49-F238E27FC236}">
                <a16:creationId xmlns:a16="http://schemas.microsoft.com/office/drawing/2014/main" id="{E96F709C-F676-4A34-8D14-B074DFA8605B}"/>
              </a:ext>
            </a:extLst>
          </p:cNvPr>
          <p:cNvPicPr>
            <a:picLocks noChangeAspect="1"/>
          </p:cNvPicPr>
          <p:nvPr/>
        </p:nvPicPr>
        <p:blipFill>
          <a:blip r:embed="rId3"/>
          <a:srcRect/>
          <a:stretch/>
        </p:blipFill>
        <p:spPr>
          <a:xfrm>
            <a:off x="6308314" y="1294229"/>
            <a:ext cx="5050126" cy="3637138"/>
          </a:xfrm>
          <a:prstGeom prst="rect">
            <a:avLst/>
          </a:prstGeom>
        </p:spPr>
      </p:pic>
      <p:sp>
        <p:nvSpPr>
          <p:cNvPr id="8" name="TextBox 7">
            <a:extLst>
              <a:ext uri="{FF2B5EF4-FFF2-40B4-BE49-F238E27FC236}">
                <a16:creationId xmlns:a16="http://schemas.microsoft.com/office/drawing/2014/main" id="{59255F94-BE63-49AF-B364-4CC098D747C8}"/>
              </a:ext>
            </a:extLst>
          </p:cNvPr>
          <p:cNvSpPr txBox="1"/>
          <p:nvPr/>
        </p:nvSpPr>
        <p:spPr>
          <a:xfrm>
            <a:off x="1206514" y="5076018"/>
            <a:ext cx="4115614" cy="923330"/>
          </a:xfrm>
          <a:prstGeom prst="rect">
            <a:avLst/>
          </a:prstGeom>
          <a:noFill/>
        </p:spPr>
        <p:txBody>
          <a:bodyPr wrap="none" rtlCol="0">
            <a:spAutoFit/>
          </a:bodyPr>
          <a:lstStyle/>
          <a:p>
            <a:pPr algn="ctr"/>
            <a:r>
              <a:rPr lang="en-US" dirty="0"/>
              <a:t>P Value = 0.004</a:t>
            </a:r>
          </a:p>
          <a:p>
            <a:pPr algn="ctr"/>
            <a:r>
              <a:rPr lang="en-US" dirty="0"/>
              <a:t>Indicates significant difference in air </a:t>
            </a:r>
          </a:p>
          <a:p>
            <a:pPr algn="ctr"/>
            <a:r>
              <a:rPr lang="en-US" dirty="0"/>
              <a:t>quality between 2019 and 2020</a:t>
            </a:r>
          </a:p>
        </p:txBody>
      </p:sp>
      <p:sp>
        <p:nvSpPr>
          <p:cNvPr id="10" name="TextBox 9">
            <a:extLst>
              <a:ext uri="{FF2B5EF4-FFF2-40B4-BE49-F238E27FC236}">
                <a16:creationId xmlns:a16="http://schemas.microsoft.com/office/drawing/2014/main" id="{852367B1-0483-41F5-B07A-44164A4E3C65}"/>
              </a:ext>
            </a:extLst>
          </p:cNvPr>
          <p:cNvSpPr txBox="1"/>
          <p:nvPr/>
        </p:nvSpPr>
        <p:spPr>
          <a:xfrm>
            <a:off x="6983063" y="5076018"/>
            <a:ext cx="3700628" cy="646331"/>
          </a:xfrm>
          <a:prstGeom prst="rect">
            <a:avLst/>
          </a:prstGeom>
          <a:noFill/>
        </p:spPr>
        <p:txBody>
          <a:bodyPr wrap="none" rtlCol="0">
            <a:spAutoFit/>
          </a:bodyPr>
          <a:lstStyle/>
          <a:p>
            <a:pPr algn="ctr"/>
            <a:r>
              <a:rPr lang="en-US" dirty="0"/>
              <a:t>R Value = 0.02</a:t>
            </a:r>
          </a:p>
          <a:p>
            <a:pPr algn="ctr"/>
            <a:r>
              <a:rPr lang="en-US" dirty="0"/>
              <a:t>Correlation = None or Very Weak</a:t>
            </a:r>
          </a:p>
        </p:txBody>
      </p:sp>
    </p:spTree>
    <p:extLst>
      <p:ext uri="{BB962C8B-B14F-4D97-AF65-F5344CB8AC3E}">
        <p14:creationId xmlns:p14="http://schemas.microsoft.com/office/powerpoint/2010/main" val="1312263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8E3-AF42-48E9-B859-05DBACBF3779}"/>
              </a:ext>
            </a:extLst>
          </p:cNvPr>
          <p:cNvSpPr>
            <a:spLocks noGrp="1"/>
          </p:cNvSpPr>
          <p:nvPr>
            <p:ph type="title"/>
          </p:nvPr>
        </p:nvSpPr>
        <p:spPr>
          <a:xfrm>
            <a:off x="292928" y="53980"/>
            <a:ext cx="10058400" cy="1609344"/>
          </a:xfrm>
        </p:spPr>
        <p:txBody>
          <a:bodyPr/>
          <a:lstStyle/>
          <a:p>
            <a:r>
              <a:rPr lang="en-US" dirty="0"/>
              <a:t>SUMMARY</a:t>
            </a:r>
          </a:p>
        </p:txBody>
      </p:sp>
      <p:sp>
        <p:nvSpPr>
          <p:cNvPr id="5" name="TextBox 4">
            <a:extLst>
              <a:ext uri="{FF2B5EF4-FFF2-40B4-BE49-F238E27FC236}">
                <a16:creationId xmlns:a16="http://schemas.microsoft.com/office/drawing/2014/main" id="{99DD6A32-9FAE-438B-9A39-D5DF5E2E29CD}"/>
              </a:ext>
            </a:extLst>
          </p:cNvPr>
          <p:cNvSpPr txBox="1"/>
          <p:nvPr/>
        </p:nvSpPr>
        <p:spPr>
          <a:xfrm>
            <a:off x="548101" y="1185624"/>
            <a:ext cx="10715625" cy="5816977"/>
          </a:xfrm>
          <a:prstGeom prst="rect">
            <a:avLst/>
          </a:prstGeom>
          <a:noFill/>
        </p:spPr>
        <p:txBody>
          <a:bodyPr wrap="square" rtlCol="0">
            <a:spAutoFit/>
          </a:bodyPr>
          <a:lstStyle/>
          <a:p>
            <a:r>
              <a:rPr lang="en-US" sz="1400" dirty="0"/>
              <a:t>AIR QUALITY for COUNTRIES (US, JP, IT, SP, GR, NZ, BR, IN, NZ)</a:t>
            </a:r>
          </a:p>
          <a:p>
            <a:pPr marL="285750" indent="-285750">
              <a:buFont typeface="Arial" panose="020B0604020202020204" pitchFamily="34" charset="0"/>
              <a:buChar char="•"/>
            </a:pPr>
            <a:r>
              <a:rPr lang="en-US" sz="1400" dirty="0"/>
              <a:t>Based on P values,</a:t>
            </a:r>
          </a:p>
          <a:p>
            <a:r>
              <a:rPr lang="en-US" sz="1400" dirty="0"/>
              <a:t>	1)  PM25 improvements were observed in JP, IT, NZ, GR, SP, BR &amp; IN</a:t>
            </a:r>
          </a:p>
          <a:p>
            <a:r>
              <a:rPr lang="en-US" sz="1400" dirty="0"/>
              <a:t>	2)  CO improvements were observed in IT, SP, BR, IN, NZ &amp;US</a:t>
            </a:r>
          </a:p>
          <a:p>
            <a:r>
              <a:rPr lang="en-US" sz="1400" dirty="0"/>
              <a:t>	3)  NO2 improvements were observed in IT, SP, BR, IN, US, GR &amp; JP</a:t>
            </a:r>
          </a:p>
          <a:p>
            <a:endParaRPr lang="en-US" sz="1400" dirty="0"/>
          </a:p>
          <a:p>
            <a:r>
              <a:rPr lang="en-US" sz="1400" dirty="0"/>
              <a:t>CONCLUSIONS:  </a:t>
            </a:r>
          </a:p>
          <a:p>
            <a:pPr marL="285750" indent="-285750">
              <a:buFont typeface="Arial" panose="020B0604020202020204" pitchFamily="34" charset="0"/>
              <a:buChar char="•"/>
            </a:pPr>
            <a:r>
              <a:rPr lang="en-US" sz="1400" dirty="0"/>
              <a:t>Shutdowns across the globe had an effect on the Air Quality parameters.</a:t>
            </a:r>
          </a:p>
          <a:p>
            <a:pPr marL="285750" indent="-285750">
              <a:buFont typeface="Arial" panose="020B0604020202020204" pitchFamily="34" charset="0"/>
              <a:buChar char="•"/>
            </a:pPr>
            <a:r>
              <a:rPr lang="en-US" sz="1400" dirty="0"/>
              <a:t>Data indicates that reduced industrial activity and vehicle emissions helped improve air quality parameters.</a:t>
            </a:r>
          </a:p>
          <a:p>
            <a:pPr marL="285750" indent="-285750">
              <a:buFont typeface="Arial" panose="020B0604020202020204" pitchFamily="34" charset="0"/>
              <a:buChar char="•"/>
            </a:pPr>
            <a:r>
              <a:rPr lang="en-US" sz="1400" dirty="0"/>
              <a:t>City data from Boston and Chicago show that during the shut down period( resulting in reduced vehicular emissions and industrial activity) shows an improvement in Air Quality parameters, when compared to 2019.</a:t>
            </a:r>
          </a:p>
          <a:p>
            <a:endParaRPr lang="en-US" sz="1400" dirty="0"/>
          </a:p>
          <a:p>
            <a:r>
              <a:rPr lang="en-US" sz="1400" dirty="0"/>
              <a:t> COVID CASES vs AIR QUALITY for COUNTRIES </a:t>
            </a:r>
          </a:p>
          <a:p>
            <a:r>
              <a:rPr lang="en-US" sz="1400" dirty="0"/>
              <a:t>Based on correlation values,</a:t>
            </a:r>
          </a:p>
          <a:p>
            <a:r>
              <a:rPr lang="en-US" sz="1400" dirty="0"/>
              <a:t>	1)  PM25 – strong to moderate negative correlation observed in IT, SP, BR &amp; IN</a:t>
            </a:r>
          </a:p>
          <a:p>
            <a:r>
              <a:rPr lang="en-US" sz="1400" dirty="0"/>
              <a:t>	2)  CO - strong to moderate negative correlation in JP, IT, SP, BR &amp; IN</a:t>
            </a:r>
          </a:p>
          <a:p>
            <a:r>
              <a:rPr lang="en-US" sz="1400" dirty="0"/>
              <a:t>	3)  NO2-  strong to moderate negative correlation in IT, SP, BR, IN, US,  &amp; JP</a:t>
            </a:r>
          </a:p>
          <a:p>
            <a:endParaRPr lang="en-US" sz="1400" dirty="0"/>
          </a:p>
          <a:p>
            <a:r>
              <a:rPr lang="en-US" sz="1400" dirty="0"/>
              <a:t>CONCLUSIONS:  </a:t>
            </a:r>
          </a:p>
          <a:p>
            <a:pPr marL="285750" indent="-285750">
              <a:buFont typeface="Arial" panose="020B0604020202020204" pitchFamily="34" charset="0"/>
              <a:buChar char="•"/>
            </a:pPr>
            <a:r>
              <a:rPr lang="en-US" sz="1400" dirty="0"/>
              <a:t>Countries with high COVID cases show a relationship with improved Air Quality parameters</a:t>
            </a:r>
          </a:p>
          <a:p>
            <a:pPr marL="285750" indent="-285750">
              <a:buFont typeface="Arial" panose="020B0604020202020204" pitchFamily="34" charset="0"/>
              <a:buChar char="•"/>
            </a:pPr>
            <a:r>
              <a:rPr lang="en-US" sz="1400" dirty="0"/>
              <a:t>The negative correlation indicates that the rise in </a:t>
            </a:r>
            <a:r>
              <a:rPr lang="en-US" sz="1400" dirty="0" err="1"/>
              <a:t>Covid</a:t>
            </a:r>
            <a:r>
              <a:rPr lang="en-US" sz="1400" dirty="0"/>
              <a:t> cases (X variable) resulted in the reduced air Quality parameters (Y variable).</a:t>
            </a:r>
          </a:p>
          <a:p>
            <a:pPr marL="285750" indent="-285750">
              <a:buFont typeface="Arial" panose="020B0604020202020204" pitchFamily="34" charset="0"/>
              <a:buChar char="•"/>
            </a:pPr>
            <a:r>
              <a:rPr lang="en-US" sz="1400" dirty="0"/>
              <a:t>The US is an outlier among countries as all parts of the country did not completely shutdown thus showing air quality improvements in only certain cities ( Boston, Chicago).</a:t>
            </a:r>
          </a:p>
          <a:p>
            <a:endParaRPr lang="en-US" dirty="0"/>
          </a:p>
          <a:p>
            <a:endParaRPr lang="en-US" dirty="0"/>
          </a:p>
        </p:txBody>
      </p:sp>
    </p:spTree>
    <p:extLst>
      <p:ext uri="{BB962C8B-B14F-4D97-AF65-F5344CB8AC3E}">
        <p14:creationId xmlns:p14="http://schemas.microsoft.com/office/powerpoint/2010/main" val="253261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D57A997F-57D3-4F47-B77A-14DE76B50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5B304EBC-E1F0-4042-84B1-65AD44AB1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30F5971A-100F-43B9-AF60-FD95A592D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B34AA403-A228-4305-AE48-0FF5690E3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24" name="Oval 123">
              <a:extLst>
                <a:ext uri="{FF2B5EF4-FFF2-40B4-BE49-F238E27FC236}">
                  <a16:creationId xmlns:a16="http://schemas.microsoft.com/office/drawing/2014/main" id="{CC81A8F5-59C9-487C-91CC-79BB6660B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5" name="Oval 124">
              <a:extLst>
                <a:ext uri="{FF2B5EF4-FFF2-40B4-BE49-F238E27FC236}">
                  <a16:creationId xmlns:a16="http://schemas.microsoft.com/office/drawing/2014/main" id="{782DF6B4-81CE-4086-A1B1-BE48BA8E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7" name="Rectangle 126">
            <a:extLst>
              <a:ext uri="{FF2B5EF4-FFF2-40B4-BE49-F238E27FC236}">
                <a16:creationId xmlns:a16="http://schemas.microsoft.com/office/drawing/2014/main" id="{47D2AB5D-C277-42B8-BB98-9E46DDEDE9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oman's hand touching wheat in field">
            <a:extLst>
              <a:ext uri="{FF2B5EF4-FFF2-40B4-BE49-F238E27FC236}">
                <a16:creationId xmlns:a16="http://schemas.microsoft.com/office/drawing/2014/main" id="{FCD6E968-D82A-4D95-AFC0-6AF1061ED57C}"/>
              </a:ext>
            </a:extLst>
          </p:cNvPr>
          <p:cNvPicPr>
            <a:picLocks noChangeAspect="1"/>
          </p:cNvPicPr>
          <p:nvPr/>
        </p:nvPicPr>
        <p:blipFill rotWithShape="1">
          <a:blip r:embed="rId6">
            <a:alphaModFix amt="50000"/>
          </a:blip>
          <a:srcRect t="11843" b="13179"/>
          <a:stretch/>
        </p:blipFill>
        <p:spPr>
          <a:xfrm>
            <a:off x="20" y="2042"/>
            <a:ext cx="12191980" cy="6855958"/>
          </a:xfrm>
          <a:prstGeom prst="rect">
            <a:avLst/>
          </a:prstGeom>
        </p:spPr>
      </p:pic>
      <p:sp>
        <p:nvSpPr>
          <p:cNvPr id="129" name="Rectangle 128">
            <a:extLst>
              <a:ext uri="{FF2B5EF4-FFF2-40B4-BE49-F238E27FC236}">
                <a16:creationId xmlns:a16="http://schemas.microsoft.com/office/drawing/2014/main" id="{2B04204D-74F6-4A1E-A19F-135FE4A08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836C746-0D66-544A-AF31-A62C045C0AEB}"/>
              </a:ext>
            </a:extLst>
          </p:cNvPr>
          <p:cNvSpPr>
            <a:spLocks noGrp="1"/>
          </p:cNvSpPr>
          <p:nvPr>
            <p:ph type="title"/>
          </p:nvPr>
        </p:nvSpPr>
        <p:spPr>
          <a:xfrm>
            <a:off x="1051560" y="3367513"/>
            <a:ext cx="6035842" cy="1721595"/>
          </a:xfrm>
        </p:spPr>
        <p:txBody>
          <a:bodyPr vert="horz" lIns="91440" tIns="45720" rIns="91440" bIns="45720" rtlCol="0" anchor="b">
            <a:normAutofit/>
          </a:bodyPr>
          <a:lstStyle/>
          <a:p>
            <a:pPr>
              <a:lnSpc>
                <a:spcPct val="80000"/>
              </a:lnSpc>
            </a:pPr>
            <a:r>
              <a:rPr lang="en-US" kern="1200" cap="all" baseline="0">
                <a:solidFill>
                  <a:srgbClr val="FFFFFF"/>
                </a:solidFill>
                <a:latin typeface="+mj-lt"/>
                <a:ea typeface="+mj-ea"/>
                <a:cs typeface="+mj-cs"/>
              </a:rPr>
              <a:t>QUESTIONS</a:t>
            </a:r>
          </a:p>
        </p:txBody>
      </p:sp>
      <p:sp>
        <p:nvSpPr>
          <p:cNvPr id="131" name="Freeform: Shape 130">
            <a:extLst>
              <a:ext uri="{FF2B5EF4-FFF2-40B4-BE49-F238E27FC236}">
                <a16:creationId xmlns:a16="http://schemas.microsoft.com/office/drawing/2014/main" id="{80D12323-ADCE-43B2-AA4B-FDE81FAF0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3224" y="0"/>
            <a:ext cx="4133850" cy="3022184"/>
          </a:xfrm>
          <a:custGeom>
            <a:avLst/>
            <a:gdLst>
              <a:gd name="connsiteX0" fmla="*/ 235034 w 4133850"/>
              <a:gd name="connsiteY0" fmla="*/ 0 h 3022184"/>
              <a:gd name="connsiteX1" fmla="*/ 3898816 w 4133850"/>
              <a:gd name="connsiteY1" fmla="*/ 0 h 3022184"/>
              <a:gd name="connsiteX2" fmla="*/ 3971421 w 4133850"/>
              <a:gd name="connsiteY2" fmla="*/ 150719 h 3022184"/>
              <a:gd name="connsiteX3" fmla="*/ 4133850 w 4133850"/>
              <a:gd name="connsiteY3" fmla="*/ 955259 h 3022184"/>
              <a:gd name="connsiteX4" fmla="*/ 2066925 w 4133850"/>
              <a:gd name="connsiteY4" fmla="*/ 3022184 h 3022184"/>
              <a:gd name="connsiteX5" fmla="*/ 0 w 4133850"/>
              <a:gd name="connsiteY5" fmla="*/ 955259 h 3022184"/>
              <a:gd name="connsiteX6" fmla="*/ 162429 w 4133850"/>
              <a:gd name="connsiteY6" fmla="*/ 150719 h 302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850" h="3022184">
                <a:moveTo>
                  <a:pt x="235034" y="0"/>
                </a:moveTo>
                <a:lnTo>
                  <a:pt x="3898816" y="0"/>
                </a:lnTo>
                <a:lnTo>
                  <a:pt x="3971421" y="150719"/>
                </a:lnTo>
                <a:cubicBezTo>
                  <a:pt x="4076013" y="398002"/>
                  <a:pt x="4133850" y="669876"/>
                  <a:pt x="4133850" y="955259"/>
                </a:cubicBezTo>
                <a:cubicBezTo>
                  <a:pt x="4133850" y="2096790"/>
                  <a:pt x="3208456" y="3022184"/>
                  <a:pt x="2066925" y="3022184"/>
                </a:cubicBezTo>
                <a:cubicBezTo>
                  <a:pt x="925394" y="3022184"/>
                  <a:pt x="0" y="2096790"/>
                  <a:pt x="0" y="955259"/>
                </a:cubicBezTo>
                <a:cubicBezTo>
                  <a:pt x="0" y="669876"/>
                  <a:pt x="57837" y="398002"/>
                  <a:pt x="162429" y="15071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Honeybee gathering nectar">
            <a:extLst>
              <a:ext uri="{FF2B5EF4-FFF2-40B4-BE49-F238E27FC236}">
                <a16:creationId xmlns:a16="http://schemas.microsoft.com/office/drawing/2014/main" id="{7C5C62F8-A8F7-48B2-B190-303BDE31F211}"/>
              </a:ext>
            </a:extLst>
          </p:cNvPr>
          <p:cNvPicPr>
            <a:picLocks noChangeAspect="1"/>
          </p:cNvPicPr>
          <p:nvPr/>
        </p:nvPicPr>
        <p:blipFill rotWithShape="1">
          <a:blip r:embed="rId8"/>
          <a:srcRect l="18527" r="3" b="3"/>
          <a:stretch/>
        </p:blipFill>
        <p:spPr>
          <a:xfrm>
            <a:off x="3799771" y="6"/>
            <a:ext cx="4340756" cy="3143437"/>
          </a:xfrm>
          <a:custGeom>
            <a:avLst/>
            <a:gdLst/>
            <a:ahLst/>
            <a:cxnLst/>
            <a:rect l="l" t="t" r="r" b="b"/>
            <a:pathLst>
              <a:path w="4340756" h="3143437">
                <a:moveTo>
                  <a:pt x="510011" y="0"/>
                </a:moveTo>
                <a:lnTo>
                  <a:pt x="3830745" y="0"/>
                </a:lnTo>
                <a:lnTo>
                  <a:pt x="3864106" y="54913"/>
                </a:lnTo>
                <a:cubicBezTo>
                  <a:pt x="4012371" y="327844"/>
                  <a:pt x="4096589" y="640616"/>
                  <a:pt x="4096589" y="973059"/>
                </a:cubicBezTo>
                <a:cubicBezTo>
                  <a:pt x="4096589" y="2036876"/>
                  <a:pt x="3234195" y="2899270"/>
                  <a:pt x="2170378" y="2899270"/>
                </a:cubicBezTo>
                <a:cubicBezTo>
                  <a:pt x="1106561" y="2899270"/>
                  <a:pt x="244168" y="2036876"/>
                  <a:pt x="244168" y="973059"/>
                </a:cubicBezTo>
                <a:cubicBezTo>
                  <a:pt x="244168" y="640616"/>
                  <a:pt x="328386" y="327844"/>
                  <a:pt x="476651" y="54913"/>
                </a:cubicBezTo>
                <a:close/>
                <a:moveTo>
                  <a:pt x="232340" y="0"/>
                </a:moveTo>
                <a:lnTo>
                  <a:pt x="446588" y="0"/>
                </a:lnTo>
                <a:lnTo>
                  <a:pt x="428940" y="29050"/>
                </a:lnTo>
                <a:cubicBezTo>
                  <a:pt x="276499" y="309669"/>
                  <a:pt x="189908" y="631252"/>
                  <a:pt x="189908" y="973059"/>
                </a:cubicBezTo>
                <a:cubicBezTo>
                  <a:pt x="189908" y="2066842"/>
                  <a:pt x="1076595" y="2953529"/>
                  <a:pt x="2170378" y="2953529"/>
                </a:cubicBezTo>
                <a:cubicBezTo>
                  <a:pt x="3264161" y="2953529"/>
                  <a:pt x="4150848" y="2066842"/>
                  <a:pt x="4150848" y="973059"/>
                </a:cubicBezTo>
                <a:cubicBezTo>
                  <a:pt x="4150848" y="631252"/>
                  <a:pt x="4064258" y="309669"/>
                  <a:pt x="3911816" y="29050"/>
                </a:cubicBezTo>
                <a:lnTo>
                  <a:pt x="3894168" y="0"/>
                </a:lnTo>
                <a:lnTo>
                  <a:pt x="4108416" y="0"/>
                </a:lnTo>
                <a:lnTo>
                  <a:pt x="4170197" y="128250"/>
                </a:lnTo>
                <a:cubicBezTo>
                  <a:pt x="4280024" y="387910"/>
                  <a:pt x="4340756" y="673392"/>
                  <a:pt x="4340756" y="973059"/>
                </a:cubicBezTo>
                <a:cubicBezTo>
                  <a:pt x="4340756" y="2171726"/>
                  <a:pt x="3369045" y="3143437"/>
                  <a:pt x="2170378" y="3143437"/>
                </a:cubicBezTo>
                <a:cubicBezTo>
                  <a:pt x="971711" y="3143437"/>
                  <a:pt x="0" y="2171726"/>
                  <a:pt x="0" y="973059"/>
                </a:cubicBezTo>
                <a:cubicBezTo>
                  <a:pt x="0" y="673392"/>
                  <a:pt x="60732" y="387910"/>
                  <a:pt x="170559" y="128250"/>
                </a:cubicBezTo>
                <a:close/>
              </a:path>
            </a:pathLst>
          </a:custGeom>
        </p:spPr>
      </p:pic>
      <p:sp>
        <p:nvSpPr>
          <p:cNvPr id="133" name="Freeform: Shape 132">
            <a:extLst>
              <a:ext uri="{FF2B5EF4-FFF2-40B4-BE49-F238E27FC236}">
                <a16:creationId xmlns:a16="http://schemas.microsoft.com/office/drawing/2014/main" id="{9898D141-C108-4882-88C3-2A4722A2F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3980" y="1445042"/>
            <a:ext cx="4424972" cy="5410917"/>
          </a:xfrm>
          <a:custGeom>
            <a:avLst/>
            <a:gdLst>
              <a:gd name="connsiteX0" fmla="*/ 3141481 w 4424972"/>
              <a:gd name="connsiteY0" fmla="*/ 0 h 5410917"/>
              <a:gd name="connsiteX1" fmla="*/ 4364287 w 4424972"/>
              <a:gd name="connsiteY1" fmla="*/ 246873 h 5410917"/>
              <a:gd name="connsiteX2" fmla="*/ 4424972 w 4424972"/>
              <a:gd name="connsiteY2" fmla="*/ 276107 h 5410917"/>
              <a:gd name="connsiteX3" fmla="*/ 4424972 w 4424972"/>
              <a:gd name="connsiteY3" fmla="*/ 5410917 h 5410917"/>
              <a:gd name="connsiteX4" fmla="*/ 973013 w 4424972"/>
              <a:gd name="connsiteY4" fmla="*/ 5410917 h 5410917"/>
              <a:gd name="connsiteX5" fmla="*/ 920119 w 4424972"/>
              <a:gd name="connsiteY5" fmla="*/ 5362844 h 5410917"/>
              <a:gd name="connsiteX6" fmla="*/ 0 w 4424972"/>
              <a:gd name="connsiteY6" fmla="*/ 3141481 h 5410917"/>
              <a:gd name="connsiteX7" fmla="*/ 3141481 w 4424972"/>
              <a:gd name="connsiteY7" fmla="*/ 0 h 541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4972" h="5410917">
                <a:moveTo>
                  <a:pt x="3141481" y="0"/>
                </a:moveTo>
                <a:cubicBezTo>
                  <a:pt x="3575229" y="0"/>
                  <a:pt x="3988446" y="87906"/>
                  <a:pt x="4364287" y="246873"/>
                </a:cubicBezTo>
                <a:lnTo>
                  <a:pt x="4424972" y="276107"/>
                </a:lnTo>
                <a:lnTo>
                  <a:pt x="4424972" y="5410917"/>
                </a:lnTo>
                <a:lnTo>
                  <a:pt x="973013" y="5410917"/>
                </a:lnTo>
                <a:lnTo>
                  <a:pt x="920119" y="5362844"/>
                </a:lnTo>
                <a:cubicBezTo>
                  <a:pt x="351623" y="4794348"/>
                  <a:pt x="0" y="4008977"/>
                  <a:pt x="0" y="3141481"/>
                </a:cubicBezTo>
                <a:cubicBezTo>
                  <a:pt x="0" y="1406489"/>
                  <a:pt x="1406489" y="0"/>
                  <a:pt x="3141481"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Golden Gate Bridge in fog">
            <a:extLst>
              <a:ext uri="{FF2B5EF4-FFF2-40B4-BE49-F238E27FC236}">
                <a16:creationId xmlns:a16="http://schemas.microsoft.com/office/drawing/2014/main" id="{CEA6AFC1-4291-457A-8755-86AE4BF558CD}"/>
              </a:ext>
            </a:extLst>
          </p:cNvPr>
          <p:cNvPicPr>
            <a:picLocks noChangeAspect="1"/>
          </p:cNvPicPr>
          <p:nvPr/>
        </p:nvPicPr>
        <p:blipFill rotWithShape="1">
          <a:blip r:embed="rId9"/>
          <a:srcRect l="44646"/>
          <a:stretch/>
        </p:blipFill>
        <p:spPr>
          <a:xfrm>
            <a:off x="7604330" y="1325782"/>
            <a:ext cx="4587670" cy="5532214"/>
          </a:xfrm>
          <a:custGeom>
            <a:avLst/>
            <a:gdLst/>
            <a:ahLst/>
            <a:cxnLst/>
            <a:rect l="l" t="t" r="r" b="b"/>
            <a:pathLst>
              <a:path w="4587670" h="5532214">
                <a:moveTo>
                  <a:pt x="3219128" y="362152"/>
                </a:moveTo>
                <a:cubicBezTo>
                  <a:pt x="3712211" y="362152"/>
                  <a:pt x="4176118" y="487065"/>
                  <a:pt x="4580932" y="706974"/>
                </a:cubicBezTo>
                <a:lnTo>
                  <a:pt x="4587670" y="711067"/>
                </a:lnTo>
                <a:lnTo>
                  <a:pt x="4587670" y="5532214"/>
                </a:lnTo>
                <a:lnTo>
                  <a:pt x="1546926" y="5532214"/>
                </a:lnTo>
                <a:lnTo>
                  <a:pt x="1401826" y="5423710"/>
                </a:lnTo>
                <a:cubicBezTo>
                  <a:pt x="766871" y="4899699"/>
                  <a:pt x="362152" y="4106677"/>
                  <a:pt x="362152" y="3219128"/>
                </a:cubicBezTo>
                <a:cubicBezTo>
                  <a:pt x="362152" y="1641264"/>
                  <a:pt x="1641263" y="362152"/>
                  <a:pt x="3219128" y="362152"/>
                </a:cubicBezTo>
                <a:close/>
                <a:moveTo>
                  <a:pt x="3219128" y="0"/>
                </a:moveTo>
                <a:cubicBezTo>
                  <a:pt x="3663597" y="0"/>
                  <a:pt x="4087027" y="90079"/>
                  <a:pt x="4472158" y="252975"/>
                </a:cubicBezTo>
                <a:lnTo>
                  <a:pt x="4587670" y="308620"/>
                </a:lnTo>
                <a:lnTo>
                  <a:pt x="4587670" y="620975"/>
                </a:lnTo>
                <a:lnTo>
                  <a:pt x="4362518" y="512514"/>
                </a:lnTo>
                <a:cubicBezTo>
                  <a:pt x="4011086" y="363870"/>
                  <a:pt x="3624706" y="281674"/>
                  <a:pt x="3219128" y="281674"/>
                </a:cubicBezTo>
                <a:cubicBezTo>
                  <a:pt x="1596817" y="281674"/>
                  <a:pt x="281674" y="1596818"/>
                  <a:pt x="281674" y="3219128"/>
                </a:cubicBezTo>
                <a:cubicBezTo>
                  <a:pt x="281674" y="4131678"/>
                  <a:pt x="697794" y="4947039"/>
                  <a:pt x="1350635" y="5485811"/>
                </a:cubicBezTo>
                <a:lnTo>
                  <a:pt x="1412689" y="5532214"/>
                </a:lnTo>
                <a:lnTo>
                  <a:pt x="983371" y="5532214"/>
                </a:lnTo>
                <a:lnTo>
                  <a:pt x="942861" y="5495396"/>
                </a:lnTo>
                <a:cubicBezTo>
                  <a:pt x="360313" y="4912848"/>
                  <a:pt x="0" y="4108066"/>
                  <a:pt x="0" y="3219128"/>
                </a:cubicBezTo>
                <a:cubicBezTo>
                  <a:pt x="0" y="1441253"/>
                  <a:pt x="1441252" y="0"/>
                  <a:pt x="3219128" y="0"/>
                </a:cubicBezTo>
                <a:close/>
              </a:path>
            </a:pathLst>
          </a:custGeom>
        </p:spPr>
      </p:pic>
    </p:spTree>
    <p:extLst>
      <p:ext uri="{BB962C8B-B14F-4D97-AF65-F5344CB8AC3E}">
        <p14:creationId xmlns:p14="http://schemas.microsoft.com/office/powerpoint/2010/main" val="258609092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Group 18">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6F15ED19-FF41-4452-9923-3738D2BD0F75}"/>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a:solidFill>
                  <a:srgbClr val="FFFFFF"/>
                </a:solidFill>
              </a:rPr>
              <a:t>			APPENDIX – DATA TABLES</a:t>
            </a:r>
          </a:p>
        </p:txBody>
      </p:sp>
      <p:sp>
        <p:nvSpPr>
          <p:cNvPr id="23" name="Rectangle 22">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7453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21167-0550-4B57-8DB6-DE96677E86EA}"/>
              </a:ext>
            </a:extLst>
          </p:cNvPr>
          <p:cNvSpPr/>
          <p:nvPr/>
        </p:nvSpPr>
        <p:spPr>
          <a:xfrm>
            <a:off x="3048000" y="670841"/>
            <a:ext cx="6096000" cy="375552"/>
          </a:xfrm>
          <a:prstGeom prst="rect">
            <a:avLst/>
          </a:prstGeom>
        </p:spPr>
        <p:txBody>
          <a:bodyPr>
            <a:spAutoFit/>
          </a:bodyPr>
          <a:lstStyle/>
          <a:p>
            <a:pPr marL="51435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graphicFrame>
        <p:nvGraphicFramePr>
          <p:cNvPr id="5" name="Table 5">
            <a:extLst>
              <a:ext uri="{FF2B5EF4-FFF2-40B4-BE49-F238E27FC236}">
                <a16:creationId xmlns:a16="http://schemas.microsoft.com/office/drawing/2014/main" id="{EF6B4FC9-7033-4E73-B90C-B26E4625BE92}"/>
              </a:ext>
            </a:extLst>
          </p:cNvPr>
          <p:cNvGraphicFramePr>
            <a:graphicFrameLocks noGrp="1"/>
          </p:cNvGraphicFramePr>
          <p:nvPr/>
        </p:nvGraphicFramePr>
        <p:xfrm>
          <a:off x="5757863" y="560273"/>
          <a:ext cx="4057651" cy="2528660"/>
        </p:xfrm>
        <a:graphic>
          <a:graphicData uri="http://schemas.openxmlformats.org/drawingml/2006/table">
            <a:tbl>
              <a:tblPr firstRow="1" bandRow="1">
                <a:tableStyleId>{5C22544A-7EE6-4342-B048-85BDC9FD1C3A}</a:tableStyleId>
              </a:tblPr>
              <a:tblGrid>
                <a:gridCol w="1014413">
                  <a:extLst>
                    <a:ext uri="{9D8B030D-6E8A-4147-A177-3AD203B41FA5}">
                      <a16:colId xmlns:a16="http://schemas.microsoft.com/office/drawing/2014/main" val="184509008"/>
                    </a:ext>
                  </a:extLst>
                </a:gridCol>
                <a:gridCol w="1104212">
                  <a:extLst>
                    <a:ext uri="{9D8B030D-6E8A-4147-A177-3AD203B41FA5}">
                      <a16:colId xmlns:a16="http://schemas.microsoft.com/office/drawing/2014/main" val="1221777013"/>
                    </a:ext>
                  </a:extLst>
                </a:gridCol>
                <a:gridCol w="924613">
                  <a:extLst>
                    <a:ext uri="{9D8B030D-6E8A-4147-A177-3AD203B41FA5}">
                      <a16:colId xmlns:a16="http://schemas.microsoft.com/office/drawing/2014/main" val="1119378222"/>
                    </a:ext>
                  </a:extLst>
                </a:gridCol>
                <a:gridCol w="1014413">
                  <a:extLst>
                    <a:ext uri="{9D8B030D-6E8A-4147-A177-3AD203B41FA5}">
                      <a16:colId xmlns:a16="http://schemas.microsoft.com/office/drawing/2014/main" val="2201310775"/>
                    </a:ext>
                  </a:extLst>
                </a:gridCol>
              </a:tblGrid>
              <a:tr h="608420">
                <a:tc>
                  <a:txBody>
                    <a:bodyPr/>
                    <a:lstStyle/>
                    <a:p>
                      <a:r>
                        <a:rPr lang="en-US" dirty="0"/>
                        <a:t>US</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608420">
                <a:tc>
                  <a:txBody>
                    <a:bodyPr/>
                    <a:lstStyle/>
                    <a:p>
                      <a:r>
                        <a:rPr lang="en-US" dirty="0"/>
                        <a:t>R2 Value</a:t>
                      </a:r>
                    </a:p>
                  </a:txBody>
                  <a:tcPr/>
                </a:tc>
                <a:tc>
                  <a:txBody>
                    <a:bodyPr/>
                    <a:lstStyle/>
                    <a:p>
                      <a:r>
                        <a:rPr lang="en-US" dirty="0"/>
                        <a:t>0.0534</a:t>
                      </a:r>
                    </a:p>
                  </a:txBody>
                  <a:tcPr/>
                </a:tc>
                <a:tc>
                  <a:txBody>
                    <a:bodyPr/>
                    <a:lstStyle/>
                    <a:p>
                      <a:r>
                        <a:rPr lang="en-US" dirty="0"/>
                        <a:t>0.084</a:t>
                      </a:r>
                    </a:p>
                  </a:txBody>
                  <a:tcPr/>
                </a:tc>
                <a:tc>
                  <a:txBody>
                    <a:bodyPr/>
                    <a:lstStyle/>
                    <a:p>
                      <a:r>
                        <a:rPr lang="en-US" dirty="0"/>
                        <a:t>0.33</a:t>
                      </a:r>
                    </a:p>
                  </a:txBody>
                  <a:tcPr/>
                </a:tc>
                <a:extLst>
                  <a:ext uri="{0D108BD9-81ED-4DB2-BD59-A6C34878D82A}">
                    <a16:rowId xmlns:a16="http://schemas.microsoft.com/office/drawing/2014/main" val="3970940342"/>
                  </a:ext>
                </a:extLst>
              </a:tr>
              <a:tr h="425894">
                <a:tc>
                  <a:txBody>
                    <a:bodyPr/>
                    <a:lstStyle/>
                    <a:p>
                      <a:r>
                        <a:rPr lang="en-US" dirty="0"/>
                        <a:t>Correlation</a:t>
                      </a:r>
                    </a:p>
                  </a:txBody>
                  <a:tcPr/>
                </a:tc>
                <a:tc>
                  <a:txBody>
                    <a:bodyPr/>
                    <a:lstStyle/>
                    <a:p>
                      <a:r>
                        <a:rPr lang="en-US" dirty="0"/>
                        <a:t>0.23</a:t>
                      </a:r>
                    </a:p>
                  </a:txBody>
                  <a:tcPr/>
                </a:tc>
                <a:tc>
                  <a:txBody>
                    <a:bodyPr/>
                    <a:lstStyle/>
                    <a:p>
                      <a:r>
                        <a:rPr lang="en-US" dirty="0"/>
                        <a:t>0.29</a:t>
                      </a:r>
                    </a:p>
                  </a:txBody>
                  <a:tcPr/>
                </a:tc>
                <a:tc>
                  <a:txBody>
                    <a:bodyPr/>
                    <a:lstStyle/>
                    <a:p>
                      <a:r>
                        <a:rPr lang="en-US" dirty="0"/>
                        <a:t>-0.58</a:t>
                      </a:r>
                    </a:p>
                  </a:txBody>
                  <a:tcPr/>
                </a:tc>
                <a:extLst>
                  <a:ext uri="{0D108BD9-81ED-4DB2-BD59-A6C34878D82A}">
                    <a16:rowId xmlns:a16="http://schemas.microsoft.com/office/drawing/2014/main" val="2264606050"/>
                  </a:ext>
                </a:extLst>
              </a:tr>
              <a:tr h="425894">
                <a:tc>
                  <a:txBody>
                    <a:bodyPr/>
                    <a:lstStyle/>
                    <a:p>
                      <a:r>
                        <a:rPr lang="en-US" dirty="0"/>
                        <a:t>P -value</a:t>
                      </a:r>
                    </a:p>
                  </a:txBody>
                  <a:tcPr/>
                </a:tc>
                <a:tc>
                  <a:txBody>
                    <a:bodyPr/>
                    <a:lstStyle/>
                    <a:p>
                      <a:r>
                        <a:rPr lang="en-US" dirty="0"/>
                        <a:t>0.105</a:t>
                      </a:r>
                    </a:p>
                  </a:txBody>
                  <a:tcPr/>
                </a:tc>
                <a:tc>
                  <a:txBody>
                    <a:bodyPr/>
                    <a:lstStyle/>
                    <a:p>
                      <a:r>
                        <a:rPr lang="en-US" dirty="0"/>
                        <a:t>0.0033</a:t>
                      </a:r>
                    </a:p>
                  </a:txBody>
                  <a:tcPr/>
                </a:tc>
                <a:tc>
                  <a:txBody>
                    <a:bodyPr/>
                    <a:lstStyle/>
                    <a:p>
                      <a:r>
                        <a:rPr lang="en-US" dirty="0"/>
                        <a:t>0.00012</a:t>
                      </a:r>
                    </a:p>
                  </a:txBody>
                  <a:tcPr/>
                </a:tc>
                <a:extLst>
                  <a:ext uri="{0D108BD9-81ED-4DB2-BD59-A6C34878D82A}">
                    <a16:rowId xmlns:a16="http://schemas.microsoft.com/office/drawing/2014/main" val="1525495633"/>
                  </a:ext>
                </a:extLst>
              </a:tr>
            </a:tbl>
          </a:graphicData>
        </a:graphic>
      </p:graphicFrame>
      <p:graphicFrame>
        <p:nvGraphicFramePr>
          <p:cNvPr id="13" name="Table 5">
            <a:extLst>
              <a:ext uri="{FF2B5EF4-FFF2-40B4-BE49-F238E27FC236}">
                <a16:creationId xmlns:a16="http://schemas.microsoft.com/office/drawing/2014/main" id="{C0F33DA4-0CEE-4714-B502-A624DD7AC6EF}"/>
              </a:ext>
            </a:extLst>
          </p:cNvPr>
          <p:cNvGraphicFramePr>
            <a:graphicFrameLocks noGrp="1"/>
          </p:cNvGraphicFramePr>
          <p:nvPr/>
        </p:nvGraphicFramePr>
        <p:xfrm>
          <a:off x="551760" y="560273"/>
          <a:ext cx="4296120" cy="2291080"/>
        </p:xfrm>
        <a:graphic>
          <a:graphicData uri="http://schemas.openxmlformats.org/drawingml/2006/table">
            <a:tbl>
              <a:tblPr firstRow="1" bandRow="1">
                <a:tableStyleId>{5C22544A-7EE6-4342-B048-85BDC9FD1C3A}</a:tableStyleId>
              </a:tblPr>
              <a:tblGrid>
                <a:gridCol w="1074030">
                  <a:extLst>
                    <a:ext uri="{9D8B030D-6E8A-4147-A177-3AD203B41FA5}">
                      <a16:colId xmlns:a16="http://schemas.microsoft.com/office/drawing/2014/main" val="184509008"/>
                    </a:ext>
                  </a:extLst>
                </a:gridCol>
                <a:gridCol w="1074030">
                  <a:extLst>
                    <a:ext uri="{9D8B030D-6E8A-4147-A177-3AD203B41FA5}">
                      <a16:colId xmlns:a16="http://schemas.microsoft.com/office/drawing/2014/main" val="1221777013"/>
                    </a:ext>
                  </a:extLst>
                </a:gridCol>
                <a:gridCol w="1074030">
                  <a:extLst>
                    <a:ext uri="{9D8B030D-6E8A-4147-A177-3AD203B41FA5}">
                      <a16:colId xmlns:a16="http://schemas.microsoft.com/office/drawing/2014/main" val="1119378222"/>
                    </a:ext>
                  </a:extLst>
                </a:gridCol>
                <a:gridCol w="1074030">
                  <a:extLst>
                    <a:ext uri="{9D8B030D-6E8A-4147-A177-3AD203B41FA5}">
                      <a16:colId xmlns:a16="http://schemas.microsoft.com/office/drawing/2014/main" val="2201310775"/>
                    </a:ext>
                  </a:extLst>
                </a:gridCol>
              </a:tblGrid>
              <a:tr h="370840">
                <a:tc>
                  <a:txBody>
                    <a:bodyPr/>
                    <a:lstStyle/>
                    <a:p>
                      <a:r>
                        <a:rPr lang="en-US" dirty="0"/>
                        <a:t>JAPAN</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370840">
                <a:tc>
                  <a:txBody>
                    <a:bodyPr/>
                    <a:lstStyle/>
                    <a:p>
                      <a:r>
                        <a:rPr lang="en-US" dirty="0"/>
                        <a:t>R 2 Value</a:t>
                      </a:r>
                    </a:p>
                  </a:txBody>
                  <a:tcPr/>
                </a:tc>
                <a:tc>
                  <a:txBody>
                    <a:bodyPr/>
                    <a:lstStyle/>
                    <a:p>
                      <a:r>
                        <a:rPr lang="en-US" dirty="0"/>
                        <a:t>0.0006</a:t>
                      </a:r>
                    </a:p>
                  </a:txBody>
                  <a:tcPr/>
                </a:tc>
                <a:tc>
                  <a:txBody>
                    <a:bodyPr/>
                    <a:lstStyle/>
                    <a:p>
                      <a:r>
                        <a:rPr lang="en-US" dirty="0"/>
                        <a:t>0.545</a:t>
                      </a:r>
                    </a:p>
                  </a:txBody>
                  <a:tcPr/>
                </a:tc>
                <a:tc>
                  <a:txBody>
                    <a:bodyPr/>
                    <a:lstStyle/>
                    <a:p>
                      <a:r>
                        <a:rPr lang="en-US" dirty="0"/>
                        <a:t>0.293</a:t>
                      </a:r>
                    </a:p>
                  </a:txBody>
                  <a:tcPr/>
                </a:tc>
                <a:extLst>
                  <a:ext uri="{0D108BD9-81ED-4DB2-BD59-A6C34878D82A}">
                    <a16:rowId xmlns:a16="http://schemas.microsoft.com/office/drawing/2014/main" val="3970940342"/>
                  </a:ext>
                </a:extLst>
              </a:tr>
              <a:tr h="370840">
                <a:tc>
                  <a:txBody>
                    <a:bodyPr/>
                    <a:lstStyle/>
                    <a:p>
                      <a:r>
                        <a:rPr lang="en-US" dirty="0"/>
                        <a:t>Correlation</a:t>
                      </a:r>
                    </a:p>
                  </a:txBody>
                  <a:tcPr/>
                </a:tc>
                <a:tc>
                  <a:txBody>
                    <a:bodyPr/>
                    <a:lstStyle/>
                    <a:p>
                      <a:r>
                        <a:rPr lang="en-US" dirty="0"/>
                        <a:t>-0.03</a:t>
                      </a:r>
                    </a:p>
                  </a:txBody>
                  <a:tcPr/>
                </a:tc>
                <a:tc>
                  <a:txBody>
                    <a:bodyPr/>
                    <a:lstStyle/>
                    <a:p>
                      <a:r>
                        <a:rPr lang="en-US" dirty="0"/>
                        <a:t>-0.74</a:t>
                      </a:r>
                    </a:p>
                  </a:txBody>
                  <a:tcPr/>
                </a:tc>
                <a:tc>
                  <a:txBody>
                    <a:bodyPr/>
                    <a:lstStyle/>
                    <a:p>
                      <a:r>
                        <a:rPr lang="en-US" dirty="0"/>
                        <a:t>-0.54</a:t>
                      </a:r>
                    </a:p>
                  </a:txBody>
                  <a:tcPr/>
                </a:tc>
                <a:extLst>
                  <a:ext uri="{0D108BD9-81ED-4DB2-BD59-A6C34878D82A}">
                    <a16:rowId xmlns:a16="http://schemas.microsoft.com/office/drawing/2014/main" val="2264606050"/>
                  </a:ext>
                </a:extLst>
              </a:tr>
              <a:tr h="370840">
                <a:tc>
                  <a:txBody>
                    <a:bodyPr/>
                    <a:lstStyle/>
                    <a:p>
                      <a:r>
                        <a:rPr lang="en-US" dirty="0"/>
                        <a:t>P - value</a:t>
                      </a:r>
                    </a:p>
                  </a:txBody>
                  <a:tcPr/>
                </a:tc>
                <a:tc>
                  <a:txBody>
                    <a:bodyPr/>
                    <a:lstStyle/>
                    <a:p>
                      <a:r>
                        <a:rPr lang="en-US" dirty="0"/>
                        <a:t>2.978</a:t>
                      </a:r>
                    </a:p>
                  </a:txBody>
                  <a:tcPr/>
                </a:tc>
                <a:tc>
                  <a:txBody>
                    <a:bodyPr/>
                    <a:lstStyle/>
                    <a:p>
                      <a:r>
                        <a:rPr lang="en-US" dirty="0"/>
                        <a:t>0.0759</a:t>
                      </a:r>
                    </a:p>
                  </a:txBody>
                  <a:tcPr/>
                </a:tc>
                <a:tc>
                  <a:txBody>
                    <a:bodyPr/>
                    <a:lstStyle/>
                    <a:p>
                      <a:r>
                        <a:rPr lang="en-US" dirty="0"/>
                        <a:t>0.00032</a:t>
                      </a:r>
                    </a:p>
                  </a:txBody>
                  <a:tcPr/>
                </a:tc>
                <a:extLst>
                  <a:ext uri="{0D108BD9-81ED-4DB2-BD59-A6C34878D82A}">
                    <a16:rowId xmlns:a16="http://schemas.microsoft.com/office/drawing/2014/main" val="1525495633"/>
                  </a:ext>
                </a:extLst>
              </a:tr>
            </a:tbl>
          </a:graphicData>
        </a:graphic>
      </p:graphicFrame>
      <p:graphicFrame>
        <p:nvGraphicFramePr>
          <p:cNvPr id="14" name="Table 5">
            <a:extLst>
              <a:ext uri="{FF2B5EF4-FFF2-40B4-BE49-F238E27FC236}">
                <a16:creationId xmlns:a16="http://schemas.microsoft.com/office/drawing/2014/main" id="{0034E168-0796-4E02-9125-69670572F63A}"/>
              </a:ext>
            </a:extLst>
          </p:cNvPr>
          <p:cNvGraphicFramePr>
            <a:graphicFrameLocks noGrp="1"/>
          </p:cNvGraphicFramePr>
          <p:nvPr/>
        </p:nvGraphicFramePr>
        <p:xfrm>
          <a:off x="551760" y="3218207"/>
          <a:ext cx="4463156" cy="2067695"/>
        </p:xfrm>
        <a:graphic>
          <a:graphicData uri="http://schemas.openxmlformats.org/drawingml/2006/table">
            <a:tbl>
              <a:tblPr firstRow="1" bandRow="1">
                <a:tableStyleId>{5C22544A-7EE6-4342-B048-85BDC9FD1C3A}</a:tableStyleId>
              </a:tblPr>
              <a:tblGrid>
                <a:gridCol w="1115789">
                  <a:extLst>
                    <a:ext uri="{9D8B030D-6E8A-4147-A177-3AD203B41FA5}">
                      <a16:colId xmlns:a16="http://schemas.microsoft.com/office/drawing/2014/main" val="184509008"/>
                    </a:ext>
                  </a:extLst>
                </a:gridCol>
                <a:gridCol w="1115789">
                  <a:extLst>
                    <a:ext uri="{9D8B030D-6E8A-4147-A177-3AD203B41FA5}">
                      <a16:colId xmlns:a16="http://schemas.microsoft.com/office/drawing/2014/main" val="1221777013"/>
                    </a:ext>
                  </a:extLst>
                </a:gridCol>
                <a:gridCol w="1115789">
                  <a:extLst>
                    <a:ext uri="{9D8B030D-6E8A-4147-A177-3AD203B41FA5}">
                      <a16:colId xmlns:a16="http://schemas.microsoft.com/office/drawing/2014/main" val="1119378222"/>
                    </a:ext>
                  </a:extLst>
                </a:gridCol>
                <a:gridCol w="1115789">
                  <a:extLst>
                    <a:ext uri="{9D8B030D-6E8A-4147-A177-3AD203B41FA5}">
                      <a16:colId xmlns:a16="http://schemas.microsoft.com/office/drawing/2014/main" val="2201310775"/>
                    </a:ext>
                  </a:extLst>
                </a:gridCol>
              </a:tblGrid>
              <a:tr h="539406">
                <a:tc>
                  <a:txBody>
                    <a:bodyPr/>
                    <a:lstStyle/>
                    <a:p>
                      <a:r>
                        <a:rPr lang="en-US" dirty="0"/>
                        <a:t>GR </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410166">
                <a:tc>
                  <a:txBody>
                    <a:bodyPr/>
                    <a:lstStyle/>
                    <a:p>
                      <a:r>
                        <a:rPr lang="en-US" dirty="0"/>
                        <a:t>R2Value</a:t>
                      </a:r>
                    </a:p>
                  </a:txBody>
                  <a:tcPr/>
                </a:tc>
                <a:tc>
                  <a:txBody>
                    <a:bodyPr/>
                    <a:lstStyle/>
                    <a:p>
                      <a:r>
                        <a:rPr lang="en-US" dirty="0"/>
                        <a:t>0.006</a:t>
                      </a:r>
                    </a:p>
                  </a:txBody>
                  <a:tcPr/>
                </a:tc>
                <a:tc>
                  <a:txBody>
                    <a:bodyPr/>
                    <a:lstStyle/>
                    <a:p>
                      <a:endParaRPr lang="en-US" dirty="0"/>
                    </a:p>
                  </a:txBody>
                  <a:tcPr/>
                </a:tc>
                <a:tc>
                  <a:txBody>
                    <a:bodyPr/>
                    <a:lstStyle/>
                    <a:p>
                      <a:r>
                        <a:rPr lang="en-US" dirty="0"/>
                        <a:t>0.108</a:t>
                      </a:r>
                    </a:p>
                  </a:txBody>
                  <a:tcPr/>
                </a:tc>
                <a:extLst>
                  <a:ext uri="{0D108BD9-81ED-4DB2-BD59-A6C34878D82A}">
                    <a16:rowId xmlns:a16="http://schemas.microsoft.com/office/drawing/2014/main" val="3970940342"/>
                  </a:ext>
                </a:extLst>
              </a:tr>
              <a:tr h="707957">
                <a:tc>
                  <a:txBody>
                    <a:bodyPr/>
                    <a:lstStyle/>
                    <a:p>
                      <a:r>
                        <a:rPr lang="en-US" dirty="0"/>
                        <a:t>Correlation</a:t>
                      </a:r>
                    </a:p>
                  </a:txBody>
                  <a:tcPr/>
                </a:tc>
                <a:tc>
                  <a:txBody>
                    <a:bodyPr/>
                    <a:lstStyle/>
                    <a:p>
                      <a:r>
                        <a:rPr lang="en-US" dirty="0"/>
                        <a:t>-0.08</a:t>
                      </a:r>
                    </a:p>
                  </a:txBody>
                  <a:tcPr/>
                </a:tc>
                <a:tc>
                  <a:txBody>
                    <a:bodyPr/>
                    <a:lstStyle/>
                    <a:p>
                      <a:endParaRPr lang="en-US" dirty="0"/>
                    </a:p>
                  </a:txBody>
                  <a:tcPr/>
                </a:tc>
                <a:tc>
                  <a:txBody>
                    <a:bodyPr/>
                    <a:lstStyle/>
                    <a:p>
                      <a:r>
                        <a:rPr lang="en-US" dirty="0"/>
                        <a:t>-0.33</a:t>
                      </a:r>
                    </a:p>
                  </a:txBody>
                  <a:tcPr/>
                </a:tc>
                <a:extLst>
                  <a:ext uri="{0D108BD9-81ED-4DB2-BD59-A6C34878D82A}">
                    <a16:rowId xmlns:a16="http://schemas.microsoft.com/office/drawing/2014/main" val="2264606050"/>
                  </a:ext>
                </a:extLst>
              </a:tr>
              <a:tr h="410166">
                <a:tc>
                  <a:txBody>
                    <a:bodyPr/>
                    <a:lstStyle/>
                    <a:p>
                      <a:r>
                        <a:rPr lang="en-US" dirty="0"/>
                        <a:t>P - value</a:t>
                      </a:r>
                    </a:p>
                  </a:txBody>
                  <a:tcPr/>
                </a:tc>
                <a:tc>
                  <a:txBody>
                    <a:bodyPr/>
                    <a:lstStyle/>
                    <a:p>
                      <a:r>
                        <a:rPr lang="en-US" dirty="0"/>
                        <a:t>4.001</a:t>
                      </a:r>
                    </a:p>
                  </a:txBody>
                  <a:tcPr/>
                </a:tc>
                <a:tc>
                  <a:txBody>
                    <a:bodyPr/>
                    <a:lstStyle/>
                    <a:p>
                      <a:endParaRPr lang="en-US" dirty="0"/>
                    </a:p>
                  </a:txBody>
                  <a:tcPr/>
                </a:tc>
                <a:tc>
                  <a:txBody>
                    <a:bodyPr/>
                    <a:lstStyle/>
                    <a:p>
                      <a:r>
                        <a:rPr lang="en-US" dirty="0"/>
                        <a:t>4.915</a:t>
                      </a:r>
                    </a:p>
                  </a:txBody>
                  <a:tcPr/>
                </a:tc>
                <a:extLst>
                  <a:ext uri="{0D108BD9-81ED-4DB2-BD59-A6C34878D82A}">
                    <a16:rowId xmlns:a16="http://schemas.microsoft.com/office/drawing/2014/main" val="1525495633"/>
                  </a:ext>
                </a:extLst>
              </a:tr>
            </a:tbl>
          </a:graphicData>
        </a:graphic>
      </p:graphicFrame>
      <p:graphicFrame>
        <p:nvGraphicFramePr>
          <p:cNvPr id="7" name="Table 5">
            <a:extLst>
              <a:ext uri="{FF2B5EF4-FFF2-40B4-BE49-F238E27FC236}">
                <a16:creationId xmlns:a16="http://schemas.microsoft.com/office/drawing/2014/main" id="{9F2726B3-12BF-4BF6-96F1-6E0D5D031B9C}"/>
              </a:ext>
            </a:extLst>
          </p:cNvPr>
          <p:cNvGraphicFramePr>
            <a:graphicFrameLocks noGrp="1"/>
          </p:cNvGraphicFramePr>
          <p:nvPr/>
        </p:nvGraphicFramePr>
        <p:xfrm>
          <a:off x="5757863" y="3429000"/>
          <a:ext cx="4416496" cy="1747520"/>
        </p:xfrm>
        <a:graphic>
          <a:graphicData uri="http://schemas.openxmlformats.org/drawingml/2006/table">
            <a:tbl>
              <a:tblPr firstRow="1" bandRow="1">
                <a:tableStyleId>{5C22544A-7EE6-4342-B048-85BDC9FD1C3A}</a:tableStyleId>
              </a:tblPr>
              <a:tblGrid>
                <a:gridCol w="1104124">
                  <a:extLst>
                    <a:ext uri="{9D8B030D-6E8A-4147-A177-3AD203B41FA5}">
                      <a16:colId xmlns:a16="http://schemas.microsoft.com/office/drawing/2014/main" val="184509008"/>
                    </a:ext>
                  </a:extLst>
                </a:gridCol>
                <a:gridCol w="1104124">
                  <a:extLst>
                    <a:ext uri="{9D8B030D-6E8A-4147-A177-3AD203B41FA5}">
                      <a16:colId xmlns:a16="http://schemas.microsoft.com/office/drawing/2014/main" val="1221777013"/>
                    </a:ext>
                  </a:extLst>
                </a:gridCol>
                <a:gridCol w="1104124">
                  <a:extLst>
                    <a:ext uri="{9D8B030D-6E8A-4147-A177-3AD203B41FA5}">
                      <a16:colId xmlns:a16="http://schemas.microsoft.com/office/drawing/2014/main" val="1119378222"/>
                    </a:ext>
                  </a:extLst>
                </a:gridCol>
                <a:gridCol w="1104124">
                  <a:extLst>
                    <a:ext uri="{9D8B030D-6E8A-4147-A177-3AD203B41FA5}">
                      <a16:colId xmlns:a16="http://schemas.microsoft.com/office/drawing/2014/main" val="2201310775"/>
                    </a:ext>
                  </a:extLst>
                </a:gridCol>
              </a:tblGrid>
              <a:tr h="370840">
                <a:tc>
                  <a:txBody>
                    <a:bodyPr/>
                    <a:lstStyle/>
                    <a:p>
                      <a:r>
                        <a:rPr lang="en-US" dirty="0"/>
                        <a:t>IT – </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165900">
                <a:tc>
                  <a:txBody>
                    <a:bodyPr/>
                    <a:lstStyle/>
                    <a:p>
                      <a:r>
                        <a:rPr lang="en-US" dirty="0"/>
                        <a:t>R2Value</a:t>
                      </a:r>
                    </a:p>
                  </a:txBody>
                  <a:tcPr/>
                </a:tc>
                <a:tc>
                  <a:txBody>
                    <a:bodyPr/>
                    <a:lstStyle/>
                    <a:p>
                      <a:r>
                        <a:rPr lang="en-US" dirty="0"/>
                        <a:t>0.44</a:t>
                      </a:r>
                    </a:p>
                  </a:txBody>
                  <a:tcPr/>
                </a:tc>
                <a:tc>
                  <a:txBody>
                    <a:bodyPr/>
                    <a:lstStyle/>
                    <a:p>
                      <a:r>
                        <a:rPr lang="en-US" dirty="0"/>
                        <a:t>0.15</a:t>
                      </a:r>
                    </a:p>
                  </a:txBody>
                  <a:tcPr/>
                </a:tc>
                <a:tc>
                  <a:txBody>
                    <a:bodyPr/>
                    <a:lstStyle/>
                    <a:p>
                      <a:r>
                        <a:rPr lang="en-US" dirty="0"/>
                        <a:t>0.599</a:t>
                      </a:r>
                    </a:p>
                  </a:txBody>
                  <a:tcPr/>
                </a:tc>
                <a:extLst>
                  <a:ext uri="{0D108BD9-81ED-4DB2-BD59-A6C34878D82A}">
                    <a16:rowId xmlns:a16="http://schemas.microsoft.com/office/drawing/2014/main" val="3970940342"/>
                  </a:ext>
                </a:extLst>
              </a:tr>
              <a:tr h="370840">
                <a:tc>
                  <a:txBody>
                    <a:bodyPr/>
                    <a:lstStyle/>
                    <a:p>
                      <a:r>
                        <a:rPr lang="en-US" dirty="0"/>
                        <a:t>Correlation</a:t>
                      </a:r>
                    </a:p>
                  </a:txBody>
                  <a:tcPr/>
                </a:tc>
                <a:tc>
                  <a:txBody>
                    <a:bodyPr/>
                    <a:lstStyle/>
                    <a:p>
                      <a:r>
                        <a:rPr lang="en-US" dirty="0"/>
                        <a:t>-0.66</a:t>
                      </a:r>
                    </a:p>
                  </a:txBody>
                  <a:tcPr/>
                </a:tc>
                <a:tc>
                  <a:txBody>
                    <a:bodyPr/>
                    <a:lstStyle/>
                    <a:p>
                      <a:r>
                        <a:rPr lang="en-US" dirty="0"/>
                        <a:t>-0.39</a:t>
                      </a:r>
                    </a:p>
                  </a:txBody>
                  <a:tcPr/>
                </a:tc>
                <a:tc>
                  <a:txBody>
                    <a:bodyPr/>
                    <a:lstStyle/>
                    <a:p>
                      <a:r>
                        <a:rPr lang="en-US" dirty="0"/>
                        <a:t>-0.77</a:t>
                      </a:r>
                    </a:p>
                  </a:txBody>
                  <a:tcPr/>
                </a:tc>
                <a:extLst>
                  <a:ext uri="{0D108BD9-81ED-4DB2-BD59-A6C34878D82A}">
                    <a16:rowId xmlns:a16="http://schemas.microsoft.com/office/drawing/2014/main" val="2264606050"/>
                  </a:ext>
                </a:extLst>
              </a:tr>
              <a:tr h="370840">
                <a:tc>
                  <a:txBody>
                    <a:bodyPr/>
                    <a:lstStyle/>
                    <a:p>
                      <a:r>
                        <a:rPr lang="en-US" dirty="0"/>
                        <a:t>P - value</a:t>
                      </a:r>
                    </a:p>
                  </a:txBody>
                  <a:tcPr/>
                </a:tc>
                <a:tc>
                  <a:txBody>
                    <a:bodyPr/>
                    <a:lstStyle/>
                    <a:p>
                      <a:r>
                        <a:rPr lang="en-US" dirty="0"/>
                        <a:t>0.00016</a:t>
                      </a:r>
                    </a:p>
                  </a:txBody>
                  <a:tcPr/>
                </a:tc>
                <a:tc>
                  <a:txBody>
                    <a:bodyPr/>
                    <a:lstStyle/>
                    <a:p>
                      <a:r>
                        <a:rPr lang="en-US" dirty="0"/>
                        <a:t>0.00054</a:t>
                      </a:r>
                    </a:p>
                  </a:txBody>
                  <a:tcPr/>
                </a:tc>
                <a:tc>
                  <a:txBody>
                    <a:bodyPr/>
                    <a:lstStyle/>
                    <a:p>
                      <a:r>
                        <a:rPr lang="en-US" dirty="0"/>
                        <a:t>4.039</a:t>
                      </a:r>
                    </a:p>
                  </a:txBody>
                  <a:tcPr/>
                </a:tc>
                <a:extLst>
                  <a:ext uri="{0D108BD9-81ED-4DB2-BD59-A6C34878D82A}">
                    <a16:rowId xmlns:a16="http://schemas.microsoft.com/office/drawing/2014/main" val="1525495633"/>
                  </a:ext>
                </a:extLst>
              </a:tr>
            </a:tbl>
          </a:graphicData>
        </a:graphic>
      </p:graphicFrame>
    </p:spTree>
    <p:extLst>
      <p:ext uri="{BB962C8B-B14F-4D97-AF65-F5344CB8AC3E}">
        <p14:creationId xmlns:p14="http://schemas.microsoft.com/office/powerpoint/2010/main" val="1029051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21167-0550-4B57-8DB6-DE96677E86EA}"/>
              </a:ext>
            </a:extLst>
          </p:cNvPr>
          <p:cNvSpPr/>
          <p:nvPr/>
        </p:nvSpPr>
        <p:spPr>
          <a:xfrm>
            <a:off x="3048000" y="670841"/>
            <a:ext cx="6096000" cy="375552"/>
          </a:xfrm>
          <a:prstGeom prst="rect">
            <a:avLst/>
          </a:prstGeom>
        </p:spPr>
        <p:txBody>
          <a:bodyPr>
            <a:spAutoFit/>
          </a:bodyPr>
          <a:lstStyle/>
          <a:p>
            <a:pPr marL="514350" marR="0" lvl="0" indent="0" algn="l"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p:txBody>
      </p:sp>
      <p:graphicFrame>
        <p:nvGraphicFramePr>
          <p:cNvPr id="5" name="Table 5">
            <a:extLst>
              <a:ext uri="{FF2B5EF4-FFF2-40B4-BE49-F238E27FC236}">
                <a16:creationId xmlns:a16="http://schemas.microsoft.com/office/drawing/2014/main" id="{EF6B4FC9-7033-4E73-B90C-B26E4625BE92}"/>
              </a:ext>
            </a:extLst>
          </p:cNvPr>
          <p:cNvGraphicFramePr>
            <a:graphicFrameLocks noGrp="1"/>
          </p:cNvGraphicFramePr>
          <p:nvPr>
            <p:extLst>
              <p:ext uri="{D42A27DB-BD31-4B8C-83A1-F6EECF244321}">
                <p14:modId xmlns:p14="http://schemas.microsoft.com/office/powerpoint/2010/main" val="1047331366"/>
              </p:ext>
            </p:extLst>
          </p:nvPr>
        </p:nvGraphicFramePr>
        <p:xfrm>
          <a:off x="839752" y="348541"/>
          <a:ext cx="4416496" cy="1747520"/>
        </p:xfrm>
        <a:graphic>
          <a:graphicData uri="http://schemas.openxmlformats.org/drawingml/2006/table">
            <a:tbl>
              <a:tblPr firstRow="1" bandRow="1">
                <a:tableStyleId>{5C22544A-7EE6-4342-B048-85BDC9FD1C3A}</a:tableStyleId>
              </a:tblPr>
              <a:tblGrid>
                <a:gridCol w="1104124">
                  <a:extLst>
                    <a:ext uri="{9D8B030D-6E8A-4147-A177-3AD203B41FA5}">
                      <a16:colId xmlns:a16="http://schemas.microsoft.com/office/drawing/2014/main" val="184509008"/>
                    </a:ext>
                  </a:extLst>
                </a:gridCol>
                <a:gridCol w="1104124">
                  <a:extLst>
                    <a:ext uri="{9D8B030D-6E8A-4147-A177-3AD203B41FA5}">
                      <a16:colId xmlns:a16="http://schemas.microsoft.com/office/drawing/2014/main" val="1221777013"/>
                    </a:ext>
                  </a:extLst>
                </a:gridCol>
                <a:gridCol w="1104124">
                  <a:extLst>
                    <a:ext uri="{9D8B030D-6E8A-4147-A177-3AD203B41FA5}">
                      <a16:colId xmlns:a16="http://schemas.microsoft.com/office/drawing/2014/main" val="1119378222"/>
                    </a:ext>
                  </a:extLst>
                </a:gridCol>
                <a:gridCol w="1104124">
                  <a:extLst>
                    <a:ext uri="{9D8B030D-6E8A-4147-A177-3AD203B41FA5}">
                      <a16:colId xmlns:a16="http://schemas.microsoft.com/office/drawing/2014/main" val="2201310775"/>
                    </a:ext>
                  </a:extLst>
                </a:gridCol>
              </a:tblGrid>
              <a:tr h="370840">
                <a:tc>
                  <a:txBody>
                    <a:bodyPr/>
                    <a:lstStyle/>
                    <a:p>
                      <a:r>
                        <a:rPr lang="en-US" dirty="0"/>
                        <a:t>IT </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165900">
                <a:tc>
                  <a:txBody>
                    <a:bodyPr/>
                    <a:lstStyle/>
                    <a:p>
                      <a:r>
                        <a:rPr lang="en-US" dirty="0"/>
                        <a:t>R2Value</a:t>
                      </a:r>
                    </a:p>
                  </a:txBody>
                  <a:tcPr/>
                </a:tc>
                <a:tc>
                  <a:txBody>
                    <a:bodyPr/>
                    <a:lstStyle/>
                    <a:p>
                      <a:r>
                        <a:rPr lang="en-US" dirty="0"/>
                        <a:t>0.44</a:t>
                      </a:r>
                    </a:p>
                  </a:txBody>
                  <a:tcPr/>
                </a:tc>
                <a:tc>
                  <a:txBody>
                    <a:bodyPr/>
                    <a:lstStyle/>
                    <a:p>
                      <a:r>
                        <a:rPr lang="en-US" dirty="0"/>
                        <a:t>0.15</a:t>
                      </a:r>
                    </a:p>
                  </a:txBody>
                  <a:tcPr/>
                </a:tc>
                <a:tc>
                  <a:txBody>
                    <a:bodyPr/>
                    <a:lstStyle/>
                    <a:p>
                      <a:r>
                        <a:rPr lang="en-US" dirty="0"/>
                        <a:t>0.599</a:t>
                      </a:r>
                    </a:p>
                  </a:txBody>
                  <a:tcPr/>
                </a:tc>
                <a:extLst>
                  <a:ext uri="{0D108BD9-81ED-4DB2-BD59-A6C34878D82A}">
                    <a16:rowId xmlns:a16="http://schemas.microsoft.com/office/drawing/2014/main" val="3970940342"/>
                  </a:ext>
                </a:extLst>
              </a:tr>
              <a:tr h="370840">
                <a:tc>
                  <a:txBody>
                    <a:bodyPr/>
                    <a:lstStyle/>
                    <a:p>
                      <a:r>
                        <a:rPr lang="en-US" dirty="0"/>
                        <a:t>Correlation</a:t>
                      </a:r>
                    </a:p>
                  </a:txBody>
                  <a:tcPr/>
                </a:tc>
                <a:tc>
                  <a:txBody>
                    <a:bodyPr/>
                    <a:lstStyle/>
                    <a:p>
                      <a:r>
                        <a:rPr lang="en-US" dirty="0"/>
                        <a:t>-0.66</a:t>
                      </a:r>
                    </a:p>
                  </a:txBody>
                  <a:tcPr/>
                </a:tc>
                <a:tc>
                  <a:txBody>
                    <a:bodyPr/>
                    <a:lstStyle/>
                    <a:p>
                      <a:r>
                        <a:rPr lang="en-US" dirty="0"/>
                        <a:t>-0.39</a:t>
                      </a:r>
                    </a:p>
                  </a:txBody>
                  <a:tcPr/>
                </a:tc>
                <a:tc>
                  <a:txBody>
                    <a:bodyPr/>
                    <a:lstStyle/>
                    <a:p>
                      <a:r>
                        <a:rPr lang="en-US" dirty="0"/>
                        <a:t>-0.77</a:t>
                      </a:r>
                    </a:p>
                  </a:txBody>
                  <a:tcPr/>
                </a:tc>
                <a:extLst>
                  <a:ext uri="{0D108BD9-81ED-4DB2-BD59-A6C34878D82A}">
                    <a16:rowId xmlns:a16="http://schemas.microsoft.com/office/drawing/2014/main" val="2264606050"/>
                  </a:ext>
                </a:extLst>
              </a:tr>
              <a:tr h="370840">
                <a:tc>
                  <a:txBody>
                    <a:bodyPr/>
                    <a:lstStyle/>
                    <a:p>
                      <a:r>
                        <a:rPr lang="en-US" dirty="0"/>
                        <a:t>P - value</a:t>
                      </a:r>
                    </a:p>
                  </a:txBody>
                  <a:tcPr/>
                </a:tc>
                <a:tc>
                  <a:txBody>
                    <a:bodyPr/>
                    <a:lstStyle/>
                    <a:p>
                      <a:r>
                        <a:rPr lang="en-US" dirty="0"/>
                        <a:t>0.00016</a:t>
                      </a:r>
                    </a:p>
                  </a:txBody>
                  <a:tcPr/>
                </a:tc>
                <a:tc>
                  <a:txBody>
                    <a:bodyPr/>
                    <a:lstStyle/>
                    <a:p>
                      <a:r>
                        <a:rPr lang="en-US" dirty="0"/>
                        <a:t>0.00054</a:t>
                      </a:r>
                    </a:p>
                  </a:txBody>
                  <a:tcPr/>
                </a:tc>
                <a:tc>
                  <a:txBody>
                    <a:bodyPr/>
                    <a:lstStyle/>
                    <a:p>
                      <a:r>
                        <a:rPr lang="en-US" dirty="0"/>
                        <a:t>4.039</a:t>
                      </a:r>
                    </a:p>
                  </a:txBody>
                  <a:tcPr/>
                </a:tc>
                <a:extLst>
                  <a:ext uri="{0D108BD9-81ED-4DB2-BD59-A6C34878D82A}">
                    <a16:rowId xmlns:a16="http://schemas.microsoft.com/office/drawing/2014/main" val="1525495633"/>
                  </a:ext>
                </a:extLst>
              </a:tr>
            </a:tbl>
          </a:graphicData>
        </a:graphic>
      </p:graphicFrame>
      <p:graphicFrame>
        <p:nvGraphicFramePr>
          <p:cNvPr id="13" name="Table 5">
            <a:extLst>
              <a:ext uri="{FF2B5EF4-FFF2-40B4-BE49-F238E27FC236}">
                <a16:creationId xmlns:a16="http://schemas.microsoft.com/office/drawing/2014/main" id="{C0F33DA4-0CEE-4714-B502-A624DD7AC6EF}"/>
              </a:ext>
            </a:extLst>
          </p:cNvPr>
          <p:cNvGraphicFramePr>
            <a:graphicFrameLocks noGrp="1"/>
          </p:cNvGraphicFramePr>
          <p:nvPr>
            <p:extLst>
              <p:ext uri="{D42A27DB-BD31-4B8C-83A1-F6EECF244321}">
                <p14:modId xmlns:p14="http://schemas.microsoft.com/office/powerpoint/2010/main" val="858880768"/>
              </p:ext>
            </p:extLst>
          </p:nvPr>
        </p:nvGraphicFramePr>
        <p:xfrm>
          <a:off x="6229119" y="348541"/>
          <a:ext cx="4416496" cy="2216478"/>
        </p:xfrm>
        <a:graphic>
          <a:graphicData uri="http://schemas.openxmlformats.org/drawingml/2006/table">
            <a:tbl>
              <a:tblPr firstRow="1" bandRow="1">
                <a:tableStyleId>{5C22544A-7EE6-4342-B048-85BDC9FD1C3A}</a:tableStyleId>
              </a:tblPr>
              <a:tblGrid>
                <a:gridCol w="1104124">
                  <a:extLst>
                    <a:ext uri="{9D8B030D-6E8A-4147-A177-3AD203B41FA5}">
                      <a16:colId xmlns:a16="http://schemas.microsoft.com/office/drawing/2014/main" val="184509008"/>
                    </a:ext>
                  </a:extLst>
                </a:gridCol>
                <a:gridCol w="1104124">
                  <a:extLst>
                    <a:ext uri="{9D8B030D-6E8A-4147-A177-3AD203B41FA5}">
                      <a16:colId xmlns:a16="http://schemas.microsoft.com/office/drawing/2014/main" val="1221777013"/>
                    </a:ext>
                  </a:extLst>
                </a:gridCol>
                <a:gridCol w="1104124">
                  <a:extLst>
                    <a:ext uri="{9D8B030D-6E8A-4147-A177-3AD203B41FA5}">
                      <a16:colId xmlns:a16="http://schemas.microsoft.com/office/drawing/2014/main" val="1119378222"/>
                    </a:ext>
                  </a:extLst>
                </a:gridCol>
                <a:gridCol w="1104124">
                  <a:extLst>
                    <a:ext uri="{9D8B030D-6E8A-4147-A177-3AD203B41FA5}">
                      <a16:colId xmlns:a16="http://schemas.microsoft.com/office/drawing/2014/main" val="2201310775"/>
                    </a:ext>
                  </a:extLst>
                </a:gridCol>
              </a:tblGrid>
              <a:tr h="706106">
                <a:tc>
                  <a:txBody>
                    <a:bodyPr/>
                    <a:lstStyle/>
                    <a:p>
                      <a:r>
                        <a:rPr lang="en-US" dirty="0"/>
                        <a:t>NZ</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504532">
                <a:tc>
                  <a:txBody>
                    <a:bodyPr/>
                    <a:lstStyle/>
                    <a:p>
                      <a:r>
                        <a:rPr lang="en-US" dirty="0"/>
                        <a:t>R2 Value</a:t>
                      </a:r>
                    </a:p>
                  </a:txBody>
                  <a:tcPr/>
                </a:tc>
                <a:tc>
                  <a:txBody>
                    <a:bodyPr/>
                    <a:lstStyle/>
                    <a:p>
                      <a:r>
                        <a:rPr lang="en-US" dirty="0"/>
                        <a:t>0.109</a:t>
                      </a:r>
                    </a:p>
                  </a:txBody>
                  <a:tcPr/>
                </a:tc>
                <a:tc>
                  <a:txBody>
                    <a:bodyPr/>
                    <a:lstStyle/>
                    <a:p>
                      <a:r>
                        <a:rPr lang="en-US" dirty="0"/>
                        <a:t>0.0414</a:t>
                      </a:r>
                    </a:p>
                  </a:txBody>
                  <a:tcPr/>
                </a:tc>
                <a:tc>
                  <a:txBody>
                    <a:bodyPr/>
                    <a:lstStyle/>
                    <a:p>
                      <a:r>
                        <a:rPr lang="en-US" dirty="0"/>
                        <a:t>0.163</a:t>
                      </a:r>
                    </a:p>
                  </a:txBody>
                  <a:tcPr/>
                </a:tc>
                <a:extLst>
                  <a:ext uri="{0D108BD9-81ED-4DB2-BD59-A6C34878D82A}">
                    <a16:rowId xmlns:a16="http://schemas.microsoft.com/office/drawing/2014/main" val="3970940342"/>
                  </a:ext>
                </a:extLst>
              </a:tr>
              <a:tr h="529909">
                <a:tc>
                  <a:txBody>
                    <a:bodyPr/>
                    <a:lstStyle/>
                    <a:p>
                      <a:r>
                        <a:rPr lang="en-US" dirty="0"/>
                        <a:t>Correlation</a:t>
                      </a:r>
                    </a:p>
                  </a:txBody>
                  <a:tcPr/>
                </a:tc>
                <a:tc>
                  <a:txBody>
                    <a:bodyPr/>
                    <a:lstStyle/>
                    <a:p>
                      <a:r>
                        <a:rPr lang="en-US" dirty="0"/>
                        <a:t>0.33</a:t>
                      </a:r>
                    </a:p>
                  </a:txBody>
                  <a:tcPr/>
                </a:tc>
                <a:tc>
                  <a:txBody>
                    <a:bodyPr/>
                    <a:lstStyle/>
                    <a:p>
                      <a:r>
                        <a:rPr lang="en-US" dirty="0"/>
                        <a:t>0.2</a:t>
                      </a:r>
                    </a:p>
                  </a:txBody>
                  <a:tcPr/>
                </a:tc>
                <a:tc>
                  <a:txBody>
                    <a:bodyPr/>
                    <a:lstStyle/>
                    <a:p>
                      <a:r>
                        <a:rPr lang="en-US" dirty="0"/>
                        <a:t>0.4</a:t>
                      </a:r>
                    </a:p>
                  </a:txBody>
                  <a:tcPr/>
                </a:tc>
                <a:extLst>
                  <a:ext uri="{0D108BD9-81ED-4DB2-BD59-A6C34878D82A}">
                    <a16:rowId xmlns:a16="http://schemas.microsoft.com/office/drawing/2014/main" val="2264606050"/>
                  </a:ext>
                </a:extLst>
              </a:tr>
              <a:tr h="302805">
                <a:tc>
                  <a:txBody>
                    <a:bodyPr/>
                    <a:lstStyle/>
                    <a:p>
                      <a:r>
                        <a:rPr lang="en-US" dirty="0"/>
                        <a:t>P - value</a:t>
                      </a:r>
                    </a:p>
                  </a:txBody>
                  <a:tcPr/>
                </a:tc>
                <a:tc>
                  <a:txBody>
                    <a:bodyPr/>
                    <a:lstStyle/>
                    <a:p>
                      <a:r>
                        <a:rPr lang="en-US" dirty="0"/>
                        <a:t>1.09</a:t>
                      </a:r>
                    </a:p>
                  </a:txBody>
                  <a:tcPr/>
                </a:tc>
                <a:tc>
                  <a:txBody>
                    <a:bodyPr/>
                    <a:lstStyle/>
                    <a:p>
                      <a:r>
                        <a:rPr lang="en-US" dirty="0"/>
                        <a:t>0.00015</a:t>
                      </a:r>
                    </a:p>
                  </a:txBody>
                  <a:tcPr/>
                </a:tc>
                <a:tc>
                  <a:txBody>
                    <a:bodyPr/>
                    <a:lstStyle/>
                    <a:p>
                      <a:r>
                        <a:rPr lang="en-US" dirty="0"/>
                        <a:t>0.796</a:t>
                      </a:r>
                    </a:p>
                  </a:txBody>
                  <a:tcPr/>
                </a:tc>
                <a:extLst>
                  <a:ext uri="{0D108BD9-81ED-4DB2-BD59-A6C34878D82A}">
                    <a16:rowId xmlns:a16="http://schemas.microsoft.com/office/drawing/2014/main" val="1525495633"/>
                  </a:ext>
                </a:extLst>
              </a:tr>
            </a:tbl>
          </a:graphicData>
        </a:graphic>
      </p:graphicFrame>
      <p:graphicFrame>
        <p:nvGraphicFramePr>
          <p:cNvPr id="14" name="Table 5">
            <a:extLst>
              <a:ext uri="{FF2B5EF4-FFF2-40B4-BE49-F238E27FC236}">
                <a16:creationId xmlns:a16="http://schemas.microsoft.com/office/drawing/2014/main" id="{0034E168-0796-4E02-9125-69670572F63A}"/>
              </a:ext>
            </a:extLst>
          </p:cNvPr>
          <p:cNvGraphicFramePr>
            <a:graphicFrameLocks noGrp="1"/>
          </p:cNvGraphicFramePr>
          <p:nvPr>
            <p:extLst>
              <p:ext uri="{D42A27DB-BD31-4B8C-83A1-F6EECF244321}">
                <p14:modId xmlns:p14="http://schemas.microsoft.com/office/powerpoint/2010/main" val="3622456982"/>
              </p:ext>
            </p:extLst>
          </p:nvPr>
        </p:nvGraphicFramePr>
        <p:xfrm>
          <a:off x="839752" y="2343095"/>
          <a:ext cx="4601328" cy="1752600"/>
        </p:xfrm>
        <a:graphic>
          <a:graphicData uri="http://schemas.openxmlformats.org/drawingml/2006/table">
            <a:tbl>
              <a:tblPr firstRow="1" bandRow="1">
                <a:tableStyleId>{5C22544A-7EE6-4342-B048-85BDC9FD1C3A}</a:tableStyleId>
              </a:tblPr>
              <a:tblGrid>
                <a:gridCol w="1150332">
                  <a:extLst>
                    <a:ext uri="{9D8B030D-6E8A-4147-A177-3AD203B41FA5}">
                      <a16:colId xmlns:a16="http://schemas.microsoft.com/office/drawing/2014/main" val="184509008"/>
                    </a:ext>
                  </a:extLst>
                </a:gridCol>
                <a:gridCol w="1150332">
                  <a:extLst>
                    <a:ext uri="{9D8B030D-6E8A-4147-A177-3AD203B41FA5}">
                      <a16:colId xmlns:a16="http://schemas.microsoft.com/office/drawing/2014/main" val="1221777013"/>
                    </a:ext>
                  </a:extLst>
                </a:gridCol>
                <a:gridCol w="1150332">
                  <a:extLst>
                    <a:ext uri="{9D8B030D-6E8A-4147-A177-3AD203B41FA5}">
                      <a16:colId xmlns:a16="http://schemas.microsoft.com/office/drawing/2014/main" val="1119378222"/>
                    </a:ext>
                  </a:extLst>
                </a:gridCol>
                <a:gridCol w="1150332">
                  <a:extLst>
                    <a:ext uri="{9D8B030D-6E8A-4147-A177-3AD203B41FA5}">
                      <a16:colId xmlns:a16="http://schemas.microsoft.com/office/drawing/2014/main" val="2201310775"/>
                    </a:ext>
                  </a:extLst>
                </a:gridCol>
              </a:tblGrid>
              <a:tr h="370840">
                <a:tc>
                  <a:txBody>
                    <a:bodyPr/>
                    <a:lstStyle/>
                    <a:p>
                      <a:r>
                        <a:rPr lang="en-US" dirty="0"/>
                        <a:t>SP </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370840">
                <a:tc>
                  <a:txBody>
                    <a:bodyPr/>
                    <a:lstStyle/>
                    <a:p>
                      <a:r>
                        <a:rPr lang="en-US" dirty="0"/>
                        <a:t>R2 Value</a:t>
                      </a:r>
                    </a:p>
                  </a:txBody>
                  <a:tcPr/>
                </a:tc>
                <a:tc>
                  <a:txBody>
                    <a:bodyPr/>
                    <a:lstStyle/>
                    <a:p>
                      <a:r>
                        <a:rPr lang="en-US" dirty="0"/>
                        <a:t>0.1618</a:t>
                      </a:r>
                    </a:p>
                  </a:txBody>
                  <a:tcPr/>
                </a:tc>
                <a:tc>
                  <a:txBody>
                    <a:bodyPr/>
                    <a:lstStyle/>
                    <a:p>
                      <a:r>
                        <a:rPr lang="en-US" dirty="0"/>
                        <a:t>0.517</a:t>
                      </a:r>
                    </a:p>
                  </a:txBody>
                  <a:tcPr/>
                </a:tc>
                <a:tc>
                  <a:txBody>
                    <a:bodyPr/>
                    <a:lstStyle/>
                    <a:p>
                      <a:r>
                        <a:rPr lang="en-US" dirty="0"/>
                        <a:t>0.43</a:t>
                      </a:r>
                    </a:p>
                  </a:txBody>
                  <a:tcPr/>
                </a:tc>
                <a:extLst>
                  <a:ext uri="{0D108BD9-81ED-4DB2-BD59-A6C34878D82A}">
                    <a16:rowId xmlns:a16="http://schemas.microsoft.com/office/drawing/2014/main" val="3970940342"/>
                  </a:ext>
                </a:extLst>
              </a:tr>
              <a:tr h="370840">
                <a:tc>
                  <a:txBody>
                    <a:bodyPr/>
                    <a:lstStyle/>
                    <a:p>
                      <a:r>
                        <a:rPr lang="en-US" dirty="0"/>
                        <a:t>Correlation</a:t>
                      </a:r>
                    </a:p>
                  </a:txBody>
                  <a:tcPr/>
                </a:tc>
                <a:tc>
                  <a:txBody>
                    <a:bodyPr/>
                    <a:lstStyle/>
                    <a:p>
                      <a:r>
                        <a:rPr lang="en-US" dirty="0"/>
                        <a:t>-0.4</a:t>
                      </a:r>
                    </a:p>
                  </a:txBody>
                  <a:tcPr/>
                </a:tc>
                <a:tc>
                  <a:txBody>
                    <a:bodyPr/>
                    <a:lstStyle/>
                    <a:p>
                      <a:r>
                        <a:rPr lang="en-US" dirty="0"/>
                        <a:t>-0.72</a:t>
                      </a:r>
                    </a:p>
                  </a:txBody>
                  <a:tcPr/>
                </a:tc>
                <a:tc>
                  <a:txBody>
                    <a:bodyPr/>
                    <a:lstStyle/>
                    <a:p>
                      <a:r>
                        <a:rPr lang="en-US" dirty="0"/>
                        <a:t>-0.66</a:t>
                      </a:r>
                    </a:p>
                  </a:txBody>
                  <a:tcPr/>
                </a:tc>
                <a:extLst>
                  <a:ext uri="{0D108BD9-81ED-4DB2-BD59-A6C34878D82A}">
                    <a16:rowId xmlns:a16="http://schemas.microsoft.com/office/drawing/2014/main" val="2264606050"/>
                  </a:ext>
                </a:extLst>
              </a:tr>
              <a:tr h="370840">
                <a:tc>
                  <a:txBody>
                    <a:bodyPr/>
                    <a:lstStyle/>
                    <a:p>
                      <a:r>
                        <a:rPr lang="en-US" dirty="0"/>
                        <a:t>P - value</a:t>
                      </a:r>
                    </a:p>
                  </a:txBody>
                  <a:tcPr/>
                </a:tc>
                <a:tc>
                  <a:txBody>
                    <a:bodyPr/>
                    <a:lstStyle/>
                    <a:p>
                      <a:r>
                        <a:rPr lang="en-US" dirty="0"/>
                        <a:t>0.000057</a:t>
                      </a:r>
                    </a:p>
                  </a:txBody>
                  <a:tcPr/>
                </a:tc>
                <a:tc>
                  <a:txBody>
                    <a:bodyPr/>
                    <a:lstStyle/>
                    <a:p>
                      <a:r>
                        <a:rPr lang="en-US" dirty="0"/>
                        <a:t>1.80E-10</a:t>
                      </a:r>
                    </a:p>
                  </a:txBody>
                  <a:tcPr/>
                </a:tc>
                <a:tc>
                  <a:txBody>
                    <a:bodyPr/>
                    <a:lstStyle/>
                    <a:p>
                      <a:r>
                        <a:rPr lang="en-US" dirty="0"/>
                        <a:t>3.14E-15</a:t>
                      </a:r>
                    </a:p>
                  </a:txBody>
                  <a:tcPr/>
                </a:tc>
                <a:extLst>
                  <a:ext uri="{0D108BD9-81ED-4DB2-BD59-A6C34878D82A}">
                    <a16:rowId xmlns:a16="http://schemas.microsoft.com/office/drawing/2014/main" val="1525495633"/>
                  </a:ext>
                </a:extLst>
              </a:tr>
            </a:tbl>
          </a:graphicData>
        </a:graphic>
      </p:graphicFrame>
      <p:graphicFrame>
        <p:nvGraphicFramePr>
          <p:cNvPr id="6" name="Table 5">
            <a:extLst>
              <a:ext uri="{FF2B5EF4-FFF2-40B4-BE49-F238E27FC236}">
                <a16:creationId xmlns:a16="http://schemas.microsoft.com/office/drawing/2014/main" id="{01C573F9-741D-4F0C-9A93-70100204FEE0}"/>
              </a:ext>
            </a:extLst>
          </p:cNvPr>
          <p:cNvGraphicFramePr>
            <a:graphicFrameLocks noGrp="1"/>
          </p:cNvGraphicFramePr>
          <p:nvPr>
            <p:extLst>
              <p:ext uri="{D42A27DB-BD31-4B8C-83A1-F6EECF244321}">
                <p14:modId xmlns:p14="http://schemas.microsoft.com/office/powerpoint/2010/main" val="2264236240"/>
              </p:ext>
            </p:extLst>
          </p:nvPr>
        </p:nvGraphicFramePr>
        <p:xfrm>
          <a:off x="6229119" y="2887319"/>
          <a:ext cx="4025968" cy="2286000"/>
        </p:xfrm>
        <a:graphic>
          <a:graphicData uri="http://schemas.openxmlformats.org/drawingml/2006/table">
            <a:tbl>
              <a:tblPr firstRow="1" bandRow="1">
                <a:tableStyleId>{5C22544A-7EE6-4342-B048-85BDC9FD1C3A}</a:tableStyleId>
              </a:tblPr>
              <a:tblGrid>
                <a:gridCol w="1006492">
                  <a:extLst>
                    <a:ext uri="{9D8B030D-6E8A-4147-A177-3AD203B41FA5}">
                      <a16:colId xmlns:a16="http://schemas.microsoft.com/office/drawing/2014/main" val="184509008"/>
                    </a:ext>
                  </a:extLst>
                </a:gridCol>
                <a:gridCol w="1006492">
                  <a:extLst>
                    <a:ext uri="{9D8B030D-6E8A-4147-A177-3AD203B41FA5}">
                      <a16:colId xmlns:a16="http://schemas.microsoft.com/office/drawing/2014/main" val="1221777013"/>
                    </a:ext>
                  </a:extLst>
                </a:gridCol>
                <a:gridCol w="1006492">
                  <a:extLst>
                    <a:ext uri="{9D8B030D-6E8A-4147-A177-3AD203B41FA5}">
                      <a16:colId xmlns:a16="http://schemas.microsoft.com/office/drawing/2014/main" val="1119378222"/>
                    </a:ext>
                  </a:extLst>
                </a:gridCol>
                <a:gridCol w="1006492">
                  <a:extLst>
                    <a:ext uri="{9D8B030D-6E8A-4147-A177-3AD203B41FA5}">
                      <a16:colId xmlns:a16="http://schemas.microsoft.com/office/drawing/2014/main" val="2201310775"/>
                    </a:ext>
                  </a:extLst>
                </a:gridCol>
              </a:tblGrid>
              <a:tr h="309378">
                <a:tc>
                  <a:txBody>
                    <a:bodyPr/>
                    <a:lstStyle/>
                    <a:p>
                      <a:r>
                        <a:rPr lang="en-US" dirty="0"/>
                        <a:t>B R</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639315">
                <a:tc>
                  <a:txBody>
                    <a:bodyPr/>
                    <a:lstStyle/>
                    <a:p>
                      <a:r>
                        <a:rPr lang="en-US" dirty="0"/>
                        <a:t>R2 Value</a:t>
                      </a:r>
                    </a:p>
                  </a:txBody>
                  <a:tcPr/>
                </a:tc>
                <a:tc>
                  <a:txBody>
                    <a:bodyPr/>
                    <a:lstStyle/>
                    <a:p>
                      <a:r>
                        <a:rPr lang="en-US" dirty="0"/>
                        <a:t>0.048</a:t>
                      </a:r>
                    </a:p>
                  </a:txBody>
                  <a:tcPr/>
                </a:tc>
                <a:tc>
                  <a:txBody>
                    <a:bodyPr/>
                    <a:lstStyle/>
                    <a:p>
                      <a:r>
                        <a:rPr lang="en-US" dirty="0"/>
                        <a:t>0.135</a:t>
                      </a:r>
                    </a:p>
                  </a:txBody>
                  <a:tcPr/>
                </a:tc>
                <a:tc>
                  <a:txBody>
                    <a:bodyPr/>
                    <a:lstStyle/>
                    <a:p>
                      <a:r>
                        <a:rPr lang="en-US" dirty="0"/>
                        <a:t>0.25</a:t>
                      </a:r>
                    </a:p>
                  </a:txBody>
                  <a:tcPr/>
                </a:tc>
                <a:extLst>
                  <a:ext uri="{0D108BD9-81ED-4DB2-BD59-A6C34878D82A}">
                    <a16:rowId xmlns:a16="http://schemas.microsoft.com/office/drawing/2014/main" val="3970940342"/>
                  </a:ext>
                </a:extLst>
              </a:tr>
              <a:tr h="541412">
                <a:tc>
                  <a:txBody>
                    <a:bodyPr/>
                    <a:lstStyle/>
                    <a:p>
                      <a:r>
                        <a:rPr lang="en-US" dirty="0"/>
                        <a:t>Correlation</a:t>
                      </a:r>
                    </a:p>
                  </a:txBody>
                  <a:tcPr/>
                </a:tc>
                <a:tc>
                  <a:txBody>
                    <a:bodyPr/>
                    <a:lstStyle/>
                    <a:p>
                      <a:r>
                        <a:rPr lang="en-US" dirty="0"/>
                        <a:t>0.22</a:t>
                      </a:r>
                    </a:p>
                  </a:txBody>
                  <a:tcPr/>
                </a:tc>
                <a:tc>
                  <a:txBody>
                    <a:bodyPr/>
                    <a:lstStyle/>
                    <a:p>
                      <a:r>
                        <a:rPr lang="en-US" dirty="0"/>
                        <a:t>0.37</a:t>
                      </a:r>
                    </a:p>
                  </a:txBody>
                  <a:tcPr/>
                </a:tc>
                <a:tc>
                  <a:txBody>
                    <a:bodyPr/>
                    <a:lstStyle/>
                    <a:p>
                      <a:r>
                        <a:rPr lang="en-US" dirty="0"/>
                        <a:t>0.5</a:t>
                      </a:r>
                    </a:p>
                  </a:txBody>
                  <a:tcPr/>
                </a:tc>
                <a:extLst>
                  <a:ext uri="{0D108BD9-81ED-4DB2-BD59-A6C34878D82A}">
                    <a16:rowId xmlns:a16="http://schemas.microsoft.com/office/drawing/2014/main" val="2264606050"/>
                  </a:ext>
                </a:extLst>
              </a:tr>
              <a:tr h="541412">
                <a:tc>
                  <a:txBody>
                    <a:bodyPr/>
                    <a:lstStyle/>
                    <a:p>
                      <a:r>
                        <a:rPr lang="en-US" dirty="0"/>
                        <a:t>P - value</a:t>
                      </a:r>
                    </a:p>
                  </a:txBody>
                  <a:tcPr/>
                </a:tc>
                <a:tc>
                  <a:txBody>
                    <a:bodyPr/>
                    <a:lstStyle/>
                    <a:p>
                      <a:r>
                        <a:rPr lang="en-US" dirty="0"/>
                        <a:t>5.69</a:t>
                      </a:r>
                    </a:p>
                  </a:txBody>
                  <a:tcPr/>
                </a:tc>
                <a:tc>
                  <a:txBody>
                    <a:bodyPr/>
                    <a:lstStyle/>
                    <a:p>
                      <a:r>
                        <a:rPr lang="en-US" dirty="0"/>
                        <a:t>7.6622</a:t>
                      </a:r>
                    </a:p>
                  </a:txBody>
                  <a:tcPr/>
                </a:tc>
                <a:tc>
                  <a:txBody>
                    <a:bodyPr/>
                    <a:lstStyle/>
                    <a:p>
                      <a:r>
                        <a:rPr lang="en-US" dirty="0"/>
                        <a:t>2.79</a:t>
                      </a:r>
                    </a:p>
                  </a:txBody>
                  <a:tcPr/>
                </a:tc>
                <a:extLst>
                  <a:ext uri="{0D108BD9-81ED-4DB2-BD59-A6C34878D82A}">
                    <a16:rowId xmlns:a16="http://schemas.microsoft.com/office/drawing/2014/main" val="1525495633"/>
                  </a:ext>
                </a:extLst>
              </a:tr>
            </a:tbl>
          </a:graphicData>
        </a:graphic>
      </p:graphicFrame>
      <p:graphicFrame>
        <p:nvGraphicFramePr>
          <p:cNvPr id="7" name="Table 5">
            <a:extLst>
              <a:ext uri="{FF2B5EF4-FFF2-40B4-BE49-F238E27FC236}">
                <a16:creationId xmlns:a16="http://schemas.microsoft.com/office/drawing/2014/main" id="{AA5B84B9-FDC4-4353-A933-6E95AEFB8EB4}"/>
              </a:ext>
            </a:extLst>
          </p:cNvPr>
          <p:cNvGraphicFramePr>
            <a:graphicFrameLocks noGrp="1"/>
          </p:cNvGraphicFramePr>
          <p:nvPr>
            <p:extLst>
              <p:ext uri="{D42A27DB-BD31-4B8C-83A1-F6EECF244321}">
                <p14:modId xmlns:p14="http://schemas.microsoft.com/office/powerpoint/2010/main" val="188440130"/>
              </p:ext>
            </p:extLst>
          </p:nvPr>
        </p:nvGraphicFramePr>
        <p:xfrm>
          <a:off x="839752" y="4342729"/>
          <a:ext cx="4025968" cy="2286000"/>
        </p:xfrm>
        <a:graphic>
          <a:graphicData uri="http://schemas.openxmlformats.org/drawingml/2006/table">
            <a:tbl>
              <a:tblPr firstRow="1" bandRow="1">
                <a:tableStyleId>{5C22544A-7EE6-4342-B048-85BDC9FD1C3A}</a:tableStyleId>
              </a:tblPr>
              <a:tblGrid>
                <a:gridCol w="1006492">
                  <a:extLst>
                    <a:ext uri="{9D8B030D-6E8A-4147-A177-3AD203B41FA5}">
                      <a16:colId xmlns:a16="http://schemas.microsoft.com/office/drawing/2014/main" val="184509008"/>
                    </a:ext>
                  </a:extLst>
                </a:gridCol>
                <a:gridCol w="1006492">
                  <a:extLst>
                    <a:ext uri="{9D8B030D-6E8A-4147-A177-3AD203B41FA5}">
                      <a16:colId xmlns:a16="http://schemas.microsoft.com/office/drawing/2014/main" val="1221777013"/>
                    </a:ext>
                  </a:extLst>
                </a:gridCol>
                <a:gridCol w="1006492">
                  <a:extLst>
                    <a:ext uri="{9D8B030D-6E8A-4147-A177-3AD203B41FA5}">
                      <a16:colId xmlns:a16="http://schemas.microsoft.com/office/drawing/2014/main" val="1119378222"/>
                    </a:ext>
                  </a:extLst>
                </a:gridCol>
                <a:gridCol w="1006492">
                  <a:extLst>
                    <a:ext uri="{9D8B030D-6E8A-4147-A177-3AD203B41FA5}">
                      <a16:colId xmlns:a16="http://schemas.microsoft.com/office/drawing/2014/main" val="2201310775"/>
                    </a:ext>
                  </a:extLst>
                </a:gridCol>
              </a:tblGrid>
              <a:tr h="309378">
                <a:tc>
                  <a:txBody>
                    <a:bodyPr/>
                    <a:lstStyle/>
                    <a:p>
                      <a:r>
                        <a:rPr lang="en-US" dirty="0"/>
                        <a:t>B R</a:t>
                      </a:r>
                    </a:p>
                  </a:txBody>
                  <a:tcPr/>
                </a:tc>
                <a:tc>
                  <a:txBody>
                    <a:bodyPr/>
                    <a:lstStyle/>
                    <a:p>
                      <a:pPr algn="ctr"/>
                      <a:r>
                        <a:rPr lang="en-US" dirty="0"/>
                        <a:t>PM2.5</a:t>
                      </a:r>
                    </a:p>
                  </a:txBody>
                  <a:tcPr/>
                </a:tc>
                <a:tc>
                  <a:txBody>
                    <a:bodyPr/>
                    <a:lstStyle/>
                    <a:p>
                      <a:pPr algn="ctr"/>
                      <a:r>
                        <a:rPr lang="en-US" dirty="0"/>
                        <a:t>CO</a:t>
                      </a:r>
                    </a:p>
                  </a:txBody>
                  <a:tcPr/>
                </a:tc>
                <a:tc>
                  <a:txBody>
                    <a:bodyPr/>
                    <a:lstStyle/>
                    <a:p>
                      <a:pPr algn="ctr"/>
                      <a:r>
                        <a:rPr lang="en-US" dirty="0"/>
                        <a:t>NO2</a:t>
                      </a:r>
                    </a:p>
                  </a:txBody>
                  <a:tcPr/>
                </a:tc>
                <a:extLst>
                  <a:ext uri="{0D108BD9-81ED-4DB2-BD59-A6C34878D82A}">
                    <a16:rowId xmlns:a16="http://schemas.microsoft.com/office/drawing/2014/main" val="1638761214"/>
                  </a:ext>
                </a:extLst>
              </a:tr>
              <a:tr h="639315">
                <a:tc>
                  <a:txBody>
                    <a:bodyPr/>
                    <a:lstStyle/>
                    <a:p>
                      <a:r>
                        <a:rPr lang="en-US" dirty="0"/>
                        <a:t>R2 Value</a:t>
                      </a:r>
                    </a:p>
                  </a:txBody>
                  <a:tcPr/>
                </a:tc>
                <a:tc>
                  <a:txBody>
                    <a:bodyPr/>
                    <a:lstStyle/>
                    <a:p>
                      <a:r>
                        <a:rPr lang="en-US" dirty="0"/>
                        <a:t>0.048</a:t>
                      </a:r>
                    </a:p>
                  </a:txBody>
                  <a:tcPr/>
                </a:tc>
                <a:tc>
                  <a:txBody>
                    <a:bodyPr/>
                    <a:lstStyle/>
                    <a:p>
                      <a:r>
                        <a:rPr lang="en-US" dirty="0"/>
                        <a:t>0.135</a:t>
                      </a:r>
                    </a:p>
                  </a:txBody>
                  <a:tcPr/>
                </a:tc>
                <a:tc>
                  <a:txBody>
                    <a:bodyPr/>
                    <a:lstStyle/>
                    <a:p>
                      <a:r>
                        <a:rPr lang="en-US" dirty="0"/>
                        <a:t>0.25</a:t>
                      </a:r>
                    </a:p>
                  </a:txBody>
                  <a:tcPr/>
                </a:tc>
                <a:extLst>
                  <a:ext uri="{0D108BD9-81ED-4DB2-BD59-A6C34878D82A}">
                    <a16:rowId xmlns:a16="http://schemas.microsoft.com/office/drawing/2014/main" val="3970940342"/>
                  </a:ext>
                </a:extLst>
              </a:tr>
              <a:tr h="541412">
                <a:tc>
                  <a:txBody>
                    <a:bodyPr/>
                    <a:lstStyle/>
                    <a:p>
                      <a:r>
                        <a:rPr lang="en-US" dirty="0"/>
                        <a:t>Correlation</a:t>
                      </a:r>
                    </a:p>
                  </a:txBody>
                  <a:tcPr/>
                </a:tc>
                <a:tc>
                  <a:txBody>
                    <a:bodyPr/>
                    <a:lstStyle/>
                    <a:p>
                      <a:r>
                        <a:rPr lang="en-US" dirty="0"/>
                        <a:t>0.22</a:t>
                      </a:r>
                    </a:p>
                  </a:txBody>
                  <a:tcPr/>
                </a:tc>
                <a:tc>
                  <a:txBody>
                    <a:bodyPr/>
                    <a:lstStyle/>
                    <a:p>
                      <a:r>
                        <a:rPr lang="en-US" dirty="0"/>
                        <a:t>0.37</a:t>
                      </a:r>
                    </a:p>
                  </a:txBody>
                  <a:tcPr/>
                </a:tc>
                <a:tc>
                  <a:txBody>
                    <a:bodyPr/>
                    <a:lstStyle/>
                    <a:p>
                      <a:r>
                        <a:rPr lang="en-US" dirty="0"/>
                        <a:t>0.5</a:t>
                      </a:r>
                    </a:p>
                  </a:txBody>
                  <a:tcPr/>
                </a:tc>
                <a:extLst>
                  <a:ext uri="{0D108BD9-81ED-4DB2-BD59-A6C34878D82A}">
                    <a16:rowId xmlns:a16="http://schemas.microsoft.com/office/drawing/2014/main" val="2264606050"/>
                  </a:ext>
                </a:extLst>
              </a:tr>
              <a:tr h="541412">
                <a:tc>
                  <a:txBody>
                    <a:bodyPr/>
                    <a:lstStyle/>
                    <a:p>
                      <a:r>
                        <a:rPr lang="en-US" dirty="0"/>
                        <a:t>P - value</a:t>
                      </a:r>
                    </a:p>
                  </a:txBody>
                  <a:tcPr/>
                </a:tc>
                <a:tc>
                  <a:txBody>
                    <a:bodyPr/>
                    <a:lstStyle/>
                    <a:p>
                      <a:r>
                        <a:rPr lang="en-US" dirty="0"/>
                        <a:t>5.69</a:t>
                      </a:r>
                    </a:p>
                  </a:txBody>
                  <a:tcPr/>
                </a:tc>
                <a:tc>
                  <a:txBody>
                    <a:bodyPr/>
                    <a:lstStyle/>
                    <a:p>
                      <a:r>
                        <a:rPr lang="en-US" dirty="0"/>
                        <a:t>7.6622</a:t>
                      </a:r>
                    </a:p>
                  </a:txBody>
                  <a:tcPr/>
                </a:tc>
                <a:tc>
                  <a:txBody>
                    <a:bodyPr/>
                    <a:lstStyle/>
                    <a:p>
                      <a:r>
                        <a:rPr lang="en-US" dirty="0"/>
                        <a:t>2.79</a:t>
                      </a:r>
                    </a:p>
                  </a:txBody>
                  <a:tcPr/>
                </a:tc>
                <a:extLst>
                  <a:ext uri="{0D108BD9-81ED-4DB2-BD59-A6C34878D82A}">
                    <a16:rowId xmlns:a16="http://schemas.microsoft.com/office/drawing/2014/main" val="1525495633"/>
                  </a:ext>
                </a:extLst>
              </a:tr>
            </a:tbl>
          </a:graphicData>
        </a:graphic>
      </p:graphicFrame>
    </p:spTree>
    <p:extLst>
      <p:ext uri="{BB962C8B-B14F-4D97-AF65-F5344CB8AC3E}">
        <p14:creationId xmlns:p14="http://schemas.microsoft.com/office/powerpoint/2010/main" val="347849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86648D-901F-431C-8FFE-6455ADDAC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 y="0"/>
            <a:ext cx="12188656"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DD3ED4DC-8B14-4A5B-BBDD-E13AF8BBC14F}"/>
              </a:ext>
            </a:extLst>
          </p:cNvPr>
          <p:cNvSpPr>
            <a:spLocks noGrp="1"/>
          </p:cNvSpPr>
          <p:nvPr>
            <p:ph type="title"/>
          </p:nvPr>
        </p:nvSpPr>
        <p:spPr>
          <a:xfrm>
            <a:off x="1069848" y="484632"/>
            <a:ext cx="10058400" cy="1609344"/>
          </a:xfrm>
        </p:spPr>
        <p:txBody>
          <a:bodyPr>
            <a:normAutofit/>
          </a:bodyPr>
          <a:lstStyle/>
          <a:p>
            <a:r>
              <a:rPr lang="en-US" dirty="0">
                <a:solidFill>
                  <a:srgbClr val="FFFFFF"/>
                </a:solidFill>
              </a:rPr>
              <a:t>Overview</a:t>
            </a:r>
          </a:p>
        </p:txBody>
      </p:sp>
      <p:sp>
        <p:nvSpPr>
          <p:cNvPr id="3" name="Content Placeholder 2">
            <a:extLst>
              <a:ext uri="{FF2B5EF4-FFF2-40B4-BE49-F238E27FC236}">
                <a16:creationId xmlns:a16="http://schemas.microsoft.com/office/drawing/2014/main" id="{B38B484A-B020-4787-AEDD-BEA7B2AAED62}"/>
              </a:ext>
            </a:extLst>
          </p:cNvPr>
          <p:cNvSpPr>
            <a:spLocks noGrp="1"/>
          </p:cNvSpPr>
          <p:nvPr>
            <p:ph idx="1"/>
          </p:nvPr>
        </p:nvSpPr>
        <p:spPr>
          <a:xfrm>
            <a:off x="1069848" y="2121408"/>
            <a:ext cx="10058400" cy="4050792"/>
          </a:xfrm>
        </p:spPr>
        <p:txBody>
          <a:bodyPr>
            <a:normAutofit/>
          </a:bodyPr>
          <a:lstStyle/>
          <a:p>
            <a:pPr marL="0" indent="0">
              <a:buNone/>
            </a:pPr>
            <a:r>
              <a:rPr lang="en-US" sz="2800" b="1" dirty="0">
                <a:solidFill>
                  <a:srgbClr val="FFFFFF"/>
                </a:solidFill>
              </a:rPr>
              <a:t>Introduction</a:t>
            </a:r>
          </a:p>
          <a:p>
            <a:pPr marL="0" indent="0">
              <a:buNone/>
            </a:pPr>
            <a:r>
              <a:rPr lang="en-US" sz="2800" b="1" dirty="0">
                <a:solidFill>
                  <a:srgbClr val="FFFFFF"/>
                </a:solidFill>
              </a:rPr>
              <a:t>Data Sources and Constraints</a:t>
            </a:r>
          </a:p>
          <a:p>
            <a:pPr marL="0" indent="0">
              <a:buNone/>
            </a:pPr>
            <a:r>
              <a:rPr lang="en-US" sz="2800" b="1" dirty="0">
                <a:solidFill>
                  <a:srgbClr val="FFFFFF"/>
                </a:solidFill>
              </a:rPr>
              <a:t>Results of Analysis</a:t>
            </a:r>
          </a:p>
          <a:p>
            <a:pPr marL="0" indent="0">
              <a:buNone/>
            </a:pPr>
            <a:r>
              <a:rPr lang="en-US" sz="2800" b="1" dirty="0">
                <a:solidFill>
                  <a:srgbClr val="FFFFFF"/>
                </a:solidFill>
              </a:rPr>
              <a:t>Findings and Summary</a:t>
            </a:r>
          </a:p>
          <a:p>
            <a:pPr marL="0" indent="0">
              <a:buNone/>
            </a:pPr>
            <a:r>
              <a:rPr lang="en-US" sz="2800" b="1" dirty="0">
                <a:solidFill>
                  <a:srgbClr val="FFFFFF"/>
                </a:solidFill>
              </a:rPr>
              <a:t>Questions</a:t>
            </a:r>
          </a:p>
          <a:p>
            <a:pPr marL="0" indent="0">
              <a:buNone/>
            </a:pPr>
            <a:r>
              <a:rPr lang="en-US" sz="2800" b="1" dirty="0">
                <a:solidFill>
                  <a:srgbClr val="FFFFFF"/>
                </a:solidFill>
              </a:rPr>
              <a:t>Appendix</a:t>
            </a:r>
          </a:p>
          <a:p>
            <a:pPr marL="0" indent="0">
              <a:buNone/>
            </a:pPr>
            <a:endParaRPr lang="en-US" sz="2800" b="1" dirty="0">
              <a:solidFill>
                <a:srgbClr val="FFFFFF"/>
              </a:solidFill>
            </a:endParaRPr>
          </a:p>
          <a:p>
            <a:pPr marL="0" indent="0">
              <a:buNone/>
            </a:pPr>
            <a:endParaRPr lang="en-US" sz="2800" dirty="0">
              <a:solidFill>
                <a:srgbClr val="FFFFFF"/>
              </a:solidFill>
            </a:endParaRPr>
          </a:p>
        </p:txBody>
      </p:sp>
      <p:sp>
        <p:nvSpPr>
          <p:cNvPr id="30" name="Oval 29">
            <a:extLst>
              <a:ext uri="{FF2B5EF4-FFF2-40B4-BE49-F238E27FC236}">
                <a16:creationId xmlns:a16="http://schemas.microsoft.com/office/drawing/2014/main" id="{328E7ECE-D1D9-4A45-83E3-B3AAC21AF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F2299C5D-8E7A-4F30-B5A0-E61C1AF51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7815880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2" name="Rectangle 11">
            <a:extLst>
              <a:ext uri="{FF2B5EF4-FFF2-40B4-BE49-F238E27FC236}">
                <a16:creationId xmlns:a16="http://schemas.microsoft.com/office/drawing/2014/main" id="{3C4C5769-E723-4A1E-B4F6-F6BB27AE7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4">
              <a:alphaModFix amt="4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78380D-0E99-4278-9939-702074B8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0D4886-0B78-4888-92F1-7C17557A8E3F}"/>
              </a:ext>
            </a:extLst>
          </p:cNvPr>
          <p:cNvSpPr txBox="1"/>
          <p:nvPr/>
        </p:nvSpPr>
        <p:spPr>
          <a:xfrm>
            <a:off x="643466" y="643466"/>
            <a:ext cx="3682727" cy="5571067"/>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800" cap="all">
                <a:solidFill>
                  <a:srgbClr val="FFFFFF"/>
                </a:solidFill>
                <a:latin typeface="+mj-lt"/>
                <a:ea typeface="+mj-ea"/>
                <a:cs typeface="+mj-cs"/>
              </a:rPr>
              <a:t>AIR QUALITY PARAMETERS- DEFINITIONS</a:t>
            </a:r>
          </a:p>
        </p:txBody>
      </p:sp>
      <p:sp>
        <p:nvSpPr>
          <p:cNvPr id="16" name="Oval 15">
            <a:extLst>
              <a:ext uri="{FF2B5EF4-FFF2-40B4-BE49-F238E27FC236}">
                <a16:creationId xmlns:a16="http://schemas.microsoft.com/office/drawing/2014/main" id="{75A92D53-A461-451B-87E6-8746F6FC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 name="TextBox 1">
            <a:extLst>
              <a:ext uri="{FF2B5EF4-FFF2-40B4-BE49-F238E27FC236}">
                <a16:creationId xmlns:a16="http://schemas.microsoft.com/office/drawing/2014/main" id="{6B335CF9-0EC9-4D25-A26D-71930C5AFCB7}"/>
              </a:ext>
            </a:extLst>
          </p:cNvPr>
          <p:cNvSpPr txBox="1"/>
          <p:nvPr/>
        </p:nvSpPr>
        <p:spPr>
          <a:xfrm>
            <a:off x="4932557" y="643465"/>
            <a:ext cx="6469168" cy="5586215"/>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300" b="1" dirty="0"/>
              <a:t>Particulate matter (PM10/2.5)</a:t>
            </a:r>
            <a:r>
              <a:rPr lang="en-US" sz="1300" dirty="0"/>
              <a:t>Airborne particulate matter varies widely in its physical and chemical composition, source and particle size. PM10 particles (the fraction of particulates in air of very small size (&lt;10 µm)) and PM2.5 particles (&lt;2.5 µm) are of major current concern, as they are small enough to penetrate deep into the lungs and so potentially pose significant health risks. Larger particles meanwhile, are not readily inhaled, and are removed relatively efficiently from the air by sedimentation. The principal source of airborne PM10 and PM2.5 matter in European cities is road traffic emissions, particularly from diesel vehicles. The limit values are very often exceeded in European cities.</a:t>
            </a:r>
          </a:p>
          <a:p>
            <a:pPr indent="-182880" defTabSz="914400">
              <a:lnSpc>
                <a:spcPct val="90000"/>
              </a:lnSpc>
              <a:spcAft>
                <a:spcPts val="600"/>
              </a:spcAft>
              <a:buClr>
                <a:schemeClr val="accent1">
                  <a:lumMod val="75000"/>
                </a:schemeClr>
              </a:buClr>
              <a:buSzPct val="85000"/>
              <a:buFont typeface="Wingdings" pitchFamily="2" charset="2"/>
              <a:buChar char="§"/>
            </a:pPr>
            <a:endParaRPr lang="en-US" sz="1300" b="1" dirty="0"/>
          </a:p>
          <a:p>
            <a:pPr indent="-182880" defTabSz="914400">
              <a:lnSpc>
                <a:spcPct val="90000"/>
              </a:lnSpc>
              <a:spcAft>
                <a:spcPts val="600"/>
              </a:spcAft>
              <a:buClr>
                <a:schemeClr val="accent1">
                  <a:lumMod val="75000"/>
                </a:schemeClr>
              </a:buClr>
              <a:buSzPct val="85000"/>
              <a:buFont typeface="Wingdings" pitchFamily="2" charset="2"/>
              <a:buChar char="§"/>
            </a:pPr>
            <a:r>
              <a:rPr lang="en-US" sz="1300" b="1" dirty="0"/>
              <a:t>Nitrogen oxides (NOx)</a:t>
            </a:r>
            <a:r>
              <a:rPr lang="en-US" sz="1300" dirty="0"/>
              <a:t>NOX is a term used to describe a mixture of nitric oxide (NO) and nitrogen dioxide (NO2). They are inorganic gases formed by combination of oxygen with nitrogen from the air. NO is produced in much greater quantities than NO2, but </a:t>
            </a:r>
            <a:r>
              <a:rPr lang="en-US" sz="1300" dirty="0" err="1"/>
              <a:t>oxidises</a:t>
            </a:r>
            <a:r>
              <a:rPr lang="en-US" sz="1300" dirty="0"/>
              <a:t> to NO2 in the atmosphere. NO2 causes detrimental effects to the bronchial system. Nitrogen dioxide concentrations frequently approach, and sometimes exceed air quality standards in many European cities. NOx is emitted when fuel is being burned e.g. in transport, industrial processes and power generation.</a:t>
            </a:r>
          </a:p>
          <a:p>
            <a:pPr indent="-182880" defTabSz="914400">
              <a:lnSpc>
                <a:spcPct val="90000"/>
              </a:lnSpc>
              <a:spcAft>
                <a:spcPts val="600"/>
              </a:spcAft>
              <a:buClr>
                <a:schemeClr val="accent1">
                  <a:lumMod val="75000"/>
                </a:schemeClr>
              </a:buClr>
              <a:buSzPct val="85000"/>
              <a:buFont typeface="Wingdings" pitchFamily="2" charset="2"/>
              <a:buChar char="§"/>
            </a:pPr>
            <a:endParaRPr lang="en-US" sz="1300" dirty="0"/>
          </a:p>
          <a:p>
            <a:pPr indent="-182880" defTabSz="914400">
              <a:lnSpc>
                <a:spcPct val="90000"/>
              </a:lnSpc>
              <a:spcAft>
                <a:spcPts val="600"/>
              </a:spcAft>
              <a:buClr>
                <a:schemeClr val="accent1">
                  <a:lumMod val="75000"/>
                </a:schemeClr>
              </a:buClr>
              <a:buSzPct val="85000"/>
              <a:buFont typeface="Wingdings" pitchFamily="2" charset="2"/>
              <a:buChar char="§"/>
            </a:pPr>
            <a:r>
              <a:rPr lang="en-US" sz="1300" b="1" dirty="0"/>
              <a:t>Carbon monoxide (CO)</a:t>
            </a:r>
            <a:r>
              <a:rPr lang="en-US" sz="1300" dirty="0"/>
              <a:t>CO is an </a:t>
            </a:r>
            <a:r>
              <a:rPr lang="en-US" sz="1300" dirty="0" err="1"/>
              <a:t>odourless</a:t>
            </a:r>
            <a:r>
              <a:rPr lang="en-US" sz="1300" dirty="0"/>
              <a:t>, tasteless and </a:t>
            </a:r>
            <a:r>
              <a:rPr lang="en-US" sz="1300" dirty="0" err="1"/>
              <a:t>colourless</a:t>
            </a:r>
            <a:r>
              <a:rPr lang="en-US" sz="1300" dirty="0"/>
              <a:t> gas produced by the incomplete burning of materials which contain carbon, including most transport fuels. CO is toxic, acting by reaction with </a:t>
            </a:r>
            <a:r>
              <a:rPr lang="en-US" sz="1300" dirty="0" err="1"/>
              <a:t>haemoglobin</a:t>
            </a:r>
            <a:r>
              <a:rPr lang="en-US" sz="1300" dirty="0"/>
              <a:t> and reducing its capacity for oxygen transport in the blood. Even in busy urban </a:t>
            </a:r>
            <a:r>
              <a:rPr lang="en-US" sz="1300" dirty="0" err="1"/>
              <a:t>centres</a:t>
            </a:r>
            <a:r>
              <a:rPr lang="en-US" sz="1300" dirty="0"/>
              <a:t>, CO concentrations rarely exceed health related standards.</a:t>
            </a:r>
          </a:p>
          <a:p>
            <a:pPr indent="-182880" defTabSz="914400">
              <a:lnSpc>
                <a:spcPct val="90000"/>
              </a:lnSpc>
              <a:spcAft>
                <a:spcPts val="600"/>
              </a:spcAft>
              <a:buClr>
                <a:schemeClr val="accent1">
                  <a:lumMod val="75000"/>
                </a:schemeClr>
              </a:buClr>
              <a:buSzPct val="85000"/>
              <a:buFont typeface="Wingdings" pitchFamily="2" charset="2"/>
              <a:buChar char="§"/>
            </a:pPr>
            <a:endParaRPr lang="en-US" sz="1300" dirty="0"/>
          </a:p>
          <a:p>
            <a:pPr defTabSz="914400">
              <a:lnSpc>
                <a:spcPct val="90000"/>
              </a:lnSpc>
              <a:spcAft>
                <a:spcPts val="600"/>
              </a:spcAft>
              <a:buClr>
                <a:schemeClr val="accent1">
                  <a:lumMod val="75000"/>
                </a:schemeClr>
              </a:buClr>
              <a:buSzPct val="85000"/>
            </a:pPr>
            <a:endParaRPr lang="en-US" sz="1300" dirty="0"/>
          </a:p>
        </p:txBody>
      </p:sp>
      <p:sp>
        <p:nvSpPr>
          <p:cNvPr id="18" name="Oval 17">
            <a:extLst>
              <a:ext uri="{FF2B5EF4-FFF2-40B4-BE49-F238E27FC236}">
                <a16:creationId xmlns:a16="http://schemas.microsoft.com/office/drawing/2014/main" id="{F003ABC2-0D2A-42E5-9778-D9E8DBB5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2177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DD3ED4DC-8B14-4A5B-BBDD-E13AF8BBC14F}"/>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Introduction</a:t>
            </a:r>
          </a:p>
        </p:txBody>
      </p:sp>
      <p:sp>
        <p:nvSpPr>
          <p:cNvPr id="3" name="Content Placeholder 2">
            <a:extLst>
              <a:ext uri="{FF2B5EF4-FFF2-40B4-BE49-F238E27FC236}">
                <a16:creationId xmlns:a16="http://schemas.microsoft.com/office/drawing/2014/main" id="{B38B484A-B020-4787-AEDD-BEA7B2AAED62}"/>
              </a:ext>
            </a:extLst>
          </p:cNvPr>
          <p:cNvSpPr>
            <a:spLocks noGrp="1"/>
          </p:cNvSpPr>
          <p:nvPr>
            <p:ph idx="1"/>
          </p:nvPr>
        </p:nvSpPr>
        <p:spPr>
          <a:xfrm>
            <a:off x="5053780" y="599768"/>
            <a:ext cx="6074467" cy="5572432"/>
          </a:xfrm>
        </p:spPr>
        <p:txBody>
          <a:bodyPr anchor="ctr">
            <a:normAutofit lnSpcReduction="10000"/>
          </a:bodyPr>
          <a:lstStyle/>
          <a:p>
            <a:pPr marL="0" indent="0">
              <a:buNone/>
            </a:pPr>
            <a:r>
              <a:rPr lang="en-US" sz="1800" b="1" dirty="0"/>
              <a:t>Study Description</a:t>
            </a:r>
            <a:r>
              <a:rPr lang="en-US" sz="1800" dirty="0"/>
              <a:t>: </a:t>
            </a:r>
          </a:p>
          <a:p>
            <a:pPr marL="0" indent="0">
              <a:buNone/>
            </a:pPr>
            <a:r>
              <a:rPr lang="en-US" sz="1800" dirty="0"/>
              <a:t>The purpose of this study is to compare data on Covid-19 cases and air  quality in different regions of the planet  to find if there is any correlation between the two. </a:t>
            </a:r>
          </a:p>
          <a:p>
            <a:pPr marL="0" indent="0">
              <a:buNone/>
            </a:pPr>
            <a:r>
              <a:rPr lang="en-US" sz="1800" b="1" dirty="0"/>
              <a:t>Hypothesis:</a:t>
            </a:r>
          </a:p>
          <a:p>
            <a:pPr marL="0" indent="0">
              <a:buNone/>
            </a:pPr>
            <a:r>
              <a:rPr lang="en-US" sz="1800" dirty="0"/>
              <a:t>The hypothesis of the study is that with the increase in Covid-19 cases from  Jan. 1 2020 and July 2020, air quality will improve as areas go into quarantine/ lockdown, due to the  reduced industrial and automotive activity.</a:t>
            </a:r>
          </a:p>
          <a:p>
            <a:pPr marL="0" indent="0">
              <a:buNone/>
            </a:pPr>
            <a:r>
              <a:rPr lang="en-US" sz="1800" dirty="0"/>
              <a:t>Null Hypothesis: Across different regions of the planet, there is little difference in the air quality measurements </a:t>
            </a:r>
            <a:r>
              <a:rPr lang="en-US" sz="1800" dirty="0" err="1"/>
              <a:t>i.e</a:t>
            </a:r>
            <a:r>
              <a:rPr lang="en-US" sz="1800" dirty="0"/>
              <a:t> no significant difference in the means between samples from 2019 vs 2020</a:t>
            </a:r>
          </a:p>
          <a:p>
            <a:pPr marL="514350" marR="0">
              <a:spcBef>
                <a:spcPts val="0"/>
              </a:spcBef>
              <a:spcAft>
                <a:spcPts val="0"/>
              </a:spcAft>
            </a:pPr>
            <a:r>
              <a:rPr lang="en-US" sz="1800" dirty="0">
                <a:ea typeface="Calibri" panose="020F0502020204030204" pitchFamily="34" charset="0"/>
                <a:cs typeface="Times New Roman" panose="02020603050405020304" pitchFamily="18" charset="0"/>
              </a:rPr>
              <a:t>Hypothesis    : H0 : u0 = u1( null hypothesis): there is no change in air quality</a:t>
            </a:r>
          </a:p>
          <a:p>
            <a:pPr marL="331470" marR="0" indent="0">
              <a:spcBef>
                <a:spcPts val="0"/>
              </a:spcBef>
              <a:spcAft>
                <a:spcPts val="0"/>
              </a:spcAft>
              <a:buNone/>
            </a:pPr>
            <a:r>
              <a:rPr lang="en-US" sz="1800" dirty="0">
                <a:ea typeface="Calibri" panose="020F0502020204030204" pitchFamily="34" charset="0"/>
                <a:cs typeface="Times New Roman" panose="02020603050405020304" pitchFamily="18" charset="0"/>
              </a:rPr>
              <a:t>	               H1 : u0 not equal to u1( there is a change in air quality)</a:t>
            </a:r>
            <a:endParaRPr lang="en-US" sz="1800" dirty="0"/>
          </a:p>
          <a:p>
            <a:pPr marL="0" indent="0">
              <a:buNone/>
            </a:pPr>
            <a:r>
              <a:rPr lang="en-US" sz="1800" dirty="0"/>
              <a:t>If our analysis reveals any significant difference in the samples , then we accept the alternate hypothesis.</a:t>
            </a:r>
          </a:p>
        </p:txBody>
      </p:sp>
      <p:sp>
        <p:nvSpPr>
          <p:cNvPr id="2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7542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DD3ED4DC-8B14-4A5B-BBDD-E13AF8BBC14F}"/>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Introduction</a:t>
            </a:r>
          </a:p>
        </p:txBody>
      </p:sp>
      <p:sp>
        <p:nvSpPr>
          <p:cNvPr id="3" name="Content Placeholder 2">
            <a:extLst>
              <a:ext uri="{FF2B5EF4-FFF2-40B4-BE49-F238E27FC236}">
                <a16:creationId xmlns:a16="http://schemas.microsoft.com/office/drawing/2014/main" id="{B38B484A-B020-4787-AEDD-BEA7B2AAED62}"/>
              </a:ext>
            </a:extLst>
          </p:cNvPr>
          <p:cNvSpPr>
            <a:spLocks noGrp="1"/>
          </p:cNvSpPr>
          <p:nvPr>
            <p:ph idx="1"/>
          </p:nvPr>
        </p:nvSpPr>
        <p:spPr>
          <a:xfrm>
            <a:off x="5053780" y="599768"/>
            <a:ext cx="6074467" cy="4229684"/>
          </a:xfrm>
        </p:spPr>
        <p:txBody>
          <a:bodyPr anchor="ctr">
            <a:normAutofit/>
          </a:bodyPr>
          <a:lstStyle/>
          <a:p>
            <a:pPr marL="0" indent="0">
              <a:buNone/>
            </a:pPr>
            <a:r>
              <a:rPr lang="en-US" sz="1800" b="1" dirty="0"/>
              <a:t>Questions to be Answered:</a:t>
            </a:r>
          </a:p>
          <a:p>
            <a:r>
              <a:rPr lang="en-US" sz="1800" dirty="0"/>
              <a:t>Is there a clear impact on air quality during Covid-19 Pandemic compared to 2019 ?</a:t>
            </a:r>
          </a:p>
          <a:p>
            <a:r>
              <a:rPr lang="en-US" sz="1800" dirty="0"/>
              <a:t>What does that impact look like when broken down into countries across the globe ?</a:t>
            </a:r>
          </a:p>
          <a:p>
            <a:r>
              <a:rPr lang="en-US" sz="1800" dirty="0"/>
              <a:t>Does the category of cities play a role in the air quality impact in US?</a:t>
            </a:r>
          </a:p>
          <a:p>
            <a:r>
              <a:rPr lang="en-US" sz="1800" dirty="0"/>
              <a:t>Can the increase in number of  Covid-19 cases be used to predict improved air quality and vice versa?</a:t>
            </a:r>
          </a:p>
        </p:txBody>
      </p:sp>
      <p:sp>
        <p:nvSpPr>
          <p:cNvPr id="2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748530A8-4348-4C97-BFEC-E1DEE67DC223}"/>
              </a:ext>
            </a:extLst>
          </p:cNvPr>
          <p:cNvSpPr txBox="1"/>
          <p:nvPr/>
        </p:nvSpPr>
        <p:spPr>
          <a:xfrm>
            <a:off x="5053780" y="4343628"/>
            <a:ext cx="4321039" cy="1477328"/>
          </a:xfrm>
          <a:prstGeom prst="rect">
            <a:avLst/>
          </a:prstGeom>
          <a:noFill/>
        </p:spPr>
        <p:txBody>
          <a:bodyPr wrap="square">
            <a:spAutoFit/>
          </a:bodyPr>
          <a:lstStyle/>
          <a:p>
            <a:pPr marL="0" indent="0">
              <a:buNone/>
            </a:pPr>
            <a:r>
              <a:rPr lang="en-US" sz="1800" b="1" dirty="0"/>
              <a:t>Our Motivation:</a:t>
            </a:r>
          </a:p>
          <a:p>
            <a:pPr marL="0" indent="0">
              <a:buNone/>
            </a:pPr>
            <a:r>
              <a:rPr lang="en-US" sz="1800" dirty="0"/>
              <a:t>In this time of uncertainty and as the entire world take precautions against Covid-19, we wanted to see if it has a positive impact on the environment.</a:t>
            </a:r>
          </a:p>
        </p:txBody>
      </p:sp>
      <p:pic>
        <p:nvPicPr>
          <p:cNvPr id="8" name="Picture 7" descr="Person standing on top of a mountain">
            <a:extLst>
              <a:ext uri="{FF2B5EF4-FFF2-40B4-BE49-F238E27FC236}">
                <a16:creationId xmlns:a16="http://schemas.microsoft.com/office/drawing/2014/main" id="{16BF0535-3034-47E2-96C6-737855011419}"/>
              </a:ext>
            </a:extLst>
          </p:cNvPr>
          <p:cNvPicPr>
            <a:picLocks noChangeAspect="1"/>
          </p:cNvPicPr>
          <p:nvPr/>
        </p:nvPicPr>
        <p:blipFill>
          <a:blip r:embed="rId5"/>
          <a:stretch>
            <a:fillRect/>
          </a:stretch>
        </p:blipFill>
        <p:spPr>
          <a:xfrm>
            <a:off x="9374819" y="4391127"/>
            <a:ext cx="2498103" cy="1667435"/>
          </a:xfrm>
          <a:prstGeom prst="rect">
            <a:avLst/>
          </a:prstGeom>
        </p:spPr>
      </p:pic>
    </p:spTree>
    <p:extLst>
      <p:ext uri="{BB962C8B-B14F-4D97-AF65-F5344CB8AC3E}">
        <p14:creationId xmlns:p14="http://schemas.microsoft.com/office/powerpoint/2010/main" val="145395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DD3ED4DC-8B14-4A5B-BBDD-E13AF8BBC14F}"/>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DATA SOURCES and Constraints</a:t>
            </a:r>
          </a:p>
        </p:txBody>
      </p:sp>
      <p:sp>
        <p:nvSpPr>
          <p:cNvPr id="3" name="Content Placeholder 2">
            <a:extLst>
              <a:ext uri="{FF2B5EF4-FFF2-40B4-BE49-F238E27FC236}">
                <a16:creationId xmlns:a16="http://schemas.microsoft.com/office/drawing/2014/main" id="{B38B484A-B020-4787-AEDD-BEA7B2AAED62}"/>
              </a:ext>
            </a:extLst>
          </p:cNvPr>
          <p:cNvSpPr>
            <a:spLocks noGrp="1"/>
          </p:cNvSpPr>
          <p:nvPr>
            <p:ph idx="1"/>
          </p:nvPr>
        </p:nvSpPr>
        <p:spPr>
          <a:xfrm>
            <a:off x="5053780" y="599768"/>
            <a:ext cx="6074467" cy="5572432"/>
          </a:xfrm>
        </p:spPr>
        <p:txBody>
          <a:bodyPr anchor="ctr">
            <a:normAutofit/>
          </a:bodyPr>
          <a:lstStyle/>
          <a:p>
            <a:endParaRPr lang="en-US" sz="1200" dirty="0"/>
          </a:p>
          <a:p>
            <a:pPr marL="0" indent="0">
              <a:buNone/>
            </a:pPr>
            <a:r>
              <a:rPr lang="en-US" b="1" dirty="0"/>
              <a:t>Data sources:</a:t>
            </a:r>
          </a:p>
          <a:p>
            <a:pPr marL="0" indent="0">
              <a:buNone/>
            </a:pPr>
            <a:r>
              <a:rPr lang="en-US" sz="1200" dirty="0"/>
              <a:t>AQ data open source:</a:t>
            </a:r>
          </a:p>
          <a:p>
            <a:r>
              <a:rPr lang="en-US" sz="1200" dirty="0">
                <a:hlinkClick r:id="rId4"/>
              </a:rPr>
              <a:t>https://aqicn.org/data-platform/covid19/verify/4bf7812e-385b-43e2-b819-e38ccb3d4c07</a:t>
            </a:r>
            <a:endParaRPr lang="en-US" sz="1200" dirty="0"/>
          </a:p>
          <a:p>
            <a:pPr marL="0" indent="0">
              <a:buNone/>
            </a:pPr>
            <a:r>
              <a:rPr lang="en-US" sz="1200" dirty="0"/>
              <a:t>COVID data API:</a:t>
            </a:r>
          </a:p>
          <a:p>
            <a:r>
              <a:rPr lang="en-US" sz="1200" dirty="0">
                <a:hlinkClick r:id="rId5"/>
              </a:rPr>
              <a:t>https://documenter.getpostman.com</a:t>
            </a:r>
            <a:r>
              <a:rPr lang="en-US" sz="1200" dirty="0"/>
              <a:t> (https://api.covid19api.com/countries)</a:t>
            </a:r>
          </a:p>
          <a:p>
            <a:pPr marL="0" indent="0">
              <a:buNone/>
            </a:pPr>
            <a:r>
              <a:rPr lang="en-US" sz="1200" dirty="0"/>
              <a:t>Other References:</a:t>
            </a:r>
          </a:p>
          <a:p>
            <a:r>
              <a:rPr lang="en-US" sz="1200" dirty="0">
                <a:hlinkClick r:id="rId6"/>
              </a:rPr>
              <a:t>https://www.epa.gov</a:t>
            </a:r>
            <a:endParaRPr lang="en-US" sz="1200" dirty="0"/>
          </a:p>
          <a:p>
            <a:pPr marL="0" indent="0">
              <a:buNone/>
            </a:pPr>
            <a:endParaRPr lang="en-US" sz="1200" dirty="0"/>
          </a:p>
          <a:p>
            <a:pPr marL="0" indent="0">
              <a:buNone/>
            </a:pPr>
            <a:r>
              <a:rPr lang="en-US" b="1" dirty="0"/>
              <a:t>Limitations:</a:t>
            </a:r>
          </a:p>
          <a:p>
            <a:r>
              <a:rPr lang="en-US" sz="1200" dirty="0"/>
              <a:t>We are only considering the following parameters to measure AQ : CO, PM2.5 &amp; NO2(</a:t>
            </a:r>
            <a:r>
              <a:rPr lang="el-GR" sz="1200" dirty="0"/>
              <a:t>μ</a:t>
            </a:r>
            <a:r>
              <a:rPr lang="en-US" sz="1200" dirty="0"/>
              <a:t>g/m3 )</a:t>
            </a:r>
          </a:p>
          <a:p>
            <a:r>
              <a:rPr lang="en-US" sz="1200" dirty="0"/>
              <a:t>Meteorological impacts on AQ like temperature and windspeed were not taken into consideration.</a:t>
            </a:r>
          </a:p>
          <a:p>
            <a:r>
              <a:rPr lang="en-US" sz="1200" dirty="0"/>
              <a:t>We selected countries from different continents to make it a representative sample of the globe </a:t>
            </a:r>
          </a:p>
          <a:p>
            <a:r>
              <a:rPr lang="en-US" sz="1200" dirty="0"/>
              <a:t>For the COVID cases, the data in the US is available at the city level whereas in other countries the data is collected at the state/province level. </a:t>
            </a:r>
          </a:p>
          <a:p>
            <a:pPr marL="0" indent="0">
              <a:buNone/>
            </a:pPr>
            <a:endParaRPr lang="en-US" sz="1200"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2985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6E77B-39C3-BF4C-9170-3846A7F0AFFF}"/>
              </a:ext>
            </a:extLst>
          </p:cNvPr>
          <p:cNvSpPr>
            <a:spLocks noGrp="1"/>
          </p:cNvSpPr>
          <p:nvPr>
            <p:ph type="title"/>
          </p:nvPr>
        </p:nvSpPr>
        <p:spPr>
          <a:xfrm>
            <a:off x="8156350" y="484632"/>
            <a:ext cx="3544035" cy="1609344"/>
          </a:xfrm>
          <a:ln>
            <a:noFill/>
          </a:ln>
        </p:spPr>
        <p:txBody>
          <a:bodyPr>
            <a:normAutofit/>
          </a:bodyPr>
          <a:lstStyle/>
          <a:p>
            <a:r>
              <a:rPr lang="en-US" sz="3200"/>
              <a:t>Country level Covid Cases</a:t>
            </a:r>
          </a:p>
        </p:txBody>
      </p:sp>
      <p:pic>
        <p:nvPicPr>
          <p:cNvPr id="5" name="Content Placeholder 4" descr="A screenshot of a cell phone&#10;&#10;Description automatically generated">
            <a:extLst>
              <a:ext uri="{FF2B5EF4-FFF2-40B4-BE49-F238E27FC236}">
                <a16:creationId xmlns:a16="http://schemas.microsoft.com/office/drawing/2014/main" id="{1DFF9C19-6198-CF4B-A7E6-942F97244356}"/>
              </a:ext>
            </a:extLst>
          </p:cNvPr>
          <p:cNvPicPr>
            <a:picLocks noChangeAspect="1"/>
          </p:cNvPicPr>
          <p:nvPr/>
        </p:nvPicPr>
        <p:blipFill>
          <a:blip r:embed="rId4"/>
          <a:stretch>
            <a:fillRect/>
          </a:stretch>
        </p:blipFill>
        <p:spPr>
          <a:xfrm>
            <a:off x="1281083" y="640080"/>
            <a:ext cx="5588101" cy="5588101"/>
          </a:xfrm>
          <a:prstGeom prst="rect">
            <a:avLst/>
          </a:prstGeom>
        </p:spPr>
      </p:pic>
      <p:graphicFrame>
        <p:nvGraphicFramePr>
          <p:cNvPr id="7" name="Content Placeholder 6">
            <a:extLst>
              <a:ext uri="{FF2B5EF4-FFF2-40B4-BE49-F238E27FC236}">
                <a16:creationId xmlns:a16="http://schemas.microsoft.com/office/drawing/2014/main" id="{50B1D42D-0FDF-F849-B0B4-CED3E05FE95F}"/>
              </a:ext>
            </a:extLst>
          </p:cNvPr>
          <p:cNvGraphicFramePr>
            <a:graphicFrameLocks noGrp="1"/>
          </p:cNvGraphicFramePr>
          <p:nvPr>
            <p:ph idx="1"/>
            <p:extLst>
              <p:ext uri="{D42A27DB-BD31-4B8C-83A1-F6EECF244321}">
                <p14:modId xmlns:p14="http://schemas.microsoft.com/office/powerpoint/2010/main" val="3931680264"/>
              </p:ext>
            </p:extLst>
          </p:nvPr>
        </p:nvGraphicFramePr>
        <p:xfrm>
          <a:off x="8378686" y="2123167"/>
          <a:ext cx="3321699" cy="3703896"/>
        </p:xfrm>
        <a:graphic>
          <a:graphicData uri="http://schemas.openxmlformats.org/drawingml/2006/table">
            <a:tbl>
              <a:tblPr>
                <a:tableStyleId>{2D5ABB26-0587-4C30-8999-92F81FD0307C}</a:tableStyleId>
              </a:tblPr>
              <a:tblGrid>
                <a:gridCol w="667660">
                  <a:extLst>
                    <a:ext uri="{9D8B030D-6E8A-4147-A177-3AD203B41FA5}">
                      <a16:colId xmlns:a16="http://schemas.microsoft.com/office/drawing/2014/main" val="3601339844"/>
                    </a:ext>
                  </a:extLst>
                </a:gridCol>
                <a:gridCol w="1589103">
                  <a:extLst>
                    <a:ext uri="{9D8B030D-6E8A-4147-A177-3AD203B41FA5}">
                      <a16:colId xmlns:a16="http://schemas.microsoft.com/office/drawing/2014/main" val="488485435"/>
                    </a:ext>
                  </a:extLst>
                </a:gridCol>
                <a:gridCol w="1064936">
                  <a:extLst>
                    <a:ext uri="{9D8B030D-6E8A-4147-A177-3AD203B41FA5}">
                      <a16:colId xmlns:a16="http://schemas.microsoft.com/office/drawing/2014/main" val="454402683"/>
                    </a:ext>
                  </a:extLst>
                </a:gridCol>
              </a:tblGrid>
              <a:tr h="614112">
                <a:tc>
                  <a:txBody>
                    <a:bodyPr/>
                    <a:lstStyle/>
                    <a:p>
                      <a:pPr algn="ctr" fontAlgn="ctr"/>
                      <a:r>
                        <a:rPr lang="en-US" sz="1800" u="none" dirty="0">
                          <a:effectLst/>
                        </a:rPr>
                        <a:t>No</a:t>
                      </a:r>
                      <a:endParaRPr lang="en-US" sz="1800" b="1" u="none" dirty="0">
                        <a:effectLst/>
                      </a:endParaRPr>
                    </a:p>
                  </a:txBody>
                  <a:tcPr marL="32212" marR="32212" marT="16106" marB="16106" anchor="ctr"/>
                </a:tc>
                <a:tc>
                  <a:txBody>
                    <a:bodyPr/>
                    <a:lstStyle/>
                    <a:p>
                      <a:pPr algn="ctr" fontAlgn="ctr"/>
                      <a:r>
                        <a:rPr lang="en-US" sz="1800" u="none" dirty="0">
                          <a:effectLst/>
                        </a:rPr>
                        <a:t>Country</a:t>
                      </a:r>
                      <a:endParaRPr lang="en-US" sz="1800" b="1" u="none" dirty="0">
                        <a:effectLst/>
                      </a:endParaRPr>
                    </a:p>
                  </a:txBody>
                  <a:tcPr marL="32212" marR="32212" marT="16106" marB="16106" anchor="ctr"/>
                </a:tc>
                <a:tc>
                  <a:txBody>
                    <a:bodyPr/>
                    <a:lstStyle/>
                    <a:p>
                      <a:pPr algn="ctr" fontAlgn="ctr"/>
                      <a:r>
                        <a:rPr lang="en-US" sz="1800" u="none" dirty="0">
                          <a:effectLst/>
                        </a:rPr>
                        <a:t>Cases</a:t>
                      </a:r>
                      <a:endParaRPr lang="en-US" sz="1800" b="1" u="none" dirty="0">
                        <a:effectLst/>
                      </a:endParaRPr>
                    </a:p>
                  </a:txBody>
                  <a:tcPr marL="32212" marR="32212" marT="16106" marB="16106" anchor="ctr"/>
                </a:tc>
                <a:extLst>
                  <a:ext uri="{0D108BD9-81ED-4DB2-BD59-A6C34878D82A}">
                    <a16:rowId xmlns:a16="http://schemas.microsoft.com/office/drawing/2014/main" val="2224112640"/>
                  </a:ext>
                </a:extLst>
              </a:tr>
              <a:tr h="386223">
                <a:tc>
                  <a:txBody>
                    <a:bodyPr/>
                    <a:lstStyle/>
                    <a:p>
                      <a:pPr algn="ctr" fontAlgn="ctr"/>
                      <a:r>
                        <a:rPr lang="en-US" sz="1800" dirty="0">
                          <a:effectLst/>
                        </a:rPr>
                        <a:t>1</a:t>
                      </a:r>
                      <a:endParaRPr lang="en-US" sz="1800" b="1" dirty="0">
                        <a:effectLst/>
                      </a:endParaRPr>
                    </a:p>
                  </a:txBody>
                  <a:tcPr marL="32212" marR="32212" marT="16106" marB="16106" anchor="ctr"/>
                </a:tc>
                <a:tc>
                  <a:txBody>
                    <a:bodyPr/>
                    <a:lstStyle/>
                    <a:p>
                      <a:pPr algn="ctr" fontAlgn="ctr"/>
                      <a:r>
                        <a:rPr lang="en-US" sz="1800" dirty="0">
                          <a:effectLst/>
                        </a:rPr>
                        <a:t>USA</a:t>
                      </a:r>
                    </a:p>
                  </a:txBody>
                  <a:tcPr marL="32212" marR="32212" marT="16106" marB="16106" anchor="ctr"/>
                </a:tc>
                <a:tc>
                  <a:txBody>
                    <a:bodyPr/>
                    <a:lstStyle/>
                    <a:p>
                      <a:pPr algn="r" fontAlgn="ctr"/>
                      <a:r>
                        <a:rPr lang="en-US" sz="1800" dirty="0">
                          <a:effectLst/>
                        </a:rPr>
                        <a:t>3,647,715</a:t>
                      </a:r>
                    </a:p>
                  </a:txBody>
                  <a:tcPr marL="32212" marR="32212" marT="16106" marB="16106" anchor="ctr"/>
                </a:tc>
                <a:extLst>
                  <a:ext uri="{0D108BD9-81ED-4DB2-BD59-A6C34878D82A}">
                    <a16:rowId xmlns:a16="http://schemas.microsoft.com/office/drawing/2014/main" val="2887836288"/>
                  </a:ext>
                </a:extLst>
              </a:tr>
              <a:tr h="386223">
                <a:tc>
                  <a:txBody>
                    <a:bodyPr/>
                    <a:lstStyle/>
                    <a:p>
                      <a:pPr algn="ctr" fontAlgn="ctr"/>
                      <a:r>
                        <a:rPr lang="en-US" sz="1800" dirty="0">
                          <a:effectLst/>
                        </a:rPr>
                        <a:t>2</a:t>
                      </a:r>
                      <a:endParaRPr lang="en-US" sz="1800" b="1" dirty="0">
                        <a:effectLst/>
                      </a:endParaRPr>
                    </a:p>
                  </a:txBody>
                  <a:tcPr marL="32212" marR="32212" marT="16106" marB="16106" anchor="ctr"/>
                </a:tc>
                <a:tc>
                  <a:txBody>
                    <a:bodyPr/>
                    <a:lstStyle/>
                    <a:p>
                      <a:pPr algn="ctr" fontAlgn="ctr"/>
                      <a:r>
                        <a:rPr lang="en-US" sz="1800" dirty="0">
                          <a:effectLst/>
                        </a:rPr>
                        <a:t>BRAZIL</a:t>
                      </a:r>
                    </a:p>
                  </a:txBody>
                  <a:tcPr marL="32212" marR="32212" marT="16106" marB="16106" anchor="ctr"/>
                </a:tc>
                <a:tc>
                  <a:txBody>
                    <a:bodyPr/>
                    <a:lstStyle/>
                    <a:p>
                      <a:pPr algn="r" fontAlgn="ctr"/>
                      <a:r>
                        <a:rPr lang="en-US" sz="1800" dirty="0">
                          <a:effectLst/>
                        </a:rPr>
                        <a:t>2,046,328</a:t>
                      </a:r>
                    </a:p>
                  </a:txBody>
                  <a:tcPr marL="32212" marR="32212" marT="16106" marB="16106" anchor="ctr"/>
                </a:tc>
                <a:extLst>
                  <a:ext uri="{0D108BD9-81ED-4DB2-BD59-A6C34878D82A}">
                    <a16:rowId xmlns:a16="http://schemas.microsoft.com/office/drawing/2014/main" val="4081672829"/>
                  </a:ext>
                </a:extLst>
              </a:tr>
              <a:tr h="386223">
                <a:tc>
                  <a:txBody>
                    <a:bodyPr/>
                    <a:lstStyle/>
                    <a:p>
                      <a:pPr algn="ctr" fontAlgn="ctr"/>
                      <a:r>
                        <a:rPr lang="en-US" sz="1800" dirty="0">
                          <a:effectLst/>
                        </a:rPr>
                        <a:t>3</a:t>
                      </a:r>
                      <a:endParaRPr lang="en-US" sz="1800" b="1" dirty="0">
                        <a:effectLst/>
                      </a:endParaRPr>
                    </a:p>
                  </a:txBody>
                  <a:tcPr marL="32212" marR="32212" marT="16106" marB="16106" anchor="ctr"/>
                </a:tc>
                <a:tc>
                  <a:txBody>
                    <a:bodyPr/>
                    <a:lstStyle/>
                    <a:p>
                      <a:pPr algn="ctr" fontAlgn="ctr"/>
                      <a:r>
                        <a:rPr lang="en-US" sz="1800" dirty="0">
                          <a:effectLst/>
                        </a:rPr>
                        <a:t>INDIA</a:t>
                      </a:r>
                    </a:p>
                  </a:txBody>
                  <a:tcPr marL="32212" marR="32212" marT="16106" marB="16106" anchor="ctr"/>
                </a:tc>
                <a:tc>
                  <a:txBody>
                    <a:bodyPr/>
                    <a:lstStyle/>
                    <a:p>
                      <a:pPr algn="r" fontAlgn="ctr"/>
                      <a:r>
                        <a:rPr lang="en-US" sz="1800" dirty="0">
                          <a:effectLst/>
                        </a:rPr>
                        <a:t>1,039,084</a:t>
                      </a:r>
                    </a:p>
                  </a:txBody>
                  <a:tcPr marL="32212" marR="32212" marT="16106" marB="16106" anchor="ctr"/>
                </a:tc>
                <a:extLst>
                  <a:ext uri="{0D108BD9-81ED-4DB2-BD59-A6C34878D82A}">
                    <a16:rowId xmlns:a16="http://schemas.microsoft.com/office/drawing/2014/main" val="1639726533"/>
                  </a:ext>
                </a:extLst>
              </a:tr>
              <a:tr h="386223">
                <a:tc>
                  <a:txBody>
                    <a:bodyPr/>
                    <a:lstStyle/>
                    <a:p>
                      <a:pPr algn="ctr" fontAlgn="ctr"/>
                      <a:r>
                        <a:rPr lang="en-US" sz="1800" dirty="0">
                          <a:effectLst/>
                        </a:rPr>
                        <a:t>4</a:t>
                      </a:r>
                      <a:endParaRPr lang="en-US" sz="1800" b="1" dirty="0">
                        <a:effectLst/>
                      </a:endParaRPr>
                    </a:p>
                  </a:txBody>
                  <a:tcPr marL="32212" marR="32212" marT="16106" marB="16106" anchor="ctr"/>
                </a:tc>
                <a:tc>
                  <a:txBody>
                    <a:bodyPr/>
                    <a:lstStyle/>
                    <a:p>
                      <a:pPr algn="ctr" fontAlgn="ctr"/>
                      <a:r>
                        <a:rPr lang="en-US" sz="1800" dirty="0">
                          <a:effectLst/>
                        </a:rPr>
                        <a:t>SPAIN</a:t>
                      </a:r>
                    </a:p>
                  </a:txBody>
                  <a:tcPr marL="32212" marR="32212" marT="16106" marB="16106" anchor="ctr"/>
                </a:tc>
                <a:tc>
                  <a:txBody>
                    <a:bodyPr/>
                    <a:lstStyle/>
                    <a:p>
                      <a:pPr algn="r" fontAlgn="ctr"/>
                      <a:r>
                        <a:rPr lang="en-US" sz="1800" dirty="0">
                          <a:effectLst/>
                        </a:rPr>
                        <a:t>260,255</a:t>
                      </a:r>
                    </a:p>
                  </a:txBody>
                  <a:tcPr marL="32212" marR="32212" marT="16106" marB="16106" anchor="ctr"/>
                </a:tc>
                <a:extLst>
                  <a:ext uri="{0D108BD9-81ED-4DB2-BD59-A6C34878D82A}">
                    <a16:rowId xmlns:a16="http://schemas.microsoft.com/office/drawing/2014/main" val="101334240"/>
                  </a:ext>
                </a:extLst>
              </a:tr>
              <a:tr h="386223">
                <a:tc>
                  <a:txBody>
                    <a:bodyPr/>
                    <a:lstStyle/>
                    <a:p>
                      <a:pPr algn="ctr" fontAlgn="ctr"/>
                      <a:r>
                        <a:rPr lang="en-US" sz="1800" dirty="0">
                          <a:effectLst/>
                        </a:rPr>
                        <a:t>5</a:t>
                      </a:r>
                      <a:endParaRPr lang="en-US" sz="1800" b="1" dirty="0">
                        <a:effectLst/>
                      </a:endParaRPr>
                    </a:p>
                  </a:txBody>
                  <a:tcPr marL="32212" marR="32212" marT="16106" marB="16106" anchor="ctr"/>
                </a:tc>
                <a:tc>
                  <a:txBody>
                    <a:bodyPr/>
                    <a:lstStyle/>
                    <a:p>
                      <a:pPr algn="ctr" fontAlgn="ctr"/>
                      <a:r>
                        <a:rPr lang="en-US" sz="1800" dirty="0">
                          <a:effectLst/>
                        </a:rPr>
                        <a:t>ITALY</a:t>
                      </a:r>
                    </a:p>
                  </a:txBody>
                  <a:tcPr marL="32212" marR="32212" marT="16106" marB="16106" anchor="ctr"/>
                </a:tc>
                <a:tc>
                  <a:txBody>
                    <a:bodyPr/>
                    <a:lstStyle/>
                    <a:p>
                      <a:pPr algn="r" fontAlgn="ctr"/>
                      <a:r>
                        <a:rPr lang="en-US" sz="1800" dirty="0">
                          <a:effectLst/>
                        </a:rPr>
                        <a:t>243,967</a:t>
                      </a:r>
                    </a:p>
                  </a:txBody>
                  <a:tcPr marL="32212" marR="32212" marT="16106" marB="16106" anchor="ctr"/>
                </a:tc>
                <a:extLst>
                  <a:ext uri="{0D108BD9-81ED-4DB2-BD59-A6C34878D82A}">
                    <a16:rowId xmlns:a16="http://schemas.microsoft.com/office/drawing/2014/main" val="205145199"/>
                  </a:ext>
                </a:extLst>
              </a:tr>
              <a:tr h="386223">
                <a:tc>
                  <a:txBody>
                    <a:bodyPr/>
                    <a:lstStyle/>
                    <a:p>
                      <a:pPr algn="ctr" fontAlgn="ctr"/>
                      <a:r>
                        <a:rPr lang="en-US" sz="1800" dirty="0">
                          <a:effectLst/>
                        </a:rPr>
                        <a:t>6</a:t>
                      </a:r>
                      <a:endParaRPr lang="en-US" sz="1800" b="1" dirty="0">
                        <a:effectLst/>
                      </a:endParaRPr>
                    </a:p>
                  </a:txBody>
                  <a:tcPr marL="32212" marR="32212" marT="16106" marB="16106" anchor="ctr"/>
                </a:tc>
                <a:tc>
                  <a:txBody>
                    <a:bodyPr/>
                    <a:lstStyle/>
                    <a:p>
                      <a:pPr algn="ctr" fontAlgn="ctr"/>
                      <a:r>
                        <a:rPr lang="en-US" sz="1800" dirty="0">
                          <a:effectLst/>
                        </a:rPr>
                        <a:t>GERMANY</a:t>
                      </a:r>
                    </a:p>
                  </a:txBody>
                  <a:tcPr marL="32212" marR="32212" marT="16106" marB="16106" anchor="ctr"/>
                </a:tc>
                <a:tc>
                  <a:txBody>
                    <a:bodyPr/>
                    <a:lstStyle/>
                    <a:p>
                      <a:pPr algn="r" fontAlgn="ctr"/>
                      <a:r>
                        <a:rPr lang="en-US" sz="1800" dirty="0">
                          <a:effectLst/>
                        </a:rPr>
                        <a:t>202,045</a:t>
                      </a:r>
                    </a:p>
                  </a:txBody>
                  <a:tcPr marL="32212" marR="32212" marT="16106" marB="16106" anchor="ctr"/>
                </a:tc>
                <a:extLst>
                  <a:ext uri="{0D108BD9-81ED-4DB2-BD59-A6C34878D82A}">
                    <a16:rowId xmlns:a16="http://schemas.microsoft.com/office/drawing/2014/main" val="1757029519"/>
                  </a:ext>
                </a:extLst>
              </a:tr>
              <a:tr h="386223">
                <a:tc>
                  <a:txBody>
                    <a:bodyPr/>
                    <a:lstStyle/>
                    <a:p>
                      <a:pPr algn="ctr" fontAlgn="ctr"/>
                      <a:r>
                        <a:rPr lang="en-US" sz="1800" dirty="0">
                          <a:effectLst/>
                        </a:rPr>
                        <a:t>7</a:t>
                      </a:r>
                      <a:endParaRPr lang="en-US" sz="1800" b="1" dirty="0">
                        <a:effectLst/>
                      </a:endParaRPr>
                    </a:p>
                  </a:txBody>
                  <a:tcPr marL="32212" marR="32212" marT="16106" marB="16106" anchor="ctr"/>
                </a:tc>
                <a:tc>
                  <a:txBody>
                    <a:bodyPr/>
                    <a:lstStyle/>
                    <a:p>
                      <a:pPr algn="ctr" fontAlgn="ctr"/>
                      <a:r>
                        <a:rPr lang="en-US" sz="1800" dirty="0">
                          <a:effectLst/>
                        </a:rPr>
                        <a:t>JAPAN</a:t>
                      </a:r>
                    </a:p>
                  </a:txBody>
                  <a:tcPr marL="32212" marR="32212" marT="16106" marB="16106" anchor="ctr"/>
                </a:tc>
                <a:tc>
                  <a:txBody>
                    <a:bodyPr/>
                    <a:lstStyle/>
                    <a:p>
                      <a:pPr algn="r" fontAlgn="ctr"/>
                      <a:r>
                        <a:rPr lang="en-US" sz="1800" dirty="0">
                          <a:effectLst/>
                        </a:rPr>
                        <a:t>24,104</a:t>
                      </a:r>
                    </a:p>
                  </a:txBody>
                  <a:tcPr marL="32212" marR="32212" marT="16106" marB="16106" anchor="ctr"/>
                </a:tc>
                <a:extLst>
                  <a:ext uri="{0D108BD9-81ED-4DB2-BD59-A6C34878D82A}">
                    <a16:rowId xmlns:a16="http://schemas.microsoft.com/office/drawing/2014/main" val="2416805153"/>
                  </a:ext>
                </a:extLst>
              </a:tr>
              <a:tr h="386223">
                <a:tc>
                  <a:txBody>
                    <a:bodyPr/>
                    <a:lstStyle/>
                    <a:p>
                      <a:pPr algn="ctr" fontAlgn="ctr"/>
                      <a:r>
                        <a:rPr lang="en-US" sz="1800" dirty="0">
                          <a:effectLst/>
                        </a:rPr>
                        <a:t>8</a:t>
                      </a:r>
                      <a:endParaRPr lang="en-US" sz="1800" b="1" dirty="0">
                        <a:effectLst/>
                      </a:endParaRPr>
                    </a:p>
                  </a:txBody>
                  <a:tcPr marL="32212" marR="32212" marT="16106" marB="16106" anchor="ctr"/>
                </a:tc>
                <a:tc>
                  <a:txBody>
                    <a:bodyPr/>
                    <a:lstStyle/>
                    <a:p>
                      <a:pPr algn="ctr" fontAlgn="ctr"/>
                      <a:r>
                        <a:rPr lang="en-US" sz="1800" dirty="0">
                          <a:effectLst/>
                        </a:rPr>
                        <a:t>NEW ZELAND</a:t>
                      </a:r>
                    </a:p>
                  </a:txBody>
                  <a:tcPr marL="32212" marR="32212" marT="16106" marB="16106" anchor="ctr"/>
                </a:tc>
                <a:tc>
                  <a:txBody>
                    <a:bodyPr/>
                    <a:lstStyle/>
                    <a:p>
                      <a:pPr algn="r" fontAlgn="ctr"/>
                      <a:r>
                        <a:rPr lang="en-US" sz="1800" dirty="0">
                          <a:effectLst/>
                        </a:rPr>
                        <a:t>1,550</a:t>
                      </a:r>
                    </a:p>
                  </a:txBody>
                  <a:tcPr marL="32212" marR="32212" marT="16106" marB="16106" anchor="ctr"/>
                </a:tc>
                <a:extLst>
                  <a:ext uri="{0D108BD9-81ED-4DB2-BD59-A6C34878D82A}">
                    <a16:rowId xmlns:a16="http://schemas.microsoft.com/office/drawing/2014/main" val="2261933856"/>
                  </a:ext>
                </a:extLst>
              </a:tr>
            </a:tbl>
          </a:graphicData>
        </a:graphic>
      </p:graphicFrame>
      <p:grpSp>
        <p:nvGrpSpPr>
          <p:cNvPr id="22"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83711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9" name="Rectangle 5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E4A2E3-6BBC-C145-B2F1-592A3EB654A9}"/>
              </a:ext>
            </a:extLst>
          </p:cNvPr>
          <p:cNvSpPr>
            <a:spLocks noGrp="1"/>
          </p:cNvSpPr>
          <p:nvPr>
            <p:ph type="title"/>
          </p:nvPr>
        </p:nvSpPr>
        <p:spPr>
          <a:xfrm>
            <a:off x="1285456" y="4162031"/>
            <a:ext cx="4543683" cy="1767141"/>
          </a:xfrm>
        </p:spPr>
        <p:txBody>
          <a:bodyPr>
            <a:normAutofit/>
          </a:bodyPr>
          <a:lstStyle/>
          <a:p>
            <a:pPr algn="r"/>
            <a:r>
              <a:rPr lang="en-US" sz="4200" dirty="0"/>
              <a:t>Air Quality Analysis-   USA (PM 2.5)</a:t>
            </a:r>
          </a:p>
        </p:txBody>
      </p:sp>
      <p:pic>
        <p:nvPicPr>
          <p:cNvPr id="7" name="Picture 6" descr="A screenshot of a cell phone&#10;&#10;Description automatically generated">
            <a:extLst>
              <a:ext uri="{FF2B5EF4-FFF2-40B4-BE49-F238E27FC236}">
                <a16:creationId xmlns:a16="http://schemas.microsoft.com/office/drawing/2014/main" id="{1A268FFE-1594-674B-9ADB-76C57E25C435}"/>
              </a:ext>
            </a:extLst>
          </p:cNvPr>
          <p:cNvPicPr>
            <a:picLocks noChangeAspect="1"/>
          </p:cNvPicPr>
          <p:nvPr/>
        </p:nvPicPr>
        <p:blipFill>
          <a:blip r:embed="rId4"/>
          <a:stretch>
            <a:fillRect/>
          </a:stretch>
        </p:blipFill>
        <p:spPr>
          <a:xfrm>
            <a:off x="466165" y="1032747"/>
            <a:ext cx="3737398" cy="2673975"/>
          </a:xfrm>
          <a:prstGeom prst="rect">
            <a:avLst/>
          </a:prstGeom>
        </p:spPr>
      </p:pic>
      <p:pic>
        <p:nvPicPr>
          <p:cNvPr id="5" name="Content Placeholder 4" descr="A close up of a map&#10;&#10;Description automatically generated">
            <a:extLst>
              <a:ext uri="{FF2B5EF4-FFF2-40B4-BE49-F238E27FC236}">
                <a16:creationId xmlns:a16="http://schemas.microsoft.com/office/drawing/2014/main" id="{C4B4516F-3A20-914E-8C4D-87DF2A132C64}"/>
              </a:ext>
            </a:extLst>
          </p:cNvPr>
          <p:cNvPicPr>
            <a:picLocks noChangeAspect="1"/>
          </p:cNvPicPr>
          <p:nvPr/>
        </p:nvPicPr>
        <p:blipFill>
          <a:blip r:embed="rId5"/>
          <a:stretch>
            <a:fillRect/>
          </a:stretch>
        </p:blipFill>
        <p:spPr>
          <a:xfrm>
            <a:off x="4324256" y="1032747"/>
            <a:ext cx="3600729" cy="259503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C1AB0E28-38E5-A444-B013-5EFE741C7488}"/>
              </a:ext>
            </a:extLst>
          </p:cNvPr>
          <p:cNvPicPr>
            <a:picLocks noChangeAspect="1"/>
          </p:cNvPicPr>
          <p:nvPr/>
        </p:nvPicPr>
        <p:blipFill>
          <a:blip r:embed="rId6"/>
          <a:stretch>
            <a:fillRect/>
          </a:stretch>
        </p:blipFill>
        <p:spPr>
          <a:xfrm>
            <a:off x="8045678" y="1032747"/>
            <a:ext cx="3600728" cy="2595036"/>
          </a:xfrm>
          <a:prstGeom prst="rect">
            <a:avLst/>
          </a:prstGeom>
        </p:spPr>
      </p:pic>
      <p:sp>
        <p:nvSpPr>
          <p:cNvPr id="31" name="Content Placeholder 12">
            <a:extLst>
              <a:ext uri="{FF2B5EF4-FFF2-40B4-BE49-F238E27FC236}">
                <a16:creationId xmlns:a16="http://schemas.microsoft.com/office/drawing/2014/main" id="{A2B4440A-CFCC-4E6F-847B-1F5B6184F363}"/>
              </a:ext>
            </a:extLst>
          </p:cNvPr>
          <p:cNvSpPr>
            <a:spLocks noGrp="1"/>
          </p:cNvSpPr>
          <p:nvPr>
            <p:ph idx="1"/>
          </p:nvPr>
        </p:nvSpPr>
        <p:spPr>
          <a:xfrm>
            <a:off x="6217920" y="4170410"/>
            <a:ext cx="4699221" cy="1767141"/>
          </a:xfrm>
        </p:spPr>
        <p:txBody>
          <a:bodyPr anchor="ctr">
            <a:normAutofit/>
          </a:bodyPr>
          <a:lstStyle/>
          <a:p>
            <a:r>
              <a:rPr lang="en-US" sz="1200" b="1" dirty="0"/>
              <a:t>R value: 0.0534</a:t>
            </a:r>
          </a:p>
          <a:p>
            <a:pPr lvl="1"/>
            <a:r>
              <a:rPr lang="en-US" sz="1200" b="1" dirty="0"/>
              <a:t>Which indicates the correlation between number of </a:t>
            </a:r>
            <a:r>
              <a:rPr lang="en-US" sz="1200" b="1" dirty="0" err="1"/>
              <a:t>covid</a:t>
            </a:r>
            <a:r>
              <a:rPr lang="en-US" sz="1200" b="1" dirty="0"/>
              <a:t> cases and Air quality is very weak</a:t>
            </a:r>
          </a:p>
          <a:p>
            <a:r>
              <a:rPr lang="en-US" sz="1200" b="1" dirty="0"/>
              <a:t>P value: 0.105</a:t>
            </a:r>
          </a:p>
          <a:p>
            <a:pPr lvl="1"/>
            <a:r>
              <a:rPr lang="en-US" sz="1200" b="1" dirty="0"/>
              <a:t>P value being &gt;0.05 indicates that , we cannot reject the null hypothesis and thus there is no significant difference in AIR Quality between 2019 and 2020 data.</a:t>
            </a:r>
          </a:p>
        </p:txBody>
      </p:sp>
      <p:sp>
        <p:nvSpPr>
          <p:cNvPr id="63" name="Rectangle 6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Oval 6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7" name="Oval 6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7346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4" name="Rectangle 2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36C746-0D66-544A-AF31-A62C045C0AEB}"/>
              </a:ext>
            </a:extLst>
          </p:cNvPr>
          <p:cNvSpPr>
            <a:spLocks noGrp="1"/>
          </p:cNvSpPr>
          <p:nvPr>
            <p:ph type="title"/>
          </p:nvPr>
        </p:nvSpPr>
        <p:spPr>
          <a:xfrm>
            <a:off x="1285456" y="4162031"/>
            <a:ext cx="4543683" cy="1767141"/>
          </a:xfrm>
        </p:spPr>
        <p:txBody>
          <a:bodyPr>
            <a:normAutofit fontScale="90000"/>
          </a:bodyPr>
          <a:lstStyle/>
          <a:p>
            <a:pPr algn="r"/>
            <a:r>
              <a:rPr lang="en-US" sz="4600" dirty="0"/>
              <a:t>AIR QUALITY ANALYSIS-   INDIA (CO)</a:t>
            </a:r>
          </a:p>
        </p:txBody>
      </p:sp>
      <p:pic>
        <p:nvPicPr>
          <p:cNvPr id="7" name="Picture 6" descr="A close up of text on a white background&#10;&#10;Description automatically generated">
            <a:extLst>
              <a:ext uri="{FF2B5EF4-FFF2-40B4-BE49-F238E27FC236}">
                <a16:creationId xmlns:a16="http://schemas.microsoft.com/office/drawing/2014/main" id="{AA46B1D7-4BEF-CB45-AA74-9A56578AADAC}"/>
              </a:ext>
            </a:extLst>
          </p:cNvPr>
          <p:cNvPicPr>
            <a:picLocks noChangeAspect="1"/>
          </p:cNvPicPr>
          <p:nvPr/>
        </p:nvPicPr>
        <p:blipFill>
          <a:blip r:embed="rId4"/>
          <a:stretch>
            <a:fillRect/>
          </a:stretch>
        </p:blipFill>
        <p:spPr>
          <a:xfrm>
            <a:off x="528918" y="1032747"/>
            <a:ext cx="3674645" cy="255527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7378A11-6B81-3941-B77E-53ECC74F2D3F}"/>
              </a:ext>
            </a:extLst>
          </p:cNvPr>
          <p:cNvPicPr>
            <a:picLocks noChangeAspect="1"/>
          </p:cNvPicPr>
          <p:nvPr/>
        </p:nvPicPr>
        <p:blipFill>
          <a:blip r:embed="rId5"/>
          <a:stretch>
            <a:fillRect/>
          </a:stretch>
        </p:blipFill>
        <p:spPr>
          <a:xfrm>
            <a:off x="7921709" y="1028515"/>
            <a:ext cx="3600729" cy="2400485"/>
          </a:xfrm>
          <a:prstGeom prst="rect">
            <a:avLst/>
          </a:prstGeom>
        </p:spPr>
      </p:pic>
      <p:pic>
        <p:nvPicPr>
          <p:cNvPr id="5" name="Content Placeholder 4" descr="A close up of a map&#10;&#10;Description automatically generated">
            <a:extLst>
              <a:ext uri="{FF2B5EF4-FFF2-40B4-BE49-F238E27FC236}">
                <a16:creationId xmlns:a16="http://schemas.microsoft.com/office/drawing/2014/main" id="{E668C0FB-8C96-F842-BC72-DF80D8F8EB30}"/>
              </a:ext>
            </a:extLst>
          </p:cNvPr>
          <p:cNvPicPr>
            <a:picLocks noChangeAspect="1"/>
          </p:cNvPicPr>
          <p:nvPr/>
        </p:nvPicPr>
        <p:blipFill>
          <a:blip r:embed="rId6"/>
          <a:stretch>
            <a:fillRect/>
          </a:stretch>
        </p:blipFill>
        <p:spPr>
          <a:xfrm>
            <a:off x="4298810" y="936674"/>
            <a:ext cx="3594379" cy="2555278"/>
          </a:xfrm>
          <a:prstGeom prst="rect">
            <a:avLst/>
          </a:prstGeom>
        </p:spPr>
      </p:pic>
      <p:sp>
        <p:nvSpPr>
          <p:cNvPr id="17" name="Content Placeholder 12">
            <a:extLst>
              <a:ext uri="{FF2B5EF4-FFF2-40B4-BE49-F238E27FC236}">
                <a16:creationId xmlns:a16="http://schemas.microsoft.com/office/drawing/2014/main" id="{781D0BA2-8F4C-5D42-ACB3-2BF47159D782}"/>
              </a:ext>
            </a:extLst>
          </p:cNvPr>
          <p:cNvSpPr>
            <a:spLocks noGrp="1"/>
          </p:cNvSpPr>
          <p:nvPr>
            <p:ph idx="1"/>
          </p:nvPr>
        </p:nvSpPr>
        <p:spPr>
          <a:xfrm>
            <a:off x="6218238" y="4170363"/>
            <a:ext cx="4699000" cy="1766887"/>
          </a:xfrm>
        </p:spPr>
        <p:txBody>
          <a:bodyPr anchor="ctr">
            <a:normAutofit lnSpcReduction="10000"/>
          </a:bodyPr>
          <a:lstStyle/>
          <a:p>
            <a:endParaRPr lang="en-US" sz="1100" b="1" dirty="0"/>
          </a:p>
          <a:p>
            <a:r>
              <a:rPr lang="en-US" sz="1200" b="1" dirty="0"/>
              <a:t>R value: -0.43</a:t>
            </a:r>
          </a:p>
          <a:p>
            <a:pPr lvl="1"/>
            <a:r>
              <a:rPr lang="en-US" sz="1200" b="1" dirty="0"/>
              <a:t>Which indicates there is a weak negative correlation between number of </a:t>
            </a:r>
            <a:r>
              <a:rPr lang="en-US" sz="1200" b="1" dirty="0" err="1"/>
              <a:t>Covid</a:t>
            </a:r>
            <a:r>
              <a:rPr lang="en-US" sz="1200" b="1" dirty="0"/>
              <a:t> cases and Air quality .</a:t>
            </a:r>
          </a:p>
          <a:p>
            <a:r>
              <a:rPr lang="en-US" sz="1200" b="1" dirty="0"/>
              <a:t>P value: 9.01E-35</a:t>
            </a:r>
          </a:p>
          <a:p>
            <a:pPr lvl="1"/>
            <a:r>
              <a:rPr lang="en-US" sz="1200" b="1" dirty="0"/>
              <a:t>P value is very low and &lt;0.05 which indicates that , we can reject the null hypothesis and thus there is  a difference in AIR Quality between 2019 and 2020.</a:t>
            </a:r>
          </a:p>
        </p:txBody>
      </p:sp>
      <p:sp>
        <p:nvSpPr>
          <p:cNvPr id="28" name="Rectangle 2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4954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0" name="Rectangle 1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3A7E15-397B-EB45-B3BD-D8CC2FDDBE92}"/>
              </a:ext>
            </a:extLst>
          </p:cNvPr>
          <p:cNvSpPr>
            <a:spLocks noGrp="1"/>
          </p:cNvSpPr>
          <p:nvPr>
            <p:ph type="title"/>
          </p:nvPr>
        </p:nvSpPr>
        <p:spPr>
          <a:xfrm>
            <a:off x="1285456" y="4162031"/>
            <a:ext cx="4543683" cy="1767141"/>
          </a:xfrm>
        </p:spPr>
        <p:txBody>
          <a:bodyPr>
            <a:normAutofit/>
          </a:bodyPr>
          <a:lstStyle/>
          <a:p>
            <a:pPr algn="r"/>
            <a:r>
              <a:rPr lang="en-US" sz="4200" dirty="0"/>
              <a:t>AIR Quality Analysis ITALY (NO2)</a:t>
            </a:r>
          </a:p>
        </p:txBody>
      </p:sp>
      <p:pic>
        <p:nvPicPr>
          <p:cNvPr id="5" name="Content Placeholder 4" descr="A close up of a map&#10;&#10;Description automatically generated">
            <a:extLst>
              <a:ext uri="{FF2B5EF4-FFF2-40B4-BE49-F238E27FC236}">
                <a16:creationId xmlns:a16="http://schemas.microsoft.com/office/drawing/2014/main" id="{5D8B10C3-B580-5340-8FD7-59F2F9A156FC}"/>
              </a:ext>
            </a:extLst>
          </p:cNvPr>
          <p:cNvPicPr>
            <a:picLocks noChangeAspect="1"/>
          </p:cNvPicPr>
          <p:nvPr/>
        </p:nvPicPr>
        <p:blipFill>
          <a:blip r:embed="rId4"/>
          <a:stretch>
            <a:fillRect/>
          </a:stretch>
        </p:blipFill>
        <p:spPr>
          <a:xfrm>
            <a:off x="4282898" y="941735"/>
            <a:ext cx="3870043" cy="2580028"/>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CD235BC-FF9E-EA47-A196-70D770C0966B}"/>
              </a:ext>
            </a:extLst>
          </p:cNvPr>
          <p:cNvPicPr>
            <a:picLocks noChangeAspect="1"/>
          </p:cNvPicPr>
          <p:nvPr/>
        </p:nvPicPr>
        <p:blipFill>
          <a:blip r:embed="rId5"/>
          <a:stretch>
            <a:fillRect/>
          </a:stretch>
        </p:blipFill>
        <p:spPr>
          <a:xfrm>
            <a:off x="8029595" y="1028515"/>
            <a:ext cx="3600729" cy="240048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0999D60-A35F-F64B-99A7-0A1F66B6A839}"/>
              </a:ext>
            </a:extLst>
          </p:cNvPr>
          <p:cNvPicPr>
            <a:picLocks noChangeAspect="1"/>
          </p:cNvPicPr>
          <p:nvPr/>
        </p:nvPicPr>
        <p:blipFill>
          <a:blip r:embed="rId6"/>
          <a:stretch>
            <a:fillRect/>
          </a:stretch>
        </p:blipFill>
        <p:spPr>
          <a:xfrm>
            <a:off x="593372" y="1093795"/>
            <a:ext cx="3689526" cy="2459683"/>
          </a:xfrm>
          <a:prstGeom prst="rect">
            <a:avLst/>
          </a:prstGeom>
        </p:spPr>
      </p:pic>
      <p:sp>
        <p:nvSpPr>
          <p:cNvPr id="13" name="Content Placeholder 12">
            <a:extLst>
              <a:ext uri="{FF2B5EF4-FFF2-40B4-BE49-F238E27FC236}">
                <a16:creationId xmlns:a16="http://schemas.microsoft.com/office/drawing/2014/main" id="{41DFDBC4-5B60-4757-85F9-208F8FF9813B}"/>
              </a:ext>
            </a:extLst>
          </p:cNvPr>
          <p:cNvSpPr>
            <a:spLocks noGrp="1"/>
          </p:cNvSpPr>
          <p:nvPr>
            <p:ph idx="1"/>
          </p:nvPr>
        </p:nvSpPr>
        <p:spPr>
          <a:xfrm>
            <a:off x="6217920" y="4170410"/>
            <a:ext cx="4699221" cy="1767141"/>
          </a:xfrm>
        </p:spPr>
        <p:txBody>
          <a:bodyPr anchor="ctr">
            <a:normAutofit lnSpcReduction="10000"/>
          </a:bodyPr>
          <a:lstStyle/>
          <a:p>
            <a:endParaRPr lang="en-US" sz="1050" b="1" dirty="0"/>
          </a:p>
          <a:p>
            <a:r>
              <a:rPr lang="en-US" sz="1200" b="1" dirty="0"/>
              <a:t>R value: -0.77</a:t>
            </a:r>
          </a:p>
          <a:p>
            <a:pPr lvl="1"/>
            <a:r>
              <a:rPr lang="en-US" sz="1200" b="1" dirty="0"/>
              <a:t>Which indicates there is a strong negative correlation between number of </a:t>
            </a:r>
            <a:r>
              <a:rPr lang="en-US" sz="1200" b="1" dirty="0" err="1"/>
              <a:t>Covid</a:t>
            </a:r>
            <a:r>
              <a:rPr lang="en-US" sz="1200" b="1" dirty="0"/>
              <a:t> cases and Air quality .</a:t>
            </a:r>
          </a:p>
          <a:p>
            <a:r>
              <a:rPr lang="en-US" sz="1200" b="1" dirty="0"/>
              <a:t>P value: 4.039E-12</a:t>
            </a:r>
          </a:p>
          <a:p>
            <a:pPr lvl="1"/>
            <a:r>
              <a:rPr lang="en-US" sz="1200" b="1" dirty="0"/>
              <a:t>P value is very low and &lt;0.05 which indicates that , we can reject the null hypothesis and thus there is  a difference </a:t>
            </a:r>
            <a:r>
              <a:rPr lang="en-US" sz="1200" b="1"/>
              <a:t>in Air </a:t>
            </a:r>
            <a:r>
              <a:rPr lang="en-US" sz="1200" b="1" dirty="0"/>
              <a:t>Quality between 2019 and 2020.</a:t>
            </a:r>
          </a:p>
          <a:p>
            <a:pPr marL="0" indent="0">
              <a:buNone/>
            </a:pPr>
            <a:endParaRPr lang="en-US" sz="1050" b="1" dirty="0"/>
          </a:p>
        </p:txBody>
      </p:sp>
      <p:sp>
        <p:nvSpPr>
          <p:cNvPr id="24" name="Rectangle 2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91603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1574</Words>
  <Application>Microsoft Office PowerPoint</Application>
  <PresentationFormat>Widescreen</PresentationFormat>
  <Paragraphs>287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Roboto</vt:lpstr>
      <vt:lpstr>Rockwell</vt:lpstr>
      <vt:lpstr>Rockwell Condensed</vt:lpstr>
      <vt:lpstr>Rockwell Extra Bold</vt:lpstr>
      <vt:lpstr>Wingdings</vt:lpstr>
      <vt:lpstr>Wood Type</vt:lpstr>
      <vt:lpstr>COVAIR- Study Of Air Quality during Covid</vt:lpstr>
      <vt:lpstr>Overview</vt:lpstr>
      <vt:lpstr>Introduction</vt:lpstr>
      <vt:lpstr>Introduction</vt:lpstr>
      <vt:lpstr>DATA SOURCES and Constraints</vt:lpstr>
      <vt:lpstr>Country level Covid Cases</vt:lpstr>
      <vt:lpstr>Air Quality Analysis-   USA (PM 2.5)</vt:lpstr>
      <vt:lpstr>AIR QUALITY ANALYSIS-   INDIA (CO)</vt:lpstr>
      <vt:lpstr>AIR Quality Analysis ITALY (NO2)</vt:lpstr>
      <vt:lpstr>US Cities</vt:lpstr>
      <vt:lpstr>Chicago PM 2.5</vt:lpstr>
      <vt:lpstr>Chicago CO</vt:lpstr>
      <vt:lpstr>Omaha pm2.5</vt:lpstr>
      <vt:lpstr>Omaha CO</vt:lpstr>
      <vt:lpstr>SUMMARY</vt:lpstr>
      <vt:lpstr>QUESTIONS</vt:lpstr>
      <vt:lpstr>   APPENDIX – DATA TABLES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COVAIR- Study Of Air Quality during Covid</dc:title>
  <dc:creator>Rajit Ramkumar</dc:creator>
  <cp:lastModifiedBy>Rajit Ramkumar</cp:lastModifiedBy>
  <cp:revision>1</cp:revision>
  <dcterms:created xsi:type="dcterms:W3CDTF">2020-07-23T20:53:49Z</dcterms:created>
  <dcterms:modified xsi:type="dcterms:W3CDTF">2020-07-23T20:54:47Z</dcterms:modified>
</cp:coreProperties>
</file>