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85"/>
    <p:restoredTop sz="94618"/>
  </p:normalViewPr>
  <p:slideViewPr>
    <p:cSldViewPr snapToGrid="0" snapToObjects="1">
      <p:cViewPr varScale="1">
        <p:scale>
          <a:sx n="120" d="100"/>
          <a:sy n="120" d="100"/>
        </p:scale>
        <p:origin x="2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BE25C8A-C834-8040-B0F0-A792E8798128}" type="datetimeFigureOut">
              <a:rPr lang="en-US" smtClean="0"/>
              <a:t>10/9/20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E218E7-06FE-FE42-9C73-75D362F7772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887886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5C8A-C834-8040-B0F0-A792E8798128}"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151290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5C8A-C834-8040-B0F0-A792E8798128}"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120583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5C8A-C834-8040-B0F0-A792E8798128}"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16614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BE25C8A-C834-8040-B0F0-A792E8798128}" type="datetimeFigureOut">
              <a:rPr lang="en-US" smtClean="0"/>
              <a:t>10/9/20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E218E7-06FE-FE42-9C73-75D362F7772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6122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25C8A-C834-8040-B0F0-A792E8798128}"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68979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25C8A-C834-8040-B0F0-A792E8798128}" type="datetimeFigureOut">
              <a:rPr lang="en-US" smtClean="0"/>
              <a:t>10/9/20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133483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25C8A-C834-8040-B0F0-A792E8798128}" type="datetimeFigureOut">
              <a:rPr lang="en-US" smtClean="0"/>
              <a:t>10/9/20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189373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25C8A-C834-8040-B0F0-A792E8798128}" type="datetimeFigureOut">
              <a:rPr lang="en-US" smtClean="0"/>
              <a:t>10/9/20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218E7-06FE-FE42-9C73-75D362F77727}" type="slidenum">
              <a:rPr lang="en-US" smtClean="0"/>
              <a:t>‹#›</a:t>
            </a:fld>
            <a:endParaRPr lang="en-US"/>
          </a:p>
        </p:txBody>
      </p:sp>
    </p:spTree>
    <p:extLst>
      <p:ext uri="{BB962C8B-B14F-4D97-AF65-F5344CB8AC3E}">
        <p14:creationId xmlns:p14="http://schemas.microsoft.com/office/powerpoint/2010/main" val="14245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BE25C8A-C834-8040-B0F0-A792E8798128}" type="datetimeFigureOut">
              <a:rPr lang="en-US" smtClean="0"/>
              <a:t>10/9/20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E218E7-06FE-FE42-9C73-75D362F7772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21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BE25C8A-C834-8040-B0F0-A792E8798128}" type="datetimeFigureOut">
              <a:rPr lang="en-US" smtClean="0"/>
              <a:t>10/9/20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E218E7-06FE-FE42-9C73-75D362F7772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65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BE25C8A-C834-8040-B0F0-A792E8798128}" type="datetimeFigureOut">
              <a:rPr lang="en-US" smtClean="0"/>
              <a:t>10/9/20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E218E7-06FE-FE42-9C73-75D362F7772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56090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Eruditepanda/fortune-1000-2018" TargetMode="External"/><Relationship Id="rId2" Type="http://schemas.openxmlformats.org/officeDocument/2006/relationships/hyperlink" Target="https://www.someka.net/excel-template/fortune-500-excel-list/#reviews" TargetMode="External"/><Relationship Id="rId1" Type="http://schemas.openxmlformats.org/officeDocument/2006/relationships/slideLayout" Target="../slideLayouts/slideLayout1.xml"/><Relationship Id="rId4" Type="http://schemas.openxmlformats.org/officeDocument/2006/relationships/hyperlink" Target="https://finance.yah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11885" y="634028"/>
            <a:ext cx="4798243" cy="3732835"/>
          </a:xfrm>
        </p:spPr>
        <p:txBody>
          <a:bodyPr>
            <a:normAutofit/>
          </a:bodyPr>
          <a:lstStyle/>
          <a:p>
            <a:r>
              <a:rPr lang="en-US" sz="6100"/>
              <a:t>EXPLORE THE FORTUNE500</a:t>
            </a:r>
          </a:p>
        </p:txBody>
      </p:sp>
      <p:sp>
        <p:nvSpPr>
          <p:cNvPr id="3" name="Subtitle 2"/>
          <p:cNvSpPr>
            <a:spLocks noGrp="1"/>
          </p:cNvSpPr>
          <p:nvPr>
            <p:ph type="subTitle" idx="1"/>
          </p:nvPr>
        </p:nvSpPr>
        <p:spPr>
          <a:xfrm>
            <a:off x="6711885" y="4436462"/>
            <a:ext cx="4798243" cy="1794656"/>
          </a:xfrm>
        </p:spPr>
        <p:txBody>
          <a:bodyPr>
            <a:normAutofit/>
          </a:bodyPr>
          <a:lstStyle/>
          <a:p>
            <a:pPr>
              <a:spcAft>
                <a:spcPts val="600"/>
              </a:spcAft>
            </a:pPr>
            <a:r>
              <a:rPr lang="en-US"/>
              <a:t>Alexander Jutila, Karthik Puttichanda, Lekshmi Nair </a:t>
            </a:r>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Picture 4" descr="A picture containing chart&#10;&#10;Description automatically generated">
            <a:extLst>
              <a:ext uri="{FF2B5EF4-FFF2-40B4-BE49-F238E27FC236}">
                <a16:creationId xmlns:a16="http://schemas.microsoft.com/office/drawing/2014/main" id="{1329E98A-7768-C44D-9C2A-7C770C2BA404}"/>
              </a:ext>
            </a:extLst>
          </p:cNvPr>
          <p:cNvPicPr>
            <a:picLocks noChangeAspect="1"/>
          </p:cNvPicPr>
          <p:nvPr/>
        </p:nvPicPr>
        <p:blipFill>
          <a:blip r:embed="rId2"/>
          <a:stretch>
            <a:fillRect/>
          </a:stretch>
        </p:blipFill>
        <p:spPr>
          <a:xfrm>
            <a:off x="1371403" y="2124698"/>
            <a:ext cx="4207669" cy="2808619"/>
          </a:xfrm>
          <a:prstGeom prst="rect">
            <a:avLst/>
          </a:prstGeom>
        </p:spPr>
      </p:pic>
    </p:spTree>
    <p:extLst>
      <p:ext uri="{BB962C8B-B14F-4D97-AF65-F5344CB8AC3E}">
        <p14:creationId xmlns:p14="http://schemas.microsoft.com/office/powerpoint/2010/main" val="192934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9">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4" name="Rectangle 13">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94430" y="1398896"/>
            <a:ext cx="9325970" cy="1160059"/>
          </a:xfrm>
        </p:spPr>
        <p:txBody>
          <a:bodyPr vert="horz" lIns="91440" tIns="45720" rIns="91440" bIns="45720" rtlCol="0" anchor="t">
            <a:normAutofit/>
          </a:bodyPr>
          <a:lstStyle/>
          <a:p>
            <a:pPr algn="just"/>
            <a:r>
              <a:rPr lang="en-US" sz="4400" b="1" dirty="0"/>
              <a:t>			INTRODUCTION</a:t>
            </a:r>
          </a:p>
        </p:txBody>
      </p:sp>
      <p:sp>
        <p:nvSpPr>
          <p:cNvPr id="3" name="Subtitle 2"/>
          <p:cNvSpPr>
            <a:spLocks noGrp="1"/>
          </p:cNvSpPr>
          <p:nvPr>
            <p:ph type="subTitle" idx="1"/>
          </p:nvPr>
        </p:nvSpPr>
        <p:spPr>
          <a:xfrm>
            <a:off x="1494430" y="2739787"/>
            <a:ext cx="9325970" cy="2946779"/>
          </a:xfrm>
        </p:spPr>
        <p:txBody>
          <a:bodyPr vert="horz" lIns="91440" tIns="45720" rIns="91440" bIns="45720" rtlCol="0">
            <a:normAutofit lnSpcReduction="10000"/>
          </a:bodyPr>
          <a:lstStyle/>
          <a:p>
            <a:pPr indent="-384048" algn="l">
              <a:lnSpc>
                <a:spcPct val="94000"/>
              </a:lnSpc>
              <a:spcAft>
                <a:spcPts val="200"/>
              </a:spcAft>
            </a:pPr>
            <a:r>
              <a:rPr lang="en-US" sz="2100" dirty="0"/>
              <a:t>The Fortune 500 list is like an ultimate business scorecard for the companies. The 500 that made the 2020 list represent two-thirds of the U.S. economy, with $14 trillion in revenue.</a:t>
            </a:r>
          </a:p>
          <a:p>
            <a:pPr indent="-384048" algn="l">
              <a:lnSpc>
                <a:spcPct val="94000"/>
              </a:lnSpc>
              <a:spcAft>
                <a:spcPts val="200"/>
              </a:spcAft>
            </a:pPr>
            <a:endParaRPr lang="en-US" sz="2100" dirty="0"/>
          </a:p>
          <a:p>
            <a:pPr indent="-384048">
              <a:lnSpc>
                <a:spcPct val="94000"/>
              </a:lnSpc>
              <a:spcAft>
                <a:spcPts val="200"/>
              </a:spcAft>
            </a:pPr>
            <a:r>
              <a:rPr lang="en-US" sz="2100" b="1" dirty="0"/>
              <a:t>Why care about Fortune 500 analysis? </a:t>
            </a:r>
          </a:p>
          <a:p>
            <a:pPr indent="-384048">
              <a:lnSpc>
                <a:spcPct val="94000"/>
              </a:lnSpc>
              <a:spcAft>
                <a:spcPts val="200"/>
              </a:spcAft>
            </a:pPr>
            <a:r>
              <a:rPr lang="en-US" sz="2100" b="1" dirty="0"/>
              <a:t>Simple.</a:t>
            </a:r>
          </a:p>
          <a:p>
            <a:pPr indent="-384048" algn="l">
              <a:lnSpc>
                <a:spcPct val="94000"/>
              </a:lnSpc>
              <a:spcAft>
                <a:spcPts val="200"/>
              </a:spcAft>
            </a:pPr>
            <a:endParaRPr lang="en-US" sz="2100" b="1" dirty="0"/>
          </a:p>
          <a:p>
            <a:pPr indent="-384048" algn="l">
              <a:lnSpc>
                <a:spcPct val="94000"/>
              </a:lnSpc>
              <a:spcAft>
                <a:spcPts val="200"/>
              </a:spcAft>
            </a:pPr>
            <a:r>
              <a:rPr lang="en-US" sz="2100" dirty="0"/>
              <a:t>You could be an investor doing a research on the stock prices or sector analysis. You might be searching for a sales lead. You could be a future entrepreneur. Or better yet you might be looking for a new job like us.</a:t>
            </a:r>
          </a:p>
          <a:p>
            <a:pPr indent="-384048" algn="l">
              <a:lnSpc>
                <a:spcPct val="94000"/>
              </a:lnSpc>
              <a:spcAft>
                <a:spcPts val="200"/>
              </a:spcAft>
            </a:pPr>
            <a:endParaRPr lang="en-US" sz="2100" dirty="0"/>
          </a:p>
        </p:txBody>
      </p:sp>
    </p:spTree>
    <p:extLst>
      <p:ext uri="{BB962C8B-B14F-4D97-AF65-F5344CB8AC3E}">
        <p14:creationId xmlns:p14="http://schemas.microsoft.com/office/powerpoint/2010/main" val="30714468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4" name="Rectangle 13">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1600" y="1281916"/>
            <a:ext cx="9601200" cy="1192927"/>
          </a:xfrm>
        </p:spPr>
        <p:txBody>
          <a:bodyPr vert="horz" lIns="91440" tIns="45720" rIns="91440" bIns="45720" rtlCol="0" anchor="t">
            <a:normAutofit/>
          </a:bodyPr>
          <a:lstStyle/>
          <a:p>
            <a:pPr algn="just"/>
            <a:r>
              <a:rPr lang="en-US" sz="4400" b="1" dirty="0"/>
              <a:t>			INTRODUCTION</a:t>
            </a:r>
          </a:p>
        </p:txBody>
      </p:sp>
      <p:sp>
        <p:nvSpPr>
          <p:cNvPr id="3" name="Subtitle 2"/>
          <p:cNvSpPr>
            <a:spLocks noGrp="1"/>
          </p:cNvSpPr>
          <p:nvPr>
            <p:ph type="subTitle" idx="1"/>
          </p:nvPr>
        </p:nvSpPr>
        <p:spPr>
          <a:xfrm>
            <a:off x="1371600" y="2474844"/>
            <a:ext cx="9601200" cy="3392556"/>
          </a:xfrm>
        </p:spPr>
        <p:txBody>
          <a:bodyPr vert="horz" lIns="91440" tIns="45720" rIns="91440" bIns="45720" rtlCol="0">
            <a:normAutofit/>
          </a:bodyPr>
          <a:lstStyle/>
          <a:p>
            <a:pPr indent="-384048">
              <a:lnSpc>
                <a:spcPct val="94000"/>
              </a:lnSpc>
              <a:spcAft>
                <a:spcPts val="200"/>
              </a:spcAft>
            </a:pPr>
            <a:r>
              <a:rPr lang="en-US" sz="2800" dirty="0"/>
              <a:t>We have created the following interactive visualizations  </a:t>
            </a:r>
          </a:p>
          <a:p>
            <a:pPr indent="-384048">
              <a:lnSpc>
                <a:spcPct val="94000"/>
              </a:lnSpc>
              <a:spcAft>
                <a:spcPts val="200"/>
              </a:spcAft>
            </a:pPr>
            <a:endParaRPr lang="en-US" dirty="0"/>
          </a:p>
          <a:p>
            <a:pPr marL="457200" indent="-384048" algn="l">
              <a:lnSpc>
                <a:spcPct val="94000"/>
              </a:lnSpc>
              <a:spcAft>
                <a:spcPts val="200"/>
              </a:spcAft>
              <a:buFont typeface="Franklin Gothic Book" panose="020B0503020102020204" pitchFamily="34" charset="0"/>
              <a:buAutoNum type="arabicPeriod"/>
            </a:pPr>
            <a:r>
              <a:rPr lang="en-US" dirty="0"/>
              <a:t>With the map, you can find the U.S. headquarters for each company on the list. </a:t>
            </a:r>
          </a:p>
          <a:p>
            <a:pPr marL="457200" indent="-384048" algn="l">
              <a:lnSpc>
                <a:spcPct val="94000"/>
              </a:lnSpc>
              <a:spcAft>
                <a:spcPts val="200"/>
              </a:spcAft>
              <a:buFont typeface="Franklin Gothic Book" panose="020B0503020102020204" pitchFamily="34" charset="0"/>
              <a:buAutoNum type="arabicPeriod"/>
            </a:pPr>
            <a:r>
              <a:rPr lang="en-US" dirty="0"/>
              <a:t>With stock analysis, you can analyze the top five fortune 500.</a:t>
            </a:r>
          </a:p>
          <a:p>
            <a:pPr marL="457200" indent="-384048" algn="l">
              <a:lnSpc>
                <a:spcPct val="94000"/>
              </a:lnSpc>
              <a:spcAft>
                <a:spcPts val="200"/>
              </a:spcAft>
              <a:buFont typeface="Franklin Gothic Book" panose="020B0503020102020204" pitchFamily="34" charset="0"/>
              <a:buAutoNum type="arabicPeriod"/>
            </a:pPr>
            <a:r>
              <a:rPr lang="en-US" dirty="0"/>
              <a:t>With the sector analysis, you  can do in-depth financial analysis at a sector level.</a:t>
            </a:r>
          </a:p>
        </p:txBody>
      </p:sp>
    </p:spTree>
    <p:extLst>
      <p:ext uri="{BB962C8B-B14F-4D97-AF65-F5344CB8AC3E}">
        <p14:creationId xmlns:p14="http://schemas.microsoft.com/office/powerpoint/2010/main" val="14592639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4" name="Rectangle 13">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1600" y="1281916"/>
            <a:ext cx="9601200" cy="1485900"/>
          </a:xfrm>
        </p:spPr>
        <p:txBody>
          <a:bodyPr vert="horz" lIns="91440" tIns="45720" rIns="91440" bIns="45720" rtlCol="0" anchor="t">
            <a:normAutofit/>
          </a:bodyPr>
          <a:lstStyle/>
          <a:p>
            <a:pPr algn="l"/>
            <a:r>
              <a:rPr lang="en-US" sz="4400" b="1" dirty="0"/>
              <a:t>Data MUNGING AND LOAD</a:t>
            </a:r>
          </a:p>
        </p:txBody>
      </p:sp>
      <p:sp>
        <p:nvSpPr>
          <p:cNvPr id="3" name="Subtitle 2"/>
          <p:cNvSpPr>
            <a:spLocks noGrp="1"/>
          </p:cNvSpPr>
          <p:nvPr>
            <p:ph type="subTitle" idx="1"/>
          </p:nvPr>
        </p:nvSpPr>
        <p:spPr>
          <a:xfrm>
            <a:off x="1371600" y="2920620"/>
            <a:ext cx="9601200" cy="2946779"/>
          </a:xfrm>
        </p:spPr>
        <p:txBody>
          <a:bodyPr vert="horz" lIns="91440" tIns="45720" rIns="91440" bIns="45720" rtlCol="0">
            <a:normAutofit/>
          </a:bodyPr>
          <a:lstStyle/>
          <a:p>
            <a:pPr indent="-384048" algn="l">
              <a:lnSpc>
                <a:spcPct val="94000"/>
              </a:lnSpc>
              <a:spcAft>
                <a:spcPts val="200"/>
              </a:spcAft>
            </a:pPr>
            <a:r>
              <a:rPr lang="en-US" sz="1300" b="1" dirty="0"/>
              <a:t>DATA SOURCES:</a:t>
            </a:r>
          </a:p>
          <a:p>
            <a:pPr marL="457200" lvl="0" indent="-384048" algn="l">
              <a:lnSpc>
                <a:spcPct val="94000"/>
              </a:lnSpc>
              <a:spcAft>
                <a:spcPts val="200"/>
              </a:spcAft>
              <a:buFont typeface="Franklin Gothic Book" panose="020B0503020102020204" pitchFamily="34" charset="0"/>
              <a:buAutoNum type="arabicPeriod"/>
            </a:pPr>
            <a:r>
              <a:rPr lang="en-US" sz="1300" b="1" u="sng" dirty="0">
                <a:hlinkClick r:id="rId2"/>
              </a:rPr>
              <a:t>https://www.someka.net/excel-template/fortune-500-excel-list/#reviews</a:t>
            </a:r>
            <a:endParaRPr lang="en-US" sz="1300" dirty="0"/>
          </a:p>
          <a:p>
            <a:pPr marL="457200" lvl="0" indent="-384048" algn="l">
              <a:lnSpc>
                <a:spcPct val="94000"/>
              </a:lnSpc>
              <a:spcAft>
                <a:spcPts val="200"/>
              </a:spcAft>
              <a:buFont typeface="Franklin Gothic Book" panose="020B0503020102020204" pitchFamily="34" charset="0"/>
              <a:buAutoNum type="arabicPeriod"/>
            </a:pPr>
            <a:r>
              <a:rPr lang="en-US" sz="1300" b="1" u="sng" dirty="0">
                <a:hlinkClick r:id="rId3"/>
              </a:rPr>
              <a:t>https://www.kaggle.com/Eruditepanda/fortune-1000-2018</a:t>
            </a:r>
            <a:r>
              <a:rPr lang="en-US" sz="1300" b="1" dirty="0"/>
              <a:t> </a:t>
            </a:r>
            <a:endParaRPr lang="en-US" sz="1300" dirty="0"/>
          </a:p>
          <a:p>
            <a:pPr marL="457200" lvl="0" indent="-384048" algn="l">
              <a:lnSpc>
                <a:spcPct val="94000"/>
              </a:lnSpc>
              <a:spcAft>
                <a:spcPts val="200"/>
              </a:spcAft>
              <a:buFont typeface="Franklin Gothic Book" panose="020B0503020102020204" pitchFamily="34" charset="0"/>
              <a:buAutoNum type="arabicPeriod"/>
            </a:pPr>
            <a:r>
              <a:rPr lang="en-US" sz="1300" b="1" u="sng" dirty="0">
                <a:hlinkClick r:id="rId4"/>
              </a:rPr>
              <a:t>https://finance.yahoo.com</a:t>
            </a:r>
            <a:endParaRPr lang="en-US" sz="1300" b="1" u="sng" dirty="0"/>
          </a:p>
          <a:p>
            <a:pPr marL="457200" lvl="0" indent="-384048" algn="l">
              <a:lnSpc>
                <a:spcPct val="94000"/>
              </a:lnSpc>
              <a:spcAft>
                <a:spcPts val="200"/>
              </a:spcAft>
              <a:buFont typeface="Franklin Gothic Book" panose="020B0503020102020204" pitchFamily="34" charset="0"/>
              <a:buAutoNum type="arabicPeriod"/>
            </a:pPr>
            <a:endParaRPr lang="en-US" sz="1300" dirty="0"/>
          </a:p>
          <a:p>
            <a:pPr indent="-384048" algn="l">
              <a:lnSpc>
                <a:spcPct val="94000"/>
              </a:lnSpc>
              <a:spcAft>
                <a:spcPts val="200"/>
              </a:spcAft>
            </a:pPr>
            <a:r>
              <a:rPr lang="en-US" sz="1300" b="1" dirty="0"/>
              <a:t>DATABASE: </a:t>
            </a:r>
            <a:r>
              <a:rPr lang="en-US" sz="1300" dirty="0"/>
              <a:t>MONGO DB</a:t>
            </a:r>
          </a:p>
          <a:p>
            <a:pPr indent="-384048" algn="l">
              <a:lnSpc>
                <a:spcPct val="94000"/>
              </a:lnSpc>
              <a:spcAft>
                <a:spcPts val="200"/>
              </a:spcAft>
            </a:pPr>
            <a:endParaRPr lang="en-US" sz="1300" dirty="0"/>
          </a:p>
          <a:p>
            <a:pPr indent="-384048" algn="l">
              <a:lnSpc>
                <a:spcPct val="94000"/>
              </a:lnSpc>
              <a:spcAft>
                <a:spcPts val="200"/>
              </a:spcAft>
            </a:pPr>
            <a:r>
              <a:rPr lang="en-US" sz="1300" b="1" dirty="0"/>
              <a:t>DATA LOAD AND CLEANSING:</a:t>
            </a:r>
          </a:p>
          <a:p>
            <a:pPr indent="-384048" algn="l">
              <a:lnSpc>
                <a:spcPct val="94000"/>
              </a:lnSpc>
              <a:spcAft>
                <a:spcPts val="200"/>
              </a:spcAft>
              <a:buFont typeface="Franklin Gothic Book" panose="020B0503020102020204" pitchFamily="34" charset="0"/>
              <a:buChar char="•"/>
            </a:pPr>
            <a:r>
              <a:rPr lang="en-US" sz="1300" b="1" dirty="0"/>
              <a:t>The  two CSV files with fortune 500 company information is loaded to Mongo DB using pandas. The data is cleaned to include only relevant information. The two dataframes were merged on the company name.</a:t>
            </a:r>
          </a:p>
          <a:p>
            <a:pPr indent="-384048" algn="l">
              <a:lnSpc>
                <a:spcPct val="94000"/>
              </a:lnSpc>
              <a:spcAft>
                <a:spcPts val="200"/>
              </a:spcAft>
            </a:pPr>
            <a:endParaRPr lang="en-US" sz="1300" b="1" dirty="0"/>
          </a:p>
          <a:p>
            <a:pPr indent="-384048" algn="l">
              <a:lnSpc>
                <a:spcPct val="94000"/>
              </a:lnSpc>
              <a:spcAft>
                <a:spcPts val="200"/>
              </a:spcAft>
              <a:buFont typeface="Franklin Gothic Book" panose="020B0503020102020204" pitchFamily="34" charset="0"/>
              <a:buChar char="•"/>
            </a:pPr>
            <a:r>
              <a:rPr lang="en-US" sz="1300" b="1" dirty="0"/>
              <a:t>For stock data- We are reading the latest daily stock data using pandas </a:t>
            </a:r>
            <a:r>
              <a:rPr lang="en-US" sz="1300" b="1" dirty="0" err="1"/>
              <a:t>datareader</a:t>
            </a:r>
            <a:r>
              <a:rPr lang="en-US" sz="1300" b="1" dirty="0"/>
              <a:t>  from yahoo finance. The stock data is dynamically loaded to the mongo DB using </a:t>
            </a:r>
            <a:r>
              <a:rPr lang="en-US" sz="1300" b="1" dirty="0" err="1"/>
              <a:t>before_first_request</a:t>
            </a:r>
            <a:r>
              <a:rPr lang="en-US" sz="1300" b="1" dirty="0"/>
              <a:t> route in app.py .</a:t>
            </a:r>
          </a:p>
          <a:p>
            <a:pPr indent="-384048" algn="l">
              <a:lnSpc>
                <a:spcPct val="94000"/>
              </a:lnSpc>
              <a:spcAft>
                <a:spcPts val="200"/>
              </a:spcAft>
              <a:buFont typeface="Franklin Gothic Book" panose="020B0503020102020204" pitchFamily="34" charset="0"/>
              <a:buChar char="•"/>
            </a:pPr>
            <a:endParaRPr lang="en-US" sz="1300" b="1" dirty="0"/>
          </a:p>
          <a:p>
            <a:pPr indent="-384048" algn="l">
              <a:lnSpc>
                <a:spcPct val="94000"/>
              </a:lnSpc>
              <a:spcAft>
                <a:spcPts val="200"/>
              </a:spcAft>
            </a:pPr>
            <a:endParaRPr lang="en-US" sz="1300" b="1" dirty="0"/>
          </a:p>
          <a:p>
            <a:pPr indent="-384048" algn="l">
              <a:lnSpc>
                <a:spcPct val="94000"/>
              </a:lnSpc>
              <a:spcAft>
                <a:spcPts val="200"/>
              </a:spcAft>
            </a:pPr>
            <a:endParaRPr lang="en-US" sz="1300" dirty="0"/>
          </a:p>
          <a:p>
            <a:pPr indent="-384048" algn="l">
              <a:lnSpc>
                <a:spcPct val="94000"/>
              </a:lnSpc>
              <a:spcAft>
                <a:spcPts val="200"/>
              </a:spcAft>
            </a:pPr>
            <a:endParaRPr lang="en-US" sz="1300" dirty="0"/>
          </a:p>
          <a:p>
            <a:pPr indent="-384048" algn="l">
              <a:lnSpc>
                <a:spcPct val="94000"/>
              </a:lnSpc>
              <a:spcAft>
                <a:spcPts val="200"/>
              </a:spcAft>
            </a:pPr>
            <a:endParaRPr lang="en-US" sz="1300" dirty="0"/>
          </a:p>
        </p:txBody>
      </p:sp>
    </p:spTree>
    <p:extLst>
      <p:ext uri="{BB962C8B-B14F-4D97-AF65-F5344CB8AC3E}">
        <p14:creationId xmlns:p14="http://schemas.microsoft.com/office/powerpoint/2010/main" val="36954936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4" name="Rectangle 13">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94430" y="1398896"/>
            <a:ext cx="9325970" cy="1160059"/>
          </a:xfrm>
        </p:spPr>
        <p:txBody>
          <a:bodyPr vert="horz" lIns="91440" tIns="45720" rIns="91440" bIns="45720" rtlCol="0" anchor="t">
            <a:normAutofit/>
          </a:bodyPr>
          <a:lstStyle/>
          <a:p>
            <a:pPr algn="l"/>
            <a:r>
              <a:rPr lang="en-US" sz="4400" b="1" dirty="0"/>
              <a:t>Coding approach</a:t>
            </a:r>
          </a:p>
        </p:txBody>
      </p:sp>
      <p:sp>
        <p:nvSpPr>
          <p:cNvPr id="3" name="Subtitle 2"/>
          <p:cNvSpPr>
            <a:spLocks noGrp="1"/>
          </p:cNvSpPr>
          <p:nvPr>
            <p:ph type="subTitle" idx="1"/>
          </p:nvPr>
        </p:nvSpPr>
        <p:spPr>
          <a:xfrm>
            <a:off x="1494430" y="2739787"/>
            <a:ext cx="9325970" cy="2946779"/>
          </a:xfrm>
        </p:spPr>
        <p:txBody>
          <a:bodyPr vert="horz" lIns="91440" tIns="45720" rIns="91440" bIns="45720" rtlCol="0">
            <a:normAutofit lnSpcReduction="10000"/>
          </a:bodyPr>
          <a:lstStyle/>
          <a:p>
            <a:pPr indent="-384048" algn="l">
              <a:lnSpc>
                <a:spcPct val="94000"/>
              </a:lnSpc>
              <a:spcAft>
                <a:spcPts val="200"/>
              </a:spcAft>
              <a:buFont typeface="Franklin Gothic Book" panose="020B0503020102020204" pitchFamily="34" charset="0"/>
              <a:buChar char="•"/>
            </a:pPr>
            <a:r>
              <a:rPr lang="en-US" sz="2100" dirty="0"/>
              <a:t>Python flask and pymongo to set up mongo connection and get the data from the mongo DB. And app routes to get the json response to render the web pages.</a:t>
            </a:r>
          </a:p>
          <a:p>
            <a:pPr indent="-384048" algn="l">
              <a:lnSpc>
                <a:spcPct val="94000"/>
              </a:lnSpc>
              <a:spcAft>
                <a:spcPts val="200"/>
              </a:spcAft>
              <a:buFont typeface="Franklin Gothic Book" panose="020B0503020102020204" pitchFamily="34" charset="0"/>
              <a:buChar char="•"/>
            </a:pPr>
            <a:r>
              <a:rPr lang="en-US" sz="2100" dirty="0"/>
              <a:t>HTML/CSS and JavaScript for the frontend  and visualization logics.</a:t>
            </a:r>
          </a:p>
          <a:p>
            <a:pPr indent="-384048" algn="l">
              <a:lnSpc>
                <a:spcPct val="94000"/>
              </a:lnSpc>
              <a:spcAft>
                <a:spcPts val="200"/>
              </a:spcAft>
            </a:pPr>
            <a:r>
              <a:rPr lang="en-US" sz="2100" dirty="0"/>
              <a:t>Java script libraries used </a:t>
            </a:r>
          </a:p>
          <a:p>
            <a:pPr marL="73152" indent="-457200" algn="l">
              <a:lnSpc>
                <a:spcPct val="94000"/>
              </a:lnSpc>
              <a:spcAft>
                <a:spcPts val="200"/>
              </a:spcAft>
              <a:buFont typeface="Arial" panose="020B0604020202020204" pitchFamily="34" charset="0"/>
              <a:buChar char="•"/>
            </a:pPr>
            <a:r>
              <a:rPr lang="en-US" sz="2100" dirty="0"/>
              <a:t>D3							</a:t>
            </a:r>
          </a:p>
          <a:p>
            <a:pPr marL="457200" indent="-457200" algn="l">
              <a:lnSpc>
                <a:spcPct val="94000"/>
              </a:lnSpc>
              <a:spcAft>
                <a:spcPts val="200"/>
              </a:spcAft>
              <a:buFont typeface="Arial" panose="020B0604020202020204" pitchFamily="34" charset="0"/>
              <a:buChar char="•"/>
            </a:pPr>
            <a:r>
              <a:rPr lang="en-US" sz="2100" dirty="0"/>
              <a:t>Leaflet</a:t>
            </a:r>
          </a:p>
          <a:p>
            <a:pPr marL="457200" indent="-457200" algn="l">
              <a:lnSpc>
                <a:spcPct val="94000"/>
              </a:lnSpc>
              <a:spcAft>
                <a:spcPts val="200"/>
              </a:spcAft>
              <a:buFont typeface="Arial" panose="020B0604020202020204" pitchFamily="34" charset="0"/>
              <a:buChar char="•"/>
            </a:pPr>
            <a:r>
              <a:rPr lang="en-US" sz="2100" dirty="0"/>
              <a:t>Marker cluster</a:t>
            </a:r>
          </a:p>
          <a:p>
            <a:pPr marL="457200" indent="-457200" algn="l">
              <a:lnSpc>
                <a:spcPct val="94000"/>
              </a:lnSpc>
              <a:spcAft>
                <a:spcPts val="200"/>
              </a:spcAft>
              <a:buFont typeface="Arial" panose="020B0604020202020204" pitchFamily="34" charset="0"/>
              <a:buChar char="•"/>
            </a:pPr>
            <a:r>
              <a:rPr lang="en-US" sz="2100" dirty="0"/>
              <a:t>jquery</a:t>
            </a:r>
          </a:p>
          <a:p>
            <a:pPr marL="457200" indent="-457200" algn="l">
              <a:lnSpc>
                <a:spcPct val="94000"/>
              </a:lnSpc>
              <a:spcAft>
                <a:spcPts val="200"/>
              </a:spcAft>
              <a:buFont typeface="Arial" panose="020B0604020202020204" pitchFamily="34" charset="0"/>
              <a:buChar char="•"/>
            </a:pPr>
            <a:r>
              <a:rPr lang="en-US" sz="2100" dirty="0"/>
              <a:t>Fusion charts</a:t>
            </a:r>
          </a:p>
          <a:p>
            <a:pPr algn="l">
              <a:lnSpc>
                <a:spcPct val="94000"/>
              </a:lnSpc>
              <a:spcAft>
                <a:spcPts val="200"/>
              </a:spcAft>
            </a:pPr>
            <a:endParaRPr lang="en-US" sz="2100" dirty="0"/>
          </a:p>
          <a:p>
            <a:pPr indent="-384048" algn="l">
              <a:lnSpc>
                <a:spcPct val="94000"/>
              </a:lnSpc>
              <a:spcAft>
                <a:spcPts val="200"/>
              </a:spcAft>
              <a:buFont typeface="Franklin Gothic Book" panose="020B0503020102020204" pitchFamily="34" charset="0"/>
              <a:buChar char="•"/>
            </a:pPr>
            <a:endParaRPr lang="en-US" sz="2100" dirty="0"/>
          </a:p>
          <a:p>
            <a:pPr indent="-384048" algn="l">
              <a:lnSpc>
                <a:spcPct val="94000"/>
              </a:lnSpc>
              <a:spcAft>
                <a:spcPts val="200"/>
              </a:spcAft>
              <a:buFont typeface="Franklin Gothic Book" panose="020B0503020102020204" pitchFamily="34" charset="0"/>
              <a:buChar char="•"/>
            </a:pPr>
            <a:endParaRPr lang="en-US" sz="2100" dirty="0"/>
          </a:p>
          <a:p>
            <a:pPr indent="-384048" algn="l">
              <a:lnSpc>
                <a:spcPct val="94000"/>
              </a:lnSpc>
              <a:spcAft>
                <a:spcPts val="200"/>
              </a:spcAft>
              <a:buFont typeface="Franklin Gothic Book" panose="020B0503020102020204" pitchFamily="34" charset="0"/>
              <a:buChar char="•"/>
            </a:pPr>
            <a:endParaRPr lang="en-US" sz="2100" dirty="0"/>
          </a:p>
          <a:p>
            <a:pPr indent="-384048" algn="l">
              <a:lnSpc>
                <a:spcPct val="94000"/>
              </a:lnSpc>
              <a:spcAft>
                <a:spcPts val="200"/>
              </a:spcAft>
              <a:buFont typeface="Franklin Gothic Book" panose="020B0503020102020204" pitchFamily="34" charset="0"/>
              <a:buChar char="•"/>
            </a:pPr>
            <a:endParaRPr lang="en-US" sz="2100" dirty="0"/>
          </a:p>
        </p:txBody>
      </p:sp>
    </p:spTree>
    <p:extLst>
      <p:ext uri="{BB962C8B-B14F-4D97-AF65-F5344CB8AC3E}">
        <p14:creationId xmlns:p14="http://schemas.microsoft.com/office/powerpoint/2010/main" val="70751071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03514" y="3665054"/>
            <a:ext cx="9697586" cy="1048459"/>
          </a:xfrm>
        </p:spPr>
        <p:txBody>
          <a:bodyPr vert="horz" lIns="91440" tIns="45720" rIns="91440" bIns="45720" rtlCol="0" anchor="ctr">
            <a:normAutofit/>
          </a:bodyPr>
          <a:lstStyle/>
          <a:p>
            <a:pPr algn="l"/>
            <a:r>
              <a:rPr lang="en-US" sz="3100"/>
              <a:t>Get ready to explore the Fortune 500 visually. </a:t>
            </a:r>
            <a:br>
              <a:rPr lang="en-US" sz="3100"/>
            </a:br>
            <a:endParaRPr lang="en-US" sz="3100" b="1"/>
          </a:p>
        </p:txBody>
      </p:sp>
      <p:pic>
        <p:nvPicPr>
          <p:cNvPr id="7" name="Picture 6" descr="Chart&#10;&#10;Description automatically generated">
            <a:extLst>
              <a:ext uri="{FF2B5EF4-FFF2-40B4-BE49-F238E27FC236}">
                <a16:creationId xmlns:a16="http://schemas.microsoft.com/office/drawing/2014/main" id="{5D0D8CA4-5EF1-1846-B47C-7373DCE50920}"/>
              </a:ext>
            </a:extLst>
          </p:cNvPr>
          <p:cNvPicPr>
            <a:picLocks noChangeAspect="1"/>
          </p:cNvPicPr>
          <p:nvPr/>
        </p:nvPicPr>
        <p:blipFill>
          <a:blip r:embed="rId2"/>
          <a:stretch>
            <a:fillRect/>
          </a:stretch>
        </p:blipFill>
        <p:spPr>
          <a:xfrm>
            <a:off x="613675" y="1120458"/>
            <a:ext cx="2718377" cy="2331009"/>
          </a:xfrm>
          <a:prstGeom prst="rect">
            <a:avLst/>
          </a:prstGeom>
        </p:spPr>
      </p:pic>
      <p:sp>
        <p:nvSpPr>
          <p:cNvPr id="23" name="Freeform: Shape 22">
            <a:extLst>
              <a:ext uri="{FF2B5EF4-FFF2-40B4-BE49-F238E27FC236}">
                <a16:creationId xmlns:a16="http://schemas.microsoft.com/office/drawing/2014/main" id="{00106F80-B138-4C27-AEAE-350D5506E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611062" y="710273"/>
            <a:ext cx="2308583" cy="2084882"/>
          </a:xfrm>
          <a:custGeom>
            <a:avLst/>
            <a:gdLst>
              <a:gd name="connsiteX0" fmla="*/ 462 w 2308583"/>
              <a:gd name="connsiteY0" fmla="*/ 2084882 h 2084882"/>
              <a:gd name="connsiteX1" fmla="*/ 2308583 w 2308583"/>
              <a:gd name="connsiteY1" fmla="*/ 2084882 h 2084882"/>
              <a:gd name="connsiteX2" fmla="*/ 2308583 w 2308583"/>
              <a:gd name="connsiteY2" fmla="*/ 0 h 2084882"/>
              <a:gd name="connsiteX3" fmla="*/ 2022607 w 2308583"/>
              <a:gd name="connsiteY3" fmla="*/ 0 h 2084882"/>
              <a:gd name="connsiteX4" fmla="*/ 2022607 w 2308583"/>
              <a:gd name="connsiteY4" fmla="*/ 1813955 h 2084882"/>
              <a:gd name="connsiteX5" fmla="*/ 0 w 2308583"/>
              <a:gd name="connsiteY5" fmla="*/ 1813023 h 2084882"/>
              <a:gd name="connsiteX6" fmla="*/ 462 w 2308583"/>
              <a:gd name="connsiteY6" fmla="*/ 2084882 h 208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2084882">
                <a:moveTo>
                  <a:pt x="462" y="2084882"/>
                </a:moveTo>
                <a:lnTo>
                  <a:pt x="2308583" y="2084882"/>
                </a:lnTo>
                <a:lnTo>
                  <a:pt x="2308583" y="0"/>
                </a:lnTo>
                <a:lnTo>
                  <a:pt x="2022607" y="0"/>
                </a:lnTo>
                <a:lnTo>
                  <a:pt x="2022607" y="1813955"/>
                </a:lnTo>
                <a:lnTo>
                  <a:pt x="0" y="1813023"/>
                </a:lnTo>
                <a:cubicBezTo>
                  <a:pt x="923" y="1906853"/>
                  <a:pt x="-462" y="1991052"/>
                  <a:pt x="462" y="2084882"/>
                </a:cubicBezTo>
                <a:close/>
              </a:path>
            </a:pathLst>
          </a:custGeom>
          <a:solidFill>
            <a:schemeClr val="tx1">
              <a:lumMod val="75000"/>
              <a:lumOff val="25000"/>
            </a:schemeClr>
          </a:solidFill>
          <a:ln w="0">
            <a:noFill/>
            <a:prstDash val="solid"/>
            <a:round/>
            <a:headEnd/>
            <a:tailEnd/>
          </a:ln>
        </p:spPr>
      </p:sp>
      <p:pic>
        <p:nvPicPr>
          <p:cNvPr id="5" name="Picture 4" descr="Map&#10;&#10;Description automatically generated">
            <a:extLst>
              <a:ext uri="{FF2B5EF4-FFF2-40B4-BE49-F238E27FC236}">
                <a16:creationId xmlns:a16="http://schemas.microsoft.com/office/drawing/2014/main" id="{8177D673-9506-764D-BD47-46A657F8C545}"/>
              </a:ext>
            </a:extLst>
          </p:cNvPr>
          <p:cNvPicPr>
            <a:picLocks noChangeAspect="1"/>
          </p:cNvPicPr>
          <p:nvPr/>
        </p:nvPicPr>
        <p:blipFill>
          <a:blip r:embed="rId3"/>
          <a:stretch>
            <a:fillRect/>
          </a:stretch>
        </p:blipFill>
        <p:spPr>
          <a:xfrm>
            <a:off x="4359418" y="701818"/>
            <a:ext cx="3496387" cy="2727182"/>
          </a:xfrm>
          <a:prstGeom prst="rect">
            <a:avLst/>
          </a:prstGeom>
        </p:spPr>
      </p:pic>
      <p:pic>
        <p:nvPicPr>
          <p:cNvPr id="13" name="Picture 12" descr="Chart, histogram&#10;&#10;Description automatically generated">
            <a:extLst>
              <a:ext uri="{FF2B5EF4-FFF2-40B4-BE49-F238E27FC236}">
                <a16:creationId xmlns:a16="http://schemas.microsoft.com/office/drawing/2014/main" id="{99278512-3CB6-514D-8C90-E3C8345C2B2B}"/>
              </a:ext>
            </a:extLst>
          </p:cNvPr>
          <p:cNvPicPr>
            <a:picLocks noChangeAspect="1"/>
          </p:cNvPicPr>
          <p:nvPr/>
        </p:nvPicPr>
        <p:blipFill>
          <a:blip r:embed="rId4"/>
          <a:stretch>
            <a:fillRect/>
          </a:stretch>
        </p:blipFill>
        <p:spPr>
          <a:xfrm>
            <a:off x="8870130" y="710273"/>
            <a:ext cx="2698011" cy="2367505"/>
          </a:xfrm>
          <a:prstGeom prst="rect">
            <a:avLst/>
          </a:prstGeom>
        </p:spPr>
      </p:pic>
      <p:sp>
        <p:nvSpPr>
          <p:cNvPr id="25" name="Freeform: Shape 24">
            <a:extLst>
              <a:ext uri="{FF2B5EF4-FFF2-40B4-BE49-F238E27FC236}">
                <a16:creationId xmlns:a16="http://schemas.microsoft.com/office/drawing/2014/main" id="{DABC7F38-C8B8-4C20-82BE-82A52FF9C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292517" y="1071683"/>
            <a:ext cx="2308583" cy="2379788"/>
          </a:xfrm>
          <a:custGeom>
            <a:avLst/>
            <a:gdLst>
              <a:gd name="connsiteX0" fmla="*/ 2308583 w 2308583"/>
              <a:gd name="connsiteY0" fmla="*/ 0 h 2379788"/>
              <a:gd name="connsiteX1" fmla="*/ 2022607 w 2308583"/>
              <a:gd name="connsiteY1" fmla="*/ 0 h 2379788"/>
              <a:gd name="connsiteX2" fmla="*/ 2022607 w 2308583"/>
              <a:gd name="connsiteY2" fmla="*/ 2108861 h 2379788"/>
              <a:gd name="connsiteX3" fmla="*/ 0 w 2308583"/>
              <a:gd name="connsiteY3" fmla="*/ 2107929 h 2379788"/>
              <a:gd name="connsiteX4" fmla="*/ 462 w 2308583"/>
              <a:gd name="connsiteY4" fmla="*/ 2379788 h 2379788"/>
              <a:gd name="connsiteX5" fmla="*/ 2308583 w 2308583"/>
              <a:gd name="connsiteY5" fmla="*/ 2379788 h 237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379788">
                <a:moveTo>
                  <a:pt x="2308583" y="0"/>
                </a:moveTo>
                <a:lnTo>
                  <a:pt x="2022607" y="0"/>
                </a:lnTo>
                <a:lnTo>
                  <a:pt x="2022607" y="2108861"/>
                </a:lnTo>
                <a:lnTo>
                  <a:pt x="0" y="2107929"/>
                </a:lnTo>
                <a:cubicBezTo>
                  <a:pt x="923" y="2201759"/>
                  <a:pt x="-462" y="2285958"/>
                  <a:pt x="462" y="2379788"/>
                </a:cubicBezTo>
                <a:lnTo>
                  <a:pt x="2308583" y="2379788"/>
                </a:lnTo>
                <a:close/>
              </a:path>
            </a:pathLst>
          </a:custGeom>
          <a:solidFill>
            <a:schemeClr val="tx1">
              <a:lumMod val="65000"/>
              <a:lumOff val="35000"/>
            </a:schemeClr>
          </a:solidFill>
          <a:ln w="0">
            <a:noFill/>
            <a:prstDash val="solid"/>
            <a:round/>
            <a:headEnd/>
            <a:tailEnd/>
          </a:ln>
        </p:spPr>
      </p:sp>
      <p:sp>
        <p:nvSpPr>
          <p:cNvPr id="3" name="Subtitle 2"/>
          <p:cNvSpPr>
            <a:spLocks noGrp="1"/>
          </p:cNvSpPr>
          <p:nvPr>
            <p:ph type="subTitle" idx="1"/>
          </p:nvPr>
        </p:nvSpPr>
        <p:spPr>
          <a:xfrm>
            <a:off x="903514" y="4735983"/>
            <a:ext cx="7118268" cy="1538527"/>
          </a:xfrm>
        </p:spPr>
        <p:txBody>
          <a:bodyPr vert="horz" lIns="91440" tIns="45720" rIns="91440" bIns="45720" rtlCol="0">
            <a:normAutofit/>
          </a:bodyPr>
          <a:lstStyle/>
          <a:p>
            <a:pPr indent="-384048" algn="l">
              <a:lnSpc>
                <a:spcPct val="94000"/>
              </a:lnSpc>
              <a:spcAft>
                <a:spcPts val="200"/>
              </a:spcAft>
              <a:buFont typeface="Franklin Gothic Book" panose="020B0503020102020204" pitchFamily="34" charset="0"/>
              <a:buChar char="•"/>
            </a:pPr>
            <a:endParaRPr lang="en-US"/>
          </a:p>
          <a:p>
            <a:pPr indent="-384048" algn="l">
              <a:lnSpc>
                <a:spcPct val="94000"/>
              </a:lnSpc>
              <a:spcAft>
                <a:spcPts val="200"/>
              </a:spcAft>
              <a:buFont typeface="Franklin Gothic Book" panose="020B0503020102020204" pitchFamily="34" charset="0"/>
              <a:buChar char="•"/>
            </a:pPr>
            <a:endParaRPr lang="en-US"/>
          </a:p>
          <a:p>
            <a:pPr indent="-384048" algn="l">
              <a:lnSpc>
                <a:spcPct val="94000"/>
              </a:lnSpc>
              <a:spcAft>
                <a:spcPts val="200"/>
              </a:spcAft>
              <a:buFont typeface="Franklin Gothic Book" panose="020B0503020102020204" pitchFamily="34" charset="0"/>
              <a:buChar char="•"/>
            </a:pPr>
            <a:endParaRPr lang="en-US"/>
          </a:p>
          <a:p>
            <a:pPr indent="-384048" algn="l">
              <a:lnSpc>
                <a:spcPct val="94000"/>
              </a:lnSpc>
              <a:spcAft>
                <a:spcPts val="200"/>
              </a:spcAft>
              <a:buFont typeface="Franklin Gothic Book" panose="020B0503020102020204" pitchFamily="34" charset="0"/>
              <a:buChar char="•"/>
            </a:pPr>
            <a:endParaRPr lang="en-US"/>
          </a:p>
        </p:txBody>
      </p:sp>
      <p:sp useBgFill="1">
        <p:nvSpPr>
          <p:cNvPr id="27" name="Rectangle 26">
            <a:extLst>
              <a:ext uri="{FF2B5EF4-FFF2-40B4-BE49-F238E27FC236}">
                <a16:creationId xmlns:a16="http://schemas.microsoft.com/office/drawing/2014/main" id="{D8968742-1D40-4F6B-9272-064FD163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0486" y="6453386"/>
            <a:ext cx="573314" cy="4046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6674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366</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Book</vt:lpstr>
      <vt:lpstr>Crop</vt:lpstr>
      <vt:lpstr>EXPLORE THE FORTUNE500</vt:lpstr>
      <vt:lpstr>   INTRODUCTION</vt:lpstr>
      <vt:lpstr>   INTRODUCTION</vt:lpstr>
      <vt:lpstr>Data MUNGING AND LOAD</vt:lpstr>
      <vt:lpstr>Coding approach</vt:lpstr>
      <vt:lpstr>Get ready to explore the Fortune 500 visually.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THE FORTUNE500</dc:title>
  <dc:creator>Rajit Ramkumar</dc:creator>
  <cp:lastModifiedBy>Rajit Ramkumar</cp:lastModifiedBy>
  <cp:revision>1</cp:revision>
  <dcterms:created xsi:type="dcterms:W3CDTF">2020-10-09T17:59:37Z</dcterms:created>
  <dcterms:modified xsi:type="dcterms:W3CDTF">2020-10-09T18:00:09Z</dcterms:modified>
</cp:coreProperties>
</file>