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5020" autoAdjust="0"/>
  </p:normalViewPr>
  <p:slideViewPr>
    <p:cSldViewPr>
      <p:cViewPr varScale="1">
        <p:scale>
          <a:sx n="34" d="100"/>
          <a:sy n="34" d="100"/>
        </p:scale>
        <p:origin x="72" y="7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kshmi%20L\Downloads\output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kshmi%20L\Downloads\output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Aggregate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45-458A-B201-8D7E5FFD78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79279824"/>
        <c:axId val="679283184"/>
        <c:axId val="0"/>
      </c:bar3DChart>
      <c:catAx>
        <c:axId val="67927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83184"/>
        <c:crosses val="autoZero"/>
        <c:auto val="1"/>
        <c:lblAlgn val="ctr"/>
        <c:lblOffset val="100"/>
        <c:noMultiLvlLbl val="0"/>
      </c:catAx>
      <c:valAx>
        <c:axId val="67928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7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3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300" baseline="0"/>
              <a:t>Percentage popularity of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 categories'!$C$1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CB-49BC-8115-B963BB3025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CB-49BC-8115-B963BB3025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CB-49BC-8115-B963BB3025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CB-49BC-8115-B963BB3025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CB-49BC-8115-B963BB302573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categories'!$C$2:$C$6</c:f>
              <c:numCache>
                <c:formatCode>General</c:formatCode>
                <c:ptCount val="5"/>
                <c:pt idx="0">
                  <c:v>21.364488751332342</c:v>
                </c:pt>
                <c:pt idx="1">
                  <c:v>20.282370912490098</c:v>
                </c:pt>
                <c:pt idx="2">
                  <c:v>19.761118995913201</c:v>
                </c:pt>
                <c:pt idx="3">
                  <c:v>19.589838295058794</c:v>
                </c:pt>
                <c:pt idx="4">
                  <c:v>19.002183045205566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ACB-49BC-8115-B963BB30257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244638" y="2953938"/>
            <a:ext cx="7726119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Engagement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98D65A0-346C-1020-18B4-22666E4DDA4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4" r="3185"/>
          <a:stretch/>
        </p:blipFill>
        <p:spPr>
          <a:xfrm>
            <a:off x="11567919" y="1476360"/>
            <a:ext cx="5181600" cy="7648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83E5-0C20-0AB0-5E61-3682537EA26D}"/>
              </a:ext>
            </a:extLst>
          </p:cNvPr>
          <p:cNvSpPr txBox="1"/>
          <p:nvPr/>
        </p:nvSpPr>
        <p:spPr>
          <a:xfrm>
            <a:off x="8686800" y="33147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its global scale. Accenture has begun a 3 month POC focusing on these tasks: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An audit of their big data practice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Recommendations for a successful IPO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An analysis of their content categories that highlights the top 5 categories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301319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4D717-7C55-0A27-D886-537464CECDAB}"/>
              </a:ext>
            </a:extLst>
          </p:cNvPr>
          <p:cNvSpPr txBox="1"/>
          <p:nvPr/>
        </p:nvSpPr>
        <p:spPr>
          <a:xfrm>
            <a:off x="2970168" y="4842181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b="1" u="sng" dirty="0">
                <a:solidFill>
                  <a:schemeClr val="bg1"/>
                </a:solidFill>
              </a:rPr>
              <a:t>100000</a:t>
            </a:r>
            <a:r>
              <a:rPr lang="en-US" sz="2800" dirty="0">
                <a:solidFill>
                  <a:schemeClr val="bg1"/>
                </a:solidFill>
              </a:rPr>
              <a:t> posts per day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u="sng" dirty="0">
                <a:solidFill>
                  <a:schemeClr val="bg1"/>
                </a:solidFill>
              </a:rPr>
              <a:t>36,500,000</a:t>
            </a:r>
            <a:r>
              <a:rPr lang="en-US" sz="28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Question is how to capitalize on it when there is so much?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8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40986" y="1230525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14452" y="709275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u="sng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614F77C-EBBB-89D8-3F64-9D9E09C6CD8C}"/>
              </a:ext>
            </a:extLst>
          </p:cNvPr>
          <p:cNvSpPr txBox="1"/>
          <p:nvPr/>
        </p:nvSpPr>
        <p:spPr>
          <a:xfrm>
            <a:off x="14477999" y="1825527"/>
            <a:ext cx="33032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400" dirty="0"/>
              <a:t>Chief Technical Architect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C262C0-EF78-08DD-A68F-8F3619EA97B0}"/>
              </a:ext>
            </a:extLst>
          </p:cNvPr>
          <p:cNvSpPr txBox="1"/>
          <p:nvPr/>
        </p:nvSpPr>
        <p:spPr>
          <a:xfrm>
            <a:off x="14477998" y="7730174"/>
            <a:ext cx="33032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Lekshmi L</a:t>
            </a:r>
          </a:p>
          <a:p>
            <a:r>
              <a:rPr lang="en-US" sz="2400" dirty="0"/>
              <a:t>Data Analyst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6F7DD3-4CD6-888C-6E7B-D81A414EE6FD}"/>
              </a:ext>
            </a:extLst>
          </p:cNvPr>
          <p:cNvSpPr txBox="1"/>
          <p:nvPr/>
        </p:nvSpPr>
        <p:spPr>
          <a:xfrm>
            <a:off x="14497165" y="4617338"/>
            <a:ext cx="33032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400" dirty="0"/>
              <a:t>Senior </a:t>
            </a:r>
            <a:r>
              <a:rPr lang="en-US" sz="2400" dirty="0" err="1"/>
              <a:t>Priniciple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96453-3171-2CA3-1124-64BBA96EB1D8}"/>
              </a:ext>
            </a:extLst>
          </p:cNvPr>
          <p:cNvSpPr txBox="1"/>
          <p:nvPr/>
        </p:nvSpPr>
        <p:spPr>
          <a:xfrm>
            <a:off x="3965347" y="1372359"/>
            <a:ext cx="2130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Understanding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25EC18-7B2B-7385-371D-9EB1627CD833}"/>
              </a:ext>
            </a:extLst>
          </p:cNvPr>
          <p:cNvSpPr txBox="1"/>
          <p:nvPr/>
        </p:nvSpPr>
        <p:spPr>
          <a:xfrm>
            <a:off x="5604584" y="2685312"/>
            <a:ext cx="145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CC3972-BE47-B00C-CF62-5BFF5A3BAB04}"/>
              </a:ext>
            </a:extLst>
          </p:cNvPr>
          <p:cNvSpPr txBox="1"/>
          <p:nvPr/>
        </p:nvSpPr>
        <p:spPr>
          <a:xfrm>
            <a:off x="7536109" y="4285379"/>
            <a:ext cx="145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Modelling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CB728-29F3-BB84-87AB-0301A4CB0D9D}"/>
              </a:ext>
            </a:extLst>
          </p:cNvPr>
          <p:cNvSpPr txBox="1"/>
          <p:nvPr/>
        </p:nvSpPr>
        <p:spPr>
          <a:xfrm>
            <a:off x="9467634" y="5885447"/>
            <a:ext cx="1229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Analysis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978FA-EE3C-B745-3243-710BB2D41FEE}"/>
              </a:ext>
            </a:extLst>
          </p:cNvPr>
          <p:cNvSpPr txBox="1"/>
          <p:nvPr/>
        </p:nvSpPr>
        <p:spPr>
          <a:xfrm>
            <a:off x="11306344" y="7645404"/>
            <a:ext cx="1229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Uncover Insights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3BDDDD-70FB-2036-12AD-C07095011C9B}"/>
              </a:ext>
            </a:extLst>
          </p:cNvPr>
          <p:cNvSpPr txBox="1"/>
          <p:nvPr/>
        </p:nvSpPr>
        <p:spPr>
          <a:xfrm>
            <a:off x="2127159" y="2541186"/>
            <a:ext cx="27190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6000" b="1" dirty="0">
              <a:solidFill>
                <a:srgbClr val="A100FF"/>
              </a:solidFill>
            </a:endParaRPr>
          </a:p>
          <a:p>
            <a:pPr algn="ctr"/>
            <a:r>
              <a:rPr lang="en-US" sz="4400" dirty="0">
                <a:solidFill>
                  <a:srgbClr val="A100FF"/>
                </a:solidFill>
              </a:rPr>
              <a:t>Unique</a:t>
            </a:r>
          </a:p>
          <a:p>
            <a:pPr algn="ctr"/>
            <a:r>
              <a:rPr lang="en-US" sz="4400" dirty="0">
                <a:solidFill>
                  <a:srgbClr val="A100FF"/>
                </a:solidFill>
              </a:rPr>
              <a:t>Categories</a:t>
            </a:r>
            <a:endParaRPr lang="en-IN" sz="4400" dirty="0">
              <a:solidFill>
                <a:srgbClr val="A1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FDE3E-FDDE-8DF5-5FB4-2B34F8EF93B3}"/>
              </a:ext>
            </a:extLst>
          </p:cNvPr>
          <p:cNvSpPr txBox="1"/>
          <p:nvPr/>
        </p:nvSpPr>
        <p:spPr>
          <a:xfrm>
            <a:off x="7272183" y="2451054"/>
            <a:ext cx="2719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A100FF"/>
                </a:solidFill>
              </a:rPr>
              <a:t>1897</a:t>
            </a:r>
          </a:p>
          <a:p>
            <a:pPr algn="ctr"/>
            <a:endParaRPr lang="en-US" sz="6000" b="1" dirty="0">
              <a:solidFill>
                <a:srgbClr val="A100FF"/>
              </a:solidFill>
            </a:endParaRPr>
          </a:p>
          <a:p>
            <a:pPr algn="r"/>
            <a:r>
              <a:rPr lang="en-US" sz="4400" dirty="0">
                <a:solidFill>
                  <a:srgbClr val="A100FF"/>
                </a:solidFill>
              </a:rPr>
              <a:t>Reactions to ‘Animal’ Posts</a:t>
            </a:r>
            <a:endParaRPr lang="en-IN" sz="4400" dirty="0">
              <a:solidFill>
                <a:srgbClr val="A1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B27E0-F5D9-FB5C-EBE3-3C9CA9798F07}"/>
              </a:ext>
            </a:extLst>
          </p:cNvPr>
          <p:cNvSpPr txBox="1"/>
          <p:nvPr/>
        </p:nvSpPr>
        <p:spPr>
          <a:xfrm>
            <a:off x="12417207" y="2360922"/>
            <a:ext cx="2719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A100FF"/>
                </a:solidFill>
              </a:rPr>
              <a:t>January</a:t>
            </a:r>
          </a:p>
          <a:p>
            <a:pPr algn="ctr"/>
            <a:endParaRPr lang="en-US" sz="6000" b="1" dirty="0">
              <a:solidFill>
                <a:srgbClr val="A100FF"/>
              </a:solidFill>
            </a:endParaRPr>
          </a:p>
          <a:p>
            <a:pPr algn="ctr"/>
            <a:r>
              <a:rPr lang="en-US" sz="4400" dirty="0">
                <a:solidFill>
                  <a:srgbClr val="A100FF"/>
                </a:solidFill>
              </a:rPr>
              <a:t>Month with most posts</a:t>
            </a:r>
            <a:endParaRPr lang="en-IN" sz="44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4328C29-AE91-743F-B0E9-FF18CA1F2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153657"/>
              </p:ext>
            </p:extLst>
          </p:nvPr>
        </p:nvGraphicFramePr>
        <p:xfrm>
          <a:off x="3337343" y="2002605"/>
          <a:ext cx="13971157" cy="704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1470280-C6E9-A5DB-D322-8817B0EBD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372517"/>
              </p:ext>
            </p:extLst>
          </p:nvPr>
        </p:nvGraphicFramePr>
        <p:xfrm>
          <a:off x="2869535" y="1383831"/>
          <a:ext cx="14438965" cy="754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197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lekshmi l</cp:lastModifiedBy>
  <cp:revision>11</cp:revision>
  <dcterms:created xsi:type="dcterms:W3CDTF">2006-08-16T00:00:00Z</dcterms:created>
  <dcterms:modified xsi:type="dcterms:W3CDTF">2024-06-01T18:27:19Z</dcterms:modified>
  <dc:identifier>DAEhDyfaYKE</dc:identifier>
</cp:coreProperties>
</file>