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co Gothic Bold" charset="1" panose="00000000000000000000"/>
      <p:regular r:id="rId15"/>
    </p:embeddedFont>
    <p:embeddedFont>
      <p:font typeface="TAN Headline" charset="1" panose="00000000000000000000"/>
      <p:regular r:id="rId16"/>
    </p:embeddedFont>
    <p:embeddedFont>
      <p:font typeface="Coco Gothic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581993" y="100017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6651132" y="604838"/>
            <a:ext cx="4675326" cy="494009"/>
            <a:chOff x="0" y="0"/>
            <a:chExt cx="6233768" cy="65867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874" y="31694"/>
              <a:ext cx="6124603" cy="593913"/>
            </a:xfrm>
            <a:custGeom>
              <a:avLst/>
              <a:gdLst/>
              <a:ahLst/>
              <a:cxnLst/>
              <a:rect r="r" b="b" t="t" l="l"/>
              <a:pathLst>
                <a:path h="593913" w="6124603">
                  <a:moveTo>
                    <a:pt x="260863" y="38583"/>
                  </a:moveTo>
                  <a:cubicBezTo>
                    <a:pt x="3585445" y="55119"/>
                    <a:pt x="5531991" y="0"/>
                    <a:pt x="5841057" y="23426"/>
                  </a:cubicBezTo>
                  <a:cubicBezTo>
                    <a:pt x="5892095" y="27559"/>
                    <a:pt x="5902019" y="28937"/>
                    <a:pt x="5930374" y="37205"/>
                  </a:cubicBezTo>
                  <a:cubicBezTo>
                    <a:pt x="5958728" y="46851"/>
                    <a:pt x="5987083" y="62009"/>
                    <a:pt x="6011184" y="79923"/>
                  </a:cubicBezTo>
                  <a:cubicBezTo>
                    <a:pt x="6035286" y="96459"/>
                    <a:pt x="6057970" y="119885"/>
                    <a:pt x="6073565" y="143310"/>
                  </a:cubicBezTo>
                  <a:cubicBezTo>
                    <a:pt x="6090577" y="168114"/>
                    <a:pt x="6104755" y="195674"/>
                    <a:pt x="6111843" y="224612"/>
                  </a:cubicBezTo>
                  <a:cubicBezTo>
                    <a:pt x="6120350" y="252171"/>
                    <a:pt x="6124603" y="283865"/>
                    <a:pt x="6121768" y="312803"/>
                  </a:cubicBezTo>
                  <a:cubicBezTo>
                    <a:pt x="6120350" y="341741"/>
                    <a:pt x="6113261" y="372056"/>
                    <a:pt x="6103337" y="399616"/>
                  </a:cubicBezTo>
                  <a:cubicBezTo>
                    <a:pt x="6091995" y="425798"/>
                    <a:pt x="6074983" y="453358"/>
                    <a:pt x="6055134" y="475405"/>
                  </a:cubicBezTo>
                  <a:cubicBezTo>
                    <a:pt x="6036703" y="497453"/>
                    <a:pt x="6011184" y="516745"/>
                    <a:pt x="5985665" y="531903"/>
                  </a:cubicBezTo>
                  <a:cubicBezTo>
                    <a:pt x="5960146" y="547061"/>
                    <a:pt x="5930374" y="559463"/>
                    <a:pt x="5902019" y="564975"/>
                  </a:cubicBezTo>
                  <a:cubicBezTo>
                    <a:pt x="5872246" y="571865"/>
                    <a:pt x="5839639" y="573243"/>
                    <a:pt x="5809867" y="570487"/>
                  </a:cubicBezTo>
                  <a:cubicBezTo>
                    <a:pt x="5780094" y="566353"/>
                    <a:pt x="5750322" y="558085"/>
                    <a:pt x="5721967" y="545683"/>
                  </a:cubicBezTo>
                  <a:cubicBezTo>
                    <a:pt x="5695030" y="534659"/>
                    <a:pt x="5668093" y="516745"/>
                    <a:pt x="5646827" y="496075"/>
                  </a:cubicBezTo>
                  <a:cubicBezTo>
                    <a:pt x="5625561" y="476783"/>
                    <a:pt x="5605713" y="451980"/>
                    <a:pt x="5591536" y="425798"/>
                  </a:cubicBezTo>
                  <a:cubicBezTo>
                    <a:pt x="5577359" y="399616"/>
                    <a:pt x="5567434" y="370678"/>
                    <a:pt x="5563181" y="341741"/>
                  </a:cubicBezTo>
                  <a:cubicBezTo>
                    <a:pt x="5557510" y="312803"/>
                    <a:pt x="5557510" y="282487"/>
                    <a:pt x="5563181" y="253549"/>
                  </a:cubicBezTo>
                  <a:cubicBezTo>
                    <a:pt x="5567434" y="224612"/>
                    <a:pt x="5577359" y="194296"/>
                    <a:pt x="5591536" y="169492"/>
                  </a:cubicBezTo>
                  <a:cubicBezTo>
                    <a:pt x="5605713" y="143310"/>
                    <a:pt x="5625561" y="118507"/>
                    <a:pt x="5646827" y="99215"/>
                  </a:cubicBezTo>
                  <a:cubicBezTo>
                    <a:pt x="5668093" y="78545"/>
                    <a:pt x="5695030" y="60631"/>
                    <a:pt x="5721967" y="48229"/>
                  </a:cubicBezTo>
                  <a:cubicBezTo>
                    <a:pt x="5750322" y="37205"/>
                    <a:pt x="5780094" y="27559"/>
                    <a:pt x="5809867" y="24803"/>
                  </a:cubicBezTo>
                  <a:cubicBezTo>
                    <a:pt x="5839639" y="22048"/>
                    <a:pt x="5872246" y="23426"/>
                    <a:pt x="5902019" y="30315"/>
                  </a:cubicBezTo>
                  <a:cubicBezTo>
                    <a:pt x="5930374" y="35827"/>
                    <a:pt x="5960146" y="48229"/>
                    <a:pt x="5985665" y="63387"/>
                  </a:cubicBezTo>
                  <a:cubicBezTo>
                    <a:pt x="6012602" y="77167"/>
                    <a:pt x="6036703" y="97837"/>
                    <a:pt x="6055134" y="119885"/>
                  </a:cubicBezTo>
                  <a:cubicBezTo>
                    <a:pt x="6074983" y="141932"/>
                    <a:pt x="6091995" y="169492"/>
                    <a:pt x="6103337" y="195674"/>
                  </a:cubicBezTo>
                  <a:cubicBezTo>
                    <a:pt x="6113261" y="223234"/>
                    <a:pt x="6120350" y="253549"/>
                    <a:pt x="6121768" y="282487"/>
                  </a:cubicBezTo>
                  <a:cubicBezTo>
                    <a:pt x="6124603" y="311425"/>
                    <a:pt x="6120350" y="343119"/>
                    <a:pt x="6111843" y="370678"/>
                  </a:cubicBezTo>
                  <a:cubicBezTo>
                    <a:pt x="6104755" y="399616"/>
                    <a:pt x="6090577" y="427176"/>
                    <a:pt x="6073565" y="451980"/>
                  </a:cubicBezTo>
                  <a:cubicBezTo>
                    <a:pt x="6057970" y="475405"/>
                    <a:pt x="6035286" y="497453"/>
                    <a:pt x="6011184" y="515367"/>
                  </a:cubicBezTo>
                  <a:cubicBezTo>
                    <a:pt x="5987083" y="533281"/>
                    <a:pt x="5958728" y="548439"/>
                    <a:pt x="5930374" y="556707"/>
                  </a:cubicBezTo>
                  <a:cubicBezTo>
                    <a:pt x="5902019" y="566353"/>
                    <a:pt x="5892095" y="567731"/>
                    <a:pt x="5841057" y="571865"/>
                  </a:cubicBezTo>
                  <a:cubicBezTo>
                    <a:pt x="5531991" y="593912"/>
                    <a:pt x="3506052" y="542927"/>
                    <a:pt x="2593032" y="538793"/>
                  </a:cubicBezTo>
                  <a:cubicBezTo>
                    <a:pt x="1926698" y="536037"/>
                    <a:pt x="1295807" y="547061"/>
                    <a:pt x="863399" y="540171"/>
                  </a:cubicBezTo>
                  <a:cubicBezTo>
                    <a:pt x="603954" y="537415"/>
                    <a:pt x="365775" y="540171"/>
                    <a:pt x="241014" y="522257"/>
                  </a:cubicBezTo>
                  <a:cubicBezTo>
                    <a:pt x="187140" y="513989"/>
                    <a:pt x="155950" y="502965"/>
                    <a:pt x="127596" y="489185"/>
                  </a:cubicBezTo>
                  <a:cubicBezTo>
                    <a:pt x="106330" y="479539"/>
                    <a:pt x="93570" y="468515"/>
                    <a:pt x="79393" y="454736"/>
                  </a:cubicBezTo>
                  <a:cubicBezTo>
                    <a:pt x="65215" y="440956"/>
                    <a:pt x="52456" y="428554"/>
                    <a:pt x="41114" y="409262"/>
                  </a:cubicBezTo>
                  <a:cubicBezTo>
                    <a:pt x="25519" y="381702"/>
                    <a:pt x="7088" y="337607"/>
                    <a:pt x="2835" y="299023"/>
                  </a:cubicBezTo>
                  <a:cubicBezTo>
                    <a:pt x="0" y="261817"/>
                    <a:pt x="7088" y="219100"/>
                    <a:pt x="22684" y="184650"/>
                  </a:cubicBezTo>
                  <a:cubicBezTo>
                    <a:pt x="36861" y="150200"/>
                    <a:pt x="63798" y="117129"/>
                    <a:pt x="93570" y="92325"/>
                  </a:cubicBezTo>
                  <a:cubicBezTo>
                    <a:pt x="123343" y="68899"/>
                    <a:pt x="170128" y="50985"/>
                    <a:pt x="201318" y="42717"/>
                  </a:cubicBezTo>
                  <a:cubicBezTo>
                    <a:pt x="224001" y="37205"/>
                    <a:pt x="260863" y="38583"/>
                    <a:pt x="260863" y="38583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7" id="27"/>
          <p:cNvSpPr txBox="true"/>
          <p:nvPr/>
        </p:nvSpPr>
        <p:spPr>
          <a:xfrm rot="0">
            <a:off x="6410075" y="620428"/>
            <a:ext cx="5208225" cy="40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365F"/>
                </a:solidFill>
                <a:latin typeface="Coco Gothic Bold"/>
              </a:rPr>
              <a:t>MENTORNESS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335907" y="1216956"/>
            <a:ext cx="9616186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</a:rPr>
              <a:t>DISEASE PREDICTION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552902" y="9191625"/>
            <a:ext cx="1412796" cy="8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365F"/>
                </a:solidFill>
                <a:latin typeface="Coco Gothic Bold"/>
              </a:rPr>
              <a:t>By,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3B365F"/>
                </a:solidFill>
                <a:latin typeface="Coco Gothic Bold"/>
              </a:rPr>
              <a:t>Lekshmi 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442581" y="716125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7"/>
                </a:lnTo>
                <a:lnTo>
                  <a:pt x="16065837" y="10084177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7103" y="3415779"/>
            <a:ext cx="3740897" cy="10287468"/>
          </a:xfrm>
          <a:custGeom>
            <a:avLst/>
            <a:gdLst/>
            <a:ahLst/>
            <a:cxnLst/>
            <a:rect r="r" b="b" t="t" l="l"/>
            <a:pathLst>
              <a:path h="10287468" w="3740897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274" y="2956675"/>
            <a:ext cx="2273231" cy="7063711"/>
          </a:xfrm>
          <a:custGeom>
            <a:avLst/>
            <a:gdLst/>
            <a:ahLst/>
            <a:cxnLst/>
            <a:rect r="r" b="b" t="t" l="l"/>
            <a:pathLst>
              <a:path h="7063711" w="227323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5505" y="895350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CONTENTS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60484" y="3328313"/>
            <a:ext cx="7428815" cy="579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DATASET ANALYSIS</a:t>
            </a:r>
          </a:p>
          <a:p>
            <a:pPr algn="l">
              <a:lnSpc>
                <a:spcPts val="4180"/>
              </a:lnSpc>
            </a:pPr>
          </a:p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DATA PREPROCESSING</a:t>
            </a:r>
          </a:p>
          <a:p>
            <a:pPr algn="l">
              <a:lnSpc>
                <a:spcPts val="4180"/>
              </a:lnSpc>
            </a:pPr>
          </a:p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MODEL BUILDING</a:t>
            </a:r>
          </a:p>
          <a:p>
            <a:pPr algn="l">
              <a:lnSpc>
                <a:spcPts val="4180"/>
              </a:lnSpc>
            </a:pPr>
          </a:p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METRICS EVALUATION</a:t>
            </a:r>
          </a:p>
          <a:p>
            <a:pPr algn="l">
              <a:lnSpc>
                <a:spcPts val="4180"/>
              </a:lnSpc>
            </a:pPr>
          </a:p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ROC CURVE</a:t>
            </a:r>
          </a:p>
          <a:p>
            <a:pPr algn="l">
              <a:lnSpc>
                <a:spcPts val="4180"/>
              </a:lnSpc>
            </a:pPr>
          </a:p>
          <a:p>
            <a:pPr algn="l" marL="644680" indent="-322340" lvl="1">
              <a:lnSpc>
                <a:spcPts val="4180"/>
              </a:lnSpc>
              <a:buFont typeface="Arial"/>
              <a:buChar char="•"/>
            </a:pPr>
            <a:r>
              <a:rPr lang="en-US" sz="2986">
                <a:solidFill>
                  <a:srgbClr val="3B365F"/>
                </a:solidFill>
                <a:latin typeface="TAN Headline"/>
              </a:rPr>
              <a:t>WHY GAUSSIAN  NB?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2171">
            <a:off x="8699606" y="-2315196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41338">
            <a:off x="6563608" y="332299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23641" y="6086574"/>
            <a:ext cx="6847282" cy="6038058"/>
          </a:xfrm>
          <a:custGeom>
            <a:avLst/>
            <a:gdLst/>
            <a:ahLst/>
            <a:cxnLst/>
            <a:rect r="r" b="b" t="t" l="l"/>
            <a:pathLst>
              <a:path h="6038058" w="6847282">
                <a:moveTo>
                  <a:pt x="0" y="0"/>
                </a:moveTo>
                <a:lnTo>
                  <a:pt x="6847282" y="0"/>
                </a:lnTo>
                <a:lnTo>
                  <a:pt x="6847282" y="6038058"/>
                </a:lnTo>
                <a:lnTo>
                  <a:pt x="0" y="603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789745" y="7180764"/>
            <a:ext cx="2838696" cy="4592008"/>
          </a:xfrm>
          <a:custGeom>
            <a:avLst/>
            <a:gdLst/>
            <a:ahLst/>
            <a:cxnLst/>
            <a:rect r="r" b="b" t="t" l="l"/>
            <a:pathLst>
              <a:path h="4592008" w="2838696">
                <a:moveTo>
                  <a:pt x="2838695" y="0"/>
                </a:moveTo>
                <a:lnTo>
                  <a:pt x="0" y="0"/>
                </a:lnTo>
                <a:lnTo>
                  <a:pt x="0" y="4592007"/>
                </a:lnTo>
                <a:lnTo>
                  <a:pt x="2838695" y="4592007"/>
                </a:lnTo>
                <a:lnTo>
                  <a:pt x="283869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36387" y="3054005"/>
            <a:ext cx="7120057" cy="208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952" indent="-319476" lvl="1">
              <a:lnSpc>
                <a:spcPts val="4143"/>
              </a:lnSpc>
              <a:buFont typeface="Arial"/>
              <a:buChar char="•"/>
            </a:pPr>
            <a:r>
              <a:rPr lang="en-US" sz="2959">
                <a:solidFill>
                  <a:srgbClr val="3B365F"/>
                </a:solidFill>
                <a:latin typeface="Coco Gothic"/>
              </a:rPr>
              <a:t>Objective: Predict whether a patient is diseased or healthy based on various medical features.</a:t>
            </a:r>
          </a:p>
          <a:p>
            <a:pPr algn="l">
              <a:lnSpc>
                <a:spcPts val="414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20177" y="5704347"/>
            <a:ext cx="8751960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 Bold"/>
              </a:rPr>
              <a:t>Libraries Import: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Pandas: Used for data manipulation and analysis. 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Scikit-learn: A machine learning library for Python.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StandardScaler: For data preprocessing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Metrics (accuracy_score, precision_score, recall_score, f1_score): Used to evaluate the performance of the classification model.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04988" y="363737"/>
            <a:ext cx="994061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DATASET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7340" y="2511425"/>
            <a:ext cx="8751960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we have access to a dataset containing multiple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health-related attributes such as cholesterol levels, blood cell counts, hormone levels, and other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physiological measurements. The dataset also includes information on whether the individual has been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diagnosed with a specific disease or not.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41338">
            <a:off x="2600831" y="2262550"/>
            <a:ext cx="12750200" cy="8003023"/>
          </a:xfrm>
          <a:custGeom>
            <a:avLst/>
            <a:gdLst/>
            <a:ahLst/>
            <a:cxnLst/>
            <a:rect r="r" b="b" t="t" l="l"/>
            <a:pathLst>
              <a:path h="8003023" w="12750200">
                <a:moveTo>
                  <a:pt x="12750200" y="0"/>
                </a:moveTo>
                <a:lnTo>
                  <a:pt x="0" y="0"/>
                </a:lnTo>
                <a:lnTo>
                  <a:pt x="0" y="8003024"/>
                </a:lnTo>
                <a:lnTo>
                  <a:pt x="12750200" y="8003024"/>
                </a:lnTo>
                <a:lnTo>
                  <a:pt x="12750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352" y="2262600"/>
            <a:ext cx="2428154" cy="8002923"/>
          </a:xfrm>
          <a:custGeom>
            <a:avLst/>
            <a:gdLst/>
            <a:ahLst/>
            <a:cxnLst/>
            <a:rect r="r" b="b" t="t" l="l"/>
            <a:pathLst>
              <a:path h="8002923" w="2428154">
                <a:moveTo>
                  <a:pt x="0" y="0"/>
                </a:moveTo>
                <a:lnTo>
                  <a:pt x="2428153" y="0"/>
                </a:lnTo>
                <a:lnTo>
                  <a:pt x="2428153" y="8002924"/>
                </a:lnTo>
                <a:lnTo>
                  <a:pt x="0" y="8002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8464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47616" y="2284077"/>
            <a:ext cx="3362376" cy="8002923"/>
          </a:xfrm>
          <a:custGeom>
            <a:avLst/>
            <a:gdLst/>
            <a:ahLst/>
            <a:cxnLst/>
            <a:rect r="r" b="b" t="t" l="l"/>
            <a:pathLst>
              <a:path h="8002923" w="3362376">
                <a:moveTo>
                  <a:pt x="0" y="0"/>
                </a:moveTo>
                <a:lnTo>
                  <a:pt x="3362376" y="0"/>
                </a:lnTo>
                <a:lnTo>
                  <a:pt x="3362376" y="8002923"/>
                </a:lnTo>
                <a:lnTo>
                  <a:pt x="0" y="8002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5557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5059" y="4003604"/>
            <a:ext cx="10892958" cy="488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B365F"/>
                </a:solidFill>
                <a:latin typeface="Coco Gothic Bold"/>
              </a:rPr>
              <a:t>Loading and Cleaning the Data: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3B365F"/>
                </a:solidFill>
                <a:latin typeface="Coco Gothic"/>
              </a:rPr>
              <a:t>Load data from CSV files using Pandas.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3B365F"/>
                </a:solidFill>
                <a:latin typeface="Coco Gothic"/>
              </a:rPr>
              <a:t>Drop rows with missing values to ensure the quality of the dataset.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3B365F"/>
                </a:solidFill>
                <a:latin typeface="Coco Gothic"/>
              </a:rPr>
              <a:t>Dropping missing values: Ensures that the dataset is complete and no calculations are based on incomplete data, which could bias the results.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855505" y="396359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41338">
            <a:off x="6122806" y="974455"/>
            <a:ext cx="15862560" cy="9956584"/>
          </a:xfrm>
          <a:custGeom>
            <a:avLst/>
            <a:gdLst/>
            <a:ahLst/>
            <a:cxnLst/>
            <a:rect r="r" b="b" t="t" l="l"/>
            <a:pathLst>
              <a:path h="9956584" w="15862560">
                <a:moveTo>
                  <a:pt x="15862559" y="0"/>
                </a:moveTo>
                <a:lnTo>
                  <a:pt x="0" y="0"/>
                </a:lnTo>
                <a:lnTo>
                  <a:pt x="0" y="9956584"/>
                </a:lnTo>
                <a:lnTo>
                  <a:pt x="15862559" y="9956584"/>
                </a:lnTo>
                <a:lnTo>
                  <a:pt x="158625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41338">
            <a:off x="-2002215" y="2029165"/>
            <a:ext cx="12395216" cy="7780208"/>
          </a:xfrm>
          <a:custGeom>
            <a:avLst/>
            <a:gdLst/>
            <a:ahLst/>
            <a:cxnLst/>
            <a:rect r="r" b="b" t="t" l="l"/>
            <a:pathLst>
              <a:path h="7780208" w="12395216">
                <a:moveTo>
                  <a:pt x="12395216" y="0"/>
                </a:moveTo>
                <a:lnTo>
                  <a:pt x="0" y="0"/>
                </a:lnTo>
                <a:lnTo>
                  <a:pt x="0" y="7780208"/>
                </a:lnTo>
                <a:lnTo>
                  <a:pt x="12395216" y="7780208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010072">
            <a:off x="16752" y="-194501"/>
            <a:ext cx="1684737" cy="2120378"/>
          </a:xfrm>
          <a:custGeom>
            <a:avLst/>
            <a:gdLst/>
            <a:ahLst/>
            <a:cxnLst/>
            <a:rect r="r" b="b" t="t" l="l"/>
            <a:pathLst>
              <a:path h="2120378" w="1684737">
                <a:moveTo>
                  <a:pt x="0" y="0"/>
                </a:moveTo>
                <a:lnTo>
                  <a:pt x="1684737" y="0"/>
                </a:lnTo>
                <a:lnTo>
                  <a:pt x="1684737" y="2120378"/>
                </a:lnTo>
                <a:lnTo>
                  <a:pt x="0" y="2120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541" y="4128177"/>
            <a:ext cx="8392533" cy="307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 Bold"/>
              </a:rPr>
              <a:t>1. Splitting Features and Target Variable: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Separate features (X) and target variable (y) for both training and testing datasets.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Standardize the features to have a mean of 0 and a variance of 1, which is a requirement for Gaussian Naive Bayes.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70349" y="6128435"/>
            <a:ext cx="7388951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B365F"/>
                </a:solidFill>
                <a:latin typeface="Coco Gothic Bold"/>
              </a:rPr>
              <a:t>3. Training the Model: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Train the Gaussian Naive Bayes model using the training dataset.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737779" y="401638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MODEL BUILDING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15722" y="3350433"/>
            <a:ext cx="7469522" cy="21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4"/>
              </a:lnSpc>
            </a:pPr>
            <a:r>
              <a:rPr lang="en-US" sz="2260">
                <a:solidFill>
                  <a:srgbClr val="3B365F"/>
                </a:solidFill>
                <a:latin typeface="Coco Gothic Bold"/>
              </a:rPr>
              <a:t>2. Converting to Binary Classification: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"/>
              </a:rPr>
              <a:t>Convert the target variable to binary: 0 for 'Healthy', 1 for other diseases.(Multiclass problem)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9126" y="-1697100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5" y="0"/>
                </a:lnTo>
                <a:lnTo>
                  <a:pt x="3531385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7225" y="6172200"/>
            <a:ext cx="3546457" cy="354645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365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ACCURACY: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94%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3309" y="2267111"/>
            <a:ext cx="6340032" cy="200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3B365F"/>
                </a:solidFill>
                <a:latin typeface="Coco Gothic Bold"/>
              </a:rPr>
              <a:t>Prediction and Evaluation: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3B365F"/>
                </a:solidFill>
                <a:latin typeface="Coco Gothic"/>
              </a:rPr>
              <a:t>Predict the labels for the test data.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3B365F"/>
                </a:solidFill>
                <a:latin typeface="Coco Gothic"/>
              </a:rPr>
              <a:t>Evaluated the model using various metrics: Accuracy, Precision, Recall, and F1 Score.</a:t>
            </a:r>
          </a:p>
          <a:p>
            <a:pPr algn="l"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855505" y="396359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METRICS 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84646" y="2061213"/>
            <a:ext cx="11003354" cy="195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622" indent="-238811" lvl="1">
              <a:lnSpc>
                <a:spcPts val="3097"/>
              </a:lnSpc>
              <a:spcBef>
                <a:spcPct val="0"/>
              </a:spcBef>
              <a:buFont typeface="Arial"/>
              <a:buChar char="•"/>
            </a:pPr>
            <a:r>
              <a:rPr lang="en-US" sz="2212" strike="noStrike" u="none">
                <a:solidFill>
                  <a:srgbClr val="3B365F"/>
                </a:solidFill>
                <a:latin typeface="Coco Gothic Bold"/>
              </a:rPr>
              <a:t>Accuracy: Measures the overall correctness of the model.</a:t>
            </a:r>
          </a:p>
          <a:p>
            <a:pPr algn="l" marL="477622" indent="-238811" lvl="1">
              <a:lnSpc>
                <a:spcPts val="3097"/>
              </a:lnSpc>
              <a:spcBef>
                <a:spcPct val="0"/>
              </a:spcBef>
              <a:buFont typeface="Arial"/>
              <a:buChar char="•"/>
            </a:pPr>
            <a:r>
              <a:rPr lang="en-US" sz="2212" strike="noStrike" u="none">
                <a:solidFill>
                  <a:srgbClr val="3B365F"/>
                </a:solidFill>
                <a:latin typeface="Coco Gothic Bold"/>
              </a:rPr>
              <a:t>Precision: Measures the correctness of positive predictions.</a:t>
            </a:r>
          </a:p>
          <a:p>
            <a:pPr algn="l" marL="477622" indent="-238811" lvl="1">
              <a:lnSpc>
                <a:spcPts val="3097"/>
              </a:lnSpc>
              <a:spcBef>
                <a:spcPct val="0"/>
              </a:spcBef>
              <a:buFont typeface="Arial"/>
              <a:buChar char="•"/>
            </a:pPr>
            <a:r>
              <a:rPr lang="en-US" sz="2212" strike="noStrike" u="none">
                <a:solidFill>
                  <a:srgbClr val="3B365F"/>
                </a:solidFill>
                <a:latin typeface="Coco Gothic Bold"/>
              </a:rPr>
              <a:t>Recall: Measures the ability of the model to capture all positive instances.</a:t>
            </a:r>
          </a:p>
          <a:p>
            <a:pPr algn="l" marL="477622" indent="-238811" lvl="1">
              <a:lnSpc>
                <a:spcPts val="3097"/>
              </a:lnSpc>
              <a:spcBef>
                <a:spcPct val="0"/>
              </a:spcBef>
              <a:buFont typeface="Arial"/>
              <a:buChar char="•"/>
            </a:pPr>
            <a:r>
              <a:rPr lang="en-US" sz="2212" strike="noStrike" u="none">
                <a:solidFill>
                  <a:srgbClr val="3B365F"/>
                </a:solidFill>
                <a:latin typeface="Coco Gothic Bold"/>
              </a:rPr>
              <a:t>F1 Score: Harmonic mean of precision and recall, providing a single metric</a:t>
            </a:r>
          </a:p>
          <a:p>
            <a:pPr algn="l" marL="477622" indent="-238811" lvl="1">
              <a:lnSpc>
                <a:spcPts val="3097"/>
              </a:lnSpc>
              <a:spcBef>
                <a:spcPct val="0"/>
              </a:spcBef>
              <a:buFont typeface="Arial"/>
              <a:buChar char="•"/>
            </a:pPr>
            <a:r>
              <a:rPr lang="en-US" sz="2212" strike="noStrike" u="none">
                <a:solidFill>
                  <a:srgbClr val="3B365F"/>
                </a:solidFill>
                <a:latin typeface="Coco Gothic Bold"/>
              </a:rPr>
              <a:t> that balances both concerns.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285575" y="6158065"/>
            <a:ext cx="3546457" cy="354645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365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F1 SCORE: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97%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94262" y="6158065"/>
            <a:ext cx="3546457" cy="35464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365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RECALL: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95%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134085" y="6158065"/>
            <a:ext cx="3560592" cy="356059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365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PRECISION: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Coco Gothic Bold"/>
                </a:rPr>
                <a:t>99%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694283" y="4237516"/>
            <a:ext cx="4052528" cy="116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2"/>
              </a:lnSpc>
              <a:spcBef>
                <a:spcPct val="0"/>
              </a:spcBef>
            </a:pPr>
            <a:r>
              <a:rPr lang="en-US" sz="1644">
                <a:solidFill>
                  <a:srgbClr val="3B365F"/>
                </a:solidFill>
                <a:latin typeface="TAN Headline"/>
              </a:rPr>
              <a:t>Accuracy: 0.9465020576131687</a:t>
            </a:r>
          </a:p>
          <a:p>
            <a:pPr algn="ctr">
              <a:lnSpc>
                <a:spcPts val="2302"/>
              </a:lnSpc>
              <a:spcBef>
                <a:spcPct val="0"/>
              </a:spcBef>
            </a:pPr>
            <a:r>
              <a:rPr lang="en-US" sz="1644">
                <a:solidFill>
                  <a:srgbClr val="3B365F"/>
                </a:solidFill>
                <a:latin typeface="TAN Headline"/>
              </a:rPr>
              <a:t>Precision: 0.9934924078091106</a:t>
            </a:r>
          </a:p>
          <a:p>
            <a:pPr algn="ctr">
              <a:lnSpc>
                <a:spcPts val="2302"/>
              </a:lnSpc>
              <a:spcBef>
                <a:spcPct val="0"/>
              </a:spcBef>
            </a:pPr>
            <a:r>
              <a:rPr lang="en-US" sz="1644">
                <a:solidFill>
                  <a:srgbClr val="3B365F"/>
                </a:solidFill>
                <a:latin typeface="TAN Headline"/>
              </a:rPr>
              <a:t>Recall: 0.9521829521829522</a:t>
            </a:r>
          </a:p>
          <a:p>
            <a:pPr algn="ctr">
              <a:lnSpc>
                <a:spcPts val="2302"/>
              </a:lnSpc>
              <a:spcBef>
                <a:spcPct val="0"/>
              </a:spcBef>
            </a:pPr>
            <a:r>
              <a:rPr lang="en-US" sz="1644">
                <a:solidFill>
                  <a:srgbClr val="3B365F"/>
                </a:solidFill>
                <a:latin typeface="TAN Headline"/>
              </a:rPr>
              <a:t>F1 Score: 0.9723991507430998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2548091">
            <a:off x="-6419860" y="3392808"/>
            <a:ext cx="14085520" cy="8841175"/>
          </a:xfrm>
          <a:custGeom>
            <a:avLst/>
            <a:gdLst/>
            <a:ahLst/>
            <a:cxnLst/>
            <a:rect r="r" b="b" t="t" l="l"/>
            <a:pathLst>
              <a:path h="8841175" w="14085520">
                <a:moveTo>
                  <a:pt x="14085520" y="0"/>
                </a:moveTo>
                <a:lnTo>
                  <a:pt x="0" y="0"/>
                </a:lnTo>
                <a:lnTo>
                  <a:pt x="0" y="8841175"/>
                </a:lnTo>
                <a:lnTo>
                  <a:pt x="14085520" y="8841175"/>
                </a:lnTo>
                <a:lnTo>
                  <a:pt x="140855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51817">
            <a:off x="6055050" y="-3103882"/>
            <a:ext cx="20203378" cy="12681221"/>
          </a:xfrm>
          <a:custGeom>
            <a:avLst/>
            <a:gdLst/>
            <a:ahLst/>
            <a:cxnLst/>
            <a:rect r="r" b="b" t="t" l="l"/>
            <a:pathLst>
              <a:path h="12681221" w="20203378">
                <a:moveTo>
                  <a:pt x="20203378" y="0"/>
                </a:moveTo>
                <a:lnTo>
                  <a:pt x="0" y="0"/>
                </a:lnTo>
                <a:lnTo>
                  <a:pt x="0" y="12681221"/>
                </a:lnTo>
                <a:lnTo>
                  <a:pt x="20203378" y="12681221"/>
                </a:lnTo>
                <a:lnTo>
                  <a:pt x="202033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02704" y="8558415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7" y="0"/>
                </a:lnTo>
                <a:lnTo>
                  <a:pt x="1828677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2900" y="2030607"/>
            <a:ext cx="9818624" cy="7729193"/>
          </a:xfrm>
          <a:custGeom>
            <a:avLst/>
            <a:gdLst/>
            <a:ahLst/>
            <a:cxnLst/>
            <a:rect r="r" b="b" t="t" l="l"/>
            <a:pathLst>
              <a:path h="7729193" w="9818624">
                <a:moveTo>
                  <a:pt x="0" y="0"/>
                </a:moveTo>
                <a:lnTo>
                  <a:pt x="9818624" y="0"/>
                </a:lnTo>
                <a:lnTo>
                  <a:pt x="9818624" y="7729193"/>
                </a:lnTo>
                <a:lnTo>
                  <a:pt x="0" y="77291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32625" y="1147800"/>
            <a:ext cx="6405052" cy="666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B365F"/>
                </a:solidFill>
                <a:latin typeface="Coco Gothic"/>
              </a:rPr>
              <a:t>The ROC curve showed a good balance between sensitivity (true positive rate) and specificity (false positive rate). 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B365F"/>
                </a:solidFill>
                <a:latin typeface="Coco Gothic"/>
              </a:rPr>
              <a:t>The area under the curve (AUC) is 0.83, indicating that the model has a strong ability to distinguish between diseased and non-diseased individuals. 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B365F"/>
                </a:solidFill>
                <a:latin typeface="Coco Gothic"/>
              </a:rPr>
              <a:t>An AUC of 0.83 suggests that the model is performing well, with a high probability that it will correctly classify a randomly chosen positive instance over a randomly chosen negative instance.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135" y="157169"/>
            <a:ext cx="1037113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</a:rPr>
              <a:t>ROC CURVE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42464" y="399146"/>
            <a:ext cx="1907771" cy="4114800"/>
          </a:xfrm>
          <a:custGeom>
            <a:avLst/>
            <a:gdLst/>
            <a:ahLst/>
            <a:cxnLst/>
            <a:rect r="r" b="b" t="t" l="l"/>
            <a:pathLst>
              <a:path h="4114800" w="1907771">
                <a:moveTo>
                  <a:pt x="1907771" y="0"/>
                </a:moveTo>
                <a:lnTo>
                  <a:pt x="0" y="0"/>
                </a:lnTo>
                <a:lnTo>
                  <a:pt x="0" y="4114800"/>
                </a:lnTo>
                <a:lnTo>
                  <a:pt x="1907771" y="4114800"/>
                </a:lnTo>
                <a:lnTo>
                  <a:pt x="19077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-1875282" y="2144447"/>
            <a:ext cx="13208272" cy="8290545"/>
          </a:xfrm>
          <a:custGeom>
            <a:avLst/>
            <a:gdLst/>
            <a:ahLst/>
            <a:cxnLst/>
            <a:rect r="r" b="b" t="t" l="l"/>
            <a:pathLst>
              <a:path h="8290545" w="13208272">
                <a:moveTo>
                  <a:pt x="13208272" y="0"/>
                </a:moveTo>
                <a:lnTo>
                  <a:pt x="0" y="0"/>
                </a:lnTo>
                <a:lnTo>
                  <a:pt x="0" y="8290546"/>
                </a:lnTo>
                <a:lnTo>
                  <a:pt x="13208272" y="8290546"/>
                </a:lnTo>
                <a:lnTo>
                  <a:pt x="132082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0101395">
            <a:off x="10721379" y="-2272263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9743832" y="0"/>
                </a:moveTo>
                <a:lnTo>
                  <a:pt x="0" y="0"/>
                </a:lnTo>
                <a:lnTo>
                  <a:pt x="0" y="10202966"/>
                </a:lnTo>
                <a:lnTo>
                  <a:pt x="9743832" y="10202966"/>
                </a:lnTo>
                <a:lnTo>
                  <a:pt x="9743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1338">
            <a:off x="8266401" y="2388196"/>
            <a:ext cx="11462336" cy="7194659"/>
          </a:xfrm>
          <a:custGeom>
            <a:avLst/>
            <a:gdLst/>
            <a:ahLst/>
            <a:cxnLst/>
            <a:rect r="r" b="b" t="t" l="l"/>
            <a:pathLst>
              <a:path h="7194659" w="11462336">
                <a:moveTo>
                  <a:pt x="0" y="0"/>
                </a:moveTo>
                <a:lnTo>
                  <a:pt x="11462336" y="0"/>
                </a:lnTo>
                <a:lnTo>
                  <a:pt x="11462336" y="7194659"/>
                </a:lnTo>
                <a:lnTo>
                  <a:pt x="0" y="71946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08282">
            <a:off x="15478441" y="8207094"/>
            <a:ext cx="2126607" cy="2791490"/>
          </a:xfrm>
          <a:custGeom>
            <a:avLst/>
            <a:gdLst/>
            <a:ahLst/>
            <a:cxnLst/>
            <a:rect r="r" b="b" t="t" l="l"/>
            <a:pathLst>
              <a:path h="2791490" w="2126607">
                <a:moveTo>
                  <a:pt x="2126608" y="0"/>
                </a:moveTo>
                <a:lnTo>
                  <a:pt x="0" y="0"/>
                </a:lnTo>
                <a:lnTo>
                  <a:pt x="0" y="2791490"/>
                </a:lnTo>
                <a:lnTo>
                  <a:pt x="2126608" y="2791490"/>
                </a:lnTo>
                <a:lnTo>
                  <a:pt x="212660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53132" y="4636151"/>
            <a:ext cx="7088875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 Bold"/>
              </a:rPr>
              <a:t>Performance: </a:t>
            </a:r>
            <a:r>
              <a:rPr lang="en-US" sz="2499">
                <a:solidFill>
                  <a:srgbClr val="3B365F"/>
                </a:solidFill>
                <a:latin typeface="Coco Gothic"/>
              </a:rPr>
              <a:t>Despite its simplicity, GaussianNB can provide good performance for binary classification tasks, especially when the assumption of feature independence holds approximately true.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18860" y="4281215"/>
            <a:ext cx="6734147" cy="219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B365F"/>
                </a:solidFill>
                <a:latin typeface="Coco Gothic Bold"/>
              </a:rPr>
              <a:t>Suitability for Medical Data: </a:t>
            </a:r>
            <a:r>
              <a:rPr lang="en-US" sz="2499">
                <a:solidFill>
                  <a:srgbClr val="3B365F"/>
                </a:solidFill>
                <a:latin typeface="Coco Gothic"/>
              </a:rPr>
              <a:t>Medical datasets often involve normally distributed features, making Gaussian Naive Bayes a good fit.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61866" y="448535"/>
            <a:ext cx="11558458" cy="322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3B365F"/>
                </a:solidFill>
                <a:latin typeface="TAN Headline"/>
              </a:rPr>
              <a:t>Why GaussianNB for Medical Dataset?</a:t>
            </a:r>
          </a:p>
          <a:p>
            <a:pPr algn="ctr">
              <a:lnSpc>
                <a:spcPts val="68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0423" y="6661195"/>
            <a:ext cx="7196861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3B365F"/>
                </a:solidFill>
                <a:latin typeface="Coco Gothic Bold"/>
              </a:rPr>
              <a:t>Efficiency: </a:t>
            </a:r>
            <a:r>
              <a:rPr lang="en-US" sz="2499" strike="noStrike" u="none">
                <a:solidFill>
                  <a:srgbClr val="3B365F"/>
                </a:solidFill>
                <a:latin typeface="Coco Gothic"/>
              </a:rPr>
              <a:t>Naive Bayes classifiers are fast and require less training data, making them suitable for large datasets with many features.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437179" y="1986625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200530" y="1863428"/>
            <a:ext cx="9616186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DAGFxFPLe2A</dc:identifier>
  <dcterms:modified xsi:type="dcterms:W3CDTF">2011-08-01T06:04:30Z</dcterms:modified>
  <cp:revision>1</cp:revision>
  <dc:title>MENTORNESS PROJECT</dc:title>
</cp:coreProperties>
</file>