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79" r:id="rId4"/>
    <p:sldId id="269" r:id="rId5"/>
    <p:sldId id="259" r:id="rId6"/>
    <p:sldId id="260" r:id="rId7"/>
    <p:sldId id="273" r:id="rId8"/>
    <p:sldId id="278" r:id="rId9"/>
    <p:sldId id="264" r:id="rId10"/>
    <p:sldId id="263" r:id="rId11"/>
    <p:sldId id="276" r:id="rId12"/>
    <p:sldId id="280" r:id="rId13"/>
    <p:sldId id="267" r:id="rId14"/>
    <p:sldId id="277" r:id="rId15"/>
    <p:sldId id="266" r:id="rId16"/>
    <p:sldId id="268" r:id="rId17"/>
    <p:sldId id="270" r:id="rId18"/>
    <p:sldId id="271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English Malayalam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584188180168244"/>
          <c:y val="0.13928836150116566"/>
          <c:w val="0.73531837221980689"/>
          <c:h val="0.41263767756727027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English </c:v>
                </c:pt>
              </c:strCache>
            </c:strRef>
          </c:tx>
          <c:spPr>
            <a:solidFill>
              <a:schemeClr val="bg2"/>
            </a:solidFill>
            <a:ln>
              <a:solidFill>
                <a:schemeClr val="bg2"/>
              </a:solidFill>
            </a:ln>
            <a:effectLst/>
            <a:sp3d>
              <a:contourClr>
                <a:schemeClr val="bg2"/>
              </a:contourClr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Sentences</c:v>
                </c:pt>
                <c:pt idx="1">
                  <c:v>Total Words</c:v>
                </c:pt>
                <c:pt idx="2">
                  <c:v>Unique Words</c:v>
                </c:pt>
                <c:pt idx="3">
                  <c:v>Avg Word length</c:v>
                </c:pt>
                <c:pt idx="4">
                  <c:v>Avg Sentence length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103</c:v>
                </c:pt>
                <c:pt idx="1">
                  <c:v>1673</c:v>
                </c:pt>
                <c:pt idx="2">
                  <c:v>51</c:v>
                </c:pt>
                <c:pt idx="3">
                  <c:v>8.02</c:v>
                </c:pt>
                <c:pt idx="4">
                  <c:v>16.309999999999999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A3-4B93-8CDF-FB2C6BC9A8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Malayalam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Sentences</c:v>
                </c:pt>
                <c:pt idx="1">
                  <c:v>Total Words</c:v>
                </c:pt>
                <c:pt idx="2">
                  <c:v>Unique Words</c:v>
                </c:pt>
                <c:pt idx="3">
                  <c:v>Avg Word length</c:v>
                </c:pt>
                <c:pt idx="4">
                  <c:v>Avg Sentence length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103</c:v>
                </c:pt>
                <c:pt idx="1">
                  <c:v>1069</c:v>
                </c:pt>
                <c:pt idx="2">
                  <c:v>209</c:v>
                </c:pt>
                <c:pt idx="3">
                  <c:v>12.4</c:v>
                </c:pt>
                <c:pt idx="4">
                  <c:v>10.42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A3-4B93-8CDF-FB2C6BC9A8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50545152"/>
        <c:axId val="350540888"/>
        <c:axId val="438941528"/>
      </c:bar3DChart>
      <c:catAx>
        <c:axId val="35054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540888"/>
        <c:crosses val="autoZero"/>
        <c:auto val="1"/>
        <c:lblAlgn val="ctr"/>
        <c:lblOffset val="100"/>
        <c:noMultiLvlLbl val="0"/>
      </c:catAx>
      <c:valAx>
        <c:axId val="350540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545152"/>
        <c:crosses val="autoZero"/>
        <c:crossBetween val="between"/>
      </c:valAx>
      <c:serAx>
        <c:axId val="4389415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540888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English</a:t>
            </a:r>
            <a:r>
              <a:rPr lang="en-US" baseline="0" dirty="0"/>
              <a:t> -Malayalam</a:t>
            </a:r>
            <a:endParaRPr lang="en-US" dirty="0"/>
          </a:p>
        </c:rich>
      </c:tx>
      <c:layout>
        <c:manualLayout>
          <c:xMode val="edge"/>
          <c:yMode val="edge"/>
          <c:x val="0.2692650950987799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English 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Avg Word length</c:v>
                </c:pt>
                <c:pt idx="1">
                  <c:v>Avg Sentence length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8.02</c:v>
                </c:pt>
                <c:pt idx="1">
                  <c:v>16.309999999999999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1A-4E37-8A50-C4CBAD0CA4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Malayalam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Avg Word length</c:v>
                </c:pt>
                <c:pt idx="1">
                  <c:v>Avg Sentence length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12.4</c:v>
                </c:pt>
                <c:pt idx="1">
                  <c:v>10.42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1A-4E37-8A50-C4CBAD0CA4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38277504"/>
        <c:axId val="438281768"/>
        <c:axId val="357343512"/>
      </c:bar3DChart>
      <c:catAx>
        <c:axId val="438277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281768"/>
        <c:crosses val="autoZero"/>
        <c:auto val="1"/>
        <c:lblAlgn val="ctr"/>
        <c:lblOffset val="100"/>
        <c:noMultiLvlLbl val="0"/>
      </c:catAx>
      <c:valAx>
        <c:axId val="438281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277504"/>
        <c:crosses val="autoZero"/>
        <c:crossBetween val="between"/>
      </c:valAx>
      <c:serAx>
        <c:axId val="3573435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281768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2EB08-D98C-478B-ADF6-191EDC798186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5ADC5-7000-43BA-8FFE-50F9776A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25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A1DD-1441-418F-8131-9EE4BE8FD3D0}" type="datetime1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ICACET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E60F-0EE8-44A8-A5AC-90903C4F3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3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7BFE-7D1A-48B5-B10A-2170F15AC5CF}" type="datetime1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6918" y="6435932"/>
            <a:ext cx="62976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ICACET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70459" y="6472216"/>
            <a:ext cx="683339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DA83E60F-0EE8-44A8-A5AC-90903C4F3B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8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98654-BB03-4AE1-B478-510BA50B57C0}" type="datetime1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ICACET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83E60F-0EE8-44A8-A5AC-90903C4F3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5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291167" y="262509"/>
            <a:ext cx="7766936" cy="4050836"/>
          </a:xfrm>
        </p:spPr>
        <p:txBody>
          <a:bodyPr/>
          <a:lstStyle/>
          <a:p>
            <a:pPr algn="l"/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AICTE Sponsored</a:t>
            </a:r>
            <a:br>
              <a:rPr lang="en-US" sz="3600" dirty="0"/>
            </a:br>
            <a:r>
              <a:rPr lang="en-US" sz="3600" b="1" dirty="0">
                <a:solidFill>
                  <a:srgbClr val="DB920F"/>
                </a:solidFill>
              </a:rPr>
              <a:t>I</a:t>
            </a:r>
            <a:r>
              <a:rPr lang="en-US" sz="3600" b="1" dirty="0"/>
              <a:t>nternational </a:t>
            </a:r>
            <a:r>
              <a:rPr lang="en-US" sz="3600" b="1" dirty="0">
                <a:solidFill>
                  <a:srgbClr val="DB920F"/>
                </a:solidFill>
              </a:rPr>
              <a:t>C</a:t>
            </a:r>
            <a:r>
              <a:rPr lang="en-US" sz="3600" b="1" dirty="0"/>
              <a:t>onference on </a:t>
            </a:r>
            <a:br>
              <a:rPr lang="en-US" sz="3600" b="1" dirty="0"/>
            </a:br>
            <a:r>
              <a:rPr lang="en-US" sz="3600" b="1" dirty="0">
                <a:solidFill>
                  <a:srgbClr val="DB920F"/>
                </a:solidFill>
              </a:rPr>
              <a:t>A</a:t>
            </a:r>
            <a:r>
              <a:rPr lang="en-US" sz="3600" b="1" dirty="0"/>
              <a:t>dvances in </a:t>
            </a:r>
            <a:br>
              <a:rPr lang="en-US" sz="3600" b="1" dirty="0"/>
            </a:br>
            <a:r>
              <a:rPr lang="en-US" sz="3600" b="1" dirty="0">
                <a:solidFill>
                  <a:srgbClr val="DB920F"/>
                </a:solidFill>
              </a:rPr>
              <a:t>C</a:t>
            </a:r>
            <a:r>
              <a:rPr lang="en-US" sz="3600" b="1" dirty="0"/>
              <a:t>omputer </a:t>
            </a:r>
            <a:br>
              <a:rPr lang="en-US" sz="3600" b="1" dirty="0"/>
            </a:br>
            <a:r>
              <a:rPr lang="en-US" sz="3600" b="1" dirty="0">
                <a:solidFill>
                  <a:srgbClr val="DB920F"/>
                </a:solidFill>
              </a:rPr>
              <a:t>E</a:t>
            </a:r>
            <a:r>
              <a:rPr lang="en-US" sz="3600" b="1" dirty="0"/>
              <a:t>ngineering &amp; Communication </a:t>
            </a:r>
            <a:r>
              <a:rPr lang="en-US" sz="3600" b="1" dirty="0">
                <a:solidFill>
                  <a:srgbClr val="DB920F"/>
                </a:solidFill>
              </a:rPr>
              <a:t>T</a:t>
            </a:r>
            <a:r>
              <a:rPr lang="en-US" sz="3600" b="1" dirty="0"/>
              <a:t>echnology </a:t>
            </a:r>
            <a:br>
              <a:rPr lang="en-US" sz="3600" b="1" dirty="0"/>
            </a:br>
            <a:r>
              <a:rPr lang="en-US" sz="3600" b="1" dirty="0"/>
              <a:t>(ICACET-2021)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62000" y="5130333"/>
            <a:ext cx="10706099" cy="109689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Morressier Paper Id: 40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Paper Title: English -Malayalam Bilingual Assistive Aid Using Multi Modal Machine Learning Technologies</a:t>
            </a:r>
          </a:p>
          <a:p>
            <a:pPr algn="l"/>
            <a:r>
              <a:rPr lang="en-US" dirty="0" err="1">
                <a:solidFill>
                  <a:srgbClr val="0070C0"/>
                </a:solidFill>
              </a:rPr>
              <a:t>Author:Lekshmy</a:t>
            </a:r>
            <a:r>
              <a:rPr lang="en-US" dirty="0">
                <a:solidFill>
                  <a:srgbClr val="0070C0"/>
                </a:solidFill>
              </a:rPr>
              <a:t> H O ,</a:t>
            </a:r>
            <a:r>
              <a:rPr lang="en-US" dirty="0" err="1">
                <a:solidFill>
                  <a:srgbClr val="0070C0"/>
                </a:solidFill>
              </a:rPr>
              <a:t>Dr.Swaminathan</a:t>
            </a:r>
            <a:r>
              <a:rPr lang="en-US" dirty="0">
                <a:solidFill>
                  <a:srgbClr val="0070C0"/>
                </a:solidFill>
              </a:rPr>
              <a:t> Jayaram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0"/>
          <a:stretch/>
        </p:blipFill>
        <p:spPr>
          <a:xfrm>
            <a:off x="8019964" y="262509"/>
            <a:ext cx="1328738" cy="7907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839" y="171955"/>
            <a:ext cx="1073150" cy="10731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58103" y="6457890"/>
            <a:ext cx="3054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22</a:t>
            </a:r>
            <a:r>
              <a:rPr lang="en-US" sz="2000" b="1" baseline="30000" dirty="0">
                <a:solidFill>
                  <a:schemeClr val="bg1"/>
                </a:solidFill>
              </a:rPr>
              <a:t>nd</a:t>
            </a:r>
            <a:r>
              <a:rPr lang="en-US" sz="2000" b="1" dirty="0">
                <a:solidFill>
                  <a:schemeClr val="bg1"/>
                </a:solidFill>
              </a:rPr>
              <a:t>, 23</a:t>
            </a:r>
            <a:r>
              <a:rPr lang="en-US" sz="2000" b="1" baseline="30000" dirty="0">
                <a:solidFill>
                  <a:schemeClr val="bg1"/>
                </a:solidFill>
              </a:rPr>
              <a:t>rd</a:t>
            </a:r>
            <a:r>
              <a:rPr lang="en-US" sz="2000" b="1" dirty="0">
                <a:solidFill>
                  <a:schemeClr val="bg1"/>
                </a:solidFill>
              </a:rPr>
              <a:t> October 2021</a:t>
            </a:r>
          </a:p>
        </p:txBody>
      </p:sp>
    </p:spTree>
    <p:extLst>
      <p:ext uri="{BB962C8B-B14F-4D97-AF65-F5344CB8AC3E}">
        <p14:creationId xmlns:p14="http://schemas.microsoft.com/office/powerpoint/2010/main" val="274794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C0068-8A4D-4928-BA83-1295D4B5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ICACET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AF744-9C0B-4013-9E6A-5F31B3D4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E60F-0EE8-44A8-A5AC-90903C4F3BE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B3449073-5F85-4F34-917C-0817A1E592EF}"/>
              </a:ext>
            </a:extLst>
          </p:cNvPr>
          <p:cNvSpPr/>
          <p:nvPr/>
        </p:nvSpPr>
        <p:spPr>
          <a:xfrm>
            <a:off x="374633" y="3946561"/>
            <a:ext cx="2244279" cy="12473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C63F46-08E8-49AC-9C39-B9C1880A9DD8}"/>
              </a:ext>
            </a:extLst>
          </p:cNvPr>
          <p:cNvSpPr/>
          <p:nvPr/>
        </p:nvSpPr>
        <p:spPr>
          <a:xfrm>
            <a:off x="616112" y="2181675"/>
            <a:ext cx="1585550" cy="104978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AB6BE2-2AA2-4A54-994C-0F9207714531}"/>
              </a:ext>
            </a:extLst>
          </p:cNvPr>
          <p:cNvSpPr/>
          <p:nvPr/>
        </p:nvSpPr>
        <p:spPr>
          <a:xfrm>
            <a:off x="2997862" y="2145026"/>
            <a:ext cx="1689717" cy="10864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3A0E040-3459-4C6E-BB00-8D6FB2E3709C}"/>
              </a:ext>
            </a:extLst>
          </p:cNvPr>
          <p:cNvSpPr/>
          <p:nvPr/>
        </p:nvSpPr>
        <p:spPr>
          <a:xfrm>
            <a:off x="3039290" y="3983172"/>
            <a:ext cx="1606858" cy="124732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Attention</a:t>
            </a: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DDF18DBD-2850-4C9D-97EB-6260744B064C}"/>
              </a:ext>
            </a:extLst>
          </p:cNvPr>
          <p:cNvSpPr/>
          <p:nvPr/>
        </p:nvSpPr>
        <p:spPr>
          <a:xfrm>
            <a:off x="5389636" y="2160551"/>
            <a:ext cx="1689717" cy="1247324"/>
          </a:xfrm>
          <a:prstGeom prst="fram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English Captions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0BB7DABC-FD04-4E55-BE66-034B412AD66C}"/>
              </a:ext>
            </a:extLst>
          </p:cNvPr>
          <p:cNvSpPr/>
          <p:nvPr/>
        </p:nvSpPr>
        <p:spPr>
          <a:xfrm rot="10800000">
            <a:off x="1254902" y="3192933"/>
            <a:ext cx="393867" cy="74127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A9A189CD-D025-4B4E-81A1-FBE4F112351F}"/>
              </a:ext>
            </a:extLst>
          </p:cNvPr>
          <p:cNvSpPr/>
          <p:nvPr/>
        </p:nvSpPr>
        <p:spPr>
          <a:xfrm rot="16200000">
            <a:off x="2389759" y="2353913"/>
            <a:ext cx="393867" cy="77006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386E81E-F491-4930-87A3-196D9A188A28}"/>
              </a:ext>
            </a:extLst>
          </p:cNvPr>
          <p:cNvSpPr/>
          <p:nvPr/>
        </p:nvSpPr>
        <p:spPr>
          <a:xfrm rot="16200000">
            <a:off x="4831137" y="2428714"/>
            <a:ext cx="393867" cy="67994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2C397C7-5301-4B44-A6B7-6FA52EDA0840}"/>
              </a:ext>
            </a:extLst>
          </p:cNvPr>
          <p:cNvSpPr/>
          <p:nvPr/>
        </p:nvSpPr>
        <p:spPr>
          <a:xfrm rot="10800000">
            <a:off x="3645786" y="3142326"/>
            <a:ext cx="393867" cy="82340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group of people standing next to a car on a street&#10;&#10;Description automatically generated with low confidence">
            <a:extLst>
              <a:ext uri="{FF2B5EF4-FFF2-40B4-BE49-F238E27FC236}">
                <a16:creationId xmlns:a16="http://schemas.microsoft.com/office/drawing/2014/main" id="{B2558F4C-022E-425F-AB5F-EB5A51B50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81" y="4094945"/>
            <a:ext cx="1973781" cy="10375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F358AA2-FE5A-4B78-93A9-E9A027F4B012}"/>
              </a:ext>
            </a:extLst>
          </p:cNvPr>
          <p:cNvSpPr txBox="1"/>
          <p:nvPr/>
        </p:nvSpPr>
        <p:spPr>
          <a:xfrm>
            <a:off x="2116487" y="1594575"/>
            <a:ext cx="171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Features</a:t>
            </a:r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7BDE5842-49ED-44B5-9477-71E212DB4429}"/>
              </a:ext>
            </a:extLst>
          </p:cNvPr>
          <p:cNvSpPr/>
          <p:nvPr/>
        </p:nvSpPr>
        <p:spPr>
          <a:xfrm>
            <a:off x="8299452" y="1071213"/>
            <a:ext cx="2104007" cy="107821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4C9D1AA-7FC8-4F83-BE41-9955973373A5}"/>
              </a:ext>
            </a:extLst>
          </p:cNvPr>
          <p:cNvSpPr/>
          <p:nvPr/>
        </p:nvSpPr>
        <p:spPr>
          <a:xfrm>
            <a:off x="6595255" y="3588911"/>
            <a:ext cx="2219418" cy="1358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Multimodal</a:t>
            </a:r>
          </a:p>
          <a:p>
            <a:pPr algn="ctr"/>
            <a:r>
              <a:rPr lang="en-US" dirty="0"/>
              <a:t>Machine Translation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969D9426-DE0B-4D97-B159-0931BDEE1AF5}"/>
              </a:ext>
            </a:extLst>
          </p:cNvPr>
          <p:cNvSpPr/>
          <p:nvPr/>
        </p:nvSpPr>
        <p:spPr>
          <a:xfrm>
            <a:off x="7369124" y="4947195"/>
            <a:ext cx="559294" cy="7459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row: Left-Right-Up 29">
            <a:extLst>
              <a:ext uri="{FF2B5EF4-FFF2-40B4-BE49-F238E27FC236}">
                <a16:creationId xmlns:a16="http://schemas.microsoft.com/office/drawing/2014/main" id="{9CD7C4B8-CAC8-4B89-83EF-BC259F344D79}"/>
              </a:ext>
            </a:extLst>
          </p:cNvPr>
          <p:cNvSpPr/>
          <p:nvPr/>
        </p:nvSpPr>
        <p:spPr>
          <a:xfrm rot="10800000">
            <a:off x="6763940" y="2394378"/>
            <a:ext cx="1793288" cy="1173293"/>
          </a:xfrm>
          <a:prstGeom prst="leftRight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ame 30">
            <a:extLst>
              <a:ext uri="{FF2B5EF4-FFF2-40B4-BE49-F238E27FC236}">
                <a16:creationId xmlns:a16="http://schemas.microsoft.com/office/drawing/2014/main" id="{3B3B78C5-AC17-4E3B-8B44-2809CC2F153A}"/>
              </a:ext>
            </a:extLst>
          </p:cNvPr>
          <p:cNvSpPr/>
          <p:nvPr/>
        </p:nvSpPr>
        <p:spPr>
          <a:xfrm>
            <a:off x="6645594" y="5693336"/>
            <a:ext cx="2006353" cy="847141"/>
          </a:xfrm>
          <a:prstGeom prst="fram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Malayalam Captions</a:t>
            </a:r>
          </a:p>
        </p:txBody>
      </p:sp>
      <p:pic>
        <p:nvPicPr>
          <p:cNvPr id="32" name="Picture 31" descr="A group of people standing next to a car on a street&#10;&#10;Description automatically generated with low confidence">
            <a:extLst>
              <a:ext uri="{FF2B5EF4-FFF2-40B4-BE49-F238E27FC236}">
                <a16:creationId xmlns:a16="http://schemas.microsoft.com/office/drawing/2014/main" id="{8E51F6FC-2489-40C6-B3C7-4A9D2E33E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674" y="1146862"/>
            <a:ext cx="1835561" cy="910871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7B014FE-1C36-424C-9F96-31CAD25BE797}"/>
              </a:ext>
            </a:extLst>
          </p:cNvPr>
          <p:cNvSpPr/>
          <p:nvPr/>
        </p:nvSpPr>
        <p:spPr>
          <a:xfrm>
            <a:off x="230819" y="1127464"/>
            <a:ext cx="6714139" cy="459863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5BBDB4D-5956-4822-BFC6-B51A2D609CF3}"/>
              </a:ext>
            </a:extLst>
          </p:cNvPr>
          <p:cNvSpPr/>
          <p:nvPr/>
        </p:nvSpPr>
        <p:spPr>
          <a:xfrm>
            <a:off x="5007007" y="967667"/>
            <a:ext cx="5790930" cy="5504550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4E4274B-4ABF-43D8-99A9-4CA330F56652}"/>
              </a:ext>
            </a:extLst>
          </p:cNvPr>
          <p:cNvSpPr/>
          <p:nvPr/>
        </p:nvSpPr>
        <p:spPr>
          <a:xfrm>
            <a:off x="750167" y="1317449"/>
            <a:ext cx="559294" cy="4525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B4CA502-2B16-4E19-BBC2-472994B68557}"/>
              </a:ext>
            </a:extLst>
          </p:cNvPr>
          <p:cNvSpPr/>
          <p:nvPr/>
        </p:nvSpPr>
        <p:spPr>
          <a:xfrm>
            <a:off x="7166197" y="1233297"/>
            <a:ext cx="559294" cy="4819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089A44-D485-4640-8334-7C8577D58889}"/>
              </a:ext>
            </a:extLst>
          </p:cNvPr>
          <p:cNvSpPr/>
          <p:nvPr/>
        </p:nvSpPr>
        <p:spPr>
          <a:xfrm>
            <a:off x="1779972" y="5792304"/>
            <a:ext cx="559294" cy="4525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4A3E8D-4810-4CF8-BEF8-C70CA4262510}"/>
              </a:ext>
            </a:extLst>
          </p:cNvPr>
          <p:cNvSpPr/>
          <p:nvPr/>
        </p:nvSpPr>
        <p:spPr>
          <a:xfrm>
            <a:off x="1799649" y="6308530"/>
            <a:ext cx="559294" cy="4819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D43194-6587-47AC-9C47-10FD4C43835B}"/>
              </a:ext>
            </a:extLst>
          </p:cNvPr>
          <p:cNvSpPr txBox="1"/>
          <p:nvPr/>
        </p:nvSpPr>
        <p:spPr>
          <a:xfrm>
            <a:off x="2536037" y="5877159"/>
            <a:ext cx="198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captioning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555E57-470E-4146-8BA7-8F2BC761E566}"/>
              </a:ext>
            </a:extLst>
          </p:cNvPr>
          <p:cNvSpPr txBox="1"/>
          <p:nvPr/>
        </p:nvSpPr>
        <p:spPr>
          <a:xfrm>
            <a:off x="2555713" y="6217312"/>
            <a:ext cx="2335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Multimodal Machine Translation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DB296-0E87-433D-93A1-B6D1B3E5CB3B}"/>
              </a:ext>
            </a:extLst>
          </p:cNvPr>
          <p:cNvSpPr txBox="1"/>
          <p:nvPr/>
        </p:nvSpPr>
        <p:spPr>
          <a:xfrm>
            <a:off x="3363668" y="105591"/>
            <a:ext cx="76178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 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DF7DA675-94E0-425C-A066-B7AA96F9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12" y="92555"/>
            <a:ext cx="8596668" cy="685800"/>
          </a:xfrm>
        </p:spPr>
        <p:txBody>
          <a:bodyPr/>
          <a:lstStyle/>
          <a:p>
            <a:r>
              <a:rPr lang="en-US" dirty="0"/>
              <a:t>Detailed Methodology</a:t>
            </a:r>
          </a:p>
        </p:txBody>
      </p:sp>
      <p:sp>
        <p:nvSpPr>
          <p:cNvPr id="43" name="Footer Placeholder 3">
            <a:extLst>
              <a:ext uri="{FF2B5EF4-FFF2-40B4-BE49-F238E27FC236}">
                <a16:creationId xmlns:a16="http://schemas.microsoft.com/office/drawing/2014/main" id="{6BBD40A2-540D-4A5F-9C99-DB33797571FE}"/>
              </a:ext>
            </a:extLst>
          </p:cNvPr>
          <p:cNvSpPr txBox="1">
            <a:spLocks/>
          </p:cNvSpPr>
          <p:nvPr/>
        </p:nvSpPr>
        <p:spPr>
          <a:xfrm>
            <a:off x="5680374" y="646330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Fig: Detailed Methodology of Model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637E4EB0-E6E0-4DE4-8FB2-5BDE07D3C417}"/>
              </a:ext>
            </a:extLst>
          </p:cNvPr>
          <p:cNvSpPr/>
          <p:nvPr/>
        </p:nvSpPr>
        <p:spPr>
          <a:xfrm>
            <a:off x="9154523" y="2145027"/>
            <a:ext cx="393867" cy="3830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8AC1934-00D5-4DD3-B375-95439F47AC24}"/>
              </a:ext>
            </a:extLst>
          </p:cNvPr>
          <p:cNvSpPr/>
          <p:nvPr/>
        </p:nvSpPr>
        <p:spPr>
          <a:xfrm>
            <a:off x="8558682" y="2502027"/>
            <a:ext cx="1585550" cy="92475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714806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EE26-7199-42C1-A2CB-7D6A7000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16" y="76698"/>
            <a:ext cx="10540750" cy="45353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 Modal Machine Translation-Implementation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74A6F-80C7-4BE5-85C2-618190C8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ICACET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216DA-38F6-48F5-B856-4123A23E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E60F-0EE8-44A8-A5AC-90903C4F3BE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5" name="Frame 44">
            <a:extLst>
              <a:ext uri="{FF2B5EF4-FFF2-40B4-BE49-F238E27FC236}">
                <a16:creationId xmlns:a16="http://schemas.microsoft.com/office/drawing/2014/main" id="{D17B4F29-F72A-4C9C-AC16-194288CF0B09}"/>
              </a:ext>
            </a:extLst>
          </p:cNvPr>
          <p:cNvSpPr/>
          <p:nvPr/>
        </p:nvSpPr>
        <p:spPr>
          <a:xfrm>
            <a:off x="133040" y="1735023"/>
            <a:ext cx="1329877" cy="88294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46" name="Frame 45">
            <a:extLst>
              <a:ext uri="{FF2B5EF4-FFF2-40B4-BE49-F238E27FC236}">
                <a16:creationId xmlns:a16="http://schemas.microsoft.com/office/drawing/2014/main" id="{CA39C362-55E2-42F2-B856-FA8C3129A925}"/>
              </a:ext>
            </a:extLst>
          </p:cNvPr>
          <p:cNvSpPr/>
          <p:nvPr/>
        </p:nvSpPr>
        <p:spPr>
          <a:xfrm>
            <a:off x="2341863" y="1759513"/>
            <a:ext cx="1329877" cy="84241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47" name="Frame 46">
            <a:extLst>
              <a:ext uri="{FF2B5EF4-FFF2-40B4-BE49-F238E27FC236}">
                <a16:creationId xmlns:a16="http://schemas.microsoft.com/office/drawing/2014/main" id="{30398B02-17BB-47D8-91EB-0B5C3F8D9A1A}"/>
              </a:ext>
            </a:extLst>
          </p:cNvPr>
          <p:cNvSpPr/>
          <p:nvPr/>
        </p:nvSpPr>
        <p:spPr>
          <a:xfrm>
            <a:off x="6819425" y="1724114"/>
            <a:ext cx="1329877" cy="86610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978A88-D113-43E3-A926-D388C6CAC972}"/>
              </a:ext>
            </a:extLst>
          </p:cNvPr>
          <p:cNvSpPr/>
          <p:nvPr/>
        </p:nvSpPr>
        <p:spPr>
          <a:xfrm>
            <a:off x="47485" y="2995929"/>
            <a:ext cx="1415498" cy="810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-Text Embeddings</a:t>
            </a:r>
          </a:p>
        </p:txBody>
      </p:sp>
      <p:sp>
        <p:nvSpPr>
          <p:cNvPr id="49" name="Arrow: Up 48">
            <a:extLst>
              <a:ext uri="{FF2B5EF4-FFF2-40B4-BE49-F238E27FC236}">
                <a16:creationId xmlns:a16="http://schemas.microsoft.com/office/drawing/2014/main" id="{A71203B9-E635-4330-B46C-C4E4CC9363EC}"/>
              </a:ext>
            </a:extLst>
          </p:cNvPr>
          <p:cNvSpPr/>
          <p:nvPr/>
        </p:nvSpPr>
        <p:spPr>
          <a:xfrm>
            <a:off x="589861" y="2590215"/>
            <a:ext cx="335934" cy="4057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DDDFA04-DA35-4791-B274-D6826D7F4568}"/>
              </a:ext>
            </a:extLst>
          </p:cNvPr>
          <p:cNvSpPr/>
          <p:nvPr/>
        </p:nvSpPr>
        <p:spPr>
          <a:xfrm>
            <a:off x="4869265" y="2820156"/>
            <a:ext cx="709255" cy="648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lus Sign 50">
            <a:extLst>
              <a:ext uri="{FF2B5EF4-FFF2-40B4-BE49-F238E27FC236}">
                <a16:creationId xmlns:a16="http://schemas.microsoft.com/office/drawing/2014/main" id="{AD932A08-362C-4CDC-B16C-EF8E319A96AC}"/>
              </a:ext>
            </a:extLst>
          </p:cNvPr>
          <p:cNvSpPr/>
          <p:nvPr/>
        </p:nvSpPr>
        <p:spPr>
          <a:xfrm>
            <a:off x="4808138" y="2733697"/>
            <a:ext cx="800118" cy="781235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AE6C1D0-55E4-43A5-A524-9719ED858DF9}"/>
              </a:ext>
            </a:extLst>
          </p:cNvPr>
          <p:cNvCxnSpPr>
            <a:cxnSpLocks/>
          </p:cNvCxnSpPr>
          <p:nvPr/>
        </p:nvCxnSpPr>
        <p:spPr>
          <a:xfrm>
            <a:off x="1496749" y="1897144"/>
            <a:ext cx="800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461D28D-3C50-4A35-9803-4BF8424EBBA9}"/>
              </a:ext>
            </a:extLst>
          </p:cNvPr>
          <p:cNvCxnSpPr>
            <a:cxnSpLocks/>
          </p:cNvCxnSpPr>
          <p:nvPr/>
        </p:nvCxnSpPr>
        <p:spPr>
          <a:xfrm>
            <a:off x="1537567" y="2349242"/>
            <a:ext cx="800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0E77150-5BCC-4388-BE47-5DA12DA702C0}"/>
              </a:ext>
            </a:extLst>
          </p:cNvPr>
          <p:cNvCxnSpPr>
            <a:cxnSpLocks/>
          </p:cNvCxnSpPr>
          <p:nvPr/>
        </p:nvCxnSpPr>
        <p:spPr>
          <a:xfrm flipH="1" flipV="1">
            <a:off x="783828" y="1241668"/>
            <a:ext cx="13224" cy="482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029F9EE-A584-4129-9FB0-514A218B3FF9}"/>
              </a:ext>
            </a:extLst>
          </p:cNvPr>
          <p:cNvCxnSpPr>
            <a:cxnSpLocks/>
          </p:cNvCxnSpPr>
          <p:nvPr/>
        </p:nvCxnSpPr>
        <p:spPr>
          <a:xfrm>
            <a:off x="772763" y="1241668"/>
            <a:ext cx="882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E391364-AFEF-4EF3-B076-A84188D15C03}"/>
              </a:ext>
            </a:extLst>
          </p:cNvPr>
          <p:cNvCxnSpPr>
            <a:cxnSpLocks/>
          </p:cNvCxnSpPr>
          <p:nvPr/>
        </p:nvCxnSpPr>
        <p:spPr>
          <a:xfrm>
            <a:off x="1655228" y="1252575"/>
            <a:ext cx="0" cy="2531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2D0023D-6FD5-42F1-8015-1CE49B61F7C2}"/>
              </a:ext>
            </a:extLst>
          </p:cNvPr>
          <p:cNvCxnSpPr>
            <a:cxnSpLocks/>
          </p:cNvCxnSpPr>
          <p:nvPr/>
        </p:nvCxnSpPr>
        <p:spPr>
          <a:xfrm>
            <a:off x="1687859" y="3762742"/>
            <a:ext cx="13267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339C035-BDBC-4BCE-9C67-81AD23D6D2C1}"/>
              </a:ext>
            </a:extLst>
          </p:cNvPr>
          <p:cNvCxnSpPr>
            <a:cxnSpLocks/>
          </p:cNvCxnSpPr>
          <p:nvPr/>
        </p:nvCxnSpPr>
        <p:spPr>
          <a:xfrm flipH="1" flipV="1">
            <a:off x="3014616" y="1252575"/>
            <a:ext cx="12338" cy="544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F424425-4653-4137-9A5C-01D767BD92F7}"/>
              </a:ext>
            </a:extLst>
          </p:cNvPr>
          <p:cNvCxnSpPr>
            <a:cxnSpLocks/>
          </p:cNvCxnSpPr>
          <p:nvPr/>
        </p:nvCxnSpPr>
        <p:spPr>
          <a:xfrm>
            <a:off x="3050894" y="1264037"/>
            <a:ext cx="882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417A35B-9B89-4835-A486-81BB8A7BC921}"/>
              </a:ext>
            </a:extLst>
          </p:cNvPr>
          <p:cNvCxnSpPr>
            <a:cxnSpLocks/>
          </p:cNvCxnSpPr>
          <p:nvPr/>
        </p:nvCxnSpPr>
        <p:spPr>
          <a:xfrm>
            <a:off x="3933359" y="1264037"/>
            <a:ext cx="0" cy="2520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9D2E53-7A11-4CF8-AC92-04718184CCA4}"/>
              </a:ext>
            </a:extLst>
          </p:cNvPr>
          <p:cNvCxnSpPr>
            <a:cxnSpLocks/>
          </p:cNvCxnSpPr>
          <p:nvPr/>
        </p:nvCxnSpPr>
        <p:spPr>
          <a:xfrm>
            <a:off x="3933359" y="3742101"/>
            <a:ext cx="1250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A84C99-FBE7-41D4-A558-9BCC8F83CF94}"/>
              </a:ext>
            </a:extLst>
          </p:cNvPr>
          <p:cNvCxnSpPr>
            <a:cxnSpLocks/>
          </p:cNvCxnSpPr>
          <p:nvPr/>
        </p:nvCxnSpPr>
        <p:spPr>
          <a:xfrm>
            <a:off x="6337785" y="2765113"/>
            <a:ext cx="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86ECCC9-5142-4F34-A8EC-4E75422FDF4B}"/>
              </a:ext>
            </a:extLst>
          </p:cNvPr>
          <p:cNvCxnSpPr>
            <a:cxnSpLocks/>
          </p:cNvCxnSpPr>
          <p:nvPr/>
        </p:nvCxnSpPr>
        <p:spPr>
          <a:xfrm>
            <a:off x="5502634" y="3131013"/>
            <a:ext cx="2018360" cy="13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rrow: Up 67">
            <a:extLst>
              <a:ext uri="{FF2B5EF4-FFF2-40B4-BE49-F238E27FC236}">
                <a16:creationId xmlns:a16="http://schemas.microsoft.com/office/drawing/2014/main" id="{6D7C44E3-58EA-47FE-8CB3-14296BA4D08E}"/>
              </a:ext>
            </a:extLst>
          </p:cNvPr>
          <p:cNvSpPr/>
          <p:nvPr/>
        </p:nvSpPr>
        <p:spPr>
          <a:xfrm rot="10800000">
            <a:off x="5076813" y="1796844"/>
            <a:ext cx="335934" cy="10171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1FC2244-8F24-4858-9DEA-BDAE8E806834}"/>
              </a:ext>
            </a:extLst>
          </p:cNvPr>
          <p:cNvSpPr/>
          <p:nvPr/>
        </p:nvSpPr>
        <p:spPr>
          <a:xfrm>
            <a:off x="4628924" y="1071298"/>
            <a:ext cx="1415498" cy="6523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Encodings</a:t>
            </a:r>
          </a:p>
        </p:txBody>
      </p:sp>
      <p:sp>
        <p:nvSpPr>
          <p:cNvPr id="70" name="Arrow: Up 69">
            <a:extLst>
              <a:ext uri="{FF2B5EF4-FFF2-40B4-BE49-F238E27FC236}">
                <a16:creationId xmlns:a16="http://schemas.microsoft.com/office/drawing/2014/main" id="{67DCA55A-5A5D-4500-BAA7-327731530343}"/>
              </a:ext>
            </a:extLst>
          </p:cNvPr>
          <p:cNvSpPr/>
          <p:nvPr/>
        </p:nvSpPr>
        <p:spPr>
          <a:xfrm rot="5400000">
            <a:off x="8424587" y="1497907"/>
            <a:ext cx="349745" cy="8262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51497840-EAB7-435F-96B5-75998B0B28AE}"/>
              </a:ext>
            </a:extLst>
          </p:cNvPr>
          <p:cNvSpPr/>
          <p:nvPr/>
        </p:nvSpPr>
        <p:spPr>
          <a:xfrm rot="5400000">
            <a:off x="8439600" y="1952509"/>
            <a:ext cx="349745" cy="8262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7AC52B5-40D9-49C8-944A-E62BEA5FB0F2}"/>
              </a:ext>
            </a:extLst>
          </p:cNvPr>
          <p:cNvSpPr/>
          <p:nvPr/>
        </p:nvSpPr>
        <p:spPr>
          <a:xfrm>
            <a:off x="9031760" y="1678787"/>
            <a:ext cx="1415498" cy="1183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DECODER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8EC5A7-DB17-486E-9BED-54A7EE8A5C1A}"/>
              </a:ext>
            </a:extLst>
          </p:cNvPr>
          <p:cNvSpPr txBox="1"/>
          <p:nvPr/>
        </p:nvSpPr>
        <p:spPr>
          <a:xfrm>
            <a:off x="4424263" y="3891215"/>
            <a:ext cx="170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DECODER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DB79E9-744C-477F-B176-6A99741E4B4E}"/>
              </a:ext>
            </a:extLst>
          </p:cNvPr>
          <p:cNvCxnSpPr>
            <a:cxnSpLocks/>
          </p:cNvCxnSpPr>
          <p:nvPr/>
        </p:nvCxnSpPr>
        <p:spPr>
          <a:xfrm>
            <a:off x="3615080" y="1897144"/>
            <a:ext cx="3138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6123667-ECB7-4432-9863-D3EADA7B99CA}"/>
              </a:ext>
            </a:extLst>
          </p:cNvPr>
          <p:cNvCxnSpPr>
            <a:cxnSpLocks/>
          </p:cNvCxnSpPr>
          <p:nvPr/>
        </p:nvCxnSpPr>
        <p:spPr>
          <a:xfrm>
            <a:off x="3703172" y="2394711"/>
            <a:ext cx="3107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E643E13-73B6-49A1-A9AE-0F3FAB243B6E}"/>
              </a:ext>
            </a:extLst>
          </p:cNvPr>
          <p:cNvSpPr txBox="1"/>
          <p:nvPr/>
        </p:nvSpPr>
        <p:spPr>
          <a:xfrm>
            <a:off x="4147918" y="1974200"/>
            <a:ext cx="366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900" dirty="0"/>
              <a:t>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20409E5-60AE-4B89-9326-86FB20191029}"/>
              </a:ext>
            </a:extLst>
          </p:cNvPr>
          <p:cNvSpPr txBox="1"/>
          <p:nvPr/>
        </p:nvSpPr>
        <p:spPr>
          <a:xfrm>
            <a:off x="1045800" y="665832"/>
            <a:ext cx="366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E</a:t>
            </a:r>
            <a:r>
              <a:rPr lang="en-US" sz="900" dirty="0" err="1"/>
              <a:t>o</a:t>
            </a:r>
            <a:endParaRPr lang="en-US" sz="9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EA2BD67-41DA-45DB-A1E2-2165608B1DDE}"/>
              </a:ext>
            </a:extLst>
          </p:cNvPr>
          <p:cNvSpPr txBox="1"/>
          <p:nvPr/>
        </p:nvSpPr>
        <p:spPr>
          <a:xfrm>
            <a:off x="1753721" y="1958463"/>
            <a:ext cx="366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900" dirty="0"/>
              <a:t>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BB01799-6CD9-4B45-80C5-59F7C4C4F814}"/>
              </a:ext>
            </a:extLst>
          </p:cNvPr>
          <p:cNvSpPr txBox="1"/>
          <p:nvPr/>
        </p:nvSpPr>
        <p:spPr>
          <a:xfrm>
            <a:off x="3283345" y="766531"/>
            <a:ext cx="366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E</a:t>
            </a:r>
            <a:r>
              <a:rPr lang="en-US" sz="900" dirty="0" err="1"/>
              <a:t>o</a:t>
            </a:r>
            <a:endParaRPr lang="en-US" sz="900" dirty="0"/>
          </a:p>
        </p:txBody>
      </p:sp>
      <p:sp>
        <p:nvSpPr>
          <p:cNvPr id="114" name="Frame 113">
            <a:extLst>
              <a:ext uri="{FF2B5EF4-FFF2-40B4-BE49-F238E27FC236}">
                <a16:creationId xmlns:a16="http://schemas.microsoft.com/office/drawing/2014/main" id="{063AD74B-D0E6-4EE0-AF1D-4000713DE301}"/>
              </a:ext>
            </a:extLst>
          </p:cNvPr>
          <p:cNvSpPr/>
          <p:nvPr/>
        </p:nvSpPr>
        <p:spPr>
          <a:xfrm>
            <a:off x="3095937" y="4486026"/>
            <a:ext cx="1384551" cy="100393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115" name="Arrow: Up 114">
            <a:extLst>
              <a:ext uri="{FF2B5EF4-FFF2-40B4-BE49-F238E27FC236}">
                <a16:creationId xmlns:a16="http://schemas.microsoft.com/office/drawing/2014/main" id="{C5BC9DB1-25DF-47FB-B013-A313F6958044}"/>
              </a:ext>
            </a:extLst>
          </p:cNvPr>
          <p:cNvSpPr/>
          <p:nvPr/>
        </p:nvSpPr>
        <p:spPr>
          <a:xfrm>
            <a:off x="3615080" y="5517042"/>
            <a:ext cx="349745" cy="3152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35A56E6-BA7F-4E86-8418-19D9284C539D}"/>
              </a:ext>
            </a:extLst>
          </p:cNvPr>
          <p:cNvSpPr/>
          <p:nvPr/>
        </p:nvSpPr>
        <p:spPr>
          <a:xfrm>
            <a:off x="3113852" y="5825154"/>
            <a:ext cx="1508093" cy="8557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3838"/>
                </a:solidFill>
                <a:latin typeface="PT Serif" panose="020A0603040505020204" pitchFamily="18" charset="0"/>
              </a:rPr>
              <a:t>I</a:t>
            </a:r>
            <a:r>
              <a:rPr lang="en-US" b="0" i="0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nput decoded sequence</a:t>
            </a:r>
            <a:endParaRPr lang="en-US" b="0" i="0" dirty="0">
              <a:solidFill>
                <a:srgbClr val="383838"/>
              </a:solidFill>
              <a:effectLst/>
              <a:latin typeface="PT Serif" panose="020B0604020202020204" pitchFamily="18" charset="0"/>
            </a:endParaRPr>
          </a:p>
        </p:txBody>
      </p:sp>
      <p:sp>
        <p:nvSpPr>
          <p:cNvPr id="117" name="Arrow: Up 116">
            <a:extLst>
              <a:ext uri="{FF2B5EF4-FFF2-40B4-BE49-F238E27FC236}">
                <a16:creationId xmlns:a16="http://schemas.microsoft.com/office/drawing/2014/main" id="{9F41441E-AFD8-41C1-A863-2F2BE4569C80}"/>
              </a:ext>
            </a:extLst>
          </p:cNvPr>
          <p:cNvSpPr/>
          <p:nvPr/>
        </p:nvSpPr>
        <p:spPr>
          <a:xfrm rot="5400000">
            <a:off x="4842936" y="4480282"/>
            <a:ext cx="225779" cy="9471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ame 117">
            <a:extLst>
              <a:ext uri="{FF2B5EF4-FFF2-40B4-BE49-F238E27FC236}">
                <a16:creationId xmlns:a16="http://schemas.microsoft.com/office/drawing/2014/main" id="{65E23554-6E11-401A-A220-1F336B05BC9B}"/>
              </a:ext>
            </a:extLst>
          </p:cNvPr>
          <p:cNvSpPr/>
          <p:nvPr/>
        </p:nvSpPr>
        <p:spPr>
          <a:xfrm>
            <a:off x="5434138" y="4467604"/>
            <a:ext cx="1384551" cy="110882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119" name="Frame 118">
            <a:extLst>
              <a:ext uri="{FF2B5EF4-FFF2-40B4-BE49-F238E27FC236}">
                <a16:creationId xmlns:a16="http://schemas.microsoft.com/office/drawing/2014/main" id="{6DDE75B1-D6D4-46BF-98A1-B3E29D1B61C6}"/>
              </a:ext>
            </a:extLst>
          </p:cNvPr>
          <p:cNvSpPr/>
          <p:nvPr/>
        </p:nvSpPr>
        <p:spPr>
          <a:xfrm>
            <a:off x="7775286" y="4475625"/>
            <a:ext cx="1384551" cy="10927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SoftMax layer</a:t>
            </a:r>
          </a:p>
        </p:txBody>
      </p:sp>
      <p:sp>
        <p:nvSpPr>
          <p:cNvPr id="120" name="Arrow: Up 119">
            <a:extLst>
              <a:ext uri="{FF2B5EF4-FFF2-40B4-BE49-F238E27FC236}">
                <a16:creationId xmlns:a16="http://schemas.microsoft.com/office/drawing/2014/main" id="{02E9ECFF-C43B-409B-BC81-6AC4F47AB535}"/>
              </a:ext>
            </a:extLst>
          </p:cNvPr>
          <p:cNvSpPr/>
          <p:nvPr/>
        </p:nvSpPr>
        <p:spPr>
          <a:xfrm rot="5400000">
            <a:off x="7188829" y="4480281"/>
            <a:ext cx="225779" cy="9471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Arrow: Up 120">
            <a:extLst>
              <a:ext uri="{FF2B5EF4-FFF2-40B4-BE49-F238E27FC236}">
                <a16:creationId xmlns:a16="http://schemas.microsoft.com/office/drawing/2014/main" id="{EFE29D09-AF0D-45C2-BA65-85820A206F05}"/>
              </a:ext>
            </a:extLst>
          </p:cNvPr>
          <p:cNvSpPr/>
          <p:nvPr/>
        </p:nvSpPr>
        <p:spPr>
          <a:xfrm>
            <a:off x="8329166" y="4123714"/>
            <a:ext cx="349745" cy="3275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7649B2F7-CE5E-494B-8473-A50E7F117A4C}"/>
              </a:ext>
            </a:extLst>
          </p:cNvPr>
          <p:cNvSpPr/>
          <p:nvPr/>
        </p:nvSpPr>
        <p:spPr>
          <a:xfrm>
            <a:off x="7620853" y="3342479"/>
            <a:ext cx="1693415" cy="7812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3838"/>
                </a:solidFill>
                <a:latin typeface="PT Serif" panose="020A0603040505020204" pitchFamily="18" charset="0"/>
              </a:rPr>
              <a:t>T</a:t>
            </a:r>
            <a:r>
              <a:rPr lang="en-US" b="0" i="0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arget decoded sequence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3" name="Arrow: Up 122">
            <a:extLst>
              <a:ext uri="{FF2B5EF4-FFF2-40B4-BE49-F238E27FC236}">
                <a16:creationId xmlns:a16="http://schemas.microsoft.com/office/drawing/2014/main" id="{E56D44DB-4F59-4D01-9832-4FB0C3DAD829}"/>
              </a:ext>
            </a:extLst>
          </p:cNvPr>
          <p:cNvSpPr/>
          <p:nvPr/>
        </p:nvSpPr>
        <p:spPr>
          <a:xfrm rot="5400000">
            <a:off x="2264788" y="4531367"/>
            <a:ext cx="269782" cy="13735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Arrow: Up 123">
            <a:extLst>
              <a:ext uri="{FF2B5EF4-FFF2-40B4-BE49-F238E27FC236}">
                <a16:creationId xmlns:a16="http://schemas.microsoft.com/office/drawing/2014/main" id="{F55A69E7-4D14-4A66-809E-1849816FA7B3}"/>
              </a:ext>
            </a:extLst>
          </p:cNvPr>
          <p:cNvSpPr/>
          <p:nvPr/>
        </p:nvSpPr>
        <p:spPr>
          <a:xfrm rot="5400000">
            <a:off x="2267482" y="4021967"/>
            <a:ext cx="288006" cy="13499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D05B4B6-C96B-447A-B971-061A0984E7A1}"/>
              </a:ext>
            </a:extLst>
          </p:cNvPr>
          <p:cNvSpPr/>
          <p:nvPr/>
        </p:nvSpPr>
        <p:spPr>
          <a:xfrm>
            <a:off x="191641" y="4382576"/>
            <a:ext cx="1508095" cy="1368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ENCODER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F164CC1-3602-4C07-9231-95EF79DC0947}"/>
              </a:ext>
            </a:extLst>
          </p:cNvPr>
          <p:cNvSpPr txBox="1"/>
          <p:nvPr/>
        </p:nvSpPr>
        <p:spPr>
          <a:xfrm>
            <a:off x="2119947" y="4162829"/>
            <a:ext cx="38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sz="900" dirty="0"/>
              <a:t>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8D823E1-EDB8-49CC-9D4B-447B2B32489B}"/>
              </a:ext>
            </a:extLst>
          </p:cNvPr>
          <p:cNvSpPr txBox="1"/>
          <p:nvPr/>
        </p:nvSpPr>
        <p:spPr>
          <a:xfrm>
            <a:off x="2053110" y="5412349"/>
            <a:ext cx="381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900" dirty="0"/>
              <a:t>s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537B6B4-750A-4D0C-B953-85FA7B7DAD85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3001850" y="2601929"/>
            <a:ext cx="4952" cy="114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058A826-A6EA-47F5-99A7-027F642CF976}"/>
              </a:ext>
            </a:extLst>
          </p:cNvPr>
          <p:cNvCxnSpPr>
            <a:cxnSpLocks/>
            <a:endCxn id="50" idx="4"/>
          </p:cNvCxnSpPr>
          <p:nvPr/>
        </p:nvCxnSpPr>
        <p:spPr>
          <a:xfrm flipV="1">
            <a:off x="5212572" y="3468227"/>
            <a:ext cx="11321" cy="280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5E7DA60-E77F-4ED8-9CB8-DFE73B1C608B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7478365" y="2590216"/>
            <a:ext cx="5999" cy="553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1B0CCCF8-070D-4D01-AF2B-D57A7DC52519}"/>
              </a:ext>
            </a:extLst>
          </p:cNvPr>
          <p:cNvSpPr txBox="1"/>
          <p:nvPr/>
        </p:nvSpPr>
        <p:spPr>
          <a:xfrm>
            <a:off x="4544157" y="663374"/>
            <a:ext cx="170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ENCODER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D7D2189-6A3B-441F-B31D-E46C8FB13B6D}"/>
              </a:ext>
            </a:extLst>
          </p:cNvPr>
          <p:cNvSpPr txBox="1"/>
          <p:nvPr/>
        </p:nvSpPr>
        <p:spPr>
          <a:xfrm>
            <a:off x="5102864" y="5510767"/>
            <a:ext cx="3226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sz="1800" dirty="0"/>
              <a:t>s-Hidden state</a:t>
            </a:r>
          </a:p>
          <a:p>
            <a:r>
              <a:rPr lang="en-US" dirty="0"/>
              <a:t>Cs-Cell state</a:t>
            </a:r>
          </a:p>
          <a:p>
            <a:r>
              <a:rPr lang="en-US" sz="1800" dirty="0" err="1"/>
              <a:t>Eo</a:t>
            </a:r>
            <a:r>
              <a:rPr lang="en-US" sz="1800" dirty="0"/>
              <a:t>-Encoder output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AEC8D32-5FA6-4522-8A8B-93319CFB0A00}"/>
              </a:ext>
            </a:extLst>
          </p:cNvPr>
          <p:cNvSpPr txBox="1"/>
          <p:nvPr/>
        </p:nvSpPr>
        <p:spPr>
          <a:xfrm>
            <a:off x="4147918" y="1569636"/>
            <a:ext cx="38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sz="900" dirty="0"/>
              <a:t>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E5975E6-1F65-45AE-BF2C-01F995139257}"/>
              </a:ext>
            </a:extLst>
          </p:cNvPr>
          <p:cNvSpPr txBox="1"/>
          <p:nvPr/>
        </p:nvSpPr>
        <p:spPr>
          <a:xfrm>
            <a:off x="1757842" y="1531485"/>
            <a:ext cx="38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sz="900" dirty="0"/>
              <a:t>s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D4D6950-6C0E-4A3A-8CC9-B7C6BF9B7DDC}"/>
              </a:ext>
            </a:extLst>
          </p:cNvPr>
          <p:cNvSpPr txBox="1"/>
          <p:nvPr/>
        </p:nvSpPr>
        <p:spPr>
          <a:xfrm>
            <a:off x="8297629" y="1468536"/>
            <a:ext cx="38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sz="900" dirty="0"/>
              <a:t>s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23A6A50-7738-4A8A-9F0E-80CBB04E80E3}"/>
              </a:ext>
            </a:extLst>
          </p:cNvPr>
          <p:cNvSpPr txBox="1"/>
          <p:nvPr/>
        </p:nvSpPr>
        <p:spPr>
          <a:xfrm>
            <a:off x="8366822" y="2613308"/>
            <a:ext cx="366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900" dirty="0"/>
              <a:t>s</a:t>
            </a:r>
          </a:p>
        </p:txBody>
      </p:sp>
      <p:sp>
        <p:nvSpPr>
          <p:cNvPr id="63" name="Footer Placeholder 3">
            <a:extLst>
              <a:ext uri="{FF2B5EF4-FFF2-40B4-BE49-F238E27FC236}">
                <a16:creationId xmlns:a16="http://schemas.microsoft.com/office/drawing/2014/main" id="{C723D7E2-9CBE-4360-B349-3CDFA87C218A}"/>
              </a:ext>
            </a:extLst>
          </p:cNvPr>
          <p:cNvSpPr txBox="1">
            <a:spLocks/>
          </p:cNvSpPr>
          <p:nvPr/>
        </p:nvSpPr>
        <p:spPr>
          <a:xfrm>
            <a:off x="4955825" y="6398380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Fig: Encoder-Decoder Circuit architecture</a:t>
            </a:r>
          </a:p>
        </p:txBody>
      </p:sp>
    </p:spTree>
    <p:extLst>
      <p:ext uri="{BB962C8B-B14F-4D97-AF65-F5344CB8AC3E}">
        <p14:creationId xmlns:p14="http://schemas.microsoft.com/office/powerpoint/2010/main" val="2275362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2C94-AB98-4DAF-BFF5-C68F2C38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493"/>
            <a:ext cx="8596668" cy="748684"/>
          </a:xfrm>
        </p:spPr>
        <p:txBody>
          <a:bodyPr/>
          <a:lstStyle/>
          <a:p>
            <a:r>
              <a:rPr lang="en-US" dirty="0" err="1"/>
              <a:t>FrameWork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6184C-2DB1-42BB-8461-D49E278C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6141"/>
            <a:ext cx="8596668" cy="4745222"/>
          </a:xfrm>
        </p:spPr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Tensor Flow</a:t>
            </a:r>
          </a:p>
          <a:p>
            <a:r>
              <a:rPr lang="en-US" dirty="0"/>
              <a:t>Tensor Flow Lite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GPU used for validation is NVIDIA Tesla K80 GPU with Google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Colab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CD2BF-8835-4268-A62B-BF0DC34C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ICACET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01832-5D8B-4F55-9DE9-13337410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E60F-0EE8-44A8-A5AC-90903C4F3BE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CE054-A3F8-465D-B83E-E80704C1E192}"/>
              </a:ext>
            </a:extLst>
          </p:cNvPr>
          <p:cNvSpPr txBox="1"/>
          <p:nvPr/>
        </p:nvSpPr>
        <p:spPr>
          <a:xfrm>
            <a:off x="1411549" y="2902042"/>
            <a:ext cx="2805344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Main Packages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PyAudio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SpeechRecognition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gTTS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(Google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Translate’s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Text-to-Speech API)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Gensim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Natural Language Toolkit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972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7AFA-38B7-47A3-97B9-16B16200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34" y="56944"/>
            <a:ext cx="8596668" cy="644732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CF4F3-4D52-4F87-8261-C8C4DB06B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ICACET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08F1E-BF6E-4CFA-9CBC-813A798A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E60F-0EE8-44A8-A5AC-90903C4F3BE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BA675CFB-C6E5-465B-9948-534D9E9F2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316" y="2288968"/>
            <a:ext cx="7690309" cy="3860102"/>
          </a:xfrm>
          <a:prstGeom prst="rect">
            <a:avLst/>
          </a:prstGeom>
        </p:spPr>
      </p:pic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D73941C3-F1C9-4B71-A8FC-394E7380D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71161"/>
              </p:ext>
            </p:extLst>
          </p:nvPr>
        </p:nvGraphicFramePr>
        <p:xfrm>
          <a:off x="540292" y="825604"/>
          <a:ext cx="401760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574">
                  <a:extLst>
                    <a:ext uri="{9D8B030D-6E8A-4147-A177-3AD203B41FA5}">
                      <a16:colId xmlns:a16="http://schemas.microsoft.com/office/drawing/2014/main" val="3894401868"/>
                    </a:ext>
                  </a:extLst>
                </a:gridCol>
                <a:gridCol w="2863033">
                  <a:extLst>
                    <a:ext uri="{9D8B030D-6E8A-4147-A177-3AD203B41FA5}">
                      <a16:colId xmlns:a16="http://schemas.microsoft.com/office/drawing/2014/main" val="3631142967"/>
                    </a:ext>
                  </a:extLst>
                </a:gridCol>
              </a:tblGrid>
              <a:tr h="3246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 Captioning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408202"/>
                  </a:ext>
                </a:extLst>
              </a:tr>
              <a:tr h="329123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11483"/>
                  </a:ext>
                </a:extLst>
              </a:tr>
              <a:tr h="329123">
                <a:tc>
                  <a:txBody>
                    <a:bodyPr/>
                    <a:lstStyle/>
                    <a:p>
                      <a:r>
                        <a:rPr lang="en-US" dirty="0"/>
                        <a:t>Size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671563"/>
                  </a:ext>
                </a:extLst>
              </a:tr>
              <a:tr h="568075">
                <a:tc>
                  <a:txBody>
                    <a:bodyPr/>
                    <a:lstStyle/>
                    <a:p>
                      <a:r>
                        <a:rPr lang="en-US" dirty="0"/>
                        <a:t>Release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94525"/>
                  </a:ext>
                </a:extLst>
              </a:tr>
              <a:tr h="329123"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 + English Caption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624440"/>
                  </a:ext>
                </a:extLst>
              </a:tr>
              <a:tr h="568075">
                <a:tc>
                  <a:txBody>
                    <a:bodyPr/>
                    <a:lstStyle/>
                    <a:p>
                      <a:r>
                        <a:rPr lang="en-US" dirty="0"/>
                        <a:t>BLEU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028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374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ED545-C725-4273-9D11-4CC5AA570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ICACET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11CAC-801E-4666-A620-872AA40B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E60F-0EE8-44A8-A5AC-90903C4F3BE6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6846A3BC-7C84-4F40-A72B-36025CF32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195229"/>
              </p:ext>
            </p:extLst>
          </p:nvPr>
        </p:nvGraphicFramePr>
        <p:xfrm>
          <a:off x="2752848" y="1032490"/>
          <a:ext cx="5418666" cy="481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44808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82826327"/>
                    </a:ext>
                  </a:extLst>
                </a:gridCol>
              </a:tblGrid>
              <a:tr h="5508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 –   Malayalam Translation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24574"/>
                  </a:ext>
                </a:extLst>
              </a:tr>
              <a:tr h="426725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 Genome Malayalam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844232"/>
                  </a:ext>
                </a:extLst>
              </a:tr>
              <a:tr h="426725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Training- 29k</a:t>
                      </a:r>
                    </a:p>
                    <a:p>
                      <a:r>
                        <a:rPr lang="en-US" dirty="0"/>
                        <a:t>Testing-1 k</a:t>
                      </a:r>
                    </a:p>
                    <a:p>
                      <a:r>
                        <a:rPr lang="en-US" dirty="0"/>
                        <a:t>Validation-1.6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0536"/>
                  </a:ext>
                </a:extLst>
              </a:tr>
              <a:tr h="426725">
                <a:tc>
                  <a:txBody>
                    <a:bodyPr/>
                    <a:lstStyle/>
                    <a:p>
                      <a:r>
                        <a:rPr lang="en-US" dirty="0"/>
                        <a:t>Release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734847"/>
                  </a:ext>
                </a:extLst>
              </a:tr>
              <a:tr h="426725"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Images+English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captions+Malayalam</a:t>
                      </a:r>
                      <a:r>
                        <a:rPr lang="en-US" dirty="0"/>
                        <a:t> captions(reference)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026541"/>
                  </a:ext>
                </a:extLst>
              </a:tr>
              <a:tr h="426725">
                <a:tc>
                  <a:txBody>
                    <a:bodyPr/>
                    <a:lstStyle/>
                    <a:p>
                      <a:r>
                        <a:rPr lang="en-US" dirty="0"/>
                        <a:t>Competition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 Challenge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33727"/>
                  </a:ext>
                </a:extLst>
              </a:tr>
              <a:tr h="426725">
                <a:tc>
                  <a:txBody>
                    <a:bodyPr/>
                    <a:lstStyle/>
                    <a:p>
                      <a:r>
                        <a:rPr lang="en-US" dirty="0"/>
                        <a:t>Root </a:t>
                      </a:r>
                      <a:r>
                        <a:rPr lang="en-US" dirty="0" err="1"/>
                        <a:t>Datset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Coco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082465"/>
                  </a:ext>
                </a:extLst>
              </a:tr>
              <a:tr h="426725">
                <a:tc>
                  <a:txBody>
                    <a:bodyPr/>
                    <a:lstStyle/>
                    <a:p>
                      <a:r>
                        <a:rPr lang="en-US" dirty="0"/>
                        <a:t>BLEU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43033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7BCB9C06-8D36-41A9-8407-EA872E9C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9" y="376338"/>
            <a:ext cx="8596668" cy="644732"/>
          </a:xfrm>
        </p:spPr>
        <p:txBody>
          <a:bodyPr>
            <a:normAutofit/>
          </a:bodyPr>
          <a:lstStyle/>
          <a:p>
            <a:r>
              <a:rPr lang="en-US" dirty="0"/>
              <a:t>Multimodal Machine Translation-Results</a:t>
            </a:r>
          </a:p>
        </p:txBody>
      </p:sp>
    </p:spTree>
    <p:extLst>
      <p:ext uri="{BB962C8B-B14F-4D97-AF65-F5344CB8AC3E}">
        <p14:creationId xmlns:p14="http://schemas.microsoft.com/office/powerpoint/2010/main" val="945836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BDB39-1A70-472A-A62A-A819A7F3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015" y="193696"/>
            <a:ext cx="8596668" cy="567992"/>
          </a:xfrm>
        </p:spPr>
        <p:txBody>
          <a:bodyPr>
            <a:normAutofit fontScale="90000"/>
          </a:bodyPr>
          <a:lstStyle/>
          <a:p>
            <a:r>
              <a:rPr lang="en-US" dirty="0"/>
              <a:t>Multimodal Machine Translation-Results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03B14-DC21-468E-B9DB-E87649D2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ICACET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54726-F66B-40B3-8F1E-994B6928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E60F-0EE8-44A8-A5AC-90903C4F3BE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D06943-32E4-4D9A-90C1-DDBCF41A9975}"/>
              </a:ext>
            </a:extLst>
          </p:cNvPr>
          <p:cNvSpPr/>
          <p:nvPr/>
        </p:nvSpPr>
        <p:spPr>
          <a:xfrm>
            <a:off x="254430" y="897761"/>
            <a:ext cx="5255340" cy="5445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highlight>
                  <a:srgbClr val="000000"/>
                </a:highlight>
              </a:rPr>
              <a:t>BEST CASE</a:t>
            </a:r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823D1B-8BAD-44FA-8E69-0D69681EEE10}"/>
              </a:ext>
            </a:extLst>
          </p:cNvPr>
          <p:cNvSpPr/>
          <p:nvPr/>
        </p:nvSpPr>
        <p:spPr>
          <a:xfrm>
            <a:off x="5650215" y="897761"/>
            <a:ext cx="5160660" cy="5367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  <a:p>
            <a:pPr algn="ctr"/>
            <a:endParaRPr lang="en-US" dirty="0">
              <a:highlight>
                <a:srgbClr val="000000"/>
              </a:highlight>
            </a:endParaRPr>
          </a:p>
          <a:p>
            <a:pPr algn="ctr"/>
            <a:endParaRPr lang="en-US" dirty="0">
              <a:highlight>
                <a:srgbClr val="000000"/>
              </a:highlight>
            </a:endParaRPr>
          </a:p>
          <a:p>
            <a:pPr algn="ctr"/>
            <a:endParaRPr lang="en-US" dirty="0">
              <a:highlight>
                <a:srgbClr val="000000"/>
              </a:highlight>
            </a:endParaRPr>
          </a:p>
          <a:p>
            <a:pPr algn="ctr"/>
            <a:endParaRPr lang="en-US" dirty="0">
              <a:highlight>
                <a:srgbClr val="000000"/>
              </a:highlight>
            </a:endParaRPr>
          </a:p>
          <a:p>
            <a:pPr algn="ctr"/>
            <a:endParaRPr lang="en-US" dirty="0">
              <a:highlight>
                <a:srgbClr val="000000"/>
              </a:highlight>
            </a:endParaRPr>
          </a:p>
          <a:p>
            <a:pPr algn="ctr"/>
            <a:endParaRPr lang="en-US" dirty="0">
              <a:highlight>
                <a:srgbClr val="000000"/>
              </a:highlight>
            </a:endParaRPr>
          </a:p>
          <a:p>
            <a:pPr algn="ctr"/>
            <a:endParaRPr lang="en-US" dirty="0">
              <a:highlight>
                <a:srgbClr val="000000"/>
              </a:highlight>
            </a:endParaRPr>
          </a:p>
          <a:p>
            <a:pPr algn="ctr"/>
            <a:endParaRPr lang="en-US" dirty="0">
              <a:highlight>
                <a:srgbClr val="000000"/>
              </a:highlight>
            </a:endParaRPr>
          </a:p>
          <a:p>
            <a:pPr algn="ctr"/>
            <a:endParaRPr lang="en-US" dirty="0">
              <a:highlight>
                <a:srgbClr val="000000"/>
              </a:highlight>
            </a:endParaRPr>
          </a:p>
          <a:p>
            <a:pPr algn="ctr"/>
            <a:r>
              <a:rPr lang="en-US" b="1" dirty="0">
                <a:highlight>
                  <a:srgbClr val="000000"/>
                </a:highlight>
              </a:rPr>
              <a:t>WORST CASE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F5C0551-B004-40C1-988D-00D3D843F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50" y="2486025"/>
            <a:ext cx="4932119" cy="3697553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BD7E70EE-8200-439C-91B5-92ED57D54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29" y="2486025"/>
            <a:ext cx="4959942" cy="369755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08CA645-A90C-474D-8896-B232D5AC3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149014"/>
              </p:ext>
            </p:extLst>
          </p:nvPr>
        </p:nvGraphicFramePr>
        <p:xfrm>
          <a:off x="476918" y="1098355"/>
          <a:ext cx="132499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993">
                  <a:extLst>
                    <a:ext uri="{9D8B030D-6E8A-4147-A177-3AD203B41FA5}">
                      <a16:colId xmlns:a16="http://schemas.microsoft.com/office/drawing/2014/main" val="3836531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BLEU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477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29631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A2D17B6-CE16-468F-B56C-FA356E1E7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12202"/>
              </p:ext>
            </p:extLst>
          </p:nvPr>
        </p:nvGraphicFramePr>
        <p:xfrm>
          <a:off x="5856303" y="1098355"/>
          <a:ext cx="132499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993">
                  <a:extLst>
                    <a:ext uri="{9D8B030D-6E8A-4147-A177-3AD203B41FA5}">
                      <a16:colId xmlns:a16="http://schemas.microsoft.com/office/drawing/2014/main" val="26808619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BLEU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034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28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167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4FA2-1E81-42A9-A0D1-00E1353A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0206"/>
            <a:ext cx="8596668" cy="1156419"/>
          </a:xfrm>
        </p:spPr>
        <p:txBody>
          <a:bodyPr/>
          <a:lstStyle/>
          <a:p>
            <a:r>
              <a:rPr lang="en-US" dirty="0"/>
              <a:t>Conclusions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18904-573B-4590-B289-A3FE4F9F8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50880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/>
              <a:t>Developed a Bilingual assistive vision aid that can convert captions from English to Malayalam using Multimodal machine Translation Techniques</a:t>
            </a:r>
          </a:p>
          <a:p>
            <a:r>
              <a:rPr lang="en-US" sz="2400" dirty="0"/>
              <a:t>This device is affordable and can produce translations on real time.</a:t>
            </a:r>
          </a:p>
          <a:p>
            <a:r>
              <a:rPr lang="en-US" sz="2400" dirty="0"/>
              <a:t>Structural Divergence and Morphological divergence can be solved using MMT Models.</a:t>
            </a:r>
          </a:p>
          <a:p>
            <a:r>
              <a:rPr lang="en-US" sz="2400" dirty="0"/>
              <a:t>This methods can apply on  smart devices like travel aid</a:t>
            </a:r>
          </a:p>
          <a:p>
            <a:r>
              <a:rPr lang="en-US" sz="2400" dirty="0"/>
              <a:t>A multilingual device can be formed by incorporating more language models.</a:t>
            </a:r>
          </a:p>
          <a:p>
            <a:r>
              <a:rPr lang="en-US" sz="2400" dirty="0"/>
              <a:t>Performance can be improved by incorporating more modalities like </a:t>
            </a:r>
            <a:r>
              <a:rPr lang="en-US" sz="2400" dirty="0" err="1"/>
              <a:t>Speech,Video</a:t>
            </a:r>
            <a:r>
              <a:rPr lang="en-US" sz="24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B2460-5A7F-4854-9946-B9A343DA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ICACET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0AD6C-B626-4941-9A6D-B67BB640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E60F-0EE8-44A8-A5AC-90903C4F3BE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703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34E6-D4A8-43A6-807F-43CF05ADA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943"/>
            <a:ext cx="8596668" cy="759695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E9D1F-7554-4C84-BCEF-494D1B985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8"/>
            <a:ext cx="8596668" cy="529841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[1] Mohammad O. A.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Aqel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et al. “Review of Recent Research Trends in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AssistiveTechnologies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Rehabilitation”. In:2019 International Conference on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PromisingElectronic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Technologies (ICPET). 2019, pp. 16–21.doi: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10.1109/ICPET.2019.00011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[2] Peter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Ackland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Serge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Resnikoff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and Rupert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Bourne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“World blindness and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visualimpairment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despite many successes, the problem is growing”.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In:Community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Eye Health30.100 (2017), p. 71.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[5] Raj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Dabre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Chenhui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Chu, and Anoop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Kunchukuttan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“A Survey of Multilingual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NeuralMachine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Translation”.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In:ACM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Comput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Surv.53.5 (Sept. 2020).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issn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0360-0300.doi: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10.1145/3406095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[6] Ding Liu et al. “A Survey of Low Resource Neural Machine Translation”. In:2019 4thInternational Conference on Mechanical, Control and Computer Engineering (ICMCCE).2019, pp. 39–393.doi: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10.1109/ICMCCE48743.2019.00017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[7]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Alexy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Bhowmick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Shyamanta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Hazarika. “An insight into assistive technology for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thevisually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impaired and blind people: state-of-the-art and future trends”.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In:Journal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onMultimodal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User Interfaces11 (Jan. 2017), pp. 1–24.doi: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10.1007/s12193-016-0235-6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[8]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Muiz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Ahmed Khan et al. “An AI-Based Visual Aid With Integrated Reading Assistant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forthe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Completely Blind”.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In:IEEE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Transactions on Human-Machine Systems50.6 (2020),pp. 507–517.doi: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10.1109/THMS.2020.3027534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ECAA34-049A-42E0-96F2-CFC74969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ICACET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6CA3F-04DD-4082-8BC3-A5639B51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E60F-0EE8-44A8-A5AC-90903C4F3BE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06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7E9E-6C82-4AB7-991B-C5BBAA56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9604"/>
            <a:ext cx="8596668" cy="805788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BD66-AA35-46A0-8C77-03E2ACBD2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16873"/>
            <a:ext cx="8596668" cy="489836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3100" dirty="0">
                <a:solidFill>
                  <a:srgbClr val="000000"/>
                </a:solidFill>
                <a:latin typeface="Arial" panose="020B0604020202020204" pitchFamily="34" charset="0"/>
              </a:rPr>
              <a:t>[ 9] Chetan </a:t>
            </a:r>
            <a:r>
              <a:rPr 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Amritkar</a:t>
            </a:r>
            <a:r>
              <a:rPr lang="en-US" sz="3100" dirty="0">
                <a:solidFill>
                  <a:srgbClr val="000000"/>
                </a:solidFill>
                <a:latin typeface="Arial" panose="020B0604020202020204" pitchFamily="34" charset="0"/>
              </a:rPr>
              <a:t> and Vaishali </a:t>
            </a:r>
            <a:r>
              <a:rPr 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Jabade</a:t>
            </a:r>
            <a:r>
              <a:rPr lang="en-US" sz="3100" dirty="0">
                <a:solidFill>
                  <a:srgbClr val="000000"/>
                </a:solidFill>
                <a:latin typeface="Arial" panose="020B0604020202020204" pitchFamily="34" charset="0"/>
              </a:rPr>
              <a:t>. “Image Caption Generation Using Deep </a:t>
            </a:r>
            <a:r>
              <a:rPr 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LearningTechnique</a:t>
            </a:r>
            <a:r>
              <a:rPr lang="en-US" sz="3100" dirty="0">
                <a:solidFill>
                  <a:srgbClr val="000000"/>
                </a:solidFill>
                <a:latin typeface="Arial" panose="020B0604020202020204" pitchFamily="34" charset="0"/>
              </a:rPr>
              <a:t>”. In:2018 Fourth International Conference on Computing </a:t>
            </a:r>
            <a:r>
              <a:rPr 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CommunicationControl</a:t>
            </a:r>
            <a:r>
              <a:rPr lang="en-US" sz="3100" dirty="0">
                <a:solidFill>
                  <a:srgbClr val="000000"/>
                </a:solidFill>
                <a:latin typeface="Arial" panose="020B0604020202020204" pitchFamily="34" charset="0"/>
              </a:rPr>
              <a:t> and Automation (ICCUBEA). 2018, pp. 1–4.doi:10.1109/ICCUBEA.2018.8697360</a:t>
            </a:r>
          </a:p>
          <a:p>
            <a:r>
              <a:rPr lang="en-US" sz="3100" dirty="0">
                <a:solidFill>
                  <a:srgbClr val="000000"/>
                </a:solidFill>
                <a:latin typeface="Arial" panose="020B0604020202020204" pitchFamily="34" charset="0"/>
              </a:rPr>
              <a:t>[10] </a:t>
            </a:r>
            <a:r>
              <a:rPr 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Amey</a:t>
            </a:r>
            <a:r>
              <a:rPr lang="en-US" sz="31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Hengle</a:t>
            </a:r>
            <a:r>
              <a:rPr lang="en-US" sz="3100" dirty="0">
                <a:solidFill>
                  <a:srgbClr val="000000"/>
                </a:solidFill>
                <a:latin typeface="Arial" panose="020B0604020202020204" pitchFamily="34" charset="0"/>
              </a:rPr>
              <a:t> et al. “Smart Cap: A Deep Learning and IoT Based Assistant for the </a:t>
            </a:r>
            <a:r>
              <a:rPr 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VisuallyImpaired</a:t>
            </a:r>
            <a:r>
              <a:rPr lang="en-US" sz="3100" dirty="0">
                <a:solidFill>
                  <a:srgbClr val="000000"/>
                </a:solidFill>
                <a:latin typeface="Arial" panose="020B0604020202020204" pitchFamily="34" charset="0"/>
              </a:rPr>
              <a:t>”. In:2020 Third International Conference on Smart Systems and </a:t>
            </a:r>
            <a:r>
              <a:rPr 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InventiveTechnology</a:t>
            </a:r>
            <a:r>
              <a:rPr lang="en-US" sz="3100" dirty="0">
                <a:solidFill>
                  <a:srgbClr val="000000"/>
                </a:solidFill>
                <a:latin typeface="Arial" panose="020B0604020202020204" pitchFamily="34" charset="0"/>
              </a:rPr>
              <a:t> (ICSSIT). 2020, pp. 1109–1116.doi:10.1109/ICSSIT48917.2020.9214140</a:t>
            </a:r>
          </a:p>
          <a:p>
            <a:r>
              <a:rPr lang="en-US" sz="3100" dirty="0">
                <a:solidFill>
                  <a:srgbClr val="000000"/>
                </a:solidFill>
                <a:latin typeface="Arial" panose="020B0604020202020204" pitchFamily="34" charset="0"/>
              </a:rPr>
              <a:t>[11] A. </a:t>
            </a:r>
            <a:r>
              <a:rPr 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Karmel</a:t>
            </a:r>
            <a:r>
              <a:rPr lang="en-US" sz="3100" dirty="0">
                <a:solidFill>
                  <a:srgbClr val="000000"/>
                </a:solidFill>
                <a:latin typeface="Arial" panose="020B0604020202020204" pitchFamily="34" charset="0"/>
              </a:rPr>
              <a:t> et al. “IoT based Assistive Device for Deaf, Dumb and Blind People”. </a:t>
            </a:r>
            <a:r>
              <a:rPr 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In:Procedia</a:t>
            </a:r>
            <a:r>
              <a:rPr lang="en-US" sz="31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Comput</a:t>
            </a:r>
            <a:r>
              <a:rPr lang="en-US" sz="3100" dirty="0">
                <a:solidFill>
                  <a:srgbClr val="000000"/>
                </a:solidFill>
                <a:latin typeface="Arial" panose="020B0604020202020204" pitchFamily="34" charset="0"/>
              </a:rPr>
              <a:t>. Sci.165 (Jan. 2019), pp. 259–269.issn: 1877-0509.doi:10.1016/j.procs.2020.01.080</a:t>
            </a:r>
          </a:p>
          <a:p>
            <a:r>
              <a:rPr lang="en-US" sz="3100" dirty="0">
                <a:solidFill>
                  <a:srgbClr val="000000"/>
                </a:solidFill>
                <a:latin typeface="Arial" panose="020B0604020202020204" pitchFamily="34" charset="0"/>
              </a:rPr>
              <a:t>[12] </a:t>
            </a:r>
            <a:r>
              <a:rPr 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Iacer</a:t>
            </a:r>
            <a:r>
              <a:rPr lang="en-US" sz="3100" dirty="0">
                <a:solidFill>
                  <a:srgbClr val="000000"/>
                </a:solidFill>
                <a:latin typeface="Arial" panose="020B0604020202020204" pitchFamily="34" charset="0"/>
              </a:rPr>
              <a:t> Calixto, </a:t>
            </a:r>
            <a:r>
              <a:rPr 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Qun</a:t>
            </a:r>
            <a:r>
              <a:rPr lang="en-US" sz="3100" dirty="0">
                <a:solidFill>
                  <a:srgbClr val="000000"/>
                </a:solidFill>
                <a:latin typeface="Arial" panose="020B0604020202020204" pitchFamily="34" charset="0"/>
              </a:rPr>
              <a:t> Liu, and Nick Campbell. “Doubly-Attentive Decoder for Multi-modal Neural Machine Translation”. </a:t>
            </a:r>
            <a:r>
              <a:rPr 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In:Proceedings</a:t>
            </a:r>
            <a:r>
              <a:rPr lang="en-US" sz="3100" dirty="0">
                <a:solidFill>
                  <a:srgbClr val="000000"/>
                </a:solidFill>
                <a:latin typeface="Arial" panose="020B0604020202020204" pitchFamily="34" charset="0"/>
              </a:rPr>
              <a:t> of the 55th Annual Meeting of </a:t>
            </a:r>
            <a:r>
              <a:rPr 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theAssociation</a:t>
            </a:r>
            <a:r>
              <a:rPr lang="en-US" sz="3100" dirty="0">
                <a:solidFill>
                  <a:srgbClr val="000000"/>
                </a:solidFill>
                <a:latin typeface="Arial" panose="020B0604020202020204" pitchFamily="34" charset="0"/>
              </a:rPr>
              <a:t> for Computational Linguistics (Volume 1: Long Papers). Vancouver, </a:t>
            </a:r>
            <a:r>
              <a:rPr 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Canada:Association</a:t>
            </a:r>
            <a:r>
              <a:rPr lang="en-US" sz="3100" dirty="0">
                <a:solidFill>
                  <a:srgbClr val="000000"/>
                </a:solidFill>
                <a:latin typeface="Arial" panose="020B0604020202020204" pitchFamily="34" charset="0"/>
              </a:rPr>
              <a:t> for Computational Linguistics, July 2017, pp. 1913–1924.doi:10.18653/v1/P17-1175</a:t>
            </a:r>
          </a:p>
          <a:p>
            <a:r>
              <a:rPr lang="en-US" sz="3100" dirty="0">
                <a:solidFill>
                  <a:srgbClr val="000000"/>
                </a:solidFill>
                <a:latin typeface="Arial" panose="020B0604020202020204" pitchFamily="34" charset="0"/>
              </a:rPr>
              <a:t>[13] </a:t>
            </a:r>
            <a:r>
              <a:rPr 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Sahinur</a:t>
            </a:r>
            <a:r>
              <a:rPr lang="en-US" sz="31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Laskar</a:t>
            </a:r>
            <a:r>
              <a:rPr lang="en-US" sz="3100" dirty="0">
                <a:solidFill>
                  <a:srgbClr val="000000"/>
                </a:solidFill>
                <a:latin typeface="Arial" panose="020B0604020202020204" pitchFamily="34" charset="0"/>
              </a:rPr>
              <a:t> et </a:t>
            </a:r>
            <a:r>
              <a:rPr 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al.English</a:t>
            </a:r>
            <a:r>
              <a:rPr lang="en-US" sz="3100" dirty="0">
                <a:solidFill>
                  <a:srgbClr val="000000"/>
                </a:solidFill>
                <a:latin typeface="Arial" panose="020B0604020202020204" pitchFamily="34" charset="0"/>
              </a:rPr>
              <a:t> to Hindi Multi-modal Neural Machine Translation and </a:t>
            </a:r>
            <a:r>
              <a:rPr 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HindiImage</a:t>
            </a:r>
            <a:r>
              <a:rPr lang="en-US" sz="3100" dirty="0">
                <a:solidFill>
                  <a:srgbClr val="000000"/>
                </a:solidFill>
                <a:latin typeface="Arial" panose="020B0604020202020204" pitchFamily="34" charset="0"/>
              </a:rPr>
              <a:t> Captioning. Nov. 2019.</a:t>
            </a:r>
          </a:p>
          <a:p>
            <a:r>
              <a:rPr lang="en-US" sz="3100" dirty="0">
                <a:solidFill>
                  <a:srgbClr val="000000"/>
                </a:solidFill>
                <a:latin typeface="Arial" panose="020B0604020202020204" pitchFamily="34" charset="0"/>
              </a:rPr>
              <a:t>[14] </a:t>
            </a:r>
            <a:r>
              <a:rPr 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Yuqing</a:t>
            </a:r>
            <a:r>
              <a:rPr lang="en-US" sz="3100" dirty="0">
                <a:solidFill>
                  <a:srgbClr val="000000"/>
                </a:solidFill>
                <a:latin typeface="Arial" panose="020B0604020202020204" pitchFamily="34" charset="0"/>
              </a:rPr>
              <a:t> Song et al. “Enhancing Neural Machine Translation with Dual-Side </a:t>
            </a:r>
            <a:r>
              <a:rPr 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MultimodalAwareness</a:t>
            </a:r>
            <a:r>
              <a:rPr lang="en-US" sz="3100" dirty="0">
                <a:solidFill>
                  <a:srgbClr val="000000"/>
                </a:solidFill>
                <a:latin typeface="Arial" panose="020B0604020202020204" pitchFamily="34" charset="0"/>
              </a:rPr>
              <a:t>”. </a:t>
            </a:r>
            <a:r>
              <a:rPr 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In:IEEE</a:t>
            </a:r>
            <a:r>
              <a:rPr lang="en-US" sz="3100" dirty="0">
                <a:solidFill>
                  <a:srgbClr val="000000"/>
                </a:solidFill>
                <a:latin typeface="Arial" panose="020B0604020202020204" pitchFamily="34" charset="0"/>
              </a:rPr>
              <a:t> Transactions on Multimedia(2021), pp. 1–1.doi:10.1109/TMM.2021.3092187.</a:t>
            </a:r>
          </a:p>
          <a:p>
            <a:r>
              <a:rPr lang="en-US" sz="3100" dirty="0">
                <a:solidFill>
                  <a:srgbClr val="000000"/>
                </a:solidFill>
                <a:latin typeface="Arial" panose="020B0604020202020204" pitchFamily="34" charset="0"/>
              </a:rPr>
              <a:t>[15] Kelvin Xu et al. “Show, Attend and Tell: Neural Image Caption Generation with </a:t>
            </a:r>
            <a:r>
              <a:rPr 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VisualAttention</a:t>
            </a:r>
            <a:r>
              <a:rPr lang="en-US" sz="3100" dirty="0">
                <a:solidFill>
                  <a:srgbClr val="000000"/>
                </a:solidFill>
                <a:latin typeface="Arial" panose="020B0604020202020204" pitchFamily="34" charset="0"/>
              </a:rPr>
              <a:t>”. </a:t>
            </a:r>
            <a:r>
              <a:rPr 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In:arXiv</a:t>
            </a:r>
            <a:r>
              <a:rPr lang="en-US" sz="3100" dirty="0">
                <a:solidFill>
                  <a:srgbClr val="000000"/>
                </a:solidFill>
                <a:latin typeface="Arial" panose="020B0604020202020204" pitchFamily="34" charset="0"/>
              </a:rPr>
              <a:t>(Feb. 2015). eprint:1502.03044.url:https://arxiv.org/abs/1502.03044v3.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9BD7D-D942-4A01-9005-F2B8B2C5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ICACET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DA737-3C23-4120-AADA-53DD6881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E60F-0EE8-44A8-A5AC-90903C4F3BE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2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002BC-DE8B-4EC5-BC89-0CDE140E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ICACET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87C97-8F21-4FC9-B9F6-ED589E57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E60F-0EE8-44A8-A5AC-90903C4F3BE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532D7-D520-482C-8D5C-333DB7843874}"/>
              </a:ext>
            </a:extLst>
          </p:cNvPr>
          <p:cNvSpPr txBox="1"/>
          <p:nvPr/>
        </p:nvSpPr>
        <p:spPr>
          <a:xfrm>
            <a:off x="1766657" y="2875002"/>
            <a:ext cx="79543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2629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7D8433-2349-4A1D-BC7F-48AD91CB6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dirty="0">
                <a:solidFill>
                  <a:schemeClr val="tx1"/>
                </a:solidFill>
              </a:rPr>
              <a:t>Problem Formulation</a:t>
            </a:r>
          </a:p>
          <a:p>
            <a:r>
              <a:rPr lang="en-US" dirty="0">
                <a:solidFill>
                  <a:schemeClr val="tx1"/>
                </a:solidFill>
              </a:rPr>
              <a:t>Objective</a:t>
            </a:r>
          </a:p>
          <a:p>
            <a:r>
              <a:rPr lang="en-US" dirty="0">
                <a:solidFill>
                  <a:schemeClr val="tx1"/>
                </a:solidFill>
              </a:rPr>
              <a:t>Methodology</a:t>
            </a:r>
          </a:p>
          <a:p>
            <a:r>
              <a:rPr lang="en-US" dirty="0">
                <a:solidFill>
                  <a:schemeClr val="tx1"/>
                </a:solidFill>
              </a:rPr>
              <a:t>Results and Discussions</a:t>
            </a:r>
          </a:p>
          <a:p>
            <a:r>
              <a:rPr lang="en-US" dirty="0">
                <a:solidFill>
                  <a:schemeClr val="tx1"/>
                </a:solidFill>
              </a:rPr>
              <a:t>Conclusions and future scope</a:t>
            </a:r>
          </a:p>
          <a:p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9D7E6-D5C8-45DF-B061-C178B01E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ICACET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E7BB2-B5F1-4C2E-8639-B992E3BF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E60F-0EE8-44A8-A5AC-90903C4F3BE6}" type="slidenum">
              <a:rPr lang="en-US" sz="1800" b="1" smtClean="0">
                <a:solidFill>
                  <a:schemeClr val="tx1"/>
                </a:solidFill>
              </a:rPr>
              <a:t>2</a:t>
            </a:fld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292E827-B88F-4A14-ABEA-8FD179FCDE22}"/>
              </a:ext>
            </a:extLst>
          </p:cNvPr>
          <p:cNvSpPr txBox="1">
            <a:spLocks/>
          </p:cNvSpPr>
          <p:nvPr/>
        </p:nvSpPr>
        <p:spPr>
          <a:xfrm>
            <a:off x="572559" y="60325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85011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7641-6D2A-4640-81F7-AF353F63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11" y="156238"/>
            <a:ext cx="8596668" cy="11754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5BB84-A32A-4F47-AF6B-D3161EF6D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1650"/>
            <a:ext cx="8596668" cy="48783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Around 250 million people around the world suffers due to vision loss.</a:t>
            </a:r>
          </a:p>
          <a:p>
            <a:r>
              <a:rPr lang="en-US" dirty="0">
                <a:solidFill>
                  <a:schemeClr val="tx1"/>
                </a:solidFill>
              </a:rPr>
              <a:t>Over 70 percent of the blind population lives in Multilingual developing countries.</a:t>
            </a:r>
          </a:p>
          <a:p>
            <a:r>
              <a:rPr lang="en-US" dirty="0">
                <a:solidFill>
                  <a:schemeClr val="tx1"/>
                </a:solidFill>
              </a:rPr>
              <a:t>India itself contributes 15% percent of the blind population.</a:t>
            </a:r>
          </a:p>
          <a:p>
            <a:r>
              <a:rPr lang="en-US" dirty="0">
                <a:solidFill>
                  <a:schemeClr val="tx1"/>
                </a:solidFill>
              </a:rPr>
              <a:t>A huge assortment of vision assistive gadgets are available in Market.</a:t>
            </a:r>
          </a:p>
          <a:p>
            <a:r>
              <a:rPr lang="en-US" dirty="0">
                <a:solidFill>
                  <a:schemeClr val="tx1"/>
                </a:solidFill>
              </a:rPr>
              <a:t>Major part of vision aids are customized for English speaking users. </a:t>
            </a:r>
          </a:p>
          <a:p>
            <a:r>
              <a:rPr lang="en-US" dirty="0">
                <a:solidFill>
                  <a:schemeClr val="tx1"/>
                </a:solidFill>
              </a:rPr>
              <a:t>People in multilingual developing countries often face hardship in using aids due to language barrier.</a:t>
            </a:r>
          </a:p>
          <a:p>
            <a:r>
              <a:rPr lang="en-US" dirty="0">
                <a:solidFill>
                  <a:schemeClr val="tx1"/>
                </a:solidFill>
              </a:rPr>
              <a:t>Some gadgets make use of Machine Translation API s  for customization. </a:t>
            </a:r>
          </a:p>
          <a:p>
            <a:r>
              <a:rPr lang="en-US" dirty="0">
                <a:solidFill>
                  <a:schemeClr val="tx1"/>
                </a:solidFill>
              </a:rPr>
              <a:t>Statistical Machine Translation and Neural machine Translation two common translation techniques.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6A708-1DB0-4B5B-954C-2C62DC9D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ICACET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566B7-A6E8-47E5-8040-34A561CD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E60F-0EE8-44A8-A5AC-90903C4F3BE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4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6861-0E79-49D8-B592-D3AEAD79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584" y="56943"/>
            <a:ext cx="8596668" cy="759695"/>
          </a:xfrm>
        </p:spPr>
        <p:txBody>
          <a:bodyPr/>
          <a:lstStyle/>
          <a:p>
            <a:r>
              <a:rPr lang="en-US" dirty="0"/>
              <a:t>Problem 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E1239-533D-42AF-ADFF-DA7948A00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81025"/>
            <a:ext cx="8596668" cy="589119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Statistical machine translation and Neural machine translation doesn’t work well on low resource languages.</a:t>
            </a:r>
          </a:p>
          <a:p>
            <a:r>
              <a:rPr lang="en-US" dirty="0">
                <a:solidFill>
                  <a:schemeClr val="tx1"/>
                </a:solidFill>
              </a:rPr>
              <a:t>This is mainly due to unavailability of training data and structural differences between languages.</a:t>
            </a:r>
          </a:p>
          <a:p>
            <a:r>
              <a:rPr lang="en-US" dirty="0">
                <a:solidFill>
                  <a:schemeClr val="tx1"/>
                </a:solidFill>
              </a:rPr>
              <a:t>APIs produce literal/word by word translations in case of Indian languages, especially Dravidian languages like Malayalam.</a:t>
            </a:r>
          </a:p>
          <a:p>
            <a:r>
              <a:rPr lang="en-US" dirty="0">
                <a:solidFill>
                  <a:schemeClr val="tx1"/>
                </a:solidFill>
              </a:rPr>
              <a:t>This creates misinterpretations and negatively effect vision aid performance. 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</a:rPr>
              <a:t>                 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473B0-F2EC-481C-B6BE-B358718E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ICACET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0A09A-53E8-4B32-8E8C-3C0D514F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E60F-0EE8-44A8-A5AC-90903C4F3BE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3C9A826-3A88-44FA-9908-067611A6E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69" y="3057605"/>
            <a:ext cx="5022499" cy="1439900"/>
          </a:xfrm>
          <a:prstGeom prst="rect">
            <a:avLst/>
          </a:prstGeom>
        </p:spPr>
      </p:pic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995BF00-7A14-4E65-AA0C-FAE3CECAC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953" y="4497505"/>
            <a:ext cx="5022500" cy="16389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0799CB-F632-465F-93E6-5E24706F1555}"/>
              </a:ext>
            </a:extLst>
          </p:cNvPr>
          <p:cNvSpPr txBox="1"/>
          <p:nvPr/>
        </p:nvSpPr>
        <p:spPr>
          <a:xfrm>
            <a:off x="2613468" y="6152534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English Malayalam Translations from API</a:t>
            </a:r>
          </a:p>
        </p:txBody>
      </p:sp>
    </p:spTree>
    <p:extLst>
      <p:ext uri="{BB962C8B-B14F-4D97-AF65-F5344CB8AC3E}">
        <p14:creationId xmlns:p14="http://schemas.microsoft.com/office/powerpoint/2010/main" val="137044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04D94-B248-4775-8920-D241D84B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ICACET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1CB3B-1AB2-4B8F-B74E-66319B22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E60F-0EE8-44A8-A5AC-90903C4F3BE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25C1CB-DF82-449C-9777-0645E2824E4C}"/>
              </a:ext>
            </a:extLst>
          </p:cNvPr>
          <p:cNvSpPr/>
          <p:nvPr/>
        </p:nvSpPr>
        <p:spPr>
          <a:xfrm>
            <a:off x="742863" y="1902405"/>
            <a:ext cx="4979058" cy="4623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highlight>
                  <a:srgbClr val="000000"/>
                </a:highlight>
              </a:rPr>
              <a:t>Structural Divergence</a:t>
            </a:r>
          </a:p>
          <a:p>
            <a:pPr algn="ctr"/>
            <a:endParaRPr lang="en-US" b="1" dirty="0">
              <a:highlight>
                <a:srgbClr val="000000"/>
              </a:highlight>
            </a:endParaRPr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414DBD-2986-4193-8FA1-F103F63087B8}"/>
              </a:ext>
            </a:extLst>
          </p:cNvPr>
          <p:cNvSpPr/>
          <p:nvPr/>
        </p:nvSpPr>
        <p:spPr>
          <a:xfrm>
            <a:off x="6661092" y="1866900"/>
            <a:ext cx="4979058" cy="4623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  <a:p>
            <a:pPr algn="ctr"/>
            <a:endParaRPr lang="en-US" dirty="0">
              <a:highlight>
                <a:srgbClr val="000000"/>
              </a:highlight>
            </a:endParaRPr>
          </a:p>
          <a:p>
            <a:pPr algn="ctr"/>
            <a:endParaRPr lang="en-US" dirty="0">
              <a:highlight>
                <a:srgbClr val="000000"/>
              </a:highlight>
            </a:endParaRPr>
          </a:p>
          <a:p>
            <a:pPr algn="ctr"/>
            <a:endParaRPr lang="en-US" dirty="0">
              <a:highlight>
                <a:srgbClr val="000000"/>
              </a:highlight>
            </a:endParaRPr>
          </a:p>
          <a:p>
            <a:pPr algn="ctr"/>
            <a:endParaRPr lang="en-US" dirty="0">
              <a:highlight>
                <a:srgbClr val="000000"/>
              </a:highlight>
            </a:endParaRPr>
          </a:p>
          <a:p>
            <a:pPr algn="ctr"/>
            <a:endParaRPr lang="en-US" dirty="0">
              <a:highlight>
                <a:srgbClr val="000000"/>
              </a:highlight>
            </a:endParaRPr>
          </a:p>
          <a:p>
            <a:pPr algn="ctr"/>
            <a:endParaRPr lang="en-US" dirty="0">
              <a:highlight>
                <a:srgbClr val="000000"/>
              </a:highlight>
            </a:endParaRPr>
          </a:p>
          <a:p>
            <a:pPr algn="ctr"/>
            <a:endParaRPr lang="en-US" dirty="0">
              <a:highlight>
                <a:srgbClr val="000000"/>
              </a:highlight>
            </a:endParaRPr>
          </a:p>
          <a:p>
            <a:pPr algn="ctr"/>
            <a:endParaRPr lang="en-US" dirty="0">
              <a:highlight>
                <a:srgbClr val="000000"/>
              </a:highlight>
            </a:endParaRPr>
          </a:p>
          <a:p>
            <a:pPr algn="ctr"/>
            <a:r>
              <a:rPr lang="en-US" dirty="0">
                <a:highlight>
                  <a:srgbClr val="000000"/>
                </a:highlight>
              </a:rPr>
              <a:t>Morphological Divergence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2DDEFB8B-82C1-4F9B-AE6B-448F1E882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78" y="4963026"/>
            <a:ext cx="4516091" cy="1153805"/>
          </a:xfrm>
          <a:prstGeom prst="rect">
            <a:avLst/>
          </a:prstGeom>
        </p:spPr>
      </p:pic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6D3B3BCC-063E-4943-9AB4-FC37A6475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250" y="5188449"/>
            <a:ext cx="4452771" cy="126941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D37AFBE-6185-412B-93BC-38D8A1062E7B}"/>
              </a:ext>
            </a:extLst>
          </p:cNvPr>
          <p:cNvSpPr/>
          <p:nvPr/>
        </p:nvSpPr>
        <p:spPr>
          <a:xfrm>
            <a:off x="3506011" y="1011789"/>
            <a:ext cx="5370991" cy="542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English Malayalam Translation -Challenges</a:t>
            </a:r>
          </a:p>
        </p:txBody>
      </p:sp>
      <p:graphicFrame>
        <p:nvGraphicFramePr>
          <p:cNvPr id="20" name="Table 9">
            <a:extLst>
              <a:ext uri="{FF2B5EF4-FFF2-40B4-BE49-F238E27FC236}">
                <a16:creationId xmlns:a16="http://schemas.microsoft.com/office/drawing/2014/main" id="{EB3CF2C6-166E-4C5A-86BD-4438DC3E5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330825"/>
              </p:ext>
            </p:extLst>
          </p:nvPr>
        </p:nvGraphicFramePr>
        <p:xfrm>
          <a:off x="952578" y="2521752"/>
          <a:ext cx="4529195" cy="2391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149">
                  <a:extLst>
                    <a:ext uri="{9D8B030D-6E8A-4147-A177-3AD203B41FA5}">
                      <a16:colId xmlns:a16="http://schemas.microsoft.com/office/drawing/2014/main" val="1506988051"/>
                    </a:ext>
                  </a:extLst>
                </a:gridCol>
                <a:gridCol w="2258046">
                  <a:extLst>
                    <a:ext uri="{9D8B030D-6E8A-4147-A177-3AD203B41FA5}">
                      <a16:colId xmlns:a16="http://schemas.microsoft.com/office/drawing/2014/main" val="557438496"/>
                    </a:ext>
                  </a:extLst>
                </a:gridCol>
              </a:tblGrid>
              <a:tr h="736177"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Malayalam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215872"/>
                  </a:ext>
                </a:extLst>
              </a:tr>
              <a:tr h="741162">
                <a:tc>
                  <a:txBody>
                    <a:bodyPr/>
                    <a:lstStyle/>
                    <a:p>
                      <a:r>
                        <a:rPr lang="en-US" dirty="0"/>
                        <a:t>Subject-Object-Verb (SOV)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Subject-Verb-Object (SVO)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169149"/>
                  </a:ext>
                </a:extLst>
              </a:tr>
              <a:tr h="741162">
                <a:tc>
                  <a:txBody>
                    <a:bodyPr/>
                    <a:lstStyle/>
                    <a:p>
                      <a:r>
                        <a:rPr lang="en-US" dirty="0"/>
                        <a:t>Prepositions are more common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Postpositions are more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683173"/>
                  </a:ext>
                </a:extLst>
              </a:tr>
            </a:tbl>
          </a:graphicData>
        </a:graphic>
      </p:graphicFrame>
      <p:graphicFrame>
        <p:nvGraphicFramePr>
          <p:cNvPr id="21" name="Table 10">
            <a:extLst>
              <a:ext uri="{FF2B5EF4-FFF2-40B4-BE49-F238E27FC236}">
                <a16:creationId xmlns:a16="http://schemas.microsoft.com/office/drawing/2014/main" id="{CCC6785B-10B7-4520-9248-48E2C3495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762115"/>
              </p:ext>
            </p:extLst>
          </p:nvPr>
        </p:nvGraphicFramePr>
        <p:xfrm>
          <a:off x="6938136" y="2300301"/>
          <a:ext cx="451100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070">
                  <a:extLst>
                    <a:ext uri="{9D8B030D-6E8A-4147-A177-3AD203B41FA5}">
                      <a16:colId xmlns:a16="http://schemas.microsoft.com/office/drawing/2014/main" val="3246939964"/>
                    </a:ext>
                  </a:extLst>
                </a:gridCol>
                <a:gridCol w="2281931">
                  <a:extLst>
                    <a:ext uri="{9D8B030D-6E8A-4147-A177-3AD203B41FA5}">
                      <a16:colId xmlns:a16="http://schemas.microsoft.com/office/drawing/2014/main" val="1606309783"/>
                    </a:ext>
                  </a:extLst>
                </a:gridCol>
              </a:tblGrid>
              <a:tr h="305796"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Malayalam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01491"/>
                  </a:ext>
                </a:extLst>
              </a:tr>
              <a:tr h="1739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Slightly Agglutinative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Agglutinative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518675"/>
                  </a:ext>
                </a:extLst>
              </a:tr>
              <a:tr h="775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Treat grammar and root words separately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 words by combining morphemes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890879"/>
                  </a:ext>
                </a:extLst>
              </a:tr>
              <a:tr h="543159">
                <a:tc>
                  <a:txBody>
                    <a:bodyPr/>
                    <a:lstStyle/>
                    <a:p>
                      <a:r>
                        <a:rPr lang="en-US" dirty="0"/>
                        <a:t>Comparatively less unique words-Large sentence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unique words-small sentence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573525"/>
                  </a:ext>
                </a:extLst>
              </a:tr>
            </a:tbl>
          </a:graphicData>
        </a:graphic>
      </p:graphicFrame>
      <p:sp>
        <p:nvSpPr>
          <p:cNvPr id="22" name="Arrow: Left-Right-Up 21">
            <a:extLst>
              <a:ext uri="{FF2B5EF4-FFF2-40B4-BE49-F238E27FC236}">
                <a16:creationId xmlns:a16="http://schemas.microsoft.com/office/drawing/2014/main" id="{FDD09B65-6B92-4D21-9305-63E3E042CDAA}"/>
              </a:ext>
            </a:extLst>
          </p:cNvPr>
          <p:cNvSpPr/>
          <p:nvPr/>
        </p:nvSpPr>
        <p:spPr>
          <a:xfrm>
            <a:off x="5706704" y="1556701"/>
            <a:ext cx="969606" cy="2331718"/>
          </a:xfrm>
          <a:prstGeom prst="leftRigh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A5BE5ED-5B76-468A-9E80-B5227CBB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863" y="107293"/>
            <a:ext cx="8596668" cy="881262"/>
          </a:xfrm>
        </p:spPr>
        <p:txBody>
          <a:bodyPr>
            <a:normAutofit/>
          </a:bodyPr>
          <a:lstStyle/>
          <a:p>
            <a:r>
              <a:rPr lang="en-US" sz="2800" dirty="0"/>
              <a:t>Challenges in Low Resource Language Translation</a:t>
            </a:r>
          </a:p>
        </p:txBody>
      </p:sp>
    </p:spTree>
    <p:extLst>
      <p:ext uri="{BB962C8B-B14F-4D97-AF65-F5344CB8AC3E}">
        <p14:creationId xmlns:p14="http://schemas.microsoft.com/office/powerpoint/2010/main" val="353630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A8DA-1FAE-46EA-B675-10CB7211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6524"/>
            <a:ext cx="8596668" cy="619125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Comparative Analysis of English and Malayalam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3988C-4F0E-4EDA-BDA0-75674804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ICACET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B7D5F-BD60-498E-B580-DB850BE6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E60F-0EE8-44A8-A5AC-90903C4F3BE6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AE77D63-1E6B-46DF-BA89-43F9ACE609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487612"/>
              </p:ext>
            </p:extLst>
          </p:nvPr>
        </p:nvGraphicFramePr>
        <p:xfrm>
          <a:off x="677334" y="1467119"/>
          <a:ext cx="4637088" cy="2909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7E5D22A-5241-4401-BF1A-43B58813CD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8896247"/>
              </p:ext>
            </p:extLst>
          </p:nvPr>
        </p:nvGraphicFramePr>
        <p:xfrm>
          <a:off x="5716758" y="1639713"/>
          <a:ext cx="3879542" cy="2355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2172F26-50E1-49B2-ADA9-5D143EEC89A2}"/>
              </a:ext>
            </a:extLst>
          </p:cNvPr>
          <p:cNvSpPr txBox="1"/>
          <p:nvPr/>
        </p:nvSpPr>
        <p:spPr>
          <a:xfrm>
            <a:off x="2214518" y="4376691"/>
            <a:ext cx="71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Comparative analysis of English and Malayalam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6C6D31-A0B0-4B8F-A01A-E3A735C50DF0}"/>
              </a:ext>
            </a:extLst>
          </p:cNvPr>
          <p:cNvSpPr txBox="1"/>
          <p:nvPr/>
        </p:nvSpPr>
        <p:spPr>
          <a:xfrm>
            <a:off x="585926" y="4959061"/>
            <a:ext cx="8596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Problem Statement: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To find an efficient machine translation mechanism  to translate high resource English language into  low resource Malayalam language in assistive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5B5D-372C-4926-BDE3-21B14769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51" y="220402"/>
            <a:ext cx="8596668" cy="856015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DCE39-B998-4428-8671-CA6AB21A2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376" y="1225118"/>
            <a:ext cx="8804017" cy="419913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300" dirty="0"/>
              <a:t>To Develop a multi-linguistic  user-friendly vision assistive aid than can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300" dirty="0"/>
              <a:t> Capture Images upon instructions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300" dirty="0"/>
              <a:t>Can Produce proficient textual descriptions from images.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300" dirty="0"/>
              <a:t>Can translate descriptions into low-resource Indian language specially Malayalam.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300" dirty="0"/>
              <a:t>Can produce Speech outputs.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C13DF-7A11-441E-82A1-7924B0A3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ICACET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8A93A-D7AF-432E-B3DC-F102A414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E60F-0EE8-44A8-A5AC-90903C4F3BE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4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93CE-5316-41B9-A261-28D1F7F5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69" y="56943"/>
            <a:ext cx="8596668" cy="759032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Methodology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AAFC7-2D4A-4DD8-86C8-159FD224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ICACET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05B4C-4F98-48D3-9566-E64CE93D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E60F-0EE8-44A8-A5AC-90903C4F3BE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AB8391E9-551A-4BCA-82A5-65C129106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71" y="2551235"/>
            <a:ext cx="6842908" cy="342456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4D147A-F233-4E36-AE2B-65655D9DB7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4169" y="882204"/>
            <a:ext cx="8596312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different functionalities are integrated inside this device.</a:t>
            </a:r>
          </a:p>
          <a:p>
            <a:r>
              <a:rPr lang="en-US" dirty="0"/>
              <a:t>1.IOT Sensor network</a:t>
            </a:r>
          </a:p>
          <a:p>
            <a:r>
              <a:rPr lang="en-US" dirty="0"/>
              <a:t>2.Image Captioning</a:t>
            </a:r>
          </a:p>
          <a:p>
            <a:r>
              <a:rPr lang="en-US" dirty="0"/>
              <a:t>3.Multi modal machine translation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E69ACB-98FB-4894-9082-728C70F64825}"/>
              </a:ext>
            </a:extLst>
          </p:cNvPr>
          <p:cNvSpPr txBox="1"/>
          <p:nvPr/>
        </p:nvSpPr>
        <p:spPr>
          <a:xfrm>
            <a:off x="3169329" y="6104008"/>
            <a:ext cx="623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Basic Structure of Model</a:t>
            </a:r>
          </a:p>
        </p:txBody>
      </p:sp>
    </p:spTree>
    <p:extLst>
      <p:ext uri="{BB962C8B-B14F-4D97-AF65-F5344CB8AC3E}">
        <p14:creationId xmlns:p14="http://schemas.microsoft.com/office/powerpoint/2010/main" val="403593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EBDA-EA7C-495C-807B-B38409672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18" y="99520"/>
            <a:ext cx="8596668" cy="685800"/>
          </a:xfrm>
        </p:spPr>
        <p:txBody>
          <a:bodyPr/>
          <a:lstStyle/>
          <a:p>
            <a:r>
              <a:rPr lang="en-US" dirty="0"/>
              <a:t>Schematic Design &amp; Workflow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2038E-88F1-4C05-918A-B44F2BBD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ICACET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2227C-031B-4599-AA79-B9638C5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E60F-0EE8-44A8-A5AC-90903C4F3BE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4986AB55-1E03-4A13-8681-DF903D36C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42" y="924910"/>
            <a:ext cx="5527058" cy="4689137"/>
          </a:xfrm>
          <a:prstGeom prst="rect">
            <a:avLst/>
          </a:prstGeom>
        </p:spPr>
      </p:pic>
      <p:pic>
        <p:nvPicPr>
          <p:cNvPr id="8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4F7D5B4E-245F-407A-811D-6AA1B928B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15" y="800302"/>
            <a:ext cx="3626801" cy="5132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F80ED3-9BC0-4FA1-8048-906C981D5208}"/>
              </a:ext>
            </a:extLst>
          </p:cNvPr>
          <p:cNvSpPr txBox="1"/>
          <p:nvPr/>
        </p:nvSpPr>
        <p:spPr>
          <a:xfrm>
            <a:off x="2157274" y="5893228"/>
            <a:ext cx="444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Schematic design of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532AD-0E37-4EE5-8E03-0A09B05D729E}"/>
              </a:ext>
            </a:extLst>
          </p:cNvPr>
          <p:cNvSpPr txBox="1"/>
          <p:nvPr/>
        </p:nvSpPr>
        <p:spPr>
          <a:xfrm>
            <a:off x="6523952" y="5893859"/>
            <a:ext cx="444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Work Flow of Model</a:t>
            </a:r>
          </a:p>
        </p:txBody>
      </p:sp>
    </p:spTree>
    <p:extLst>
      <p:ext uri="{BB962C8B-B14F-4D97-AF65-F5344CB8AC3E}">
        <p14:creationId xmlns:p14="http://schemas.microsoft.com/office/powerpoint/2010/main" val="7918958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694</TotalTime>
  <Words>1348</Words>
  <Application>Microsoft Office PowerPoint</Application>
  <PresentationFormat>Widescreen</PresentationFormat>
  <Paragraphs>323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PT Serif</vt:lpstr>
      <vt:lpstr>Trebuchet MS</vt:lpstr>
      <vt:lpstr>Wingdings</vt:lpstr>
      <vt:lpstr>Wingdings 3</vt:lpstr>
      <vt:lpstr>Facet</vt:lpstr>
      <vt:lpstr>AICTE Sponsored International Conference on  Advances in  Computer  Engineering &amp; Communication Technology  (ICACET-2021)</vt:lpstr>
      <vt:lpstr>PowerPoint Presentation</vt:lpstr>
      <vt:lpstr>Introduction</vt:lpstr>
      <vt:lpstr>Problem  Formulation</vt:lpstr>
      <vt:lpstr>Challenges in Low Resource Language Translation</vt:lpstr>
      <vt:lpstr>Comparative Analysis of English and Malayalam</vt:lpstr>
      <vt:lpstr>Objective</vt:lpstr>
      <vt:lpstr>Methodology</vt:lpstr>
      <vt:lpstr>Schematic Design &amp; Workflow</vt:lpstr>
      <vt:lpstr>Detailed Methodology</vt:lpstr>
      <vt:lpstr>Multi Modal Machine Translation-Implementation</vt:lpstr>
      <vt:lpstr>FrameWork</vt:lpstr>
      <vt:lpstr>Results</vt:lpstr>
      <vt:lpstr>Multimodal Machine Translation-Results</vt:lpstr>
      <vt:lpstr>Multimodal Machine Translation-Results</vt:lpstr>
      <vt:lpstr>Conclusions and future scope</vt:lpstr>
      <vt:lpstr>Reference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CHANDRASEKHAR KOLLI</dc:creator>
  <cp:lastModifiedBy>Lekshmy H O</cp:lastModifiedBy>
  <cp:revision>14</cp:revision>
  <dcterms:created xsi:type="dcterms:W3CDTF">2021-10-20T15:11:18Z</dcterms:created>
  <dcterms:modified xsi:type="dcterms:W3CDTF">2021-10-23T07:17:24Z</dcterms:modified>
</cp:coreProperties>
</file>