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bb447f8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bb447f8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bd55c7be0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bd55c7be0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bd55c7be0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bd55c7be0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d55c7be0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d55c7be0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bd55c7be0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bd55c7be0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bd55c7be0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bd55c7be0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d55c7be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d55c7be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bd55c7be0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bd55c7be0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bd46337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bd46337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c1a831d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c1a831d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bd55c7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bd55c7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bd55c7be0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bd55c7be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bd55c7be0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bd55c7be0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bd55c7be0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bd55c7be0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bd4633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bd4633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bd55c7b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bd55c7b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bd55c7be0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bd55c7be0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24292F"/>
                </a:solidFill>
                <a:highlight>
                  <a:srgbClr val="FFFFFF"/>
                </a:highlight>
              </a:rPr>
              <a:t>Just to give a brief overview on how we dealt the with the above data obtained we used data cleaning methods like dealing with null values, removing outliers. We also made statistical inferences, in some cases we conducted imputation of missing data and also data Scaling</a:t>
            </a:r>
            <a:endParaRPr sz="1200">
              <a:solidFill>
                <a:srgbClr val="24292F"/>
              </a:solidFill>
              <a:highlight>
                <a:srgbClr val="FFFFFF"/>
              </a:highlight>
            </a:endParaRPr>
          </a:p>
          <a:p>
            <a:pPr indent="0" lvl="0" marL="0" rtl="0" algn="l">
              <a:spcBef>
                <a:spcPts val="1200"/>
              </a:spcBef>
              <a:spcAft>
                <a:spcPts val="0"/>
              </a:spcAft>
              <a:buNone/>
            </a:pPr>
            <a:r>
              <a:rPr lang="en-GB">
                <a:solidFill>
                  <a:schemeClr val="dk1"/>
                </a:solidFill>
              </a:rPr>
              <a:t>Train and Test Data was obtained from Kaggle of over 2000 housing datapoints, in order to train and test a model. For each Id in the test set, we are required to predict the SalePrice of the corresponding houses. We imported the data using pandas and checked for missing data and outliers. Using the data dictionary, we went through the features and selected which ones were the most pertinent on Sale Price and addressed any underlying data quality issues.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d55c7be0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bd55c7be0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dealing with with missing values, it is essential to look at the data dictionary provided in order to get a gauge of what features of the house the data indicates and will help on judgment calls on pertinence of particular house </a:t>
            </a:r>
            <a:r>
              <a:rPr lang="en-GB"/>
              <a:t>features</a:t>
            </a:r>
            <a:r>
              <a:rPr lang="en-GB"/>
              <a:t> on Sale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Most of the null values observed correspond to NA values, removing all rows with null values would be unwise as this would remove about 50% of the dataset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bd55c7be0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bd55c7be0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case we can see outliers exist that may skew the data, we removed them to make the model more reflective of actual trends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bd55c7be0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bd55c7be0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deal with ordinal values, we implemented label encoding in order to reduce the number of features that would eventually be used for modelling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bd55c7be0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bd55c7be0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2 techniques we used during EDA, in the first case we see that a majority of Miscellaneous Features were none, so we labelled that as 0 and combined the rest of the value counts of shed and such under a label of 1. This helped to simplify the data where large value counts were occupied by 1 specific variable without compromising the data by removing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2nd technique used here as an example was Utilities, where 99% of houses have access to Public Utilities therefore we can surmise that this does not really have a relevant impact on Sale Price, hence we decide to remove the feature of utilities entirely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bd55c7be0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bd55c7be0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Another example here is removing incorrect data, when we created a box plot for the Garage Year Built Feature, we can see that a Garage was built in the future year of 2207 which is impossible so we proceeded to remove that data point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yxmauw-general-assembly-pub-project-2cloud-appapp-rr21s2.streamlitapp.com/"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39552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GA DSI Project 2</a:t>
            </a:r>
            <a:endParaRPr/>
          </a:p>
          <a:p>
            <a:pPr indent="0" lvl="0" marL="0" rtl="0" algn="ctr">
              <a:spcBef>
                <a:spcPts val="0"/>
              </a:spcBef>
              <a:spcAft>
                <a:spcPts val="0"/>
              </a:spcAft>
              <a:buNone/>
            </a:pPr>
            <a:r>
              <a:rPr lang="en-GB"/>
              <a:t>Ames Housing SalePrice Prediction</a:t>
            </a:r>
            <a:endParaRPr/>
          </a:p>
        </p:txBody>
      </p:sp>
      <p:sp>
        <p:nvSpPr>
          <p:cNvPr id="129" name="Google Shape;129;p13"/>
          <p:cNvSpPr txBox="1"/>
          <p:nvPr>
            <p:ph idx="1" type="subTitle"/>
          </p:nvPr>
        </p:nvSpPr>
        <p:spPr>
          <a:xfrm>
            <a:off x="311700" y="2216150"/>
            <a:ext cx="8520600" cy="11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solidFill>
                  <a:srgbClr val="000000"/>
                </a:solidFill>
              </a:rPr>
              <a:t>Team 3:</a:t>
            </a:r>
            <a:r>
              <a:rPr lang="en-GB">
                <a:solidFill>
                  <a:srgbClr val="000000"/>
                </a:solidFill>
              </a:rPr>
              <a:t> </a:t>
            </a:r>
            <a:endParaRPr>
              <a:solidFill>
                <a:srgbClr val="000000"/>
              </a:solidFill>
            </a:endParaRPr>
          </a:p>
          <a:p>
            <a:pPr indent="0" lvl="0" marL="0" rtl="0" algn="l">
              <a:spcBef>
                <a:spcPts val="1000"/>
              </a:spcBef>
              <a:spcAft>
                <a:spcPts val="0"/>
              </a:spcAft>
              <a:buNone/>
            </a:pPr>
            <a:r>
              <a:rPr lang="en-GB">
                <a:solidFill>
                  <a:srgbClr val="000000"/>
                </a:solidFill>
              </a:rPr>
              <a:t>Maybelle,</a:t>
            </a:r>
            <a:endParaRPr>
              <a:solidFill>
                <a:srgbClr val="000000"/>
              </a:solidFill>
            </a:endParaRPr>
          </a:p>
          <a:p>
            <a:pPr indent="0" lvl="0" marL="0" rtl="0" algn="l">
              <a:spcBef>
                <a:spcPts val="0"/>
              </a:spcBef>
              <a:spcAft>
                <a:spcPts val="0"/>
              </a:spcAft>
              <a:buNone/>
            </a:pPr>
            <a:r>
              <a:rPr lang="en-GB">
                <a:solidFill>
                  <a:srgbClr val="000000"/>
                </a:solidFill>
              </a:rPr>
              <a:t>Anand </a:t>
            </a:r>
            <a:endParaRPr>
              <a:solidFill>
                <a:srgbClr val="000000"/>
              </a:solidFill>
            </a:endParaRPr>
          </a:p>
          <a:p>
            <a:pPr indent="0" lvl="0" marL="0" rtl="0" algn="l">
              <a:spcBef>
                <a:spcPts val="0"/>
              </a:spcBef>
              <a:spcAft>
                <a:spcPts val="0"/>
              </a:spcAft>
              <a:buNone/>
            </a:pPr>
            <a:r>
              <a:rPr lang="en-GB">
                <a:solidFill>
                  <a:srgbClr val="000000"/>
                </a:solidFill>
              </a:rPr>
              <a:t>Tiek Leong</a:t>
            </a:r>
            <a:endParaRPr>
              <a:solidFill>
                <a:srgbClr val="000000"/>
              </a:solidFill>
            </a:endParaRPr>
          </a:p>
        </p:txBody>
      </p:sp>
      <p:pic>
        <p:nvPicPr>
          <p:cNvPr id="130" name="Google Shape;130;p13"/>
          <p:cNvPicPr preferRelativeResize="0"/>
          <p:nvPr/>
        </p:nvPicPr>
        <p:blipFill>
          <a:blip r:embed="rId3">
            <a:alphaModFix/>
          </a:blip>
          <a:stretch>
            <a:fillRect/>
          </a:stretch>
        </p:blipFill>
        <p:spPr>
          <a:xfrm>
            <a:off x="4857725" y="2571750"/>
            <a:ext cx="3830875" cy="1411921"/>
          </a:xfrm>
          <a:prstGeom prst="rect">
            <a:avLst/>
          </a:prstGeom>
          <a:noFill/>
          <a:ln>
            <a:noFill/>
          </a:ln>
        </p:spPr>
      </p:pic>
      <p:pic>
        <p:nvPicPr>
          <p:cNvPr id="131" name="Google Shape;131;p13"/>
          <p:cNvPicPr preferRelativeResize="0"/>
          <p:nvPr/>
        </p:nvPicPr>
        <p:blipFill>
          <a:blip r:embed="rId4">
            <a:alphaModFix/>
          </a:blip>
          <a:stretch>
            <a:fillRect/>
          </a:stretch>
        </p:blipFill>
        <p:spPr>
          <a:xfrm>
            <a:off x="2831824" y="2216150"/>
            <a:ext cx="1616700" cy="1616700"/>
          </a:xfrm>
          <a:prstGeom prst="rect">
            <a:avLst/>
          </a:prstGeom>
          <a:noFill/>
          <a:ln>
            <a:noFill/>
          </a:ln>
        </p:spPr>
      </p:pic>
      <p:pic>
        <p:nvPicPr>
          <p:cNvPr id="132" name="Google Shape;132;p13"/>
          <p:cNvPicPr preferRelativeResize="0"/>
          <p:nvPr/>
        </p:nvPicPr>
        <p:blipFill>
          <a:blip r:embed="rId5">
            <a:alphaModFix/>
          </a:blip>
          <a:stretch>
            <a:fillRect/>
          </a:stretch>
        </p:blipFill>
        <p:spPr>
          <a:xfrm>
            <a:off x="373300" y="3483555"/>
            <a:ext cx="2300636" cy="114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Target: </a:t>
            </a:r>
            <a:r>
              <a:rPr lang="en-GB">
                <a:highlight>
                  <a:srgbClr val="CFE2F3"/>
                </a:highlight>
              </a:rPr>
              <a:t>SalePrice</a:t>
            </a:r>
            <a:endParaRPr>
              <a:highlight>
                <a:srgbClr val="CFE2F3"/>
              </a:highlight>
            </a:endParaRPr>
          </a:p>
        </p:txBody>
      </p:sp>
      <p:pic>
        <p:nvPicPr>
          <p:cNvPr id="198" name="Google Shape;198;p22"/>
          <p:cNvPicPr preferRelativeResize="0"/>
          <p:nvPr/>
        </p:nvPicPr>
        <p:blipFill>
          <a:blip r:embed="rId3">
            <a:alphaModFix/>
          </a:blip>
          <a:stretch>
            <a:fillRect/>
          </a:stretch>
        </p:blipFill>
        <p:spPr>
          <a:xfrm>
            <a:off x="2008475" y="1653775"/>
            <a:ext cx="4755149" cy="3221425"/>
          </a:xfrm>
          <a:prstGeom prst="rect">
            <a:avLst/>
          </a:prstGeom>
          <a:noFill/>
          <a:ln>
            <a:noFill/>
          </a:ln>
        </p:spPr>
      </p:pic>
      <p:sp>
        <p:nvSpPr>
          <p:cNvPr id="199" name="Google Shape;199;p22"/>
          <p:cNvSpPr txBox="1"/>
          <p:nvPr>
            <p:ph idx="1" type="body"/>
          </p:nvPr>
        </p:nvSpPr>
        <p:spPr>
          <a:xfrm>
            <a:off x="5385975" y="2571750"/>
            <a:ext cx="2672700" cy="4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800"/>
              <a:t>Right-skewed </a:t>
            </a:r>
            <a:r>
              <a:rPr lang="en-GB" sz="1800"/>
              <a:t>distribution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73000" y="270050"/>
            <a:ext cx="7030500" cy="68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Linear Regression (20 Features)</a:t>
            </a:r>
            <a:endParaRPr/>
          </a:p>
        </p:txBody>
      </p:sp>
      <p:pic>
        <p:nvPicPr>
          <p:cNvPr id="205" name="Google Shape;205;p23"/>
          <p:cNvPicPr preferRelativeResize="0"/>
          <p:nvPr/>
        </p:nvPicPr>
        <p:blipFill>
          <a:blip r:embed="rId3">
            <a:alphaModFix/>
          </a:blip>
          <a:stretch>
            <a:fillRect/>
          </a:stretch>
        </p:blipFill>
        <p:spPr>
          <a:xfrm>
            <a:off x="187525" y="835775"/>
            <a:ext cx="4234446" cy="3884050"/>
          </a:xfrm>
          <a:prstGeom prst="rect">
            <a:avLst/>
          </a:prstGeom>
          <a:noFill/>
          <a:ln>
            <a:noFill/>
          </a:ln>
        </p:spPr>
      </p:pic>
      <p:sp>
        <p:nvSpPr>
          <p:cNvPr id="206" name="Google Shape;206;p23"/>
          <p:cNvSpPr txBox="1"/>
          <p:nvPr/>
        </p:nvSpPr>
        <p:spPr>
          <a:xfrm>
            <a:off x="4874500" y="932950"/>
            <a:ext cx="3429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Features that had </a:t>
            </a:r>
            <a:r>
              <a:rPr b="1" lang="en-GB" sz="1800">
                <a:latin typeface="Calibri"/>
                <a:ea typeface="Calibri"/>
                <a:cs typeface="Calibri"/>
                <a:sym typeface="Calibri"/>
              </a:rPr>
              <a:t>correlation ≥ 0.3 (p-value &lt; 0.05)</a:t>
            </a:r>
            <a:r>
              <a:rPr lang="en-GB" sz="1800">
                <a:latin typeface="Calibri"/>
                <a:ea typeface="Calibri"/>
                <a:cs typeface="Calibri"/>
                <a:sym typeface="Calibri"/>
              </a:rPr>
              <a:t> with Sales Price were retained</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RMSE = root mean squared error</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Baseline RMSE = 75639</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Train RMSE = (25733)</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Test RMSE = (25591)</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 diff RMSE = 0.55%</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Good generalisation. Performance better than baseline model.</a:t>
            </a:r>
            <a:endParaRPr sz="1800">
              <a:latin typeface="Calibri"/>
              <a:ea typeface="Calibri"/>
              <a:cs typeface="Calibri"/>
              <a:sym typeface="Calibri"/>
            </a:endParaRPr>
          </a:p>
        </p:txBody>
      </p:sp>
      <p:sp>
        <p:nvSpPr>
          <p:cNvPr id="207" name="Google Shape;207;p23"/>
          <p:cNvSpPr/>
          <p:nvPr/>
        </p:nvSpPr>
        <p:spPr>
          <a:xfrm>
            <a:off x="3635925" y="4089625"/>
            <a:ext cx="566400" cy="5349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21675" y="485625"/>
            <a:ext cx="7535700" cy="68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GridSearch CV Ridge (16 Features)</a:t>
            </a:r>
            <a:endParaRPr/>
          </a:p>
        </p:txBody>
      </p:sp>
      <p:pic>
        <p:nvPicPr>
          <p:cNvPr id="213" name="Google Shape;213;p24"/>
          <p:cNvPicPr preferRelativeResize="0"/>
          <p:nvPr/>
        </p:nvPicPr>
        <p:blipFill>
          <a:blip r:embed="rId3">
            <a:alphaModFix/>
          </a:blip>
          <a:stretch>
            <a:fillRect/>
          </a:stretch>
        </p:blipFill>
        <p:spPr>
          <a:xfrm>
            <a:off x="265350" y="1170525"/>
            <a:ext cx="3749570" cy="3668175"/>
          </a:xfrm>
          <a:prstGeom prst="rect">
            <a:avLst/>
          </a:prstGeom>
          <a:noFill/>
          <a:ln>
            <a:noFill/>
          </a:ln>
        </p:spPr>
      </p:pic>
      <p:sp>
        <p:nvSpPr>
          <p:cNvPr id="214" name="Google Shape;214;p24"/>
          <p:cNvSpPr txBox="1"/>
          <p:nvPr/>
        </p:nvSpPr>
        <p:spPr>
          <a:xfrm>
            <a:off x="4689000" y="1551938"/>
            <a:ext cx="3429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To reduce multicollinearity, 4 features were dropped</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Baseline</a:t>
            </a:r>
            <a:r>
              <a:rPr lang="en-GB" sz="1800">
                <a:latin typeface="Calibri"/>
                <a:ea typeface="Calibri"/>
                <a:cs typeface="Calibri"/>
                <a:sym typeface="Calibri"/>
              </a:rPr>
              <a:t> RMSE = 75639</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Train RMSE </a:t>
            </a:r>
            <a:r>
              <a:rPr lang="en-GB" sz="1800">
                <a:latin typeface="Calibri"/>
                <a:ea typeface="Calibri"/>
                <a:cs typeface="Calibri"/>
                <a:sym typeface="Calibri"/>
              </a:rPr>
              <a:t>= </a:t>
            </a:r>
            <a:r>
              <a:rPr lang="en-GB" sz="1800">
                <a:highlight>
                  <a:srgbClr val="FFFFFF"/>
                </a:highlight>
                <a:latin typeface="Calibri"/>
                <a:ea typeface="Calibri"/>
                <a:cs typeface="Calibri"/>
                <a:sym typeface="Calibri"/>
              </a:rPr>
              <a:t>(26766)</a:t>
            </a:r>
            <a:endParaRPr sz="1800">
              <a:highlight>
                <a:srgbClr val="FFFFFF"/>
              </a:highlight>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Test RMSE = (</a:t>
            </a:r>
            <a:r>
              <a:rPr lang="en-GB" sz="1800">
                <a:highlight>
                  <a:srgbClr val="FFFFFF"/>
                </a:highlight>
                <a:latin typeface="Calibri"/>
                <a:ea typeface="Calibri"/>
                <a:cs typeface="Calibri"/>
                <a:sym typeface="Calibri"/>
              </a:rPr>
              <a:t>26666)</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 diff RMSE = 0.37%</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Good generalisation. Performance compromised slightly</a:t>
            </a:r>
            <a:endParaRPr sz="1800">
              <a:latin typeface="Calibri"/>
              <a:ea typeface="Calibri"/>
              <a:cs typeface="Calibri"/>
              <a:sym typeface="Calibri"/>
            </a:endParaRPr>
          </a:p>
        </p:txBody>
      </p:sp>
      <p:sp>
        <p:nvSpPr>
          <p:cNvPr id="215" name="Google Shape;215;p24"/>
          <p:cNvSpPr/>
          <p:nvPr/>
        </p:nvSpPr>
        <p:spPr>
          <a:xfrm>
            <a:off x="3224500" y="4303800"/>
            <a:ext cx="503400" cy="5349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303800" y="598575"/>
            <a:ext cx="7030500" cy="53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Feature Selection</a:t>
            </a:r>
            <a:endParaRPr/>
          </a:p>
        </p:txBody>
      </p:sp>
      <p:sp>
        <p:nvSpPr>
          <p:cNvPr id="221" name="Google Shape;221;p25"/>
          <p:cNvSpPr txBox="1"/>
          <p:nvPr>
            <p:ph idx="1" type="body"/>
          </p:nvPr>
        </p:nvSpPr>
        <p:spPr>
          <a:xfrm>
            <a:off x="960675" y="1348150"/>
            <a:ext cx="7350900" cy="136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Found </a:t>
            </a:r>
            <a:r>
              <a:rPr lang="en-GB" sz="1800"/>
              <a:t>common features in all 3 of group members’ models, we further reduced the features used for model deployment</a:t>
            </a:r>
            <a:endParaRPr sz="1800"/>
          </a:p>
          <a:p>
            <a:pPr indent="-342900" lvl="0" marL="457200" rtl="0" algn="l">
              <a:spcBef>
                <a:spcPts val="0"/>
              </a:spcBef>
              <a:spcAft>
                <a:spcPts val="0"/>
              </a:spcAft>
              <a:buSzPts val="1800"/>
              <a:buChar char="●"/>
            </a:pPr>
            <a:r>
              <a:rPr b="1" lang="en-GB" sz="1800"/>
              <a:t>6 features</a:t>
            </a:r>
            <a:r>
              <a:rPr lang="en-GB" sz="1800"/>
              <a:t> found:</a:t>
            </a:r>
            <a:endParaRPr sz="1800"/>
          </a:p>
          <a:p>
            <a:pPr indent="-342900" lvl="1" marL="914400" rtl="0" algn="l">
              <a:spcBef>
                <a:spcPts val="0"/>
              </a:spcBef>
              <a:spcAft>
                <a:spcPts val="0"/>
              </a:spcAft>
              <a:buSzPts val="1800"/>
              <a:buChar char="○"/>
            </a:pPr>
            <a:r>
              <a:rPr b="1" lang="en-GB" sz="1800"/>
              <a:t>Overall </a:t>
            </a:r>
            <a:r>
              <a:rPr b="1" lang="en-GB" sz="1800">
                <a:solidFill>
                  <a:srgbClr val="000000"/>
                </a:solidFill>
              </a:rPr>
              <a:t>Qual: </a:t>
            </a:r>
            <a:r>
              <a:rPr lang="en-GB" sz="1800">
                <a:solidFill>
                  <a:srgbClr val="000000"/>
                </a:solidFill>
              </a:rPr>
              <a:t>Rates the overall material and finish of the house</a:t>
            </a:r>
            <a:endParaRPr b="1" sz="1800">
              <a:solidFill>
                <a:srgbClr val="000000"/>
              </a:solidFill>
            </a:endParaRPr>
          </a:p>
          <a:p>
            <a:pPr indent="-342900" lvl="1" marL="914400" rtl="0" algn="l">
              <a:spcBef>
                <a:spcPts val="0"/>
              </a:spcBef>
              <a:spcAft>
                <a:spcPts val="0"/>
              </a:spcAft>
              <a:buSzPts val="1800"/>
              <a:buChar char="○"/>
            </a:pPr>
            <a:r>
              <a:rPr b="1" lang="en-GB" sz="1800"/>
              <a:t>Gr Liv Area</a:t>
            </a:r>
            <a:r>
              <a:rPr b="1" lang="en-GB" sz="1800">
                <a:solidFill>
                  <a:srgbClr val="000000"/>
                </a:solidFill>
              </a:rPr>
              <a:t>: </a:t>
            </a:r>
            <a:r>
              <a:rPr lang="en-GB" sz="1800">
                <a:solidFill>
                  <a:srgbClr val="000000"/>
                </a:solidFill>
              </a:rPr>
              <a:t>A</a:t>
            </a:r>
            <a:r>
              <a:rPr lang="en-GB" sz="1800">
                <a:solidFill>
                  <a:srgbClr val="000000"/>
                </a:solidFill>
              </a:rPr>
              <a:t>bove grade (ground) living area square feet</a:t>
            </a:r>
            <a:endParaRPr b="1" sz="1800">
              <a:solidFill>
                <a:srgbClr val="000000"/>
              </a:solidFill>
            </a:endParaRPr>
          </a:p>
          <a:p>
            <a:pPr indent="-342900" lvl="1" marL="914400" rtl="0" algn="l">
              <a:spcBef>
                <a:spcPts val="0"/>
              </a:spcBef>
              <a:spcAft>
                <a:spcPts val="0"/>
              </a:spcAft>
              <a:buSzPts val="1800"/>
              <a:buChar char="○"/>
            </a:pPr>
            <a:r>
              <a:rPr b="1" lang="en-GB" sz="1800"/>
              <a:t>Total Bsmt SF: </a:t>
            </a:r>
            <a:r>
              <a:rPr lang="en-GB" sz="1800">
                <a:solidFill>
                  <a:srgbClr val="000000"/>
                </a:solidFill>
              </a:rPr>
              <a:t>Total square feet of basement area</a:t>
            </a:r>
            <a:endParaRPr b="1" sz="1800"/>
          </a:p>
          <a:p>
            <a:pPr indent="-342900" lvl="1" marL="914400" rtl="0" algn="l">
              <a:spcBef>
                <a:spcPts val="0"/>
              </a:spcBef>
              <a:spcAft>
                <a:spcPts val="0"/>
              </a:spcAft>
              <a:buSzPts val="1800"/>
              <a:buChar char="○"/>
            </a:pPr>
            <a:r>
              <a:rPr b="1" lang="en-GB" sz="1800"/>
              <a:t>Garage Area: </a:t>
            </a:r>
            <a:r>
              <a:rPr lang="en-GB" sz="1800">
                <a:solidFill>
                  <a:srgbClr val="000000"/>
                </a:solidFill>
              </a:rPr>
              <a:t>Size of garage in square feet</a:t>
            </a:r>
            <a:endParaRPr sz="1800">
              <a:solidFill>
                <a:srgbClr val="000000"/>
              </a:solidFill>
            </a:endParaRPr>
          </a:p>
          <a:p>
            <a:pPr indent="-342900" lvl="1" marL="914400" rtl="0" algn="l">
              <a:spcBef>
                <a:spcPts val="0"/>
              </a:spcBef>
              <a:spcAft>
                <a:spcPts val="0"/>
              </a:spcAft>
              <a:buSzPts val="1800"/>
              <a:buChar char="○"/>
            </a:pPr>
            <a:r>
              <a:rPr b="1" lang="en-GB" sz="1800"/>
              <a:t>Year Buil</a:t>
            </a:r>
            <a:r>
              <a:rPr b="1" lang="en-GB" sz="1800">
                <a:solidFill>
                  <a:srgbClr val="000000"/>
                </a:solidFill>
              </a:rPr>
              <a:t>t: </a:t>
            </a:r>
            <a:r>
              <a:rPr lang="en-GB" sz="1800">
                <a:solidFill>
                  <a:srgbClr val="000000"/>
                </a:solidFill>
              </a:rPr>
              <a:t>Original construction date</a:t>
            </a:r>
            <a:endParaRPr b="1" sz="1800"/>
          </a:p>
          <a:p>
            <a:pPr indent="-342900" lvl="1" marL="914400" rtl="0" algn="l">
              <a:spcBef>
                <a:spcPts val="0"/>
              </a:spcBef>
              <a:spcAft>
                <a:spcPts val="0"/>
              </a:spcAft>
              <a:buSzPts val="1800"/>
              <a:buChar char="○"/>
            </a:pPr>
            <a:r>
              <a:rPr b="1" lang="en-GB" sz="1800"/>
              <a:t>Mas Vnr Are</a:t>
            </a:r>
            <a:r>
              <a:rPr b="1" lang="en-GB" sz="1800">
                <a:solidFill>
                  <a:srgbClr val="000000"/>
                </a:solidFill>
              </a:rPr>
              <a:t>a: </a:t>
            </a:r>
            <a:r>
              <a:rPr lang="en-GB" sz="1800">
                <a:solidFill>
                  <a:srgbClr val="000000"/>
                </a:solidFill>
              </a:rPr>
              <a:t>Masonry veneer area in square feet</a:t>
            </a:r>
            <a:endParaRPr b="1"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Polynomial Feature - Ground Living Area</a:t>
            </a:r>
            <a:endParaRPr/>
          </a:p>
        </p:txBody>
      </p:sp>
      <p:pic>
        <p:nvPicPr>
          <p:cNvPr id="227" name="Google Shape;227;p26"/>
          <p:cNvPicPr preferRelativeResize="0"/>
          <p:nvPr/>
        </p:nvPicPr>
        <p:blipFill>
          <a:blip r:embed="rId3">
            <a:alphaModFix/>
          </a:blip>
          <a:stretch>
            <a:fillRect/>
          </a:stretch>
        </p:blipFill>
        <p:spPr>
          <a:xfrm>
            <a:off x="399588" y="1681112"/>
            <a:ext cx="8344826" cy="1206050"/>
          </a:xfrm>
          <a:prstGeom prst="rect">
            <a:avLst/>
          </a:prstGeom>
          <a:noFill/>
          <a:ln>
            <a:noFill/>
          </a:ln>
        </p:spPr>
      </p:pic>
      <p:sp>
        <p:nvSpPr>
          <p:cNvPr id="228" name="Google Shape;228;p26"/>
          <p:cNvSpPr txBox="1"/>
          <p:nvPr/>
        </p:nvSpPr>
        <p:spPr>
          <a:xfrm>
            <a:off x="472250" y="2996675"/>
            <a:ext cx="82722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chemeClr val="lt2"/>
                </a:highlight>
                <a:latin typeface="Calibri"/>
                <a:ea typeface="Calibri"/>
                <a:cs typeface="Calibri"/>
                <a:sym typeface="Calibri"/>
              </a:rPr>
              <a:t>Ground Living Area</a:t>
            </a:r>
            <a:r>
              <a:rPr lang="en-GB" sz="1800">
                <a:solidFill>
                  <a:schemeClr val="dk2"/>
                </a:solidFill>
                <a:latin typeface="Calibri"/>
                <a:ea typeface="Calibri"/>
                <a:cs typeface="Calibri"/>
                <a:sym typeface="Calibri"/>
              </a:rPr>
              <a:t> is the </a:t>
            </a:r>
            <a:r>
              <a:rPr lang="en-GB" sz="1800">
                <a:solidFill>
                  <a:schemeClr val="dk2"/>
                </a:solidFill>
                <a:latin typeface="Calibri"/>
                <a:ea typeface="Calibri"/>
                <a:cs typeface="Calibri"/>
                <a:sym typeface="Calibri"/>
              </a:rPr>
              <a:t>2nd most correlated to </a:t>
            </a:r>
            <a:r>
              <a:rPr lang="en-GB" sz="1800">
                <a:solidFill>
                  <a:schemeClr val="dk2"/>
                </a:solidFill>
                <a:highlight>
                  <a:schemeClr val="lt2"/>
                </a:highlight>
                <a:latin typeface="Calibri"/>
                <a:ea typeface="Calibri"/>
                <a:cs typeface="Calibri"/>
                <a:sym typeface="Calibri"/>
              </a:rPr>
              <a:t>SalePrice</a:t>
            </a:r>
            <a:endParaRPr sz="1800">
              <a:solidFill>
                <a:schemeClr val="dk2"/>
              </a:solidFill>
              <a:highlight>
                <a:schemeClr val="lt2"/>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chemeClr val="lt2"/>
                </a:highlight>
                <a:latin typeface="Calibri"/>
                <a:ea typeface="Calibri"/>
                <a:cs typeface="Calibri"/>
                <a:sym typeface="Calibri"/>
              </a:rPr>
              <a:t>Overall Qual </a:t>
            </a:r>
            <a:r>
              <a:rPr lang="en-GB" sz="1800">
                <a:solidFill>
                  <a:schemeClr val="dk2"/>
                </a:solidFill>
                <a:latin typeface="Calibri"/>
                <a:ea typeface="Calibri"/>
                <a:cs typeface="Calibri"/>
                <a:sym typeface="Calibri"/>
              </a:rPr>
              <a:t> will be imputed for new data because it is a subjective measure for our use case</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Polynomial feature engineering more features resulted in overfitting</a:t>
            </a:r>
            <a:endParaRPr sz="18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91025" y="424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GridSearch CV ElasticNet </a:t>
            </a:r>
            <a:endParaRPr/>
          </a:p>
          <a:p>
            <a:pPr indent="0" lvl="0" marL="0" rtl="0" algn="l">
              <a:spcBef>
                <a:spcPts val="0"/>
              </a:spcBef>
              <a:spcAft>
                <a:spcPts val="0"/>
              </a:spcAft>
              <a:buNone/>
            </a:pPr>
            <a:r>
              <a:rPr lang="en-GB"/>
              <a:t>(8 Features)</a:t>
            </a:r>
            <a:endParaRPr/>
          </a:p>
        </p:txBody>
      </p:sp>
      <p:pic>
        <p:nvPicPr>
          <p:cNvPr id="234" name="Google Shape;234;p27"/>
          <p:cNvPicPr preferRelativeResize="0"/>
          <p:nvPr/>
        </p:nvPicPr>
        <p:blipFill>
          <a:blip r:embed="rId3">
            <a:alphaModFix/>
          </a:blip>
          <a:stretch>
            <a:fillRect/>
          </a:stretch>
        </p:blipFill>
        <p:spPr>
          <a:xfrm>
            <a:off x="316675" y="1505475"/>
            <a:ext cx="3553775" cy="3374100"/>
          </a:xfrm>
          <a:prstGeom prst="rect">
            <a:avLst/>
          </a:prstGeom>
          <a:noFill/>
          <a:ln>
            <a:noFill/>
          </a:ln>
        </p:spPr>
      </p:pic>
      <p:sp>
        <p:nvSpPr>
          <p:cNvPr id="235" name="Google Shape;235;p27"/>
          <p:cNvSpPr txBox="1"/>
          <p:nvPr/>
        </p:nvSpPr>
        <p:spPr>
          <a:xfrm>
            <a:off x="4689000" y="1628138"/>
            <a:ext cx="3429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Mean Absolute Error (MAE)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Baseline RMSE = </a:t>
            </a:r>
            <a:r>
              <a:rPr lang="en-GB" sz="1800">
                <a:highlight>
                  <a:srgbClr val="FFFFFF"/>
                </a:highlight>
                <a:latin typeface="Calibri"/>
                <a:ea typeface="Calibri"/>
                <a:cs typeface="Calibri"/>
                <a:sym typeface="Calibri"/>
              </a:rPr>
              <a:t>75639</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Train MAE = 21742</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Test MAE = 22177</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Test RMSE = </a:t>
            </a:r>
            <a:r>
              <a:rPr lang="en-GB" sz="1800">
                <a:highlight>
                  <a:srgbClr val="FFFFFF"/>
                </a:highlight>
                <a:latin typeface="Calibri"/>
                <a:ea typeface="Calibri"/>
                <a:cs typeface="Calibri"/>
                <a:sym typeface="Calibri"/>
              </a:rPr>
              <a:t>(29884)</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 diff RMSE = 1.84%</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Generalisation is maintained. Compromised on performance.</a:t>
            </a:r>
            <a:endParaRPr sz="1800">
              <a:latin typeface="Calibri"/>
              <a:ea typeface="Calibri"/>
              <a:cs typeface="Calibri"/>
              <a:sym typeface="Calibri"/>
            </a:endParaRPr>
          </a:p>
        </p:txBody>
      </p:sp>
      <p:sp>
        <p:nvSpPr>
          <p:cNvPr id="236" name="Google Shape;236;p27"/>
          <p:cNvSpPr/>
          <p:nvPr/>
        </p:nvSpPr>
        <p:spPr>
          <a:xfrm>
            <a:off x="2925650" y="4341300"/>
            <a:ext cx="503400" cy="5349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a:t>
            </a:r>
            <a:endParaRPr/>
          </a:p>
        </p:txBody>
      </p:sp>
      <p:sp>
        <p:nvSpPr>
          <p:cNvPr id="242" name="Google Shape;242;p28"/>
          <p:cNvSpPr txBox="1"/>
          <p:nvPr>
            <p:ph idx="1" type="body"/>
          </p:nvPr>
        </p:nvSpPr>
        <p:spPr>
          <a:xfrm>
            <a:off x="519075" y="2136100"/>
            <a:ext cx="2626800" cy="19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u="sng">
                <a:solidFill>
                  <a:schemeClr val="hlink"/>
                </a:solidFill>
                <a:hlinkClick r:id="rId3"/>
              </a:rPr>
              <a:t>Streamlit Cloud link</a:t>
            </a:r>
            <a:endParaRPr sz="1800"/>
          </a:p>
          <a:p>
            <a:pPr indent="0" lvl="0" marL="0" rtl="0" algn="l">
              <a:spcBef>
                <a:spcPts val="1200"/>
              </a:spcBef>
              <a:spcAft>
                <a:spcPts val="0"/>
              </a:spcAft>
              <a:buNone/>
            </a:pPr>
            <a:r>
              <a:rPr lang="en-GB" sz="1800"/>
              <a:t>Actual value:  </a:t>
            </a:r>
            <a:r>
              <a:rPr b="1" lang="en-GB" sz="1800"/>
              <a:t>164500</a:t>
            </a:r>
            <a:endParaRPr b="1" sz="1800"/>
          </a:p>
          <a:p>
            <a:pPr indent="0" lvl="0" marL="0" rtl="0" algn="l">
              <a:spcBef>
                <a:spcPts val="0"/>
              </a:spcBef>
              <a:spcAft>
                <a:spcPts val="0"/>
              </a:spcAft>
              <a:buNone/>
            </a:pPr>
            <a:r>
              <a:rPr lang="en-GB" sz="1800"/>
              <a:t>Recommended: </a:t>
            </a:r>
            <a:r>
              <a:rPr b="1" lang="en-GB" sz="1800"/>
              <a:t>170965</a:t>
            </a:r>
            <a:endParaRPr b="1" sz="1800"/>
          </a:p>
          <a:p>
            <a:pPr indent="0" lvl="0" marL="0" rtl="0" algn="l">
              <a:spcBef>
                <a:spcPts val="0"/>
              </a:spcBef>
              <a:spcAft>
                <a:spcPts val="1200"/>
              </a:spcAft>
              <a:buNone/>
            </a:pPr>
            <a:r>
              <a:t/>
            </a:r>
            <a:endParaRPr sz="1800"/>
          </a:p>
        </p:txBody>
      </p:sp>
      <p:pic>
        <p:nvPicPr>
          <p:cNvPr id="243" name="Google Shape;243;p28"/>
          <p:cNvPicPr preferRelativeResize="0"/>
          <p:nvPr/>
        </p:nvPicPr>
        <p:blipFill>
          <a:blip r:embed="rId4">
            <a:alphaModFix/>
          </a:blip>
          <a:stretch>
            <a:fillRect/>
          </a:stretch>
        </p:blipFill>
        <p:spPr>
          <a:xfrm>
            <a:off x="3305931" y="306450"/>
            <a:ext cx="4034625" cy="4244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a:t>
            </a:r>
            <a:endParaRPr/>
          </a:p>
        </p:txBody>
      </p:sp>
      <p:sp>
        <p:nvSpPr>
          <p:cNvPr id="249" name="Google Shape;249;p29"/>
          <p:cNvSpPr txBox="1"/>
          <p:nvPr>
            <p:ph idx="1" type="body"/>
          </p:nvPr>
        </p:nvSpPr>
        <p:spPr>
          <a:xfrm>
            <a:off x="819150" y="1508200"/>
            <a:ext cx="7737600" cy="330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With </a:t>
            </a:r>
            <a:r>
              <a:rPr lang="en-GB" sz="1800"/>
              <a:t>SalePrice right skewed distribution - model has limited performance for recommendations above $400K.</a:t>
            </a:r>
            <a:endParaRPr sz="1800"/>
          </a:p>
          <a:p>
            <a:pPr indent="-342900" lvl="0" marL="457200" rtl="0" algn="l">
              <a:spcBef>
                <a:spcPts val="0"/>
              </a:spcBef>
              <a:spcAft>
                <a:spcPts val="0"/>
              </a:spcAft>
              <a:buSzPts val="1800"/>
              <a:buChar char="●"/>
            </a:pPr>
            <a:r>
              <a:rPr lang="en-GB" sz="1800"/>
              <a:t>Features with good predictive value for SalePrice tend to have high multicollinearity with each other.</a:t>
            </a:r>
            <a:endParaRPr sz="1800"/>
          </a:p>
          <a:p>
            <a:pPr indent="-342900" lvl="0" marL="457200" rtl="0" algn="l">
              <a:spcBef>
                <a:spcPts val="0"/>
              </a:spcBef>
              <a:spcAft>
                <a:spcPts val="0"/>
              </a:spcAft>
              <a:buSzPts val="1800"/>
              <a:buChar char="●"/>
            </a:pPr>
            <a:r>
              <a:rPr lang="en-GB" sz="1800"/>
              <a:t>This model does not take into account any economic or external factors that may affect Sale Price: for example, housing loan interest rates, unemployment figures, inflation, natural disasters etc.</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Considerations</a:t>
            </a:r>
            <a:endParaRPr/>
          </a:p>
        </p:txBody>
      </p:sp>
      <p:sp>
        <p:nvSpPr>
          <p:cNvPr id="255" name="Google Shape;255;p30"/>
          <p:cNvSpPr txBox="1"/>
          <p:nvPr>
            <p:ph idx="1" type="body"/>
          </p:nvPr>
        </p:nvSpPr>
        <p:spPr>
          <a:xfrm>
            <a:off x="819150" y="1609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Years provided for data is from 2006 to 2010, which is over a decade old and may not reflect the current market figures and could result in stale data</a:t>
            </a:r>
            <a:endParaRPr sz="1800"/>
          </a:p>
          <a:p>
            <a:pPr indent="-342900" lvl="0" marL="457200" rtl="0" algn="l">
              <a:spcBef>
                <a:spcPts val="0"/>
              </a:spcBef>
              <a:spcAft>
                <a:spcPts val="0"/>
              </a:spcAft>
              <a:buSzPts val="1800"/>
              <a:buChar char="●"/>
            </a:pPr>
            <a:r>
              <a:rPr lang="en-GB" sz="1800"/>
              <a:t>All this data was taken during the 2008 financial crisis which could have  implications on data quality</a:t>
            </a:r>
            <a:endParaRPr sz="1800"/>
          </a:p>
          <a:p>
            <a:pPr indent="-342900" lvl="0" marL="457200" rtl="0" algn="l">
              <a:spcBef>
                <a:spcPts val="0"/>
              </a:spcBef>
              <a:spcAft>
                <a:spcPts val="0"/>
              </a:spcAft>
              <a:buSzPts val="1800"/>
              <a:buChar char="●"/>
            </a:pPr>
            <a:r>
              <a:rPr lang="en-GB" sz="1800"/>
              <a:t>There could be other features not initially included in the raw training data that were not considered as we were limited to the data at hand e.g. Sale Condition </a:t>
            </a:r>
            <a:endParaRPr sz="1800"/>
          </a:p>
          <a:p>
            <a:pPr indent="0" lvl="0" marL="0" rtl="0" algn="l">
              <a:spcBef>
                <a:spcPts val="1200"/>
              </a:spcBef>
              <a:spcAft>
                <a:spcPts val="1200"/>
              </a:spcAft>
              <a:buSzPts val="1018"/>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59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a:t>
            </a:r>
            <a:endParaRPr/>
          </a:p>
        </p:txBody>
      </p:sp>
      <p:sp>
        <p:nvSpPr>
          <p:cNvPr id="261" name="Google Shape;261;p31"/>
          <p:cNvSpPr txBox="1"/>
          <p:nvPr>
            <p:ph idx="1" type="body"/>
          </p:nvPr>
        </p:nvSpPr>
        <p:spPr>
          <a:xfrm>
            <a:off x="819150" y="1730225"/>
            <a:ext cx="7505700" cy="270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Although GridSearchCV </a:t>
            </a:r>
            <a:r>
              <a:rPr lang="en-GB" sz="1800"/>
              <a:t>ElasticNet linear model was chosen for deployment, we recommend trying different models to achieve better prediction performance</a:t>
            </a:r>
            <a:endParaRPr sz="1800"/>
          </a:p>
          <a:p>
            <a:pPr indent="-342900" lvl="0" marL="457200" rtl="0" algn="l">
              <a:spcBef>
                <a:spcPts val="0"/>
              </a:spcBef>
              <a:spcAft>
                <a:spcPts val="0"/>
              </a:spcAft>
              <a:buSzPts val="1800"/>
              <a:buChar char="●"/>
            </a:pPr>
            <a:r>
              <a:rPr lang="en-GB" sz="1800"/>
              <a:t>Collect more recent data (newer than 2010)</a:t>
            </a:r>
            <a:endParaRPr sz="1800"/>
          </a:p>
          <a:p>
            <a:pPr indent="-342900" lvl="0" marL="457200" rtl="0" algn="l">
              <a:spcBef>
                <a:spcPts val="0"/>
              </a:spcBef>
              <a:spcAft>
                <a:spcPts val="0"/>
              </a:spcAft>
              <a:buSzPts val="1800"/>
              <a:buChar char="●"/>
            </a:pPr>
            <a:r>
              <a:rPr lang="en-GB" sz="1800"/>
              <a:t>Collect more data points with house saleprices above $400k</a:t>
            </a:r>
            <a:endParaRPr sz="1800"/>
          </a:p>
          <a:p>
            <a:pPr indent="-342900" lvl="0" marL="457200" rtl="0" algn="l">
              <a:spcBef>
                <a:spcPts val="0"/>
              </a:spcBef>
              <a:spcAft>
                <a:spcPts val="0"/>
              </a:spcAft>
              <a:buSzPts val="1800"/>
              <a:buChar char="●"/>
            </a:pPr>
            <a:r>
              <a:rPr lang="en-GB" sz="1800"/>
              <a:t>Get access to </a:t>
            </a:r>
            <a:r>
              <a:rPr lang="en-GB" sz="1800">
                <a:highlight>
                  <a:schemeClr val="lt2"/>
                </a:highlight>
              </a:rPr>
              <a:t>Sale Condition</a:t>
            </a:r>
            <a:r>
              <a:rPr lang="en-GB" sz="1800"/>
              <a:t> feature </a:t>
            </a:r>
            <a:endParaRPr sz="1800"/>
          </a:p>
          <a:p>
            <a:pPr indent="-342900" lvl="0" marL="457200" rtl="0" algn="l">
              <a:spcBef>
                <a:spcPts val="0"/>
              </a:spcBef>
              <a:spcAft>
                <a:spcPts val="0"/>
              </a:spcAft>
              <a:buSzPts val="1800"/>
              <a:buChar char="●"/>
            </a:pPr>
            <a:r>
              <a:rPr lang="en-GB" sz="1800"/>
              <a:t>Collect data on other features not in current data that may have influence on house saleprice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517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138" name="Google Shape;138;p14"/>
          <p:cNvSpPr txBox="1"/>
          <p:nvPr/>
        </p:nvSpPr>
        <p:spPr>
          <a:xfrm>
            <a:off x="728925" y="1221700"/>
            <a:ext cx="78333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Problem Statement</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Data used</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Feature Selection ⇒ Linear Regression (20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MultiCollinearity ⇒ Ridge Regression (16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Group Feature Selection, Polynomial feature engineering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ElasticNet (8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Demo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Limitations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GB" sz="1800">
                <a:latin typeface="Calibri"/>
                <a:ea typeface="Calibri"/>
                <a:cs typeface="Calibri"/>
                <a:sym typeface="Calibri"/>
              </a:rPr>
              <a:t>Recommendations</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Double Bam!!!</a:t>
            </a:r>
            <a:endParaRPr/>
          </a:p>
        </p:txBody>
      </p:sp>
      <p:sp>
        <p:nvSpPr>
          <p:cNvPr id="267" name="Google Shape;267;p32"/>
          <p:cNvSpPr txBox="1"/>
          <p:nvPr>
            <p:ph idx="1" type="body"/>
          </p:nvPr>
        </p:nvSpPr>
        <p:spPr>
          <a:xfrm>
            <a:off x="2013375" y="2237125"/>
            <a:ext cx="52014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6000"/>
              <a:t>Any Questions?</a:t>
            </a:r>
            <a:endParaRPr b="1" sz="6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1" name="Shape 271"/>
        <p:cNvGrpSpPr/>
        <p:nvPr/>
      </p:nvGrpSpPr>
      <p:grpSpPr>
        <a:xfrm>
          <a:off x="0" y="0"/>
          <a:ext cx="0" cy="0"/>
          <a:chOff x="0" y="0"/>
          <a:chExt cx="0" cy="0"/>
        </a:xfrm>
      </p:grpSpPr>
      <p:sp>
        <p:nvSpPr>
          <p:cNvPr id="272" name="Google Shape;272;p33"/>
          <p:cNvSpPr txBox="1"/>
          <p:nvPr/>
        </p:nvSpPr>
        <p:spPr>
          <a:xfrm>
            <a:off x="5493433" y="281204"/>
            <a:ext cx="343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0">
                <a:solidFill>
                  <a:schemeClr val="lt2"/>
                </a:solidFill>
                <a:latin typeface="Calibri"/>
                <a:ea typeface="Calibri"/>
                <a:cs typeface="Calibri"/>
                <a:sym typeface="Calibri"/>
              </a:rPr>
              <a:t>Skipped</a:t>
            </a:r>
            <a:endParaRPr sz="7000">
              <a:solidFill>
                <a:schemeClr val="lt2"/>
              </a:solidFill>
              <a:latin typeface="Calibri"/>
              <a:ea typeface="Calibri"/>
              <a:cs typeface="Calibri"/>
              <a:sym typeface="Calibri"/>
            </a:endParaRPr>
          </a:p>
        </p:txBody>
      </p:sp>
      <p:sp>
        <p:nvSpPr>
          <p:cNvPr id="273" name="Google Shape;273;p33"/>
          <p:cNvSpPr txBox="1"/>
          <p:nvPr>
            <p:ph type="title"/>
          </p:nvPr>
        </p:nvSpPr>
        <p:spPr>
          <a:xfrm>
            <a:off x="757550" y="4349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Heat Map </a:t>
            </a:r>
            <a:r>
              <a:rPr lang="en-GB"/>
              <a:t>between Features and Sale Price Pre - Feature Selection</a:t>
            </a:r>
            <a:endParaRPr/>
          </a:p>
        </p:txBody>
      </p:sp>
      <p:pic>
        <p:nvPicPr>
          <p:cNvPr id="274" name="Google Shape;274;p33"/>
          <p:cNvPicPr preferRelativeResize="0"/>
          <p:nvPr/>
        </p:nvPicPr>
        <p:blipFill>
          <a:blip r:embed="rId3">
            <a:alphaModFix/>
          </a:blip>
          <a:stretch>
            <a:fillRect/>
          </a:stretch>
        </p:blipFill>
        <p:spPr>
          <a:xfrm>
            <a:off x="509225" y="1484950"/>
            <a:ext cx="3094989" cy="3240826"/>
          </a:xfrm>
          <a:prstGeom prst="rect">
            <a:avLst/>
          </a:prstGeom>
          <a:noFill/>
          <a:ln>
            <a:noFill/>
          </a:ln>
        </p:spPr>
      </p:pic>
      <p:sp>
        <p:nvSpPr>
          <p:cNvPr id="275" name="Google Shape;275;p33"/>
          <p:cNvSpPr txBox="1"/>
          <p:nvPr/>
        </p:nvSpPr>
        <p:spPr>
          <a:xfrm>
            <a:off x="3798600" y="1566425"/>
            <a:ext cx="4845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After Data Cleaning and processing, we have 138 features (Correlation heatmap on the left)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We conducted feature selection to reduce the number of features and to reduce </a:t>
            </a:r>
            <a:r>
              <a:rPr lang="en-GB" sz="1800">
                <a:latin typeface="Calibri"/>
                <a:ea typeface="Calibri"/>
                <a:cs typeface="Calibri"/>
                <a:sym typeface="Calibri"/>
              </a:rPr>
              <a:t>multicollinearity</a:t>
            </a:r>
            <a:endParaRPr sz="1800">
              <a:latin typeface="Calibri"/>
              <a:ea typeface="Calibri"/>
              <a:cs typeface="Calibri"/>
              <a:sym typeface="Calibri"/>
            </a:endParaRPr>
          </a:p>
        </p:txBody>
      </p:sp>
      <p:pic>
        <p:nvPicPr>
          <p:cNvPr id="276" name="Google Shape;276;p33"/>
          <p:cNvPicPr preferRelativeResize="0"/>
          <p:nvPr/>
        </p:nvPicPr>
        <p:blipFill>
          <a:blip r:embed="rId4">
            <a:alphaModFix/>
          </a:blip>
          <a:stretch>
            <a:fillRect/>
          </a:stretch>
        </p:blipFill>
        <p:spPr>
          <a:xfrm>
            <a:off x="2473550" y="3829200"/>
            <a:ext cx="6238626" cy="595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1314075" y="465100"/>
            <a:ext cx="7030500" cy="56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between features</a:t>
            </a:r>
            <a:endParaRPr/>
          </a:p>
        </p:txBody>
      </p:sp>
      <p:pic>
        <p:nvPicPr>
          <p:cNvPr id="282" name="Google Shape;282;p34"/>
          <p:cNvPicPr preferRelativeResize="0"/>
          <p:nvPr/>
        </p:nvPicPr>
        <p:blipFill>
          <a:blip r:embed="rId3">
            <a:alphaModFix/>
          </a:blip>
          <a:stretch>
            <a:fillRect/>
          </a:stretch>
        </p:blipFill>
        <p:spPr>
          <a:xfrm>
            <a:off x="1111525" y="1013788"/>
            <a:ext cx="2171566" cy="3678524"/>
          </a:xfrm>
          <a:prstGeom prst="rect">
            <a:avLst/>
          </a:prstGeom>
          <a:noFill/>
          <a:ln>
            <a:noFill/>
          </a:ln>
        </p:spPr>
      </p:pic>
      <p:sp>
        <p:nvSpPr>
          <p:cNvPr id="283" name="Google Shape;283;p34"/>
          <p:cNvSpPr txBox="1"/>
          <p:nvPr/>
        </p:nvSpPr>
        <p:spPr>
          <a:xfrm>
            <a:off x="4278975" y="1026700"/>
            <a:ext cx="40656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We used correlation heatmaps and Variation inflation factor scores to assess for multicollinearity between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We found VIF score being not very useful for feature selection for this dataset and target.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W</a:t>
            </a:r>
            <a:r>
              <a:rPr lang="en-GB" sz="1800">
                <a:latin typeface="Calibri"/>
                <a:ea typeface="Calibri"/>
                <a:cs typeface="Calibri"/>
                <a:sym typeface="Calibri"/>
              </a:rPr>
              <a:t>hen all features with high VIF scores were removed, it results in a significantly poorer performing model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So we had to be selective with which feature to drop</a:t>
            </a:r>
            <a:endParaRPr sz="1800">
              <a:latin typeface="Calibri"/>
              <a:ea typeface="Calibri"/>
              <a:cs typeface="Calibri"/>
              <a:sym typeface="Calibri"/>
            </a:endParaRPr>
          </a:p>
        </p:txBody>
      </p:sp>
      <p:sp>
        <p:nvSpPr>
          <p:cNvPr id="284" name="Google Shape;284;p34"/>
          <p:cNvSpPr txBox="1"/>
          <p:nvPr/>
        </p:nvSpPr>
        <p:spPr>
          <a:xfrm rot="-445">
            <a:off x="6365156" y="135171"/>
            <a:ext cx="2319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5000">
                <a:solidFill>
                  <a:schemeClr val="lt2"/>
                </a:solidFill>
                <a:latin typeface="Calibri"/>
                <a:ea typeface="Calibri"/>
                <a:cs typeface="Calibri"/>
                <a:sym typeface="Calibri"/>
              </a:rPr>
              <a:t>Skipped</a:t>
            </a:r>
            <a:endParaRPr sz="5000">
              <a:solidFill>
                <a:schemeClr val="lt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5"/>
          <p:cNvSpPr txBox="1"/>
          <p:nvPr/>
        </p:nvSpPr>
        <p:spPr>
          <a:xfrm rot="-445">
            <a:off x="4273156" y="162396"/>
            <a:ext cx="2319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5000">
                <a:solidFill>
                  <a:schemeClr val="lt2"/>
                </a:solidFill>
                <a:latin typeface="Calibri"/>
                <a:ea typeface="Calibri"/>
                <a:cs typeface="Calibri"/>
                <a:sym typeface="Calibri"/>
              </a:rPr>
              <a:t>Skipped</a:t>
            </a:r>
            <a:endParaRPr sz="5000">
              <a:solidFill>
                <a:schemeClr val="lt2"/>
              </a:solidFill>
              <a:latin typeface="Calibri"/>
              <a:ea typeface="Calibri"/>
              <a:cs typeface="Calibri"/>
              <a:sym typeface="Calibri"/>
            </a:endParaRPr>
          </a:p>
        </p:txBody>
      </p:sp>
      <p:sp>
        <p:nvSpPr>
          <p:cNvPr id="290" name="Google Shape;290;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Heatmap</a:t>
            </a:r>
            <a:endParaRPr/>
          </a:p>
        </p:txBody>
      </p:sp>
      <p:pic>
        <p:nvPicPr>
          <p:cNvPr id="291" name="Google Shape;291;p35"/>
          <p:cNvPicPr preferRelativeResize="0"/>
          <p:nvPr/>
        </p:nvPicPr>
        <p:blipFill>
          <a:blip r:embed="rId3">
            <a:alphaModFix/>
          </a:blip>
          <a:stretch>
            <a:fillRect/>
          </a:stretch>
        </p:blipFill>
        <p:spPr>
          <a:xfrm>
            <a:off x="930425" y="1537675"/>
            <a:ext cx="4920899" cy="3118201"/>
          </a:xfrm>
          <a:prstGeom prst="rect">
            <a:avLst/>
          </a:prstGeom>
          <a:noFill/>
          <a:ln>
            <a:noFill/>
          </a:ln>
        </p:spPr>
      </p:pic>
      <p:sp>
        <p:nvSpPr>
          <p:cNvPr id="292" name="Google Shape;292;p35"/>
          <p:cNvSpPr txBox="1"/>
          <p:nvPr/>
        </p:nvSpPr>
        <p:spPr>
          <a:xfrm>
            <a:off x="6197350" y="967525"/>
            <a:ext cx="25167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highlight>
                  <a:schemeClr val="lt2"/>
                </a:highlight>
                <a:latin typeface="Calibri"/>
                <a:ea typeface="Calibri"/>
                <a:cs typeface="Calibri"/>
                <a:sym typeface="Calibri"/>
              </a:rPr>
              <a:t>have_fireplace</a:t>
            </a:r>
            <a:r>
              <a:rPr lang="en-GB" sz="1800">
                <a:latin typeface="Calibri"/>
                <a:ea typeface="Calibri"/>
                <a:cs typeface="Calibri"/>
                <a:sym typeface="Calibri"/>
              </a:rPr>
              <a:t>, </a:t>
            </a:r>
            <a:r>
              <a:rPr lang="en-GB" sz="1800">
                <a:highlight>
                  <a:schemeClr val="lt2"/>
                </a:highlight>
                <a:latin typeface="Calibri"/>
                <a:ea typeface="Calibri"/>
                <a:cs typeface="Calibri"/>
                <a:sym typeface="Calibri"/>
              </a:rPr>
              <a:t>Fireplace Qu</a:t>
            </a:r>
            <a:r>
              <a:rPr lang="en-GB" sz="1800">
                <a:latin typeface="Calibri"/>
                <a:ea typeface="Calibri"/>
                <a:cs typeface="Calibri"/>
                <a:sym typeface="Calibri"/>
              </a:rPr>
              <a:t> and </a:t>
            </a:r>
            <a:r>
              <a:rPr lang="en-GB" sz="1800">
                <a:highlight>
                  <a:schemeClr val="lt2"/>
                </a:highlight>
                <a:latin typeface="Calibri"/>
                <a:ea typeface="Calibri"/>
                <a:cs typeface="Calibri"/>
                <a:sym typeface="Calibri"/>
              </a:rPr>
              <a:t>Fireplaces</a:t>
            </a:r>
            <a:r>
              <a:rPr lang="en-GB" sz="1800">
                <a:latin typeface="Calibri"/>
                <a:ea typeface="Calibri"/>
                <a:cs typeface="Calibri"/>
                <a:sym typeface="Calibri"/>
              </a:rPr>
              <a:t> have high correlation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highlight>
                  <a:schemeClr val="lt2"/>
                </a:highlight>
                <a:latin typeface="Calibri"/>
                <a:ea typeface="Calibri"/>
                <a:cs typeface="Calibri"/>
                <a:sym typeface="Calibri"/>
              </a:rPr>
              <a:t>BsmtFin SF 1</a:t>
            </a:r>
            <a:r>
              <a:rPr lang="en-GB" sz="1800">
                <a:latin typeface="Calibri"/>
                <a:ea typeface="Calibri"/>
                <a:cs typeface="Calibri"/>
                <a:sym typeface="Calibri"/>
              </a:rPr>
              <a:t> has high VIF score and low correlation with </a:t>
            </a:r>
            <a:r>
              <a:rPr b="1" lang="en-GB" sz="1800">
                <a:latin typeface="Calibri"/>
                <a:ea typeface="Calibri"/>
                <a:cs typeface="Calibri"/>
                <a:sym typeface="Calibri"/>
              </a:rPr>
              <a:t>SalePrice</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highlight>
                  <a:schemeClr val="lt2"/>
                </a:highlight>
                <a:latin typeface="Calibri"/>
                <a:ea typeface="Calibri"/>
                <a:cs typeface="Calibri"/>
                <a:sym typeface="Calibri"/>
              </a:rPr>
              <a:t>Total Bsmt SF</a:t>
            </a:r>
            <a:r>
              <a:rPr lang="en-GB" sz="1800">
                <a:latin typeface="Calibri"/>
                <a:ea typeface="Calibri"/>
                <a:cs typeface="Calibri"/>
                <a:sym typeface="Calibri"/>
              </a:rPr>
              <a:t> and </a:t>
            </a:r>
            <a:r>
              <a:rPr lang="en-GB" sz="1800">
                <a:highlight>
                  <a:schemeClr val="lt2"/>
                </a:highlight>
                <a:latin typeface="Calibri"/>
                <a:ea typeface="Calibri"/>
                <a:cs typeface="Calibri"/>
                <a:sym typeface="Calibri"/>
              </a:rPr>
              <a:t>1st Flr SF</a:t>
            </a:r>
            <a:r>
              <a:rPr lang="en-GB" sz="1800">
                <a:latin typeface="Calibri"/>
                <a:ea typeface="Calibri"/>
                <a:cs typeface="Calibri"/>
                <a:sym typeface="Calibri"/>
              </a:rPr>
              <a:t> have high correlation with </a:t>
            </a:r>
            <a:r>
              <a:rPr b="1" lang="en-GB" sz="1800">
                <a:latin typeface="Calibri"/>
                <a:ea typeface="Calibri"/>
                <a:cs typeface="Calibri"/>
                <a:sym typeface="Calibri"/>
              </a:rPr>
              <a:t>SalePrice, </a:t>
            </a:r>
            <a:r>
              <a:rPr lang="en-GB" sz="1800">
                <a:latin typeface="Calibri"/>
                <a:ea typeface="Calibri"/>
                <a:cs typeface="Calibri"/>
                <a:sym typeface="Calibri"/>
              </a:rPr>
              <a:t>so they were not dropped</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144" name="Google Shape;144;p15"/>
          <p:cNvSpPr txBox="1"/>
          <p:nvPr>
            <p:ph idx="1" type="body"/>
          </p:nvPr>
        </p:nvSpPr>
        <p:spPr>
          <a:xfrm>
            <a:off x="849600" y="1572400"/>
            <a:ext cx="7597200" cy="26814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t>We are a start-up aiming to set up a Sale Price recommendation tool where users can use to get a recommended Sale Price with just a few details about their property for sale. </a:t>
            </a:r>
            <a:endParaRPr sz="1800"/>
          </a:p>
          <a:p>
            <a:pPr indent="0" lvl="0" marL="0" rtl="0" algn="l">
              <a:lnSpc>
                <a:spcPct val="115000"/>
              </a:lnSpc>
              <a:spcBef>
                <a:spcPts val="1200"/>
              </a:spcBef>
              <a:spcAft>
                <a:spcPts val="0"/>
              </a:spcAft>
              <a:buNone/>
            </a:pPr>
            <a:r>
              <a:rPr lang="en-GB" sz="1800"/>
              <a:t>This webpage would have specific fields for users to fill property details and submit.</a:t>
            </a:r>
            <a:r>
              <a:rPr lang="en-GB" sz="1800"/>
              <a:t> </a:t>
            </a:r>
            <a:endParaRPr sz="1800"/>
          </a:p>
          <a:p>
            <a:pPr indent="0" lvl="0" marL="0" rtl="0" algn="l">
              <a:lnSpc>
                <a:spcPct val="115000"/>
              </a:lnSpc>
              <a:spcBef>
                <a:spcPts val="1200"/>
              </a:spcBef>
              <a:spcAft>
                <a:spcPts val="1200"/>
              </a:spcAft>
              <a:buNone/>
            </a:pPr>
            <a:r>
              <a:rPr lang="en-GB" sz="1800"/>
              <a:t>Using our proprietary machine learning algorithm, the web application generates a quote estimate for their property Sale Price.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1157000" y="774225"/>
            <a:ext cx="5492700" cy="7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used</a:t>
            </a:r>
            <a:endParaRPr/>
          </a:p>
        </p:txBody>
      </p:sp>
      <p:sp>
        <p:nvSpPr>
          <p:cNvPr id="150" name="Google Shape;150;p16"/>
          <p:cNvSpPr txBox="1"/>
          <p:nvPr>
            <p:ph idx="1" type="body"/>
          </p:nvPr>
        </p:nvSpPr>
        <p:spPr>
          <a:xfrm>
            <a:off x="1157000" y="1750608"/>
            <a:ext cx="7094100" cy="17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Ames Iowa </a:t>
            </a:r>
            <a:r>
              <a:rPr lang="en-GB" sz="1800"/>
              <a:t>Housing Data 2006 - 2010 </a:t>
            </a:r>
            <a:endParaRPr sz="1800"/>
          </a:p>
          <a:p>
            <a:pPr indent="-342900" lvl="0" marL="457200" rtl="0" algn="l">
              <a:spcBef>
                <a:spcPts val="0"/>
              </a:spcBef>
              <a:spcAft>
                <a:spcPts val="0"/>
              </a:spcAft>
              <a:buSzPts val="1800"/>
              <a:buChar char="●"/>
            </a:pPr>
            <a:r>
              <a:rPr lang="en-GB" sz="1800"/>
              <a:t>81 Features, 2051 data points</a:t>
            </a:r>
            <a:endParaRPr sz="1800"/>
          </a:p>
          <a:p>
            <a:pPr indent="-342900" lvl="0" marL="457200" rtl="0" algn="l">
              <a:spcBef>
                <a:spcPts val="0"/>
              </a:spcBef>
              <a:spcAft>
                <a:spcPts val="0"/>
              </a:spcAft>
              <a:buSzPts val="1800"/>
              <a:buChar char="●"/>
            </a:pPr>
            <a:r>
              <a:rPr lang="en-GB" sz="1800"/>
              <a:t>Target:  Sale Price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7"/>
          <p:cNvPicPr preferRelativeResize="0"/>
          <p:nvPr/>
        </p:nvPicPr>
        <p:blipFill>
          <a:blip r:embed="rId3">
            <a:alphaModFix/>
          </a:blip>
          <a:stretch>
            <a:fillRect/>
          </a:stretch>
        </p:blipFill>
        <p:spPr>
          <a:xfrm>
            <a:off x="1678850" y="2479775"/>
            <a:ext cx="5353676" cy="2374825"/>
          </a:xfrm>
          <a:prstGeom prst="rect">
            <a:avLst/>
          </a:prstGeom>
          <a:noFill/>
          <a:ln>
            <a:noFill/>
          </a:ln>
        </p:spPr>
      </p:pic>
      <p:sp>
        <p:nvSpPr>
          <p:cNvPr id="156" name="Google Shape;156;p17"/>
          <p:cNvSpPr txBox="1"/>
          <p:nvPr>
            <p:ph type="title"/>
          </p:nvPr>
        </p:nvSpPr>
        <p:spPr>
          <a:xfrm>
            <a:off x="1303800" y="598575"/>
            <a:ext cx="7030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Missing Values</a:t>
            </a:r>
            <a:endParaRPr/>
          </a:p>
        </p:txBody>
      </p:sp>
      <p:sp>
        <p:nvSpPr>
          <p:cNvPr id="157" name="Google Shape;157;p17"/>
          <p:cNvSpPr txBox="1"/>
          <p:nvPr>
            <p:ph idx="1" type="body"/>
          </p:nvPr>
        </p:nvSpPr>
        <p:spPr>
          <a:xfrm>
            <a:off x="1303800" y="1133600"/>
            <a:ext cx="7030500" cy="89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Noted that features with high percentage of null values, were meaningful null values</a:t>
            </a:r>
            <a:endParaRPr sz="1800"/>
          </a:p>
          <a:p>
            <a:pPr indent="-342900" lvl="0" marL="457200" rtl="0" algn="l">
              <a:spcBef>
                <a:spcPts val="0"/>
              </a:spcBef>
              <a:spcAft>
                <a:spcPts val="0"/>
              </a:spcAft>
              <a:buSzPts val="1800"/>
              <a:buChar char="●"/>
            </a:pPr>
            <a:r>
              <a:rPr lang="en-GB" sz="1800">
                <a:highlight>
                  <a:schemeClr val="lt2"/>
                </a:highlight>
              </a:rPr>
              <a:t>Garage Yr Blt</a:t>
            </a:r>
            <a:r>
              <a:rPr lang="en-GB" sz="1800"/>
              <a:t> feature dropped</a:t>
            </a:r>
            <a:endParaRPr sz="1800"/>
          </a:p>
          <a:p>
            <a:pPr indent="-342900" lvl="0" marL="457200" rtl="0" algn="l">
              <a:spcBef>
                <a:spcPts val="0"/>
              </a:spcBef>
              <a:spcAft>
                <a:spcPts val="0"/>
              </a:spcAft>
              <a:buSzPts val="1800"/>
              <a:buChar char="●"/>
            </a:pPr>
            <a:r>
              <a:rPr lang="en-GB" sz="1800">
                <a:highlight>
                  <a:schemeClr val="lt2"/>
                </a:highlight>
              </a:rPr>
              <a:t>Lot Frontage</a:t>
            </a:r>
            <a:r>
              <a:rPr lang="en-GB" sz="1800"/>
              <a:t> missing values will be imputed after train-test-split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3525" y="362450"/>
            <a:ext cx="7030500" cy="58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Outliers</a:t>
            </a:r>
            <a:endParaRPr/>
          </a:p>
        </p:txBody>
      </p:sp>
      <p:pic>
        <p:nvPicPr>
          <p:cNvPr id="163" name="Google Shape;163;p18"/>
          <p:cNvPicPr preferRelativeResize="0"/>
          <p:nvPr/>
        </p:nvPicPr>
        <p:blipFill>
          <a:blip r:embed="rId3">
            <a:alphaModFix/>
          </a:blip>
          <a:stretch>
            <a:fillRect/>
          </a:stretch>
        </p:blipFill>
        <p:spPr>
          <a:xfrm>
            <a:off x="721750" y="1419349"/>
            <a:ext cx="3850251" cy="3350525"/>
          </a:xfrm>
          <a:prstGeom prst="rect">
            <a:avLst/>
          </a:prstGeom>
          <a:noFill/>
          <a:ln>
            <a:noFill/>
          </a:ln>
        </p:spPr>
      </p:pic>
      <p:pic>
        <p:nvPicPr>
          <p:cNvPr id="164" name="Google Shape;164;p18"/>
          <p:cNvPicPr preferRelativeResize="0"/>
          <p:nvPr/>
        </p:nvPicPr>
        <p:blipFill>
          <a:blip r:embed="rId4">
            <a:alphaModFix/>
          </a:blip>
          <a:stretch>
            <a:fillRect/>
          </a:stretch>
        </p:blipFill>
        <p:spPr>
          <a:xfrm>
            <a:off x="4947875" y="1332975"/>
            <a:ext cx="4043725" cy="3350515"/>
          </a:xfrm>
          <a:prstGeom prst="rect">
            <a:avLst/>
          </a:prstGeom>
          <a:noFill/>
          <a:ln>
            <a:noFill/>
          </a:ln>
        </p:spPr>
      </p:pic>
      <p:sp>
        <p:nvSpPr>
          <p:cNvPr id="165" name="Google Shape;165;p18"/>
          <p:cNvSpPr txBox="1"/>
          <p:nvPr/>
        </p:nvSpPr>
        <p:spPr>
          <a:xfrm>
            <a:off x="1488650" y="981800"/>
            <a:ext cx="47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Examples of Outlier Removal on certain features</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Label Encoding</a:t>
            </a:r>
            <a:endParaRPr/>
          </a:p>
        </p:txBody>
      </p:sp>
      <p:sp>
        <p:nvSpPr>
          <p:cNvPr id="171" name="Google Shape;171;p19"/>
          <p:cNvSpPr txBox="1"/>
          <p:nvPr/>
        </p:nvSpPr>
        <p:spPr>
          <a:xfrm>
            <a:off x="747450" y="1709000"/>
            <a:ext cx="76491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GB" sz="1800">
                <a:latin typeface="Calibri"/>
                <a:ea typeface="Calibri"/>
                <a:cs typeface="Calibri"/>
                <a:sym typeface="Calibri"/>
              </a:rPr>
              <a:t>We used </a:t>
            </a:r>
            <a:r>
              <a:rPr b="1" lang="en-GB" sz="1800">
                <a:latin typeface="Calibri"/>
                <a:ea typeface="Calibri"/>
                <a:cs typeface="Calibri"/>
                <a:sym typeface="Calibri"/>
              </a:rPr>
              <a:t>ordinal encoding</a:t>
            </a:r>
            <a:r>
              <a:rPr lang="en-GB" sz="1800">
                <a:latin typeface="Calibri"/>
                <a:ea typeface="Calibri"/>
                <a:cs typeface="Calibri"/>
                <a:sym typeface="Calibri"/>
              </a:rPr>
              <a:t> to reduce the number of features required for One-Hot encoding. E.g </a:t>
            </a:r>
            <a:r>
              <a:rPr lang="en-GB" sz="1800">
                <a:highlight>
                  <a:schemeClr val="lt2"/>
                </a:highlight>
                <a:latin typeface="Calibri"/>
                <a:ea typeface="Calibri"/>
                <a:cs typeface="Calibri"/>
                <a:sym typeface="Calibri"/>
              </a:rPr>
              <a:t>Lot Shape</a:t>
            </a:r>
            <a:r>
              <a:rPr lang="en-GB" sz="1800">
                <a:latin typeface="Calibri"/>
                <a:ea typeface="Calibri"/>
                <a:cs typeface="Calibri"/>
                <a:sym typeface="Calibri"/>
              </a:rPr>
              <a:t> Reg=4, IR1=3, IR2=2, IR3=1</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Superior attribute gets a higher score, to be consistent with </a:t>
            </a:r>
            <a:r>
              <a:rPr lang="en-GB" sz="1800">
                <a:highlight>
                  <a:schemeClr val="lt2"/>
                </a:highlight>
                <a:latin typeface="Calibri"/>
                <a:ea typeface="Calibri"/>
                <a:cs typeface="Calibri"/>
                <a:sym typeface="Calibri"/>
              </a:rPr>
              <a:t>Overall Qual </a:t>
            </a:r>
            <a:r>
              <a:rPr lang="en-GB" sz="1800">
                <a:latin typeface="Calibri"/>
                <a:ea typeface="Calibri"/>
                <a:cs typeface="Calibri"/>
                <a:sym typeface="Calibri"/>
              </a:rPr>
              <a:t>and </a:t>
            </a:r>
            <a:r>
              <a:rPr lang="en-GB" sz="1800">
                <a:highlight>
                  <a:schemeClr val="lt2"/>
                </a:highlight>
                <a:latin typeface="Calibri"/>
                <a:ea typeface="Calibri"/>
                <a:cs typeface="Calibri"/>
                <a:sym typeface="Calibri"/>
              </a:rPr>
              <a:t>Overall Cond</a:t>
            </a:r>
            <a:r>
              <a:rPr lang="en-GB" sz="1800">
                <a:latin typeface="Calibri"/>
                <a:ea typeface="Calibri"/>
                <a:cs typeface="Calibri"/>
                <a:sym typeface="Calibri"/>
              </a:rPr>
              <a:t> source encoding</a:t>
            </a:r>
            <a:endParaRPr sz="1800">
              <a:latin typeface="Calibri"/>
              <a:ea typeface="Calibri"/>
              <a:cs typeface="Calibri"/>
              <a:sym typeface="Calibri"/>
            </a:endParaRPr>
          </a:p>
          <a:p>
            <a:pPr indent="-342900" lvl="0" marL="457200" rtl="0" algn="l">
              <a:spcBef>
                <a:spcPts val="0"/>
              </a:spcBef>
              <a:spcAft>
                <a:spcPts val="0"/>
              </a:spcAft>
              <a:buSzPts val="1800"/>
              <a:buFont typeface="Nunito"/>
              <a:buChar char="●"/>
            </a:pPr>
            <a:r>
              <a:rPr b="1" lang="en-GB" sz="1800">
                <a:latin typeface="Calibri"/>
                <a:ea typeface="Calibri"/>
                <a:cs typeface="Calibri"/>
                <a:sym typeface="Calibri"/>
              </a:rPr>
              <a:t>New features</a:t>
            </a:r>
            <a:r>
              <a:rPr lang="en-GB" sz="1800">
                <a:latin typeface="Calibri"/>
                <a:ea typeface="Calibri"/>
                <a:cs typeface="Calibri"/>
                <a:sym typeface="Calibri"/>
              </a:rPr>
              <a:t> to represent presence and absence of some features e.g. pool, fireplace, garage, alley</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412125" y="227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Value Count Grouping and Removal</a:t>
            </a:r>
            <a:endParaRPr/>
          </a:p>
        </p:txBody>
      </p:sp>
      <p:pic>
        <p:nvPicPr>
          <p:cNvPr id="177" name="Google Shape;177;p20"/>
          <p:cNvPicPr preferRelativeResize="0"/>
          <p:nvPr/>
        </p:nvPicPr>
        <p:blipFill>
          <a:blip r:embed="rId3">
            <a:alphaModFix/>
          </a:blip>
          <a:stretch>
            <a:fillRect/>
          </a:stretch>
        </p:blipFill>
        <p:spPr>
          <a:xfrm>
            <a:off x="686250" y="1270375"/>
            <a:ext cx="2342350" cy="1969700"/>
          </a:xfrm>
          <a:prstGeom prst="rect">
            <a:avLst/>
          </a:prstGeom>
          <a:noFill/>
          <a:ln>
            <a:noFill/>
          </a:ln>
        </p:spPr>
      </p:pic>
      <p:pic>
        <p:nvPicPr>
          <p:cNvPr id="178" name="Google Shape;178;p20"/>
          <p:cNvPicPr preferRelativeResize="0"/>
          <p:nvPr/>
        </p:nvPicPr>
        <p:blipFill>
          <a:blip r:embed="rId4">
            <a:alphaModFix/>
          </a:blip>
          <a:stretch>
            <a:fillRect/>
          </a:stretch>
        </p:blipFill>
        <p:spPr>
          <a:xfrm>
            <a:off x="664450" y="3630200"/>
            <a:ext cx="2385942" cy="999300"/>
          </a:xfrm>
          <a:prstGeom prst="rect">
            <a:avLst/>
          </a:prstGeom>
          <a:noFill/>
          <a:ln>
            <a:noFill/>
          </a:ln>
        </p:spPr>
      </p:pic>
      <p:sp>
        <p:nvSpPr>
          <p:cNvPr id="179" name="Google Shape;179;p20"/>
          <p:cNvSpPr txBox="1"/>
          <p:nvPr/>
        </p:nvSpPr>
        <p:spPr>
          <a:xfrm>
            <a:off x="327725" y="795975"/>
            <a:ext cx="305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Value Count Grouping</a:t>
            </a:r>
            <a:endParaRPr b="1" sz="400">
              <a:latin typeface="Nunito"/>
              <a:ea typeface="Nunito"/>
              <a:cs typeface="Nunito"/>
              <a:sym typeface="Nunito"/>
            </a:endParaRPr>
          </a:p>
        </p:txBody>
      </p:sp>
      <p:pic>
        <p:nvPicPr>
          <p:cNvPr id="180" name="Google Shape;180;p20"/>
          <p:cNvPicPr preferRelativeResize="0"/>
          <p:nvPr/>
        </p:nvPicPr>
        <p:blipFill rotWithShape="1">
          <a:blip r:embed="rId5">
            <a:alphaModFix/>
          </a:blip>
          <a:srcRect b="18443" l="0" r="44791" t="21751"/>
          <a:stretch/>
        </p:blipFill>
        <p:spPr>
          <a:xfrm>
            <a:off x="4412350" y="1534875"/>
            <a:ext cx="3585951" cy="3395174"/>
          </a:xfrm>
          <a:prstGeom prst="rect">
            <a:avLst/>
          </a:prstGeom>
          <a:noFill/>
          <a:ln>
            <a:noFill/>
          </a:ln>
        </p:spPr>
      </p:pic>
      <p:sp>
        <p:nvSpPr>
          <p:cNvPr id="181" name="Google Shape;181;p20"/>
          <p:cNvSpPr txBox="1"/>
          <p:nvPr/>
        </p:nvSpPr>
        <p:spPr>
          <a:xfrm>
            <a:off x="3745625" y="795975"/>
            <a:ext cx="491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Feature Removal due to Value Count</a:t>
            </a:r>
            <a:endParaRPr b="1" sz="1800">
              <a:solidFill>
                <a:schemeClr val="dk2"/>
              </a:solidFill>
              <a:latin typeface="Maven Pro"/>
              <a:ea typeface="Maven Pro"/>
              <a:cs typeface="Maven Pro"/>
              <a:sym typeface="Maven Pro"/>
            </a:endParaRPr>
          </a:p>
          <a:p>
            <a:pPr indent="0" lvl="0" marL="0" rtl="0" algn="l">
              <a:spcBef>
                <a:spcPts val="0"/>
              </a:spcBef>
              <a:spcAft>
                <a:spcPts val="0"/>
              </a:spcAft>
              <a:buNone/>
            </a:pPr>
            <a:r>
              <a:rPr b="1" lang="en-GB" sz="1800">
                <a:solidFill>
                  <a:schemeClr val="dk2"/>
                </a:solidFill>
                <a:latin typeface="Maven Pro"/>
                <a:ea typeface="Maven Pro"/>
                <a:cs typeface="Maven Pro"/>
                <a:sym typeface="Maven Pro"/>
              </a:rPr>
              <a:t>E.g. Utilities</a:t>
            </a:r>
            <a:endParaRPr b="1" sz="1800">
              <a:solidFill>
                <a:schemeClr val="dk2"/>
              </a:solidFill>
              <a:latin typeface="Maven Pro"/>
              <a:ea typeface="Maven Pro"/>
              <a:cs typeface="Maven Pro"/>
              <a:sym typeface="Maven Pro"/>
            </a:endParaRPr>
          </a:p>
        </p:txBody>
      </p:sp>
      <p:sp>
        <p:nvSpPr>
          <p:cNvPr id="182" name="Google Shape;182;p20"/>
          <p:cNvSpPr/>
          <p:nvPr/>
        </p:nvSpPr>
        <p:spPr>
          <a:xfrm>
            <a:off x="4412350" y="3963800"/>
            <a:ext cx="3885300" cy="36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92100" y="3020025"/>
            <a:ext cx="1494300" cy="36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566250" y="4357025"/>
            <a:ext cx="1620300" cy="46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5473825" y="4577250"/>
            <a:ext cx="975300" cy="36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303800" y="598575"/>
            <a:ext cx="7030500" cy="39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Removal of Data entry errors</a:t>
            </a:r>
            <a:endParaRPr/>
          </a:p>
        </p:txBody>
      </p:sp>
      <p:pic>
        <p:nvPicPr>
          <p:cNvPr id="191" name="Google Shape;191;p21"/>
          <p:cNvPicPr preferRelativeResize="0"/>
          <p:nvPr/>
        </p:nvPicPr>
        <p:blipFill>
          <a:blip r:embed="rId3">
            <a:alphaModFix/>
          </a:blip>
          <a:stretch>
            <a:fillRect/>
          </a:stretch>
        </p:blipFill>
        <p:spPr>
          <a:xfrm>
            <a:off x="290138" y="1806775"/>
            <a:ext cx="8563725" cy="2879900"/>
          </a:xfrm>
          <a:prstGeom prst="rect">
            <a:avLst/>
          </a:prstGeom>
          <a:noFill/>
          <a:ln>
            <a:noFill/>
          </a:ln>
        </p:spPr>
      </p:pic>
      <p:sp>
        <p:nvSpPr>
          <p:cNvPr id="192" name="Google Shape;192;p21"/>
          <p:cNvSpPr txBox="1"/>
          <p:nvPr/>
        </p:nvSpPr>
        <p:spPr>
          <a:xfrm>
            <a:off x="1385975" y="1201175"/>
            <a:ext cx="66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Example: Garage Year Built Year 2207 removed</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