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257" r:id="rId6"/>
    <p:sldId id="258" r:id="rId7"/>
    <p:sldId id="313" r:id="rId8"/>
    <p:sldId id="272" r:id="rId9"/>
    <p:sldId id="273" r:id="rId10"/>
    <p:sldId id="262" r:id="rId11"/>
    <p:sldId id="274" r:id="rId12"/>
    <p:sldId id="275" r:id="rId13"/>
    <p:sldId id="276" r:id="rId14"/>
    <p:sldId id="277" r:id="rId15"/>
    <p:sldId id="295" r:id="rId16"/>
    <p:sldId id="296" r:id="rId17"/>
    <p:sldId id="297" r:id="rId18"/>
    <p:sldId id="298" r:id="rId19"/>
    <p:sldId id="282" r:id="rId20"/>
    <p:sldId id="285" r:id="rId21"/>
    <p:sldId id="283" r:id="rId22"/>
    <p:sldId id="286" r:id="rId23"/>
    <p:sldId id="306" r:id="rId24"/>
    <p:sldId id="301" r:id="rId25"/>
    <p:sldId id="302" r:id="rId26"/>
    <p:sldId id="303" r:id="rId27"/>
    <p:sldId id="304" r:id="rId28"/>
    <p:sldId id="311" r:id="rId29"/>
    <p:sldId id="266" r:id="rId30"/>
    <p:sldId id="260"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FCF135-6DC7-46F7-955C-AD52A53A912D}">
          <p14:sldIdLst>
            <p14:sldId id="256"/>
          </p14:sldIdLst>
        </p14:section>
        <p14:section name="Introduction" id="{F703D450-F8FF-43D1-93AE-B6D2719615D3}">
          <p14:sldIdLst>
            <p14:sldId id="257"/>
            <p14:sldId id="258"/>
            <p14:sldId id="313"/>
            <p14:sldId id="272"/>
            <p14:sldId id="273"/>
          </p14:sldIdLst>
        </p14:section>
        <p14:section name="GDP per capita" id="{F913C6B0-9FB8-4078-A578-F7B1F6CA254B}">
          <p14:sldIdLst>
            <p14:sldId id="262"/>
            <p14:sldId id="274"/>
            <p14:sldId id="275"/>
          </p14:sldIdLst>
        </p14:section>
        <p14:section name="Household income" id="{87AD7E3E-7143-4B6F-879E-A762CE7299F7}">
          <p14:sldIdLst>
            <p14:sldId id="276"/>
            <p14:sldId id="277"/>
          </p14:sldIdLst>
        </p14:section>
        <p14:section name="Poverty level" id="{17DCD5E9-4966-4C36-8AB9-9373911BB088}">
          <p14:sldIdLst>
            <p14:sldId id="295"/>
            <p14:sldId id="296"/>
            <p14:sldId id="297"/>
            <p14:sldId id="298"/>
          </p14:sldIdLst>
        </p14:section>
        <p14:section name="Education expenditure per capita" id="{BD35B39C-20C4-4C74-9877-41B62FAC7B1C}">
          <p14:sldIdLst>
            <p14:sldId id="282"/>
            <p14:sldId id="285"/>
            <p14:sldId id="283"/>
          </p14:sldIdLst>
        </p14:section>
        <p14:section name="Crime rate" id="{32C4FBB2-1E56-4463-B960-5F6C3175D03A}">
          <p14:sldIdLst>
            <p14:sldId id="286"/>
            <p14:sldId id="306"/>
          </p14:sldIdLst>
        </p14:section>
        <p14:section name="Unemployment rate" id="{4DFD5714-F898-4765-AC95-92DDE15A5589}">
          <p14:sldIdLst>
            <p14:sldId id="301"/>
            <p14:sldId id="302"/>
            <p14:sldId id="303"/>
            <p14:sldId id="304"/>
          </p14:sldIdLst>
        </p14:section>
        <p14:section name="Summary &amp; Recommendations" id="{6D5A07D4-3B15-4671-9F59-2F7141CDC510}">
          <p14:sldIdLst>
            <p14:sldId id="311"/>
            <p14:sldId id="266"/>
            <p14:sldId id="260"/>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F5F6F9"/>
    <a:srgbClr val="E9E6DF"/>
    <a:srgbClr val="E89AA5"/>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0704" autoAdjust="0"/>
  </p:normalViewPr>
  <p:slideViewPr>
    <p:cSldViewPr snapToGrid="0">
      <p:cViewPr varScale="1">
        <p:scale>
          <a:sx n="91" d="100"/>
          <a:sy n="91" d="100"/>
        </p:scale>
        <p:origin x="116"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Emma</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423450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Let us take a look at the percentage of expenditure each county spends on education. From the above chart, we are able to see that majority of the suburban caucus allocates a higher percentage compared to the urban and rural caucus. </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50167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With the highest allocation of expenditure on education in the suburban caucus, we can see that it is reflected in the strong positive correlation of the education expenditure per capita for both ACT and SAT tests. </a:t>
            </a:r>
          </a:p>
          <a:p>
            <a:endParaRPr lang="en-US" sz="1800" b="0" i="0" u="none" strike="noStrike" dirty="0">
              <a:solidFill>
                <a:srgbClr val="000000"/>
              </a:solidFill>
              <a:effectLst/>
              <a:latin typeface="Arial" panose="020B0604020202020204" pitchFamily="34" charset="0"/>
            </a:endParaRPr>
          </a:p>
          <a:p>
            <a:pPr marL="342900" indent="-342900">
              <a:buFont typeface="Arial" panose="020B0604020202020204" pitchFamily="34" charset="0"/>
              <a:buChar char="•"/>
            </a:pPr>
            <a:r>
              <a:rPr lang="en-US" sz="1200" dirty="0">
                <a:latin typeface="Arial" panose="020B0604020202020204" pitchFamily="34" charset="0"/>
                <a:cs typeface="Arial" panose="020B0604020202020204" pitchFamily="34" charset="0"/>
              </a:rPr>
              <a:t>The higher the allocation of education expenditure, the higher the participation rate in SAT and ACT tests in the suburban caucuses. </a:t>
            </a:r>
          </a:p>
          <a:p>
            <a:endParaRPr lang="en-US" sz="1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200" dirty="0">
                <a:latin typeface="Arial" panose="020B0604020202020204" pitchFamily="34" charset="0"/>
                <a:cs typeface="Arial" panose="020B0604020202020204" pitchFamily="34" charset="0"/>
              </a:rPr>
              <a:t>The opposite trend is observed in the rural caucuses, where a higher percentage of allocated education expenditure does not mean a higher participation rate in ACT tests. </a:t>
            </a:r>
          </a:p>
          <a:p>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203205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More studies should be done to focus on how violent crime rate negatively affects test participation and if this relationship more prevalent if we focus on juvenile violent crime rate.</a:t>
            </a:r>
            <a:endParaRPr lang="en-US" sz="2800" b="0" dirty="0">
              <a:effectLst/>
            </a:endParaRPr>
          </a:p>
          <a:p>
            <a:br>
              <a:rPr lang="en-US" sz="2800" dirty="0"/>
            </a:br>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289C57-55D7-40A4-A101-E74FAC7A09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15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edmund</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319342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Kah </a:t>
            </a:r>
            <a:r>
              <a:rPr lang="en-SG" dirty="0" err="1"/>
              <a:t>fei</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334557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emma</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28505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emma</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26856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emma</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6688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Tiek</a:t>
            </a:r>
            <a:r>
              <a:rPr lang="en-SG" dirty="0"/>
              <a:t> </a:t>
            </a:r>
            <a:r>
              <a:rPr lang="en-SG" dirty="0" err="1"/>
              <a:t>leong</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425871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Tiek</a:t>
            </a:r>
            <a:r>
              <a:rPr lang="en-SG" dirty="0"/>
              <a:t> </a:t>
            </a:r>
            <a:r>
              <a:rPr lang="en-SG" dirty="0" err="1"/>
              <a:t>leong</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18529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Kah </a:t>
            </a:r>
            <a:r>
              <a:rPr lang="en-SG" dirty="0" err="1"/>
              <a:t>fei</a:t>
            </a:r>
            <a:endParaRPr lang="en-SG"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833909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Kah </a:t>
            </a:r>
            <a:r>
              <a:rPr lang="en-SG" dirty="0" err="1"/>
              <a:t>fei</a:t>
            </a:r>
            <a:endParaRPr lang="en-SG" dirty="0"/>
          </a:p>
          <a:p>
            <a:r>
              <a:rPr lang="en-SG" dirty="0"/>
              <a:t>For urban and suburban counties which have higher GDP , the students are more likely to take part on the tests. This suggested that the awareness and </a:t>
            </a:r>
            <a:r>
              <a:rPr lang="en-SG" dirty="0" err="1"/>
              <a:t>establishness</a:t>
            </a:r>
            <a:r>
              <a:rPr lang="en-SG" dirty="0"/>
              <a:t> of educational system is better. </a:t>
            </a:r>
          </a:p>
          <a:p>
            <a:r>
              <a:rPr lang="en-SG" dirty="0"/>
              <a:t>This can be taken as one of the clue for CDE to design the actions to increase the overall participation rate.</a:t>
            </a:r>
          </a:p>
          <a:p>
            <a:r>
              <a:rPr lang="en-SG" dirty="0"/>
              <a:t>But for the </a:t>
            </a:r>
            <a:r>
              <a:rPr lang="en-SG" dirty="0" err="1"/>
              <a:t>rurals</a:t>
            </a:r>
            <a:r>
              <a:rPr lang="en-SG" dirty="0"/>
              <a:t>, we believe there is others factors to be considerate, which will discuss later in this presentation</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398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Edmund</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29817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720840" y="1977629"/>
            <a:ext cx="5229859" cy="2902742"/>
          </a:xfrm>
        </p:spPr>
        <p:txBody>
          <a:bodyPr/>
          <a:lstStyle/>
          <a:p>
            <a:r>
              <a:rPr lang="en-US" dirty="0"/>
              <a:t>Project 1 </a:t>
            </a:r>
            <a:r>
              <a:rPr lang="en-SG" b="1" i="0" dirty="0">
                <a:solidFill>
                  <a:srgbClr val="000000"/>
                </a:solidFill>
                <a:effectLst/>
                <a:latin typeface="Helvetica Neue"/>
              </a:rPr>
              <a:t>Standardized Test Analysis</a:t>
            </a:r>
            <a:br>
              <a:rPr lang="en-SG" b="1" i="0" dirty="0">
                <a:solidFill>
                  <a:srgbClr val="000000"/>
                </a:solidFill>
                <a:effectLst/>
                <a:latin typeface="Helvetica Neue"/>
              </a:rPr>
            </a:b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720840" y="4447672"/>
            <a:ext cx="4899659" cy="1609140"/>
          </a:xfrm>
        </p:spPr>
        <p:txBody>
          <a:bodyPr>
            <a:noAutofit/>
          </a:bodyPr>
          <a:lstStyle/>
          <a:p>
            <a:r>
              <a:rPr lang="en-US" sz="2000" dirty="0"/>
              <a:t>Edmund</a:t>
            </a:r>
          </a:p>
          <a:p>
            <a:r>
              <a:rPr lang="en-US" sz="2000" dirty="0"/>
              <a:t>Ethan</a:t>
            </a:r>
          </a:p>
          <a:p>
            <a:r>
              <a:rPr lang="en-US" sz="2000" dirty="0"/>
              <a:t>Emma</a:t>
            </a:r>
          </a:p>
          <a:p>
            <a:r>
              <a:rPr lang="en-US" sz="2000" dirty="0"/>
              <a:t>Tiek Leong</a:t>
            </a:r>
          </a:p>
          <a:p>
            <a:r>
              <a:rPr lang="en-US" sz="2000" dirty="0"/>
              <a:t>Kah Fei</a:t>
            </a:r>
          </a:p>
          <a:p>
            <a:endParaRPr lang="en-US" sz="2000" dirty="0"/>
          </a:p>
        </p:txBody>
      </p:sp>
      <p:pic>
        <p:nvPicPr>
          <p:cNvPr id="5" name="Picture 4">
            <a:extLst>
              <a:ext uri="{FF2B5EF4-FFF2-40B4-BE49-F238E27FC236}">
                <a16:creationId xmlns:a16="http://schemas.microsoft.com/office/drawing/2014/main" id="{A1CA8900-1FF9-C1B0-9B77-5E0D2100A7DE}"/>
              </a:ext>
            </a:extLst>
          </p:cNvPr>
          <p:cNvPicPr>
            <a:picLocks noChangeAspect="1"/>
          </p:cNvPicPr>
          <p:nvPr/>
        </p:nvPicPr>
        <p:blipFill>
          <a:blip r:embed="rId3"/>
          <a:stretch>
            <a:fillRect/>
          </a:stretch>
        </p:blipFill>
        <p:spPr>
          <a:xfrm>
            <a:off x="11020287" y="2349500"/>
            <a:ext cx="981212" cy="947819"/>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57949" y="965201"/>
            <a:ext cx="4531783" cy="2091266"/>
          </a:xfrm>
        </p:spPr>
        <p:txBody>
          <a:bodyPr/>
          <a:lstStyle/>
          <a:p>
            <a:r>
              <a:rPr lang="en-US" sz="3200" b="0" i="0" u="none" strike="noStrike" dirty="0">
                <a:effectLst/>
                <a:latin typeface="Arial" panose="020B0604020202020204" pitchFamily="34" charset="0"/>
              </a:rPr>
              <a:t>Factor 2:</a:t>
            </a:r>
            <a:br>
              <a:rPr lang="en-US" sz="3200" b="0" i="0" u="none" strike="noStrike" dirty="0">
                <a:effectLst/>
                <a:latin typeface="Arial" panose="020B0604020202020204" pitchFamily="34" charset="0"/>
              </a:rPr>
            </a:br>
            <a:r>
              <a:rPr lang="en-US" sz="3200" b="0" i="0" u="none" strike="noStrike" dirty="0">
                <a:effectLst/>
                <a:latin typeface="Arial" panose="020B0604020202020204" pitchFamily="34" charset="0"/>
              </a:rPr>
              <a:t>HOUSEHOLD INCOME</a:t>
            </a:r>
            <a:endParaRPr lang="en-US" sz="3200" dirty="0"/>
          </a:p>
        </p:txBody>
      </p:sp>
    </p:spTree>
    <p:extLst>
      <p:ext uri="{BB962C8B-B14F-4D97-AF65-F5344CB8AC3E}">
        <p14:creationId xmlns:p14="http://schemas.microsoft.com/office/powerpoint/2010/main" val="4393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A8A32B-1343-A9E5-D179-494F2BF655E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CCFE14CD-60FC-B400-63C2-2EC9FF71D0D0}"/>
              </a:ext>
            </a:extLst>
          </p:cNvPr>
          <p:cNvSpPr>
            <a:spLocks noGrp="1"/>
          </p:cNvSpPr>
          <p:nvPr>
            <p:ph type="ftr" sz="quarter" idx="11"/>
          </p:nvPr>
        </p:nvSpPr>
        <p:spPr/>
        <p:txBody>
          <a:bodyPr/>
          <a:lstStyle/>
          <a:p>
            <a:r>
              <a:rPr lang="en-US" dirty="0"/>
              <a:t>DSIF5 PRESENTATION TITLE</a:t>
            </a:r>
          </a:p>
        </p:txBody>
      </p:sp>
      <p:sp>
        <p:nvSpPr>
          <p:cNvPr id="6" name="Slide Number Placeholder 5">
            <a:extLst>
              <a:ext uri="{FF2B5EF4-FFF2-40B4-BE49-F238E27FC236}">
                <a16:creationId xmlns:a16="http://schemas.microsoft.com/office/drawing/2014/main" id="{38B740D0-0DD5-F3DA-8687-0CA4644A9BAC}"/>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2269B44C-9C45-3AE6-711E-B06C23E41064}"/>
              </a:ext>
            </a:extLst>
          </p:cNvPr>
          <p:cNvSpPr>
            <a:spLocks noGrp="1"/>
          </p:cNvSpPr>
          <p:nvPr>
            <p:ph type="body" idx="4294967295"/>
          </p:nvPr>
        </p:nvSpPr>
        <p:spPr>
          <a:xfrm>
            <a:off x="630758" y="4823733"/>
            <a:ext cx="4680000" cy="1532617"/>
          </a:xfrm>
          <a:noFill/>
        </p:spPr>
        <p:style>
          <a:lnRef idx="2">
            <a:schemeClr val="accent1"/>
          </a:lnRef>
          <a:fillRef idx="1">
            <a:schemeClr val="lt1"/>
          </a:fillRef>
          <a:effectRef idx="0">
            <a:schemeClr val="accent1"/>
          </a:effectRef>
          <a:fontRef idx="minor">
            <a:schemeClr val="dk1"/>
          </a:fontRef>
        </p:style>
        <p:txBody>
          <a:bodyPr>
            <a:noAutofit/>
          </a:bodyPr>
          <a:lstStyle/>
          <a:p>
            <a:pPr marL="285750" indent="-285750" rtl="0">
              <a:lnSpc>
                <a:spcPct val="100000"/>
              </a:lnSpc>
              <a:spcBef>
                <a:spcPts val="600"/>
              </a:spcBef>
              <a:spcAft>
                <a:spcPts val="600"/>
              </a:spcAft>
              <a:buFont typeface="Wingdings" panose="05000000000000000000" pitchFamily="2" charset="2"/>
              <a:buChar char="Ø"/>
            </a:pPr>
            <a:r>
              <a:rPr lang="en-US" sz="1400" i="0" u="none" strike="noStrike" dirty="0">
                <a:solidFill>
                  <a:srgbClr val="000000"/>
                </a:solidFill>
                <a:effectLst/>
                <a:latin typeface="Arial" panose="020B0604020202020204" pitchFamily="34" charset="0"/>
                <a:cs typeface="Arial" panose="020B0604020202020204" pitchFamily="34" charset="0"/>
              </a:rPr>
              <a:t>For ACT, there is a negative correlation for Rural counties with a higher participation rate and lower household income.</a:t>
            </a:r>
            <a:endParaRPr lang="en-US" sz="1400" dirty="0">
              <a:effectLst/>
              <a:latin typeface="Arial" panose="020B0604020202020204" pitchFamily="34" charset="0"/>
              <a:cs typeface="Arial" panose="020B0604020202020204" pitchFamily="34" charset="0"/>
            </a:endParaRPr>
          </a:p>
          <a:p>
            <a:pPr marL="285750" indent="-285750" rtl="0">
              <a:lnSpc>
                <a:spcPct val="100000"/>
              </a:lnSpc>
              <a:spcBef>
                <a:spcPts val="600"/>
              </a:spcBef>
              <a:spcAft>
                <a:spcPts val="600"/>
              </a:spcAft>
              <a:buFont typeface="Wingdings" panose="05000000000000000000" pitchFamily="2" charset="2"/>
              <a:buChar char="Ø"/>
            </a:pPr>
            <a:r>
              <a:rPr lang="en-US" sz="1400" i="0" u="none" strike="noStrike" dirty="0">
                <a:solidFill>
                  <a:srgbClr val="000000"/>
                </a:solidFill>
                <a:effectLst/>
                <a:latin typeface="Arial" panose="020B0604020202020204" pitchFamily="34" charset="0"/>
                <a:cs typeface="Arial" panose="020B0604020202020204" pitchFamily="34" charset="0"/>
              </a:rPr>
              <a:t>Conversely, Suburban and Urban counties display a positive correlation between household income and SAT </a:t>
            </a:r>
            <a:r>
              <a:rPr lang="en-US" sz="1400" dirty="0">
                <a:solidFill>
                  <a:srgbClr val="000000"/>
                </a:solidFill>
                <a:latin typeface="Arial" panose="020B0604020202020204" pitchFamily="34" charset="0"/>
                <a:cs typeface="Arial" panose="020B0604020202020204" pitchFamily="34" charset="0"/>
              </a:rPr>
              <a:t>p</a:t>
            </a:r>
            <a:r>
              <a:rPr lang="en-US" sz="1400" i="0" u="none" strike="noStrike" dirty="0">
                <a:solidFill>
                  <a:srgbClr val="000000"/>
                </a:solidFill>
                <a:effectLst/>
                <a:latin typeface="Arial" panose="020B0604020202020204" pitchFamily="34" charset="0"/>
                <a:cs typeface="Arial" panose="020B0604020202020204" pitchFamily="34" charset="0"/>
              </a:rPr>
              <a:t>articipation rate</a:t>
            </a:r>
            <a:endParaRPr lang="en-US" sz="1400" dirty="0">
              <a:effectLst/>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4ECC9576-BA45-3924-5D95-4321C8633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068" y="1205978"/>
            <a:ext cx="4131381" cy="3528000"/>
          </a:xfrm>
          <a:prstGeom prst="rect">
            <a:avLst/>
          </a:prstGeom>
          <a:ln>
            <a:solidFill>
              <a:schemeClr val="tx1"/>
            </a:solidFill>
          </a:ln>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8B12E34-3FC6-3EAB-A57B-E3FCF9085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7353" y="1205978"/>
            <a:ext cx="4131381" cy="3528000"/>
          </a:xfrm>
          <a:prstGeom prst="rect">
            <a:avLst/>
          </a:prstGeom>
          <a:ln>
            <a:solidFill>
              <a:schemeClr val="tx1"/>
            </a:solidFill>
          </a:ln>
          <a:effectLst/>
          <a:extLst>
            <a:ext uri="{909E8E84-426E-40DD-AFC4-6F175D3DCCD1}">
              <a14:hiddenFill xmlns:a14="http://schemas.microsoft.com/office/drawing/2010/main">
                <a:solidFill>
                  <a:srgbClr val="FFFFFF"/>
                </a:solidFill>
              </a14:hiddenFill>
            </a:ext>
          </a:extLst>
        </p:spPr>
      </p:pic>
      <p:sp>
        <p:nvSpPr>
          <p:cNvPr id="11" name="Text Placeholder 2">
            <a:extLst>
              <a:ext uri="{FF2B5EF4-FFF2-40B4-BE49-F238E27FC236}">
                <a16:creationId xmlns:a16="http://schemas.microsoft.com/office/drawing/2014/main" id="{77AA6A89-3293-3D5B-805E-F1A3B1AF9243}"/>
              </a:ext>
            </a:extLst>
          </p:cNvPr>
          <p:cNvSpPr txBox="1">
            <a:spLocks/>
          </p:cNvSpPr>
          <p:nvPr/>
        </p:nvSpPr>
        <p:spPr>
          <a:xfrm>
            <a:off x="6423043" y="4823733"/>
            <a:ext cx="4680000" cy="153261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rtl="0">
              <a:spcBef>
                <a:spcPts val="600"/>
              </a:spcBef>
              <a:spcAft>
                <a:spcPts val="600"/>
              </a:spcAft>
              <a:buFont typeface="Wingdings" panose="05000000000000000000" pitchFamily="2" charset="2"/>
              <a:buChar char="Ø"/>
            </a:pPr>
            <a:r>
              <a:rPr lang="en-US" b="0" i="0" u="none" strike="noStrike" spc="0" dirty="0">
                <a:solidFill>
                  <a:srgbClr val="000000"/>
                </a:solidFill>
                <a:effectLst/>
                <a:latin typeface="Arial" panose="020B0604020202020204" pitchFamily="34" charset="0"/>
                <a:cs typeface="Arial" panose="020B0604020202020204" pitchFamily="34" charset="0"/>
              </a:rPr>
              <a:t>Overall, correlation is moderately positive at 0.68</a:t>
            </a:r>
          </a:p>
          <a:p>
            <a:pPr marL="285750" indent="-285750" rtl="0">
              <a:spcBef>
                <a:spcPts val="600"/>
              </a:spcBef>
              <a:spcAft>
                <a:spcPts val="600"/>
              </a:spcAft>
              <a:buFont typeface="Wingdings" panose="05000000000000000000" pitchFamily="2" charset="2"/>
              <a:buChar char="Ø"/>
            </a:pPr>
            <a:r>
              <a:rPr lang="en-US" b="0" i="0" u="none" strike="noStrike" spc="0" dirty="0">
                <a:solidFill>
                  <a:srgbClr val="000000"/>
                </a:solidFill>
                <a:effectLst/>
                <a:latin typeface="Arial" panose="020B0604020202020204" pitchFamily="34" charset="0"/>
                <a:cs typeface="Arial" panose="020B0604020202020204" pitchFamily="34" charset="0"/>
              </a:rPr>
              <a:t>All three caucuses display a positive trend between household Income and SAT Participation rate.</a:t>
            </a:r>
            <a:endParaRPr lang="en-SG" spc="0"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780CA148-50DC-CC42-6157-23905FC35B1D}"/>
              </a:ext>
            </a:extLst>
          </p:cNvPr>
          <p:cNvSpPr/>
          <p:nvPr/>
        </p:nvSpPr>
        <p:spPr>
          <a:xfrm>
            <a:off x="4035165" y="3346160"/>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 0.22</a:t>
            </a:r>
          </a:p>
        </p:txBody>
      </p:sp>
      <p:sp>
        <p:nvSpPr>
          <p:cNvPr id="14" name="Rectangle: Rounded Corners 13">
            <a:extLst>
              <a:ext uri="{FF2B5EF4-FFF2-40B4-BE49-F238E27FC236}">
                <a16:creationId xmlns:a16="http://schemas.microsoft.com/office/drawing/2014/main" id="{4A0FE7A6-C6CE-2CF1-BABE-1A22B528A5D5}"/>
              </a:ext>
            </a:extLst>
          </p:cNvPr>
          <p:cNvSpPr/>
          <p:nvPr/>
        </p:nvSpPr>
        <p:spPr>
          <a:xfrm>
            <a:off x="9827450" y="3346160"/>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 0.68</a:t>
            </a:r>
          </a:p>
        </p:txBody>
      </p:sp>
      <p:sp>
        <p:nvSpPr>
          <p:cNvPr id="15" name="TextBox 14">
            <a:extLst>
              <a:ext uri="{FF2B5EF4-FFF2-40B4-BE49-F238E27FC236}">
                <a16:creationId xmlns:a16="http://schemas.microsoft.com/office/drawing/2014/main" id="{BEF3780B-B68B-5A5A-65BC-3A4A009C0790}"/>
              </a:ext>
            </a:extLst>
          </p:cNvPr>
          <p:cNvSpPr txBox="1"/>
          <p:nvPr/>
        </p:nvSpPr>
        <p:spPr>
          <a:xfrm>
            <a:off x="317500" y="266700"/>
            <a:ext cx="7772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Household income as a factor for Test participation rates</a:t>
            </a:r>
          </a:p>
        </p:txBody>
      </p:sp>
      <p:sp>
        <p:nvSpPr>
          <p:cNvPr id="18" name="Rectangle: Rounded Corners 17">
            <a:extLst>
              <a:ext uri="{FF2B5EF4-FFF2-40B4-BE49-F238E27FC236}">
                <a16:creationId xmlns:a16="http://schemas.microsoft.com/office/drawing/2014/main" id="{D353BCE2-AC96-17E6-D57F-641A4CD52B37}"/>
              </a:ext>
            </a:extLst>
          </p:cNvPr>
          <p:cNvSpPr/>
          <p:nvPr/>
        </p:nvSpPr>
        <p:spPr>
          <a:xfrm>
            <a:off x="1557170"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ACT Participation</a:t>
            </a:r>
          </a:p>
        </p:txBody>
      </p:sp>
      <p:sp>
        <p:nvSpPr>
          <p:cNvPr id="19" name="Rectangle: Rounded Corners 18">
            <a:extLst>
              <a:ext uri="{FF2B5EF4-FFF2-40B4-BE49-F238E27FC236}">
                <a16:creationId xmlns:a16="http://schemas.microsoft.com/office/drawing/2014/main" id="{232F9F55-9964-DD66-6C6C-E4D2090D99D2}"/>
              </a:ext>
            </a:extLst>
          </p:cNvPr>
          <p:cNvSpPr/>
          <p:nvPr/>
        </p:nvSpPr>
        <p:spPr>
          <a:xfrm>
            <a:off x="7349455"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SAT Participation</a:t>
            </a:r>
          </a:p>
        </p:txBody>
      </p:sp>
    </p:spTree>
    <p:extLst>
      <p:ext uri="{BB962C8B-B14F-4D97-AF65-F5344CB8AC3E}">
        <p14:creationId xmlns:p14="http://schemas.microsoft.com/office/powerpoint/2010/main" val="219662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57949" y="965201"/>
            <a:ext cx="4531783" cy="2091266"/>
          </a:xfrm>
        </p:spPr>
        <p:txBody>
          <a:bodyPr/>
          <a:lstStyle/>
          <a:p>
            <a:r>
              <a:rPr lang="en-US" sz="3200" b="0" i="0" u="none" strike="noStrike" dirty="0">
                <a:effectLst/>
                <a:latin typeface="Arial" panose="020B0604020202020204" pitchFamily="34" charset="0"/>
              </a:rPr>
              <a:t>Factor 3:</a:t>
            </a:r>
            <a:br>
              <a:rPr lang="en-US" sz="3200" b="0" i="0" u="none" strike="noStrike" dirty="0">
                <a:effectLst/>
                <a:latin typeface="Arial" panose="020B0604020202020204" pitchFamily="34" charset="0"/>
              </a:rPr>
            </a:br>
            <a:r>
              <a:rPr lang="en-US" sz="3200" b="0" i="0" u="none" strike="noStrike" dirty="0">
                <a:effectLst/>
                <a:latin typeface="Arial" panose="020B0604020202020204" pitchFamily="34" charset="0"/>
              </a:rPr>
              <a:t>POVERTY</a:t>
            </a:r>
            <a:endParaRPr lang="en-US" sz="3200" dirty="0"/>
          </a:p>
        </p:txBody>
      </p:sp>
    </p:spTree>
    <p:extLst>
      <p:ext uri="{BB962C8B-B14F-4D97-AF65-F5344CB8AC3E}">
        <p14:creationId xmlns:p14="http://schemas.microsoft.com/office/powerpoint/2010/main" val="1239756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2528FDB-A080-482B-7B86-EA7E1F731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819096"/>
            <a:ext cx="10906125" cy="40481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4033168-C908-0F23-49C1-C2B16C8E814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DDF489BF-0DFC-6EBA-3E1C-401BE8939C7D}"/>
              </a:ext>
            </a:extLst>
          </p:cNvPr>
          <p:cNvSpPr>
            <a:spLocks noGrp="1"/>
          </p:cNvSpPr>
          <p:nvPr>
            <p:ph type="ftr" sz="quarter" idx="11"/>
          </p:nvPr>
        </p:nvSpPr>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9B314C7A-3A2F-46DD-5E38-12F4AD301C98}"/>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2" name="TextBox 1">
            <a:extLst>
              <a:ext uri="{FF2B5EF4-FFF2-40B4-BE49-F238E27FC236}">
                <a16:creationId xmlns:a16="http://schemas.microsoft.com/office/drawing/2014/main" id="{FAFF8EDA-0E6F-BAA3-5F03-955F1EC329B0}"/>
              </a:ext>
            </a:extLst>
          </p:cNvPr>
          <p:cNvSpPr txBox="1"/>
          <p:nvPr/>
        </p:nvSpPr>
        <p:spPr>
          <a:xfrm>
            <a:off x="317500" y="266700"/>
            <a:ext cx="7772400" cy="400110"/>
          </a:xfrm>
          <a:prstGeom prst="rect">
            <a:avLst/>
          </a:prstGeom>
          <a:noFill/>
        </p:spPr>
        <p:txBody>
          <a:bodyPr wrap="square" rtlCol="0">
            <a:spAutoFit/>
          </a:bodyPr>
          <a:lstStyle/>
          <a:p>
            <a:r>
              <a:rPr lang="en-SG" sz="2000" b="1" dirty="0">
                <a:latin typeface="Arial" panose="020B0604020202020204" pitchFamily="34" charset="0"/>
                <a:cs typeface="Arial" panose="020B0604020202020204" pitchFamily="34" charset="0"/>
              </a:rPr>
              <a:t>Poverty level for all ages in California by counties</a:t>
            </a:r>
          </a:p>
        </p:txBody>
      </p:sp>
      <p:sp>
        <p:nvSpPr>
          <p:cNvPr id="7" name="TextBox 6">
            <a:extLst>
              <a:ext uri="{FF2B5EF4-FFF2-40B4-BE49-F238E27FC236}">
                <a16:creationId xmlns:a16="http://schemas.microsoft.com/office/drawing/2014/main" id="{C795AF8D-2A8C-D56C-FD3D-697536B042A0}"/>
              </a:ext>
            </a:extLst>
          </p:cNvPr>
          <p:cNvSpPr txBox="1"/>
          <p:nvPr/>
        </p:nvSpPr>
        <p:spPr>
          <a:xfrm>
            <a:off x="562493" y="5265046"/>
            <a:ext cx="2047875" cy="817245"/>
          </a:xfrm>
          <a:prstGeom prst="roundRect">
            <a:avLst/>
          </a:prstGeom>
          <a:noFill/>
          <a:ln>
            <a:solidFill>
              <a:schemeClr val="tx1"/>
            </a:solidFill>
          </a:ln>
        </p:spPr>
        <p:txBody>
          <a:bodyPr wrap="square" rtlCol="0">
            <a:spAutoFit/>
          </a:bodyPr>
          <a:lstStyle/>
          <a:p>
            <a:r>
              <a:rPr lang="en-SG" sz="1400" dirty="0">
                <a:latin typeface="Arial" panose="020B0604020202020204" pitchFamily="34" charset="0"/>
                <a:cs typeface="Arial" panose="020B0604020202020204" pitchFamily="34" charset="0"/>
              </a:rPr>
              <a:t>County with lowest level of poverty:</a:t>
            </a:r>
          </a:p>
          <a:p>
            <a:r>
              <a:rPr lang="en-SG" sz="1400" b="1" dirty="0">
                <a:latin typeface="Arial" panose="020B0604020202020204" pitchFamily="34" charset="0"/>
                <a:cs typeface="Arial" panose="020B0604020202020204" pitchFamily="34" charset="0"/>
              </a:rPr>
              <a:t>San Mateo (6.4%)</a:t>
            </a:r>
          </a:p>
        </p:txBody>
      </p:sp>
      <p:sp>
        <p:nvSpPr>
          <p:cNvPr id="8" name="Arrow: Down 7">
            <a:extLst>
              <a:ext uri="{FF2B5EF4-FFF2-40B4-BE49-F238E27FC236}">
                <a16:creationId xmlns:a16="http://schemas.microsoft.com/office/drawing/2014/main" id="{9EC46824-CE66-5AF0-29D9-B7B8488F2B33}"/>
              </a:ext>
            </a:extLst>
          </p:cNvPr>
          <p:cNvSpPr/>
          <p:nvPr/>
        </p:nvSpPr>
        <p:spPr>
          <a:xfrm>
            <a:off x="979300" y="4668333"/>
            <a:ext cx="209550" cy="58102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176D7817-F832-CF50-6A6C-B8AB5D0D1FCE}"/>
              </a:ext>
            </a:extLst>
          </p:cNvPr>
          <p:cNvSpPr txBox="1"/>
          <p:nvPr/>
        </p:nvSpPr>
        <p:spPr>
          <a:xfrm>
            <a:off x="9477375" y="5280734"/>
            <a:ext cx="2047875" cy="817245"/>
          </a:xfrm>
          <a:prstGeom prst="roundRect">
            <a:avLst/>
          </a:prstGeom>
          <a:noFill/>
          <a:ln>
            <a:solidFill>
              <a:schemeClr val="tx1"/>
            </a:solidFill>
          </a:ln>
        </p:spPr>
        <p:txBody>
          <a:bodyPr wrap="square" rtlCol="0">
            <a:spAutoFit/>
          </a:bodyPr>
          <a:lstStyle/>
          <a:p>
            <a:r>
              <a:rPr lang="en-SG" sz="1400" dirty="0">
                <a:latin typeface="Arial" panose="020B0604020202020204" pitchFamily="34" charset="0"/>
                <a:cs typeface="Arial" panose="020B0604020202020204" pitchFamily="34" charset="0"/>
              </a:rPr>
              <a:t>County with highest level of poverty:</a:t>
            </a:r>
          </a:p>
          <a:p>
            <a:r>
              <a:rPr lang="en-SG" sz="1400" b="1" dirty="0">
                <a:latin typeface="Arial" panose="020B0604020202020204" pitchFamily="34" charset="0"/>
                <a:cs typeface="Arial" panose="020B0604020202020204" pitchFamily="34" charset="0"/>
              </a:rPr>
              <a:t>Del Norte (24.6%)</a:t>
            </a:r>
          </a:p>
        </p:txBody>
      </p:sp>
      <p:sp>
        <p:nvSpPr>
          <p:cNvPr id="18" name="Arrow: Down 17">
            <a:extLst>
              <a:ext uri="{FF2B5EF4-FFF2-40B4-BE49-F238E27FC236}">
                <a16:creationId xmlns:a16="http://schemas.microsoft.com/office/drawing/2014/main" id="{3F9B71E7-CC20-BCEE-7491-F0AEB562F254}"/>
              </a:ext>
            </a:extLst>
          </p:cNvPr>
          <p:cNvSpPr/>
          <p:nvPr/>
        </p:nvSpPr>
        <p:spPr>
          <a:xfrm>
            <a:off x="11249025" y="4668333"/>
            <a:ext cx="209550" cy="58102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Rounded Corners 19">
            <a:extLst>
              <a:ext uri="{FF2B5EF4-FFF2-40B4-BE49-F238E27FC236}">
                <a16:creationId xmlns:a16="http://schemas.microsoft.com/office/drawing/2014/main" id="{DB31D524-B97C-7E2E-8166-D8A661FADEFB}"/>
              </a:ext>
            </a:extLst>
          </p:cNvPr>
          <p:cNvSpPr/>
          <p:nvPr/>
        </p:nvSpPr>
        <p:spPr>
          <a:xfrm>
            <a:off x="1739446" y="2183932"/>
            <a:ext cx="2090057" cy="259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latin typeface="Arial" panose="020B0604020202020204" pitchFamily="34" charset="0"/>
                <a:cs typeface="Arial" panose="020B0604020202020204" pitchFamily="34" charset="0"/>
              </a:rPr>
              <a:t>Mean Value = 14.37%</a:t>
            </a:r>
          </a:p>
        </p:txBody>
      </p:sp>
    </p:spTree>
    <p:extLst>
      <p:ext uri="{BB962C8B-B14F-4D97-AF65-F5344CB8AC3E}">
        <p14:creationId xmlns:p14="http://schemas.microsoft.com/office/powerpoint/2010/main" val="407628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F9D7C34B-805F-E590-EDA8-93556190B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939" y="1033481"/>
            <a:ext cx="5213831" cy="52138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4033168-C908-0F23-49C1-C2B16C8E814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DDF489BF-0DFC-6EBA-3E1C-401BE8939C7D}"/>
              </a:ext>
            </a:extLst>
          </p:cNvPr>
          <p:cNvSpPr>
            <a:spLocks noGrp="1"/>
          </p:cNvSpPr>
          <p:nvPr>
            <p:ph type="ftr" sz="quarter" idx="11"/>
          </p:nvPr>
        </p:nvSpPr>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9B314C7A-3A2F-46DD-5E38-12F4AD301C98}"/>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2" name="TextBox 1">
            <a:extLst>
              <a:ext uri="{FF2B5EF4-FFF2-40B4-BE49-F238E27FC236}">
                <a16:creationId xmlns:a16="http://schemas.microsoft.com/office/drawing/2014/main" id="{FAFF8EDA-0E6F-BAA3-5F03-955F1EC329B0}"/>
              </a:ext>
            </a:extLst>
          </p:cNvPr>
          <p:cNvSpPr txBox="1"/>
          <p:nvPr/>
        </p:nvSpPr>
        <p:spPr>
          <a:xfrm>
            <a:off x="317500" y="266700"/>
            <a:ext cx="7772400" cy="400110"/>
          </a:xfrm>
          <a:prstGeom prst="rect">
            <a:avLst/>
          </a:prstGeom>
          <a:noFill/>
        </p:spPr>
        <p:txBody>
          <a:bodyPr wrap="square" rtlCol="0">
            <a:spAutoFit/>
          </a:bodyPr>
          <a:lstStyle/>
          <a:p>
            <a:r>
              <a:rPr lang="en-SG" sz="2000" b="1" dirty="0">
                <a:latin typeface="Arial" panose="020B0604020202020204" pitchFamily="34" charset="0"/>
                <a:cs typeface="Arial" panose="020B0604020202020204" pitchFamily="34" charset="0"/>
              </a:rPr>
              <a:t>Poverty level for all ages in California by counties</a:t>
            </a:r>
          </a:p>
        </p:txBody>
      </p:sp>
      <p:sp>
        <p:nvSpPr>
          <p:cNvPr id="7" name="TextBox 6">
            <a:extLst>
              <a:ext uri="{FF2B5EF4-FFF2-40B4-BE49-F238E27FC236}">
                <a16:creationId xmlns:a16="http://schemas.microsoft.com/office/drawing/2014/main" id="{C795AF8D-2A8C-D56C-FD3D-697536B042A0}"/>
              </a:ext>
            </a:extLst>
          </p:cNvPr>
          <p:cNvSpPr txBox="1"/>
          <p:nvPr/>
        </p:nvSpPr>
        <p:spPr>
          <a:xfrm>
            <a:off x="115560" y="5208239"/>
            <a:ext cx="2047875" cy="817245"/>
          </a:xfrm>
          <a:prstGeom prst="roundRect">
            <a:avLst/>
          </a:prstGeom>
          <a:noFill/>
          <a:ln>
            <a:solidFill>
              <a:schemeClr val="tx1"/>
            </a:solidFill>
          </a:ln>
        </p:spPr>
        <p:txBody>
          <a:bodyPr wrap="square" rtlCol="0">
            <a:spAutoFit/>
          </a:bodyPr>
          <a:lstStyle/>
          <a:p>
            <a:r>
              <a:rPr lang="en-SG" sz="1400" dirty="0">
                <a:latin typeface="Arial" panose="020B0604020202020204" pitchFamily="34" charset="0"/>
                <a:cs typeface="Arial" panose="020B0604020202020204" pitchFamily="34" charset="0"/>
              </a:rPr>
              <a:t>County with lowest level of poverty:</a:t>
            </a:r>
          </a:p>
          <a:p>
            <a:r>
              <a:rPr lang="en-SG" sz="1400" b="1" dirty="0">
                <a:latin typeface="Arial" panose="020B0604020202020204" pitchFamily="34" charset="0"/>
                <a:cs typeface="Arial" panose="020B0604020202020204" pitchFamily="34" charset="0"/>
              </a:rPr>
              <a:t>San Mateo (6.4%)</a:t>
            </a:r>
          </a:p>
        </p:txBody>
      </p:sp>
      <p:sp>
        <p:nvSpPr>
          <p:cNvPr id="8" name="Arrow: Down 7">
            <a:extLst>
              <a:ext uri="{FF2B5EF4-FFF2-40B4-BE49-F238E27FC236}">
                <a16:creationId xmlns:a16="http://schemas.microsoft.com/office/drawing/2014/main" id="{9EC46824-CE66-5AF0-29D9-B7B8488F2B33}"/>
              </a:ext>
            </a:extLst>
          </p:cNvPr>
          <p:cNvSpPr/>
          <p:nvPr/>
        </p:nvSpPr>
        <p:spPr>
          <a:xfrm rot="5400000">
            <a:off x="2642791" y="5016041"/>
            <a:ext cx="280254" cy="1201642"/>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176D7817-F832-CF50-6A6C-B8AB5D0D1FCE}"/>
              </a:ext>
            </a:extLst>
          </p:cNvPr>
          <p:cNvSpPr txBox="1"/>
          <p:nvPr/>
        </p:nvSpPr>
        <p:spPr>
          <a:xfrm>
            <a:off x="8466169" y="1033481"/>
            <a:ext cx="2047875" cy="817245"/>
          </a:xfrm>
          <a:prstGeom prst="roundRect">
            <a:avLst/>
          </a:prstGeom>
          <a:noFill/>
          <a:ln>
            <a:solidFill>
              <a:schemeClr val="tx1"/>
            </a:solidFill>
          </a:ln>
        </p:spPr>
        <p:txBody>
          <a:bodyPr wrap="square" rtlCol="0">
            <a:spAutoFit/>
          </a:bodyPr>
          <a:lstStyle/>
          <a:p>
            <a:r>
              <a:rPr lang="en-SG" sz="1400" dirty="0">
                <a:latin typeface="Arial" panose="020B0604020202020204" pitchFamily="34" charset="0"/>
                <a:cs typeface="Arial" panose="020B0604020202020204" pitchFamily="34" charset="0"/>
              </a:rPr>
              <a:t>County with highest level of poverty:</a:t>
            </a:r>
          </a:p>
          <a:p>
            <a:r>
              <a:rPr lang="en-SG" sz="1400" b="1" dirty="0">
                <a:latin typeface="Arial" panose="020B0604020202020204" pitchFamily="34" charset="0"/>
                <a:cs typeface="Arial" panose="020B0604020202020204" pitchFamily="34" charset="0"/>
              </a:rPr>
              <a:t>Del Norte (24.6%)</a:t>
            </a:r>
          </a:p>
        </p:txBody>
      </p:sp>
      <p:sp>
        <p:nvSpPr>
          <p:cNvPr id="18" name="Arrow: Down 17">
            <a:extLst>
              <a:ext uri="{FF2B5EF4-FFF2-40B4-BE49-F238E27FC236}">
                <a16:creationId xmlns:a16="http://schemas.microsoft.com/office/drawing/2014/main" id="{3F9B71E7-CC20-BCEE-7491-F0AEB562F254}"/>
              </a:ext>
            </a:extLst>
          </p:cNvPr>
          <p:cNvSpPr/>
          <p:nvPr/>
        </p:nvSpPr>
        <p:spPr>
          <a:xfrm rot="16200000">
            <a:off x="7659954" y="792885"/>
            <a:ext cx="221780" cy="127417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1A703FAB-18C9-260D-46F5-07DCED3DBE2D}"/>
              </a:ext>
            </a:extLst>
          </p:cNvPr>
          <p:cNvSpPr txBox="1"/>
          <p:nvPr/>
        </p:nvSpPr>
        <p:spPr>
          <a:xfrm>
            <a:off x="7906274" y="2643101"/>
            <a:ext cx="3569865"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Urban </a:t>
            </a:r>
            <a:r>
              <a:rPr lang="en-US" sz="1400" dirty="0">
                <a:solidFill>
                  <a:srgbClr val="000000"/>
                </a:solidFill>
                <a:latin typeface="Arial" panose="020B0604020202020204" pitchFamily="34" charset="0"/>
              </a:rPr>
              <a:t>counties</a:t>
            </a:r>
            <a:r>
              <a:rPr lang="en-US" sz="1400" b="0" i="0" u="none" strike="noStrike" dirty="0">
                <a:solidFill>
                  <a:srgbClr val="000000"/>
                </a:solidFill>
                <a:effectLst/>
                <a:latin typeface="Arial" panose="020B0604020202020204" pitchFamily="34" charset="0"/>
              </a:rPr>
              <a:t> tend to have lower poverty levels while rural counties tend to have higher poverty levels.</a:t>
            </a:r>
          </a:p>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Suburban counties have a wider range, as there are counties with low and high poverty levels closer to both ends of the spectrum</a:t>
            </a:r>
          </a:p>
        </p:txBody>
      </p:sp>
      <p:sp>
        <p:nvSpPr>
          <p:cNvPr id="12" name="Arrow: Down 11">
            <a:extLst>
              <a:ext uri="{FF2B5EF4-FFF2-40B4-BE49-F238E27FC236}">
                <a16:creationId xmlns:a16="http://schemas.microsoft.com/office/drawing/2014/main" id="{C62592C4-C3B8-0EBA-8AC4-8E4107685568}"/>
              </a:ext>
            </a:extLst>
          </p:cNvPr>
          <p:cNvSpPr/>
          <p:nvPr/>
        </p:nvSpPr>
        <p:spPr>
          <a:xfrm rot="14532460">
            <a:off x="4354157" y="2141126"/>
            <a:ext cx="260059" cy="1180203"/>
          </a:xfrm>
          <a:prstGeom prst="down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Arrow: Down 14">
            <a:extLst>
              <a:ext uri="{FF2B5EF4-FFF2-40B4-BE49-F238E27FC236}">
                <a16:creationId xmlns:a16="http://schemas.microsoft.com/office/drawing/2014/main" id="{75A1676A-C341-711D-4DF0-82BF980F6056}"/>
              </a:ext>
            </a:extLst>
          </p:cNvPr>
          <p:cNvSpPr/>
          <p:nvPr/>
        </p:nvSpPr>
        <p:spPr>
          <a:xfrm rot="14532460">
            <a:off x="5965970" y="1645456"/>
            <a:ext cx="260059" cy="1180203"/>
          </a:xfrm>
          <a:prstGeom prst="down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7867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033168-C908-0F23-49C1-C2B16C8E814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DDF489BF-0DFC-6EBA-3E1C-401BE8939C7D}"/>
              </a:ext>
            </a:extLst>
          </p:cNvPr>
          <p:cNvSpPr>
            <a:spLocks noGrp="1"/>
          </p:cNvSpPr>
          <p:nvPr>
            <p:ph type="ftr" sz="quarter" idx="11"/>
          </p:nvPr>
        </p:nvSpPr>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9B314C7A-3A2F-46DD-5E38-12F4AD301C98}"/>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2" name="TextBox 1">
            <a:extLst>
              <a:ext uri="{FF2B5EF4-FFF2-40B4-BE49-F238E27FC236}">
                <a16:creationId xmlns:a16="http://schemas.microsoft.com/office/drawing/2014/main" id="{FAFF8EDA-0E6F-BAA3-5F03-955F1EC329B0}"/>
              </a:ext>
            </a:extLst>
          </p:cNvPr>
          <p:cNvSpPr txBox="1"/>
          <p:nvPr/>
        </p:nvSpPr>
        <p:spPr>
          <a:xfrm>
            <a:off x="317500" y="266700"/>
            <a:ext cx="7772400" cy="400110"/>
          </a:xfrm>
          <a:prstGeom prst="rect">
            <a:avLst/>
          </a:prstGeom>
          <a:noFill/>
        </p:spPr>
        <p:txBody>
          <a:bodyPr wrap="square" rtlCol="0">
            <a:spAutoFit/>
          </a:bodyPr>
          <a:lstStyle/>
          <a:p>
            <a:r>
              <a:rPr lang="en-SG" sz="2000" b="1" dirty="0">
                <a:latin typeface="Arial" panose="020B0604020202020204" pitchFamily="34" charset="0"/>
                <a:cs typeface="Arial" panose="020B0604020202020204" pitchFamily="34" charset="0"/>
              </a:rPr>
              <a:t>Poverty level as a factor for Test participation rates</a:t>
            </a:r>
          </a:p>
        </p:txBody>
      </p:sp>
      <p:sp>
        <p:nvSpPr>
          <p:cNvPr id="14" name="TextBox 13">
            <a:extLst>
              <a:ext uri="{FF2B5EF4-FFF2-40B4-BE49-F238E27FC236}">
                <a16:creationId xmlns:a16="http://schemas.microsoft.com/office/drawing/2014/main" id="{1A703FAB-18C9-260D-46F5-07DCED3DBE2D}"/>
              </a:ext>
            </a:extLst>
          </p:cNvPr>
          <p:cNvSpPr txBox="1"/>
          <p:nvPr/>
        </p:nvSpPr>
        <p:spPr>
          <a:xfrm>
            <a:off x="930378" y="4795015"/>
            <a:ext cx="4680000" cy="1477327"/>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lstStyle/>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Moderate and negative correlation</a:t>
            </a:r>
          </a:p>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All three regression lines sloping downwards</a:t>
            </a:r>
          </a:p>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Poverty levels in Urban counties have the strongest effect</a:t>
            </a:r>
            <a:r>
              <a:rPr lang="en-US" sz="1400" dirty="0">
                <a:solidFill>
                  <a:srgbClr val="000000"/>
                </a:solidFill>
                <a:latin typeface="Arial" panose="020B0604020202020204" pitchFamily="34" charset="0"/>
              </a:rPr>
              <a:t> on ACT test participation, followed by Suburban and Rural counties</a:t>
            </a:r>
            <a:endParaRPr lang="en-US" sz="1400" b="0" i="0" u="none" strike="noStrike" dirty="0">
              <a:solidFill>
                <a:srgbClr val="000000"/>
              </a:solidFill>
              <a:effectLst/>
              <a:latin typeface="Arial" panose="020B0604020202020204" pitchFamily="34" charset="0"/>
            </a:endParaRPr>
          </a:p>
        </p:txBody>
      </p:sp>
      <p:sp>
        <p:nvSpPr>
          <p:cNvPr id="3" name="Rectangle: Rounded Corners 2">
            <a:extLst>
              <a:ext uri="{FF2B5EF4-FFF2-40B4-BE49-F238E27FC236}">
                <a16:creationId xmlns:a16="http://schemas.microsoft.com/office/drawing/2014/main" id="{A383D149-BF57-9B9D-2AD5-BC663E5567ED}"/>
              </a:ext>
            </a:extLst>
          </p:cNvPr>
          <p:cNvSpPr/>
          <p:nvPr/>
        </p:nvSpPr>
        <p:spPr>
          <a:xfrm>
            <a:off x="1856791"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ACT Participation</a:t>
            </a:r>
          </a:p>
        </p:txBody>
      </p:sp>
      <p:sp>
        <p:nvSpPr>
          <p:cNvPr id="17" name="Rectangle: Rounded Corners 16">
            <a:extLst>
              <a:ext uri="{FF2B5EF4-FFF2-40B4-BE49-F238E27FC236}">
                <a16:creationId xmlns:a16="http://schemas.microsoft.com/office/drawing/2014/main" id="{EFA43BB5-4397-67F6-EA89-6BF25077CAC2}"/>
              </a:ext>
            </a:extLst>
          </p:cNvPr>
          <p:cNvSpPr/>
          <p:nvPr/>
        </p:nvSpPr>
        <p:spPr>
          <a:xfrm>
            <a:off x="7390214"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SAT Participation</a:t>
            </a:r>
          </a:p>
        </p:txBody>
      </p:sp>
      <p:sp>
        <p:nvSpPr>
          <p:cNvPr id="19" name="TextBox 18">
            <a:extLst>
              <a:ext uri="{FF2B5EF4-FFF2-40B4-BE49-F238E27FC236}">
                <a16:creationId xmlns:a16="http://schemas.microsoft.com/office/drawing/2014/main" id="{7BF7CEF8-9755-B9D7-A701-18F5DDBBE17C}"/>
              </a:ext>
            </a:extLst>
          </p:cNvPr>
          <p:cNvSpPr txBox="1"/>
          <p:nvPr/>
        </p:nvSpPr>
        <p:spPr>
          <a:xfrm>
            <a:off x="6463801" y="4795014"/>
            <a:ext cx="46800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Moderate and negative correlation</a:t>
            </a:r>
          </a:p>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Two regression line sloping downwards, one flat</a:t>
            </a:r>
          </a:p>
          <a:p>
            <a:pPr marL="285750" indent="-28575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Similar to ACT, poverty levels in Urban counties have the strongest effect</a:t>
            </a:r>
            <a:r>
              <a:rPr lang="en-US" sz="1400" dirty="0">
                <a:solidFill>
                  <a:srgbClr val="000000"/>
                </a:solidFill>
                <a:latin typeface="Arial" panose="020B0604020202020204" pitchFamily="34" charset="0"/>
              </a:rPr>
              <a:t> on SAT test participation, followed by Suburban and Rural counties</a:t>
            </a:r>
            <a:endParaRPr lang="en-US" sz="1400" b="0" i="0" u="none" strike="noStrike" dirty="0">
              <a:solidFill>
                <a:srgbClr val="000000"/>
              </a:solidFill>
              <a:effectLst/>
              <a:latin typeface="Arial" panose="020B0604020202020204" pitchFamily="34" charset="0"/>
            </a:endParaRPr>
          </a:p>
        </p:txBody>
      </p:sp>
      <p:pic>
        <p:nvPicPr>
          <p:cNvPr id="12" name="Picture 2">
            <a:extLst>
              <a:ext uri="{FF2B5EF4-FFF2-40B4-BE49-F238E27FC236}">
                <a16:creationId xmlns:a16="http://schemas.microsoft.com/office/drawing/2014/main" id="{5B513968-979A-0184-5E79-974D6F5CC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393" y="1150272"/>
            <a:ext cx="3669971" cy="352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CEECFB79-AA1C-57B6-C2B3-54A8D14C0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65" y="1150272"/>
            <a:ext cx="3662873" cy="352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F70F2281-6EF4-6A47-8942-86EB7642DE6A}"/>
              </a:ext>
            </a:extLst>
          </p:cNvPr>
          <p:cNvSpPr/>
          <p:nvPr/>
        </p:nvSpPr>
        <p:spPr>
          <a:xfrm>
            <a:off x="9633954" y="1936725"/>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atin typeface="Arial" panose="020B0604020202020204" pitchFamily="34" charset="0"/>
                <a:cs typeface="Arial" panose="020B0604020202020204" pitchFamily="34" charset="0"/>
              </a:rPr>
              <a:t>R = -0.37</a:t>
            </a:r>
          </a:p>
        </p:txBody>
      </p:sp>
      <p:sp>
        <p:nvSpPr>
          <p:cNvPr id="18" name="Rectangle: Rounded Corners 17">
            <a:extLst>
              <a:ext uri="{FF2B5EF4-FFF2-40B4-BE49-F238E27FC236}">
                <a16:creationId xmlns:a16="http://schemas.microsoft.com/office/drawing/2014/main" id="{58D9BD98-731B-44A9-DB2E-BF2773BAE80D}"/>
              </a:ext>
            </a:extLst>
          </p:cNvPr>
          <p:cNvSpPr/>
          <p:nvPr/>
        </p:nvSpPr>
        <p:spPr>
          <a:xfrm>
            <a:off x="4104080" y="1936725"/>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atin typeface="Arial" panose="020B0604020202020204" pitchFamily="34" charset="0"/>
                <a:cs typeface="Arial" panose="020B0604020202020204" pitchFamily="34" charset="0"/>
              </a:rPr>
              <a:t>R = -0.38</a:t>
            </a:r>
          </a:p>
        </p:txBody>
      </p:sp>
    </p:spTree>
    <p:extLst>
      <p:ext uri="{BB962C8B-B14F-4D97-AF65-F5344CB8AC3E}">
        <p14:creationId xmlns:p14="http://schemas.microsoft.com/office/powerpoint/2010/main" val="192904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57949" y="965201"/>
            <a:ext cx="4531783" cy="2091266"/>
          </a:xfrm>
        </p:spPr>
        <p:txBody>
          <a:bodyPr/>
          <a:lstStyle/>
          <a:p>
            <a:r>
              <a:rPr lang="en-US" sz="3200" b="0" i="0" u="none" strike="noStrike" dirty="0">
                <a:effectLst/>
                <a:latin typeface="Arial" panose="020B0604020202020204" pitchFamily="34" charset="0"/>
              </a:rPr>
              <a:t>Factor 4:</a:t>
            </a:r>
            <a:br>
              <a:rPr lang="en-US" sz="3200" b="0" i="0" u="none" strike="noStrike" dirty="0">
                <a:effectLst/>
                <a:latin typeface="Arial" panose="020B0604020202020204" pitchFamily="34" charset="0"/>
              </a:rPr>
            </a:br>
            <a:r>
              <a:rPr lang="en-US" sz="3200" b="0" i="0" u="none" strike="noStrike" dirty="0">
                <a:effectLst/>
                <a:latin typeface="Arial" panose="020B0604020202020204" pitchFamily="34" charset="0"/>
              </a:rPr>
              <a:t>EDUCATION EXPENDITURE PER CAPITA</a:t>
            </a:r>
            <a:endParaRPr lang="en-US" sz="3200" dirty="0"/>
          </a:p>
        </p:txBody>
      </p:sp>
    </p:spTree>
    <p:extLst>
      <p:ext uri="{BB962C8B-B14F-4D97-AF65-F5344CB8AC3E}">
        <p14:creationId xmlns:p14="http://schemas.microsoft.com/office/powerpoint/2010/main" val="302799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033168-C908-0F23-49C1-C2B16C8E814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DDF489BF-0DFC-6EBA-3E1C-401BE8939C7D}"/>
              </a:ext>
            </a:extLst>
          </p:cNvPr>
          <p:cNvSpPr>
            <a:spLocks noGrp="1"/>
          </p:cNvSpPr>
          <p:nvPr>
            <p:ph type="ftr" sz="quarter" idx="11"/>
          </p:nvPr>
        </p:nvSpPr>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9B314C7A-3A2F-46DD-5E38-12F4AD301C98}"/>
              </a:ext>
            </a:extLst>
          </p:cNvPr>
          <p:cNvSpPr>
            <a:spLocks noGrp="1"/>
          </p:cNvSpPr>
          <p:nvPr>
            <p:ph type="sldNum" sz="quarter" idx="12"/>
          </p:nvPr>
        </p:nvSpPr>
        <p:spPr/>
        <p:txBody>
          <a:bodyPr/>
          <a:lstStyle/>
          <a:p>
            <a:fld id="{A49DFD55-3C28-40EF-9E31-A92D2E4017FF}" type="slidenum">
              <a:rPr lang="en-US" smtClean="0"/>
              <a:pPr/>
              <a:t>17</a:t>
            </a:fld>
            <a:endParaRPr lang="en-US" dirty="0"/>
          </a:p>
        </p:txBody>
      </p:sp>
      <p:grpSp>
        <p:nvGrpSpPr>
          <p:cNvPr id="3" name="Group 2">
            <a:extLst>
              <a:ext uri="{FF2B5EF4-FFF2-40B4-BE49-F238E27FC236}">
                <a16:creationId xmlns:a16="http://schemas.microsoft.com/office/drawing/2014/main" id="{5EF73625-891A-112E-7052-F88528A2D5E1}"/>
              </a:ext>
            </a:extLst>
          </p:cNvPr>
          <p:cNvGrpSpPr/>
          <p:nvPr/>
        </p:nvGrpSpPr>
        <p:grpSpPr>
          <a:xfrm>
            <a:off x="1477511" y="780176"/>
            <a:ext cx="9236978" cy="4387442"/>
            <a:chOff x="1370581" y="1046983"/>
            <a:chExt cx="8081786" cy="4050000"/>
          </a:xfrm>
        </p:grpSpPr>
        <p:sp>
          <p:nvSpPr>
            <p:cNvPr id="15" name="Rectangle: Rounded Corners 19">
              <a:extLst>
                <a:ext uri="{FF2B5EF4-FFF2-40B4-BE49-F238E27FC236}">
                  <a16:creationId xmlns:a16="http://schemas.microsoft.com/office/drawing/2014/main" id="{A9A867BB-D473-704A-BAE8-7A6785AB3FBB}"/>
                </a:ext>
              </a:extLst>
            </p:cNvPr>
            <p:cNvSpPr/>
            <p:nvPr/>
          </p:nvSpPr>
          <p:spPr>
            <a:xfrm>
              <a:off x="1948543" y="2594218"/>
              <a:ext cx="2090057" cy="259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latin typeface="Arial" panose="020B0604020202020204" pitchFamily="34" charset="0"/>
                  <a:cs typeface="Arial" panose="020B0604020202020204" pitchFamily="34" charset="0"/>
                </a:rPr>
                <a:t>Mean Value = 14.37%</a:t>
              </a:r>
            </a:p>
          </p:txBody>
        </p:sp>
        <p:pic>
          <p:nvPicPr>
            <p:cNvPr id="7" name="Picture 6" descr="Chart, bar chart&#10;&#10;Description automatically generated">
              <a:extLst>
                <a:ext uri="{FF2B5EF4-FFF2-40B4-BE49-F238E27FC236}">
                  <a16:creationId xmlns:a16="http://schemas.microsoft.com/office/drawing/2014/main" id="{87A5DC0A-FE7F-774E-A006-628D3E8DEFF1}"/>
                </a:ext>
              </a:extLst>
            </p:cNvPr>
            <p:cNvPicPr>
              <a:picLocks noChangeAspect="1"/>
            </p:cNvPicPr>
            <p:nvPr/>
          </p:nvPicPr>
          <p:blipFill>
            <a:blip r:embed="rId3"/>
            <a:stretch>
              <a:fillRect/>
            </a:stretch>
          </p:blipFill>
          <p:spPr>
            <a:xfrm>
              <a:off x="1370581" y="1046983"/>
              <a:ext cx="8081786" cy="4050000"/>
            </a:xfrm>
            <a:prstGeom prst="rect">
              <a:avLst/>
            </a:prstGeom>
            <a:ln>
              <a:solidFill>
                <a:schemeClr val="tx1"/>
              </a:solidFill>
            </a:ln>
          </p:spPr>
        </p:pic>
        <p:sp>
          <p:nvSpPr>
            <p:cNvPr id="17" name="Rectangle: Rounded Corners 19">
              <a:extLst>
                <a:ext uri="{FF2B5EF4-FFF2-40B4-BE49-F238E27FC236}">
                  <a16:creationId xmlns:a16="http://schemas.microsoft.com/office/drawing/2014/main" id="{72B15425-B404-EC4E-918D-7959ADFA694F}"/>
                </a:ext>
              </a:extLst>
            </p:cNvPr>
            <p:cNvSpPr/>
            <p:nvPr/>
          </p:nvSpPr>
          <p:spPr>
            <a:xfrm>
              <a:off x="6814620" y="3686886"/>
              <a:ext cx="2090057" cy="259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latin typeface="Arial" panose="020B0604020202020204" pitchFamily="34" charset="0"/>
                  <a:cs typeface="Arial" panose="020B0604020202020204" pitchFamily="34" charset="0"/>
                </a:rPr>
                <a:t>Mean Value = 1.89%</a:t>
              </a:r>
            </a:p>
          </p:txBody>
        </p:sp>
      </p:grpSp>
      <p:sp>
        <p:nvSpPr>
          <p:cNvPr id="8" name="TextBox 7">
            <a:extLst>
              <a:ext uri="{FF2B5EF4-FFF2-40B4-BE49-F238E27FC236}">
                <a16:creationId xmlns:a16="http://schemas.microsoft.com/office/drawing/2014/main" id="{EB884F6C-FD04-0448-BD0B-E32F1E3CCAD6}"/>
              </a:ext>
            </a:extLst>
          </p:cNvPr>
          <p:cNvSpPr txBox="1"/>
          <p:nvPr/>
        </p:nvSpPr>
        <p:spPr>
          <a:xfrm>
            <a:off x="838200" y="5514531"/>
            <a:ext cx="2047875" cy="578882"/>
          </a:xfrm>
          <a:prstGeom prst="roundRect">
            <a:avLst/>
          </a:prstGeom>
          <a:noFill/>
          <a:ln>
            <a:solidFill>
              <a:schemeClr val="tx1"/>
            </a:solidFill>
          </a:ln>
        </p:spPr>
        <p:txBody>
          <a:bodyPr wrap="square" rtlCol="0">
            <a:spAutoFit/>
          </a:bodyPr>
          <a:lstStyle/>
          <a:p>
            <a:r>
              <a:rPr lang="en-SG" sz="1400" dirty="0">
                <a:latin typeface="Arial" panose="020B0604020202020204" pitchFamily="34" charset="0"/>
                <a:cs typeface="Arial" panose="020B0604020202020204" pitchFamily="34" charset="0"/>
              </a:rPr>
              <a:t>County with highest %:</a:t>
            </a:r>
          </a:p>
          <a:p>
            <a:r>
              <a:rPr lang="en-SG" sz="1400" b="1" dirty="0">
                <a:latin typeface="Arial" panose="020B0604020202020204" pitchFamily="34" charset="0"/>
                <a:cs typeface="Arial" panose="020B0604020202020204" pitchFamily="34" charset="0"/>
              </a:rPr>
              <a:t>Marin (7.83%)</a:t>
            </a:r>
          </a:p>
        </p:txBody>
      </p:sp>
      <p:sp>
        <p:nvSpPr>
          <p:cNvPr id="9" name="Arrow: Down 7">
            <a:extLst>
              <a:ext uri="{FF2B5EF4-FFF2-40B4-BE49-F238E27FC236}">
                <a16:creationId xmlns:a16="http://schemas.microsoft.com/office/drawing/2014/main" id="{1D788393-5AC0-964C-BA00-4079416637DD}"/>
              </a:ext>
            </a:extLst>
          </p:cNvPr>
          <p:cNvSpPr/>
          <p:nvPr/>
        </p:nvSpPr>
        <p:spPr>
          <a:xfrm>
            <a:off x="1660211" y="4911467"/>
            <a:ext cx="209550" cy="58102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4CBEC7C6-C2EE-E54E-90CB-3711E106FAC0}"/>
              </a:ext>
            </a:extLst>
          </p:cNvPr>
          <p:cNvSpPr txBox="1"/>
          <p:nvPr/>
        </p:nvSpPr>
        <p:spPr>
          <a:xfrm>
            <a:off x="8781032" y="5523161"/>
            <a:ext cx="2454264" cy="578882"/>
          </a:xfrm>
          <a:prstGeom prst="roundRect">
            <a:avLst/>
          </a:prstGeom>
          <a:noFill/>
          <a:ln>
            <a:solidFill>
              <a:schemeClr val="tx1"/>
            </a:solidFill>
          </a:ln>
        </p:spPr>
        <p:txBody>
          <a:bodyPr wrap="square" rtlCol="0">
            <a:spAutoFit/>
          </a:bodyPr>
          <a:lstStyle/>
          <a:p>
            <a:r>
              <a:rPr lang="en-SG" sz="1400" dirty="0">
                <a:latin typeface="Arial" panose="020B0604020202020204" pitchFamily="34" charset="0"/>
                <a:cs typeface="Arial" panose="020B0604020202020204" pitchFamily="34" charset="0"/>
              </a:rPr>
              <a:t>County with lowest level %:</a:t>
            </a:r>
          </a:p>
          <a:p>
            <a:r>
              <a:rPr lang="en-SG" sz="1400" b="1" dirty="0">
                <a:latin typeface="Arial" panose="020B0604020202020204" pitchFamily="34" charset="0"/>
                <a:cs typeface="Arial" panose="020B0604020202020204" pitchFamily="34" charset="0"/>
              </a:rPr>
              <a:t>Mono (0.05%)</a:t>
            </a:r>
          </a:p>
        </p:txBody>
      </p:sp>
      <p:sp>
        <p:nvSpPr>
          <p:cNvPr id="14" name="Arrow: Down 17">
            <a:extLst>
              <a:ext uri="{FF2B5EF4-FFF2-40B4-BE49-F238E27FC236}">
                <a16:creationId xmlns:a16="http://schemas.microsoft.com/office/drawing/2014/main" id="{79128961-89CC-5443-B97B-11D5BEDBDC13}"/>
              </a:ext>
            </a:extLst>
          </p:cNvPr>
          <p:cNvSpPr/>
          <p:nvPr/>
        </p:nvSpPr>
        <p:spPr>
          <a:xfrm>
            <a:off x="10479576" y="4911467"/>
            <a:ext cx="209550" cy="58102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78CFFD67-71C2-97F3-6FB6-1095327E01AA}"/>
              </a:ext>
            </a:extLst>
          </p:cNvPr>
          <p:cNvSpPr txBox="1"/>
          <p:nvPr/>
        </p:nvSpPr>
        <p:spPr>
          <a:xfrm>
            <a:off x="317500" y="266700"/>
            <a:ext cx="7772400" cy="400110"/>
          </a:xfrm>
          <a:prstGeom prst="rect">
            <a:avLst/>
          </a:prstGeom>
          <a:noFill/>
        </p:spPr>
        <p:txBody>
          <a:bodyPr wrap="square" rtlCol="0">
            <a:spAutoFit/>
          </a:bodyPr>
          <a:lstStyle/>
          <a:p>
            <a:pPr rtl="0">
              <a:spcBef>
                <a:spcPts val="0"/>
              </a:spcBef>
              <a:spcAft>
                <a:spcPts val="0"/>
              </a:spcAft>
            </a:pPr>
            <a:r>
              <a:rPr lang="en-US" sz="2000" b="1" dirty="0">
                <a:solidFill>
                  <a:srgbClr val="000000"/>
                </a:solidFill>
                <a:latin typeface="Arial" panose="020B0604020202020204" pitchFamily="34" charset="0"/>
                <a:cs typeface="Arial" panose="020B0604020202020204" pitchFamily="34" charset="0"/>
              </a:rPr>
              <a:t>Education Expenditure per Capita (%) in </a:t>
            </a:r>
            <a:r>
              <a:rPr lang="en-US" sz="2000" b="1" i="0" u="none" strike="noStrike" dirty="0">
                <a:solidFill>
                  <a:srgbClr val="000000"/>
                </a:solidFill>
                <a:effectLst/>
                <a:latin typeface="Arial" panose="020B0604020202020204" pitchFamily="34" charset="0"/>
                <a:cs typeface="Arial" panose="020B0604020202020204" pitchFamily="34" charset="0"/>
              </a:rPr>
              <a:t>California by counties</a:t>
            </a:r>
            <a:endParaRPr lang="en-SG" sz="2000" b="1"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0EA8E91-5253-3EBF-E241-05F069116DD1}"/>
              </a:ext>
            </a:extLst>
          </p:cNvPr>
          <p:cNvSpPr/>
          <p:nvPr/>
        </p:nvSpPr>
        <p:spPr>
          <a:xfrm>
            <a:off x="1694575" y="1073790"/>
            <a:ext cx="2832315" cy="35747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3861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A8A32B-1343-A9E5-D179-494F2BF655E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CCFE14CD-60FC-B400-63C2-2EC9FF71D0D0}"/>
              </a:ext>
            </a:extLst>
          </p:cNvPr>
          <p:cNvSpPr>
            <a:spLocks noGrp="1"/>
          </p:cNvSpPr>
          <p:nvPr>
            <p:ph type="ftr" sz="quarter" idx="11"/>
          </p:nvPr>
        </p:nvSpPr>
        <p:spPr/>
        <p:txBody>
          <a:bodyPr/>
          <a:lstStyle/>
          <a:p>
            <a:r>
              <a:rPr lang="en-US" dirty="0"/>
              <a:t>DSIF5 PRESENTATION TITLE</a:t>
            </a:r>
          </a:p>
        </p:txBody>
      </p:sp>
      <p:sp>
        <p:nvSpPr>
          <p:cNvPr id="6" name="Slide Number Placeholder 5">
            <a:extLst>
              <a:ext uri="{FF2B5EF4-FFF2-40B4-BE49-F238E27FC236}">
                <a16:creationId xmlns:a16="http://schemas.microsoft.com/office/drawing/2014/main" id="{38B740D0-0DD5-F3DA-8687-0CA4644A9BAC}"/>
              </a:ext>
            </a:extLst>
          </p:cNvPr>
          <p:cNvSpPr>
            <a:spLocks noGrp="1"/>
          </p:cNvSpPr>
          <p:nvPr>
            <p:ph type="sldNum" sz="quarter" idx="12"/>
          </p:nvPr>
        </p:nvSpPr>
        <p:spPr/>
        <p:txBody>
          <a:bodyPr/>
          <a:lstStyle/>
          <a:p>
            <a:fld id="{A49DFD55-3C28-40EF-9E31-A92D2E4017FF}" type="slidenum">
              <a:rPr lang="en-US" smtClean="0"/>
              <a:pPr/>
              <a:t>18</a:t>
            </a:fld>
            <a:endParaRPr lang="en-US" dirty="0"/>
          </a:p>
        </p:txBody>
      </p:sp>
      <p:pic>
        <p:nvPicPr>
          <p:cNvPr id="5122" name="Picture 2">
            <a:extLst>
              <a:ext uri="{FF2B5EF4-FFF2-40B4-BE49-F238E27FC236}">
                <a16:creationId xmlns:a16="http://schemas.microsoft.com/office/drawing/2014/main" id="{81BB395E-5738-EBF5-8861-54FCDC12D4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55" t="6711" r="-423"/>
          <a:stretch/>
        </p:blipFill>
        <p:spPr bwMode="auto">
          <a:xfrm>
            <a:off x="791065" y="1142349"/>
            <a:ext cx="4946080" cy="352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C04F8C0-FC57-E6B1-87BA-46748A7400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555" t="6522"/>
          <a:stretch/>
        </p:blipFill>
        <p:spPr bwMode="auto">
          <a:xfrm>
            <a:off x="6386157" y="1142349"/>
            <a:ext cx="4835290" cy="352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3" name="Rectangle: Rounded Corners 17">
            <a:extLst>
              <a:ext uri="{FF2B5EF4-FFF2-40B4-BE49-F238E27FC236}">
                <a16:creationId xmlns:a16="http://schemas.microsoft.com/office/drawing/2014/main" id="{4C6A6916-D017-3C46-AD26-4E9B82B752BD}"/>
              </a:ext>
            </a:extLst>
          </p:cNvPr>
          <p:cNvSpPr/>
          <p:nvPr/>
        </p:nvSpPr>
        <p:spPr>
          <a:xfrm>
            <a:off x="4735861" y="1819222"/>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atin typeface="Arial" panose="020B0604020202020204" pitchFamily="34" charset="0"/>
                <a:cs typeface="Arial" panose="020B0604020202020204" pitchFamily="34" charset="0"/>
              </a:rPr>
              <a:t>R = 0.18</a:t>
            </a:r>
          </a:p>
        </p:txBody>
      </p:sp>
      <p:sp>
        <p:nvSpPr>
          <p:cNvPr id="14" name="Rectangle: Rounded Corners 17">
            <a:extLst>
              <a:ext uri="{FF2B5EF4-FFF2-40B4-BE49-F238E27FC236}">
                <a16:creationId xmlns:a16="http://schemas.microsoft.com/office/drawing/2014/main" id="{560169C2-E91E-3145-98F3-AB5603ADF7DC}"/>
              </a:ext>
            </a:extLst>
          </p:cNvPr>
          <p:cNvSpPr/>
          <p:nvPr/>
        </p:nvSpPr>
        <p:spPr>
          <a:xfrm>
            <a:off x="10220163" y="1819222"/>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atin typeface="Arial" panose="020B0604020202020204" pitchFamily="34" charset="0"/>
                <a:cs typeface="Arial" panose="020B0604020202020204" pitchFamily="34" charset="0"/>
              </a:rPr>
              <a:t>R = 0.08</a:t>
            </a:r>
          </a:p>
        </p:txBody>
      </p:sp>
      <p:sp>
        <p:nvSpPr>
          <p:cNvPr id="15" name="TextBox 14">
            <a:extLst>
              <a:ext uri="{FF2B5EF4-FFF2-40B4-BE49-F238E27FC236}">
                <a16:creationId xmlns:a16="http://schemas.microsoft.com/office/drawing/2014/main" id="{D6F6E9F1-0CF2-F84F-8CAA-AF9FD76B7171}"/>
              </a:ext>
            </a:extLst>
          </p:cNvPr>
          <p:cNvSpPr txBox="1"/>
          <p:nvPr/>
        </p:nvSpPr>
        <p:spPr>
          <a:xfrm>
            <a:off x="791064" y="4774685"/>
            <a:ext cx="4946079" cy="169277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Low and positive correlation</a:t>
            </a:r>
          </a:p>
          <a:p>
            <a:pPr marL="285750" indent="-285750" fontAlgn="base">
              <a:spcBef>
                <a:spcPts val="600"/>
              </a:spcBef>
              <a:spcAft>
                <a:spcPts val="600"/>
              </a:spcAft>
              <a:buFont typeface="Wingdings" panose="05000000000000000000" pitchFamily="2" charset="2"/>
              <a:buChar char="Ø"/>
            </a:pPr>
            <a:r>
              <a:rPr lang="en-US" sz="1400" dirty="0">
                <a:solidFill>
                  <a:srgbClr val="000000"/>
                </a:solidFill>
                <a:latin typeface="Arial" panose="020B0604020202020204" pitchFamily="34" charset="0"/>
              </a:rPr>
              <a:t>Two regression line sloping upwards, one sloping downwards</a:t>
            </a:r>
          </a:p>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Education expenditure per capita levels in Suburban counties have the strongest effect</a:t>
            </a:r>
            <a:r>
              <a:rPr lang="en-US" sz="1400" dirty="0">
                <a:solidFill>
                  <a:srgbClr val="000000"/>
                </a:solidFill>
                <a:latin typeface="Arial" panose="020B0604020202020204" pitchFamily="34" charset="0"/>
              </a:rPr>
              <a:t> on ACT test participation, followed by Urban and Rural counties</a:t>
            </a:r>
            <a:endParaRPr lang="en-US" sz="1400" b="0" i="0" u="none" strike="noStrike" dirty="0">
              <a:solidFill>
                <a:srgbClr val="000000"/>
              </a:solidFill>
              <a:effectLst/>
              <a:latin typeface="Arial" panose="020B0604020202020204" pitchFamily="34" charset="0"/>
            </a:endParaRPr>
          </a:p>
        </p:txBody>
      </p:sp>
      <p:sp>
        <p:nvSpPr>
          <p:cNvPr id="16" name="TextBox 15">
            <a:extLst>
              <a:ext uri="{FF2B5EF4-FFF2-40B4-BE49-F238E27FC236}">
                <a16:creationId xmlns:a16="http://schemas.microsoft.com/office/drawing/2014/main" id="{0065DB78-C9A0-CE44-8F49-42E0DF066136}"/>
              </a:ext>
            </a:extLst>
          </p:cNvPr>
          <p:cNvSpPr txBox="1"/>
          <p:nvPr/>
        </p:nvSpPr>
        <p:spPr>
          <a:xfrm>
            <a:off x="6386156" y="4774686"/>
            <a:ext cx="4835289" cy="1692770"/>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lstStyle/>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Low and positive correlation</a:t>
            </a:r>
          </a:p>
          <a:p>
            <a:pPr marL="285750" indent="-285750" rtl="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Two regression line sloping upwards, one flat</a:t>
            </a:r>
          </a:p>
          <a:p>
            <a:pPr marL="285750" indent="-285750" fontAlgn="base">
              <a:spcBef>
                <a:spcPts val="600"/>
              </a:spcBef>
              <a:spcAft>
                <a:spcPts val="600"/>
              </a:spcAft>
              <a:buFont typeface="Wingdings" panose="05000000000000000000" pitchFamily="2" charset="2"/>
              <a:buChar char="Ø"/>
            </a:pPr>
            <a:r>
              <a:rPr lang="en-US" sz="1400" b="0" i="0" u="none" strike="noStrike" dirty="0">
                <a:solidFill>
                  <a:srgbClr val="000000"/>
                </a:solidFill>
                <a:effectLst/>
                <a:latin typeface="Arial" panose="020B0604020202020204" pitchFamily="34" charset="0"/>
              </a:rPr>
              <a:t>Similar to ACT, </a:t>
            </a:r>
            <a:r>
              <a:rPr lang="en-US" sz="1400" dirty="0">
                <a:solidFill>
                  <a:srgbClr val="000000"/>
                </a:solidFill>
                <a:latin typeface="Arial" panose="020B0604020202020204" pitchFamily="34" charset="0"/>
              </a:rPr>
              <a:t>Education expenditure per capita levels in Suburban counties have </a:t>
            </a:r>
            <a:r>
              <a:rPr lang="en-US" sz="1400" b="0" i="0" u="none" strike="noStrike" dirty="0">
                <a:solidFill>
                  <a:srgbClr val="000000"/>
                </a:solidFill>
                <a:effectLst/>
                <a:latin typeface="Arial" panose="020B0604020202020204" pitchFamily="34" charset="0"/>
              </a:rPr>
              <a:t>the strongest effect</a:t>
            </a:r>
            <a:r>
              <a:rPr lang="en-US" sz="1400" dirty="0">
                <a:solidFill>
                  <a:srgbClr val="000000"/>
                </a:solidFill>
                <a:latin typeface="Arial" panose="020B0604020202020204" pitchFamily="34" charset="0"/>
              </a:rPr>
              <a:t> on SAT test participation, followed by Rural and Urban counties</a:t>
            </a:r>
            <a:endParaRPr lang="en-US" sz="1400" b="0" i="0" u="none" strike="noStrike" dirty="0">
              <a:solidFill>
                <a:srgbClr val="000000"/>
              </a:solidFill>
              <a:effectLst/>
              <a:latin typeface="Arial" panose="020B0604020202020204" pitchFamily="34" charset="0"/>
            </a:endParaRPr>
          </a:p>
        </p:txBody>
      </p:sp>
      <p:sp>
        <p:nvSpPr>
          <p:cNvPr id="17" name="TextBox 16">
            <a:extLst>
              <a:ext uri="{FF2B5EF4-FFF2-40B4-BE49-F238E27FC236}">
                <a16:creationId xmlns:a16="http://schemas.microsoft.com/office/drawing/2014/main" id="{88542533-40F0-4575-0DAA-16084326A62B}"/>
              </a:ext>
            </a:extLst>
          </p:cNvPr>
          <p:cNvSpPr txBox="1"/>
          <p:nvPr/>
        </p:nvSpPr>
        <p:spPr>
          <a:xfrm>
            <a:off x="317499" y="266700"/>
            <a:ext cx="8952335" cy="400110"/>
          </a:xfrm>
          <a:prstGeom prst="rect">
            <a:avLst/>
          </a:prstGeom>
          <a:noFill/>
        </p:spPr>
        <p:txBody>
          <a:bodyPr wrap="square" rtlCol="0">
            <a:spAutoFit/>
          </a:bodyPr>
          <a:lstStyle/>
          <a:p>
            <a:r>
              <a:rPr lang="en-US" sz="2000" b="1" i="0" u="none" strike="noStrike" cap="none" dirty="0">
                <a:solidFill>
                  <a:srgbClr val="000000"/>
                </a:solidFill>
                <a:effectLst/>
                <a:latin typeface="Arial" panose="020B0604020202020204" pitchFamily="34" charset="0"/>
                <a:cs typeface="Arial" panose="020B0604020202020204" pitchFamily="34" charset="0"/>
              </a:rPr>
              <a:t>Education Expenditure per Capita as a factor for Test Participation</a:t>
            </a:r>
            <a:endParaRPr lang="en-SG" sz="2000" b="1" dirty="0">
              <a:latin typeface="Arial" panose="020B0604020202020204" pitchFamily="34" charset="0"/>
              <a:cs typeface="Arial" panose="020B0604020202020204" pitchFamily="34" charset="0"/>
            </a:endParaRPr>
          </a:p>
        </p:txBody>
      </p:sp>
      <p:sp>
        <p:nvSpPr>
          <p:cNvPr id="22" name="Rectangle: Rounded Corners 21">
            <a:extLst>
              <a:ext uri="{FF2B5EF4-FFF2-40B4-BE49-F238E27FC236}">
                <a16:creationId xmlns:a16="http://schemas.microsoft.com/office/drawing/2014/main" id="{16354ABF-CB9A-884E-5106-44A56FDFD1B4}"/>
              </a:ext>
            </a:extLst>
          </p:cNvPr>
          <p:cNvSpPr/>
          <p:nvPr/>
        </p:nvSpPr>
        <p:spPr>
          <a:xfrm>
            <a:off x="1856791"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ACT Participation</a:t>
            </a:r>
          </a:p>
        </p:txBody>
      </p:sp>
      <p:sp>
        <p:nvSpPr>
          <p:cNvPr id="23" name="Rectangle: Rounded Corners 22">
            <a:extLst>
              <a:ext uri="{FF2B5EF4-FFF2-40B4-BE49-F238E27FC236}">
                <a16:creationId xmlns:a16="http://schemas.microsoft.com/office/drawing/2014/main" id="{9E52DE83-E4D5-23F9-76EE-C62EA87751F2}"/>
              </a:ext>
            </a:extLst>
          </p:cNvPr>
          <p:cNvSpPr/>
          <p:nvPr/>
        </p:nvSpPr>
        <p:spPr>
          <a:xfrm>
            <a:off x="7390214"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SAT Participation</a:t>
            </a:r>
          </a:p>
        </p:txBody>
      </p:sp>
    </p:spTree>
    <p:extLst>
      <p:ext uri="{BB962C8B-B14F-4D97-AF65-F5344CB8AC3E}">
        <p14:creationId xmlns:p14="http://schemas.microsoft.com/office/powerpoint/2010/main" val="273273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57949" y="965201"/>
            <a:ext cx="4531783" cy="2091266"/>
          </a:xfrm>
        </p:spPr>
        <p:txBody>
          <a:bodyPr/>
          <a:lstStyle/>
          <a:p>
            <a:r>
              <a:rPr lang="en-US" sz="3200" b="0" i="0" u="none" strike="noStrike" dirty="0">
                <a:effectLst/>
                <a:latin typeface="Arial" panose="020B0604020202020204" pitchFamily="34" charset="0"/>
              </a:rPr>
              <a:t>Factor 5:</a:t>
            </a:r>
            <a:br>
              <a:rPr lang="en-US" sz="3200" b="0" i="0" u="none" strike="noStrike" dirty="0">
                <a:effectLst/>
                <a:latin typeface="Arial" panose="020B0604020202020204" pitchFamily="34" charset="0"/>
              </a:rPr>
            </a:br>
            <a:r>
              <a:rPr lang="en-US" sz="3200" b="0" i="0" u="none" strike="noStrike" dirty="0">
                <a:effectLst/>
                <a:latin typeface="Arial" panose="020B0604020202020204" pitchFamily="34" charset="0"/>
              </a:rPr>
              <a:t>CRIME RATE</a:t>
            </a:r>
            <a:endParaRPr lang="en-US" sz="3200" dirty="0"/>
          </a:p>
        </p:txBody>
      </p:sp>
    </p:spTree>
    <p:extLst>
      <p:ext uri="{BB962C8B-B14F-4D97-AF65-F5344CB8AC3E}">
        <p14:creationId xmlns:p14="http://schemas.microsoft.com/office/powerpoint/2010/main" val="832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53933" y="1149292"/>
            <a:ext cx="3691564" cy="684038"/>
          </a:xfrm>
        </p:spPr>
        <p:txBody>
          <a:bodyPr/>
          <a:lstStyle/>
          <a:p>
            <a:r>
              <a:rPr lang="en-US" cap="none"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653933" y="2100515"/>
            <a:ext cx="4882372" cy="2379206"/>
          </a:xfrm>
        </p:spPr>
        <p:txBody>
          <a:bodyPr>
            <a:noAutofit/>
          </a:bodyPr>
          <a:lstStyle/>
          <a:p>
            <a:pPr algn="just" rtl="0">
              <a:spcBef>
                <a:spcPts val="0"/>
              </a:spcBef>
              <a:spcAft>
                <a:spcPts val="0"/>
              </a:spcAft>
            </a:pPr>
            <a:r>
              <a:rPr lang="en-US" sz="1800" b="0" i="0" dirty="0">
                <a:effectLst/>
                <a:latin typeface="Arial" panose="020B0604020202020204" pitchFamily="34" charset="0"/>
                <a:cs typeface="Arial" panose="020B0604020202020204" pitchFamily="34" charset="0"/>
              </a:rPr>
              <a:t>We are a team of data scientists tasked by the California Department of Education to explore factors and gaps that contribute to different </a:t>
            </a:r>
            <a:r>
              <a:rPr lang="en-US" sz="1800" b="1" i="0" dirty="0">
                <a:effectLst/>
                <a:latin typeface="Arial" panose="020B0604020202020204" pitchFamily="34" charset="0"/>
                <a:cs typeface="Arial" panose="020B0604020202020204" pitchFamily="34" charset="0"/>
              </a:rPr>
              <a:t>ACT and SAT participation rates </a:t>
            </a:r>
            <a:r>
              <a:rPr lang="en-US" sz="1800" b="0" i="0" dirty="0">
                <a:effectLst/>
                <a:latin typeface="Arial" panose="020B0604020202020204" pitchFamily="34" charset="0"/>
                <a:cs typeface="Arial" panose="020B0604020202020204" pitchFamily="34" charset="0"/>
              </a:rPr>
              <a:t>across the counties in California.</a:t>
            </a:r>
            <a:endParaRPr lang="en-US" sz="1800" dirty="0">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A8A32B-1343-A9E5-D179-494F2BF655E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2022</a:t>
            </a:r>
          </a:p>
        </p:txBody>
      </p:sp>
      <p:sp>
        <p:nvSpPr>
          <p:cNvPr id="5" name="Footer Placeholder 4">
            <a:extLst>
              <a:ext uri="{FF2B5EF4-FFF2-40B4-BE49-F238E27FC236}">
                <a16:creationId xmlns:a16="http://schemas.microsoft.com/office/drawing/2014/main" id="{CCFE14CD-60FC-B400-63C2-2EC9FF71D0D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DSIF5 PRESENTATION TITLE</a:t>
            </a:r>
          </a:p>
        </p:txBody>
      </p:sp>
      <p:sp>
        <p:nvSpPr>
          <p:cNvPr id="6" name="Slide Number Placeholder 5">
            <a:extLst>
              <a:ext uri="{FF2B5EF4-FFF2-40B4-BE49-F238E27FC236}">
                <a16:creationId xmlns:a16="http://schemas.microsoft.com/office/drawing/2014/main" id="{38B740D0-0DD5-F3DA-8687-0CA4644A9B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3" name="Text Placeholder 2">
            <a:extLst>
              <a:ext uri="{FF2B5EF4-FFF2-40B4-BE49-F238E27FC236}">
                <a16:creationId xmlns:a16="http://schemas.microsoft.com/office/drawing/2014/main" id="{2269B44C-9C45-3AE6-711E-B06C23E41064}"/>
              </a:ext>
            </a:extLst>
          </p:cNvPr>
          <p:cNvSpPr>
            <a:spLocks noGrp="1"/>
          </p:cNvSpPr>
          <p:nvPr>
            <p:ph type="body" idx="4294967295"/>
          </p:nvPr>
        </p:nvSpPr>
        <p:spPr>
          <a:xfrm>
            <a:off x="930378" y="4758019"/>
            <a:ext cx="4680000" cy="1374776"/>
          </a:xfrm>
        </p:spPr>
        <p:style>
          <a:lnRef idx="2">
            <a:schemeClr val="accent1"/>
          </a:lnRef>
          <a:fillRef idx="1">
            <a:schemeClr val="lt1"/>
          </a:fillRef>
          <a:effectRef idx="0">
            <a:schemeClr val="accent1"/>
          </a:effectRef>
          <a:fontRef idx="minor">
            <a:schemeClr val="dk1"/>
          </a:fontRef>
        </p:style>
        <p:txBody>
          <a:bodyPr>
            <a:normAutofit fontScale="92500"/>
          </a:bodyPr>
          <a:lstStyle/>
          <a:p>
            <a:pPr>
              <a:lnSpc>
                <a:spcPct val="110000"/>
              </a:lnSpc>
              <a:spcBef>
                <a:spcPts val="600"/>
              </a:spcBef>
              <a:spcAft>
                <a:spcPts val="600"/>
              </a:spcAft>
              <a:buFont typeface="Wingdings" panose="05000000000000000000" pitchFamily="2" charset="2"/>
              <a:buChar char="Ø"/>
            </a:pPr>
            <a:r>
              <a:rPr lang="en-US" sz="1400" dirty="0">
                <a:solidFill>
                  <a:srgbClr val="000000"/>
                </a:solidFill>
                <a:latin typeface="Arial" panose="020B0604020202020204" pitchFamily="34" charset="0"/>
              </a:rPr>
              <a:t>There is almost no correlation between violent crime and ACT test participation for Urban and Rural counties </a:t>
            </a:r>
          </a:p>
          <a:p>
            <a:pPr>
              <a:lnSpc>
                <a:spcPct val="110000"/>
              </a:lnSpc>
              <a:spcBef>
                <a:spcPts val="600"/>
              </a:spcBef>
              <a:spcAft>
                <a:spcPts val="600"/>
              </a:spcAft>
              <a:buFont typeface="Wingdings" panose="05000000000000000000" pitchFamily="2" charset="2"/>
              <a:buChar char="Ø"/>
            </a:pPr>
            <a:r>
              <a:rPr lang="en-US" sz="1400" dirty="0">
                <a:solidFill>
                  <a:srgbClr val="000000"/>
                </a:solidFill>
                <a:latin typeface="Arial" panose="020B0604020202020204" pitchFamily="34" charset="0"/>
              </a:rPr>
              <a:t>There is a negative correlation for Suburban counties where when violent crime increases, the participation rate tend to decrease</a:t>
            </a:r>
            <a:endParaRPr lang="en-SG" sz="1400" dirty="0"/>
          </a:p>
        </p:txBody>
      </p:sp>
      <p:sp>
        <p:nvSpPr>
          <p:cNvPr id="11" name="Text Placeholder 2">
            <a:extLst>
              <a:ext uri="{FF2B5EF4-FFF2-40B4-BE49-F238E27FC236}">
                <a16:creationId xmlns:a16="http://schemas.microsoft.com/office/drawing/2014/main" id="{77AA6A89-3293-3D5B-805E-F1A3B1AF9243}"/>
              </a:ext>
            </a:extLst>
          </p:cNvPr>
          <p:cNvSpPr txBox="1">
            <a:spLocks/>
          </p:cNvSpPr>
          <p:nvPr/>
        </p:nvSpPr>
        <p:spPr>
          <a:xfrm>
            <a:off x="6702060" y="4741916"/>
            <a:ext cx="4680000" cy="140698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marR="0" lvl="0" indent="-285750" algn="l" defTabSz="914400" rtl="0" eaLnBrk="1" fontAlgn="auto" latinLnBrk="0" hangingPunct="1">
              <a:lnSpc>
                <a:spcPct val="100000"/>
              </a:lnSpc>
              <a:spcBef>
                <a:spcPts val="600"/>
              </a:spcBef>
              <a:spcAft>
                <a:spcPts val="60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There is slight negative correlation to no correlation between violent crime rate and SAT test participation for rural counties while there is a negative correlation for Urban and suburban counties</a:t>
            </a:r>
            <a:endParaRPr kumimoji="0" lang="en-SG" sz="1400" b="0" i="0" u="none" strike="noStrike" kern="1200" cap="none" spc="0" normalizeH="0" baseline="0" noProof="0" dirty="0">
              <a:ln>
                <a:noFill/>
              </a:ln>
              <a:solidFill>
                <a:prstClr val="black"/>
              </a:solidFill>
              <a:effectLst/>
              <a:uLnTx/>
              <a:uFillTx/>
              <a:latin typeface="Tenorite"/>
              <a:ea typeface="+mn-ea"/>
              <a:cs typeface="+mn-cs"/>
            </a:endParaRPr>
          </a:p>
        </p:txBody>
      </p:sp>
      <p:pic>
        <p:nvPicPr>
          <p:cNvPr id="8" name="Picture 7">
            <a:extLst>
              <a:ext uri="{FF2B5EF4-FFF2-40B4-BE49-F238E27FC236}">
                <a16:creationId xmlns:a16="http://schemas.microsoft.com/office/drawing/2014/main" id="{C5CB0A3E-81B9-4CC0-B2CE-3C059C5A5B94}"/>
              </a:ext>
            </a:extLst>
          </p:cNvPr>
          <p:cNvPicPr>
            <a:picLocks noChangeAspect="1"/>
          </p:cNvPicPr>
          <p:nvPr/>
        </p:nvPicPr>
        <p:blipFill>
          <a:blip r:embed="rId3"/>
          <a:stretch>
            <a:fillRect/>
          </a:stretch>
        </p:blipFill>
        <p:spPr>
          <a:xfrm>
            <a:off x="6976371" y="1150272"/>
            <a:ext cx="4131379" cy="3528000"/>
          </a:xfrm>
          <a:prstGeom prst="rect">
            <a:avLst/>
          </a:prstGeom>
          <a:ln>
            <a:solidFill>
              <a:schemeClr val="tx1"/>
            </a:solidFill>
          </a:ln>
        </p:spPr>
      </p:pic>
      <p:pic>
        <p:nvPicPr>
          <p:cNvPr id="10" name="Picture 9">
            <a:extLst>
              <a:ext uri="{FF2B5EF4-FFF2-40B4-BE49-F238E27FC236}">
                <a16:creationId xmlns:a16="http://schemas.microsoft.com/office/drawing/2014/main" id="{BB6E1C2F-2503-46D7-A152-10784DCC22FA}"/>
              </a:ext>
            </a:extLst>
          </p:cNvPr>
          <p:cNvPicPr>
            <a:picLocks noChangeAspect="1"/>
          </p:cNvPicPr>
          <p:nvPr/>
        </p:nvPicPr>
        <p:blipFill>
          <a:blip r:embed="rId4"/>
          <a:stretch>
            <a:fillRect/>
          </a:stretch>
        </p:blipFill>
        <p:spPr>
          <a:xfrm>
            <a:off x="1204689" y="1150272"/>
            <a:ext cx="4131379" cy="3528000"/>
          </a:xfrm>
          <a:prstGeom prst="rect">
            <a:avLst/>
          </a:prstGeom>
          <a:ln>
            <a:solidFill>
              <a:schemeClr val="tx1"/>
            </a:solidFill>
          </a:ln>
        </p:spPr>
      </p:pic>
      <p:sp>
        <p:nvSpPr>
          <p:cNvPr id="12" name="Rectangle: Rounded Corners 11">
            <a:extLst>
              <a:ext uri="{FF2B5EF4-FFF2-40B4-BE49-F238E27FC236}">
                <a16:creationId xmlns:a16="http://schemas.microsoft.com/office/drawing/2014/main" id="{67DDF9AE-BB36-1A7A-A623-58BBD3F31DB3}"/>
              </a:ext>
            </a:extLst>
          </p:cNvPr>
          <p:cNvSpPr/>
          <p:nvPr/>
        </p:nvSpPr>
        <p:spPr>
          <a:xfrm>
            <a:off x="4334784" y="1553987"/>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atin typeface="Arial" panose="020B0604020202020204" pitchFamily="34" charset="0"/>
                <a:cs typeface="Arial" panose="020B0604020202020204" pitchFamily="34" charset="0"/>
              </a:rPr>
              <a:t>R = -0.12</a:t>
            </a:r>
          </a:p>
        </p:txBody>
      </p:sp>
      <p:sp>
        <p:nvSpPr>
          <p:cNvPr id="13" name="Rectangle: Rounded Corners 12">
            <a:extLst>
              <a:ext uri="{FF2B5EF4-FFF2-40B4-BE49-F238E27FC236}">
                <a16:creationId xmlns:a16="http://schemas.microsoft.com/office/drawing/2014/main" id="{33B5CC7B-A29E-3AF0-C62A-C23D74FF413D}"/>
              </a:ext>
            </a:extLst>
          </p:cNvPr>
          <p:cNvSpPr/>
          <p:nvPr/>
        </p:nvSpPr>
        <p:spPr>
          <a:xfrm>
            <a:off x="10106466" y="1553987"/>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atin typeface="Arial" panose="020B0604020202020204" pitchFamily="34" charset="0"/>
                <a:cs typeface="Arial" panose="020B0604020202020204" pitchFamily="34" charset="0"/>
              </a:rPr>
              <a:t>R =-0.08</a:t>
            </a:r>
          </a:p>
        </p:txBody>
      </p:sp>
      <p:sp>
        <p:nvSpPr>
          <p:cNvPr id="16" name="TextBox 15">
            <a:extLst>
              <a:ext uri="{FF2B5EF4-FFF2-40B4-BE49-F238E27FC236}">
                <a16:creationId xmlns:a16="http://schemas.microsoft.com/office/drawing/2014/main" id="{779BBA22-B531-E30E-CD55-ED20D0DCED18}"/>
              </a:ext>
            </a:extLst>
          </p:cNvPr>
          <p:cNvSpPr txBox="1"/>
          <p:nvPr/>
        </p:nvSpPr>
        <p:spPr>
          <a:xfrm>
            <a:off x="317499" y="266700"/>
            <a:ext cx="895233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Violent crime rate as a factor for Test participation rates</a:t>
            </a:r>
          </a:p>
        </p:txBody>
      </p:sp>
      <p:sp>
        <p:nvSpPr>
          <p:cNvPr id="17" name="Rectangle: Rounded Corners 16">
            <a:extLst>
              <a:ext uri="{FF2B5EF4-FFF2-40B4-BE49-F238E27FC236}">
                <a16:creationId xmlns:a16="http://schemas.microsoft.com/office/drawing/2014/main" id="{62C8A329-2DDF-E7B1-BCBB-A5E4B3C48D87}"/>
              </a:ext>
            </a:extLst>
          </p:cNvPr>
          <p:cNvSpPr/>
          <p:nvPr/>
        </p:nvSpPr>
        <p:spPr>
          <a:xfrm>
            <a:off x="1856791"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ACT Participation</a:t>
            </a:r>
          </a:p>
        </p:txBody>
      </p:sp>
      <p:sp>
        <p:nvSpPr>
          <p:cNvPr id="19" name="Rectangle: Rounded Corners 18">
            <a:extLst>
              <a:ext uri="{FF2B5EF4-FFF2-40B4-BE49-F238E27FC236}">
                <a16:creationId xmlns:a16="http://schemas.microsoft.com/office/drawing/2014/main" id="{36192666-9734-03B5-71A4-A276D735EF95}"/>
              </a:ext>
            </a:extLst>
          </p:cNvPr>
          <p:cNvSpPr/>
          <p:nvPr/>
        </p:nvSpPr>
        <p:spPr>
          <a:xfrm>
            <a:off x="7390214"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SAT Participation</a:t>
            </a:r>
          </a:p>
        </p:txBody>
      </p:sp>
    </p:spTree>
    <p:extLst>
      <p:ext uri="{BB962C8B-B14F-4D97-AF65-F5344CB8AC3E}">
        <p14:creationId xmlns:p14="http://schemas.microsoft.com/office/powerpoint/2010/main" val="3136890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57949" y="965201"/>
            <a:ext cx="4531783" cy="2091266"/>
          </a:xfrm>
        </p:spPr>
        <p:txBody>
          <a:bodyPr/>
          <a:lstStyle/>
          <a:p>
            <a:r>
              <a:rPr lang="en-US" sz="3200" b="0" i="0" u="none" strike="noStrike" dirty="0">
                <a:effectLst/>
                <a:latin typeface="Arial" panose="020B0604020202020204" pitchFamily="34" charset="0"/>
              </a:rPr>
              <a:t>Factor 6:</a:t>
            </a:r>
            <a:br>
              <a:rPr lang="en-US" sz="3200" b="0" i="0" u="none" strike="noStrike" dirty="0">
                <a:effectLst/>
                <a:latin typeface="Arial" panose="020B0604020202020204" pitchFamily="34" charset="0"/>
              </a:rPr>
            </a:br>
            <a:r>
              <a:rPr lang="en-US" sz="3200" b="0" i="0" u="none" strike="noStrike" dirty="0">
                <a:effectLst/>
                <a:latin typeface="Arial" panose="020B0604020202020204" pitchFamily="34" charset="0"/>
              </a:rPr>
              <a:t>UNEMPLOYMENT RATE</a:t>
            </a:r>
            <a:endParaRPr lang="en-US" sz="3200" dirty="0"/>
          </a:p>
        </p:txBody>
      </p:sp>
    </p:spTree>
    <p:extLst>
      <p:ext uri="{BB962C8B-B14F-4D97-AF65-F5344CB8AC3E}">
        <p14:creationId xmlns:p14="http://schemas.microsoft.com/office/powerpoint/2010/main" val="293430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BE6EEE14-32FF-7AB7-FBAC-2A4D90FD3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819096"/>
            <a:ext cx="10906125" cy="40481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4033168-C908-0F23-49C1-C2B16C8E814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2022</a:t>
            </a:r>
          </a:p>
        </p:txBody>
      </p:sp>
      <p:sp>
        <p:nvSpPr>
          <p:cNvPr id="5" name="Footer Placeholder 4">
            <a:extLst>
              <a:ext uri="{FF2B5EF4-FFF2-40B4-BE49-F238E27FC236}">
                <a16:creationId xmlns:a16="http://schemas.microsoft.com/office/drawing/2014/main" id="{DDF489BF-0DFC-6EBA-3E1C-401BE8939C7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DSIF 5 PRESENTATION TITLE</a:t>
            </a:r>
          </a:p>
        </p:txBody>
      </p:sp>
      <p:sp>
        <p:nvSpPr>
          <p:cNvPr id="6" name="Slide Number Placeholder 5">
            <a:extLst>
              <a:ext uri="{FF2B5EF4-FFF2-40B4-BE49-F238E27FC236}">
                <a16:creationId xmlns:a16="http://schemas.microsoft.com/office/drawing/2014/main" id="{9B314C7A-3A2F-46DD-5E38-12F4AD301C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 name="TextBox 1">
            <a:extLst>
              <a:ext uri="{FF2B5EF4-FFF2-40B4-BE49-F238E27FC236}">
                <a16:creationId xmlns:a16="http://schemas.microsoft.com/office/drawing/2014/main" id="{FAFF8EDA-0E6F-BAA3-5F03-955F1EC329B0}"/>
              </a:ext>
            </a:extLst>
          </p:cNvPr>
          <p:cNvSpPr txBox="1"/>
          <p:nvPr/>
        </p:nvSpPr>
        <p:spPr>
          <a:xfrm>
            <a:off x="317500" y="266700"/>
            <a:ext cx="7772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Unemployment rate in California by counties</a:t>
            </a:r>
          </a:p>
        </p:txBody>
      </p:sp>
      <p:sp>
        <p:nvSpPr>
          <p:cNvPr id="3" name="Rectangle: Rounded Corners 2">
            <a:extLst>
              <a:ext uri="{FF2B5EF4-FFF2-40B4-BE49-F238E27FC236}">
                <a16:creationId xmlns:a16="http://schemas.microsoft.com/office/drawing/2014/main" id="{61774170-495F-1CF3-0384-638073B608E3}"/>
              </a:ext>
            </a:extLst>
          </p:cNvPr>
          <p:cNvSpPr/>
          <p:nvPr/>
        </p:nvSpPr>
        <p:spPr>
          <a:xfrm>
            <a:off x="1660849" y="3005026"/>
            <a:ext cx="1899038" cy="259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Mean Value = 5.24%</a:t>
            </a:r>
          </a:p>
        </p:txBody>
      </p:sp>
      <p:sp>
        <p:nvSpPr>
          <p:cNvPr id="7" name="TextBox 6">
            <a:extLst>
              <a:ext uri="{FF2B5EF4-FFF2-40B4-BE49-F238E27FC236}">
                <a16:creationId xmlns:a16="http://schemas.microsoft.com/office/drawing/2014/main" id="{C795AF8D-2A8C-D56C-FD3D-697536B042A0}"/>
              </a:ext>
            </a:extLst>
          </p:cNvPr>
          <p:cNvSpPr txBox="1"/>
          <p:nvPr/>
        </p:nvSpPr>
        <p:spPr>
          <a:xfrm>
            <a:off x="562493" y="5265046"/>
            <a:ext cx="2047875" cy="817245"/>
          </a:xfrm>
          <a:prstGeom prst="round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County with lowest unemployment rate: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San Mateo (2.2%)</a:t>
            </a:r>
          </a:p>
        </p:txBody>
      </p:sp>
      <p:sp>
        <p:nvSpPr>
          <p:cNvPr id="8" name="Arrow: Down 7">
            <a:extLst>
              <a:ext uri="{FF2B5EF4-FFF2-40B4-BE49-F238E27FC236}">
                <a16:creationId xmlns:a16="http://schemas.microsoft.com/office/drawing/2014/main" id="{9EC46824-CE66-5AF0-29D9-B7B8488F2B33}"/>
              </a:ext>
            </a:extLst>
          </p:cNvPr>
          <p:cNvSpPr/>
          <p:nvPr/>
        </p:nvSpPr>
        <p:spPr>
          <a:xfrm>
            <a:off x="1053948" y="4668333"/>
            <a:ext cx="209550" cy="58102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enorite"/>
              <a:ea typeface="+mn-ea"/>
              <a:cs typeface="+mn-cs"/>
            </a:endParaRPr>
          </a:p>
        </p:txBody>
      </p:sp>
      <p:sp>
        <p:nvSpPr>
          <p:cNvPr id="13" name="TextBox 12">
            <a:extLst>
              <a:ext uri="{FF2B5EF4-FFF2-40B4-BE49-F238E27FC236}">
                <a16:creationId xmlns:a16="http://schemas.microsoft.com/office/drawing/2014/main" id="{176D7817-F832-CF50-6A6C-B8AB5D0D1FCE}"/>
              </a:ext>
            </a:extLst>
          </p:cNvPr>
          <p:cNvSpPr txBox="1"/>
          <p:nvPr/>
        </p:nvSpPr>
        <p:spPr>
          <a:xfrm>
            <a:off x="9477375" y="5280734"/>
            <a:ext cx="2047875" cy="817245"/>
          </a:xfrm>
          <a:prstGeom prst="round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County with highest unemployment rate: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Imperial (18.1%)</a:t>
            </a:r>
          </a:p>
        </p:txBody>
      </p:sp>
      <p:sp>
        <p:nvSpPr>
          <p:cNvPr id="18" name="Arrow: Down 17">
            <a:extLst>
              <a:ext uri="{FF2B5EF4-FFF2-40B4-BE49-F238E27FC236}">
                <a16:creationId xmlns:a16="http://schemas.microsoft.com/office/drawing/2014/main" id="{3F9B71E7-CC20-BCEE-7491-F0AEB562F254}"/>
              </a:ext>
            </a:extLst>
          </p:cNvPr>
          <p:cNvSpPr/>
          <p:nvPr/>
        </p:nvSpPr>
        <p:spPr>
          <a:xfrm>
            <a:off x="11249025" y="4668333"/>
            <a:ext cx="209550" cy="58102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enorite"/>
              <a:ea typeface="+mn-ea"/>
              <a:cs typeface="+mn-cs"/>
            </a:endParaRPr>
          </a:p>
        </p:txBody>
      </p:sp>
    </p:spTree>
    <p:extLst>
      <p:ext uri="{BB962C8B-B14F-4D97-AF65-F5344CB8AC3E}">
        <p14:creationId xmlns:p14="http://schemas.microsoft.com/office/powerpoint/2010/main" val="2046197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79EBA04-9408-F51A-D4B7-E3F902E62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939" y="1033481"/>
            <a:ext cx="5213831" cy="52138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4033168-C908-0F23-49C1-C2B16C8E814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2022</a:t>
            </a:r>
          </a:p>
        </p:txBody>
      </p:sp>
      <p:sp>
        <p:nvSpPr>
          <p:cNvPr id="5" name="Footer Placeholder 4">
            <a:extLst>
              <a:ext uri="{FF2B5EF4-FFF2-40B4-BE49-F238E27FC236}">
                <a16:creationId xmlns:a16="http://schemas.microsoft.com/office/drawing/2014/main" id="{DDF489BF-0DFC-6EBA-3E1C-401BE8939C7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DSIF 5 PRESENTATION TITLE</a:t>
            </a:r>
          </a:p>
        </p:txBody>
      </p:sp>
      <p:sp>
        <p:nvSpPr>
          <p:cNvPr id="6" name="Slide Number Placeholder 5">
            <a:extLst>
              <a:ext uri="{FF2B5EF4-FFF2-40B4-BE49-F238E27FC236}">
                <a16:creationId xmlns:a16="http://schemas.microsoft.com/office/drawing/2014/main" id="{9B314C7A-3A2F-46DD-5E38-12F4AD301C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 name="TextBox 1">
            <a:extLst>
              <a:ext uri="{FF2B5EF4-FFF2-40B4-BE49-F238E27FC236}">
                <a16:creationId xmlns:a16="http://schemas.microsoft.com/office/drawing/2014/main" id="{FAFF8EDA-0E6F-BAA3-5F03-955F1EC329B0}"/>
              </a:ext>
            </a:extLst>
          </p:cNvPr>
          <p:cNvSpPr txBox="1"/>
          <p:nvPr/>
        </p:nvSpPr>
        <p:spPr>
          <a:xfrm>
            <a:off x="317500" y="266700"/>
            <a:ext cx="7772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Unemployment rate in California by counties</a:t>
            </a:r>
          </a:p>
        </p:txBody>
      </p:sp>
      <p:sp>
        <p:nvSpPr>
          <p:cNvPr id="7" name="TextBox 6">
            <a:extLst>
              <a:ext uri="{FF2B5EF4-FFF2-40B4-BE49-F238E27FC236}">
                <a16:creationId xmlns:a16="http://schemas.microsoft.com/office/drawing/2014/main" id="{C795AF8D-2A8C-D56C-FD3D-697536B042A0}"/>
              </a:ext>
            </a:extLst>
          </p:cNvPr>
          <p:cNvSpPr txBox="1"/>
          <p:nvPr/>
        </p:nvSpPr>
        <p:spPr>
          <a:xfrm>
            <a:off x="115560" y="5208239"/>
            <a:ext cx="2047875" cy="817245"/>
          </a:xfrm>
          <a:prstGeom prst="round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solidFill>
                  <a:prstClr val="black"/>
                </a:solidFill>
                <a:latin typeface="Arial" panose="020B0604020202020204" pitchFamily="34" charset="0"/>
                <a:cs typeface="Arial" panose="020B0604020202020204" pitchFamily="34" charset="0"/>
              </a:rPr>
              <a:t>County</a:t>
            </a:r>
            <a:r>
              <a:rPr kumimoji="0" lang="en-SG"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lowest unemployment rate: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San Mateo (2.2%)</a:t>
            </a:r>
          </a:p>
        </p:txBody>
      </p:sp>
      <p:sp>
        <p:nvSpPr>
          <p:cNvPr id="8" name="Arrow: Down 7">
            <a:extLst>
              <a:ext uri="{FF2B5EF4-FFF2-40B4-BE49-F238E27FC236}">
                <a16:creationId xmlns:a16="http://schemas.microsoft.com/office/drawing/2014/main" id="{9EC46824-CE66-5AF0-29D9-B7B8488F2B33}"/>
              </a:ext>
            </a:extLst>
          </p:cNvPr>
          <p:cNvSpPr/>
          <p:nvPr/>
        </p:nvSpPr>
        <p:spPr>
          <a:xfrm rot="5400000">
            <a:off x="2642791" y="5016041"/>
            <a:ext cx="280254" cy="1201642"/>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enorite"/>
              <a:ea typeface="+mn-ea"/>
              <a:cs typeface="+mn-cs"/>
            </a:endParaRPr>
          </a:p>
        </p:txBody>
      </p:sp>
      <p:sp>
        <p:nvSpPr>
          <p:cNvPr id="13" name="TextBox 12">
            <a:extLst>
              <a:ext uri="{FF2B5EF4-FFF2-40B4-BE49-F238E27FC236}">
                <a16:creationId xmlns:a16="http://schemas.microsoft.com/office/drawing/2014/main" id="{176D7817-F832-CF50-6A6C-B8AB5D0D1FCE}"/>
              </a:ext>
            </a:extLst>
          </p:cNvPr>
          <p:cNvSpPr txBox="1"/>
          <p:nvPr/>
        </p:nvSpPr>
        <p:spPr>
          <a:xfrm>
            <a:off x="6898626" y="1058616"/>
            <a:ext cx="2047875" cy="817245"/>
          </a:xfrm>
          <a:prstGeom prst="roundRect">
            <a:avLst/>
          </a:prstGeom>
          <a:solidFill>
            <a:srgbClr val="FFFFFF"/>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County with highest unemployment rate: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Imperial (18.1%)</a:t>
            </a:r>
          </a:p>
        </p:txBody>
      </p:sp>
      <p:sp>
        <p:nvSpPr>
          <p:cNvPr id="18" name="Arrow: Down 17">
            <a:extLst>
              <a:ext uri="{FF2B5EF4-FFF2-40B4-BE49-F238E27FC236}">
                <a16:creationId xmlns:a16="http://schemas.microsoft.com/office/drawing/2014/main" id="{3F9B71E7-CC20-BCEE-7491-F0AEB562F254}"/>
              </a:ext>
            </a:extLst>
          </p:cNvPr>
          <p:cNvSpPr/>
          <p:nvPr/>
        </p:nvSpPr>
        <p:spPr>
          <a:xfrm rot="16200000">
            <a:off x="6092411" y="818020"/>
            <a:ext cx="221780" cy="127417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enorite"/>
              <a:ea typeface="+mn-ea"/>
              <a:cs typeface="+mn-cs"/>
            </a:endParaRPr>
          </a:p>
        </p:txBody>
      </p:sp>
      <p:sp>
        <p:nvSpPr>
          <p:cNvPr id="14" name="TextBox 13">
            <a:extLst>
              <a:ext uri="{FF2B5EF4-FFF2-40B4-BE49-F238E27FC236}">
                <a16:creationId xmlns:a16="http://schemas.microsoft.com/office/drawing/2014/main" id="{1A703FAB-18C9-260D-46F5-07DCED3DBE2D}"/>
              </a:ext>
            </a:extLst>
          </p:cNvPr>
          <p:cNvSpPr txBox="1"/>
          <p:nvPr/>
        </p:nvSpPr>
        <p:spPr>
          <a:xfrm>
            <a:off x="7789080" y="2642768"/>
            <a:ext cx="4077478" cy="153888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base" latinLnBrk="0" hangingPunct="1">
              <a:lnSpc>
                <a:spcPct val="100000"/>
              </a:lnSpc>
              <a:spcBef>
                <a:spcPts val="600"/>
              </a:spcBef>
              <a:spcAft>
                <a:spcPts val="60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Urban counties tend to have lower unemployment rates while suburban and rural counties tend to have higher unemployment rates</a:t>
            </a:r>
          </a:p>
          <a:p>
            <a:pPr marL="285750" marR="0" lvl="0" indent="-285750" algn="l" defTabSz="914400" rtl="0" eaLnBrk="1" fontAlgn="base" latinLnBrk="0" hangingPunct="1">
              <a:lnSpc>
                <a:spcPct val="100000"/>
              </a:lnSpc>
              <a:spcBef>
                <a:spcPts val="600"/>
              </a:spcBef>
              <a:spcAft>
                <a:spcPts val="60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Outliers are circled in red, defined as greater than Q3 + 1.5x the interquartile range</a:t>
            </a:r>
          </a:p>
        </p:txBody>
      </p:sp>
      <p:sp>
        <p:nvSpPr>
          <p:cNvPr id="3" name="Oval 2">
            <a:extLst>
              <a:ext uri="{FF2B5EF4-FFF2-40B4-BE49-F238E27FC236}">
                <a16:creationId xmlns:a16="http://schemas.microsoft.com/office/drawing/2014/main" id="{D12E9683-A29B-96FE-2E58-7617956D97DF}"/>
              </a:ext>
            </a:extLst>
          </p:cNvPr>
          <p:cNvSpPr/>
          <p:nvPr/>
        </p:nvSpPr>
        <p:spPr>
          <a:xfrm>
            <a:off x="6652727" y="2677886"/>
            <a:ext cx="317240" cy="3079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enorite"/>
              <a:ea typeface="+mn-ea"/>
              <a:cs typeface="+mn-cs"/>
            </a:endParaRPr>
          </a:p>
        </p:txBody>
      </p:sp>
      <p:sp>
        <p:nvSpPr>
          <p:cNvPr id="22" name="Oval 21">
            <a:extLst>
              <a:ext uri="{FF2B5EF4-FFF2-40B4-BE49-F238E27FC236}">
                <a16:creationId xmlns:a16="http://schemas.microsoft.com/office/drawing/2014/main" id="{C4325741-E53D-C6FC-CA42-BEB3D97B1A1F}"/>
              </a:ext>
            </a:extLst>
          </p:cNvPr>
          <p:cNvSpPr/>
          <p:nvPr/>
        </p:nvSpPr>
        <p:spPr>
          <a:xfrm>
            <a:off x="5062847" y="1300420"/>
            <a:ext cx="317240" cy="3079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enorite"/>
              <a:ea typeface="+mn-ea"/>
              <a:cs typeface="+mn-cs"/>
            </a:endParaRPr>
          </a:p>
        </p:txBody>
      </p:sp>
      <p:sp>
        <p:nvSpPr>
          <p:cNvPr id="27" name="Oval 26">
            <a:extLst>
              <a:ext uri="{FF2B5EF4-FFF2-40B4-BE49-F238E27FC236}">
                <a16:creationId xmlns:a16="http://schemas.microsoft.com/office/drawing/2014/main" id="{328E8A36-826B-F34B-DE64-6BD694D0BB3E}"/>
              </a:ext>
            </a:extLst>
          </p:cNvPr>
          <p:cNvSpPr/>
          <p:nvPr/>
        </p:nvSpPr>
        <p:spPr>
          <a:xfrm>
            <a:off x="3489647" y="4103537"/>
            <a:ext cx="317240" cy="3079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Tenorite"/>
              <a:ea typeface="+mn-ea"/>
              <a:cs typeface="+mn-cs"/>
            </a:endParaRPr>
          </a:p>
        </p:txBody>
      </p:sp>
      <p:sp>
        <p:nvSpPr>
          <p:cNvPr id="15" name="Arrow: Down 14">
            <a:extLst>
              <a:ext uri="{FF2B5EF4-FFF2-40B4-BE49-F238E27FC236}">
                <a16:creationId xmlns:a16="http://schemas.microsoft.com/office/drawing/2014/main" id="{9CD037AD-88A9-5E40-C128-3F5DAA3A4BE1}"/>
              </a:ext>
            </a:extLst>
          </p:cNvPr>
          <p:cNvSpPr/>
          <p:nvPr/>
        </p:nvSpPr>
        <p:spPr>
          <a:xfrm rot="14532460">
            <a:off x="4259517" y="4109529"/>
            <a:ext cx="260059" cy="1180203"/>
          </a:xfrm>
          <a:prstGeom prst="down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Down 15">
            <a:extLst>
              <a:ext uri="{FF2B5EF4-FFF2-40B4-BE49-F238E27FC236}">
                <a16:creationId xmlns:a16="http://schemas.microsoft.com/office/drawing/2014/main" id="{A5C5C3DE-F799-9090-2897-15E1BE1FEAEF}"/>
              </a:ext>
            </a:extLst>
          </p:cNvPr>
          <p:cNvSpPr/>
          <p:nvPr/>
        </p:nvSpPr>
        <p:spPr>
          <a:xfrm rot="14532460">
            <a:off x="5940038" y="3519339"/>
            <a:ext cx="260059" cy="1180203"/>
          </a:xfrm>
          <a:prstGeom prst="down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6257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circle(in)">
                                      <p:cBhvr>
                                        <p:cTn id="13"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a:extLst>
              <a:ext uri="{FF2B5EF4-FFF2-40B4-BE49-F238E27FC236}">
                <a16:creationId xmlns:a16="http://schemas.microsoft.com/office/drawing/2014/main" id="{EE7A83B4-1F28-5E8A-5AE5-83626FBD8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801" y="1150272"/>
            <a:ext cx="3528000" cy="352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E0700CAB-9ACB-33B0-A410-F0C753200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9279" y="1150272"/>
            <a:ext cx="3542198" cy="352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4033168-C908-0F23-49C1-C2B16C8E814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2022</a:t>
            </a:r>
          </a:p>
        </p:txBody>
      </p:sp>
      <p:sp>
        <p:nvSpPr>
          <p:cNvPr id="5" name="Footer Placeholder 4">
            <a:extLst>
              <a:ext uri="{FF2B5EF4-FFF2-40B4-BE49-F238E27FC236}">
                <a16:creationId xmlns:a16="http://schemas.microsoft.com/office/drawing/2014/main" id="{DDF489BF-0DFC-6EBA-3E1C-401BE8939C7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DSIF 5 PRESENTATION TITLE</a:t>
            </a:r>
          </a:p>
        </p:txBody>
      </p:sp>
      <p:sp>
        <p:nvSpPr>
          <p:cNvPr id="6" name="Slide Number Placeholder 5">
            <a:extLst>
              <a:ext uri="{FF2B5EF4-FFF2-40B4-BE49-F238E27FC236}">
                <a16:creationId xmlns:a16="http://schemas.microsoft.com/office/drawing/2014/main" id="{9B314C7A-3A2F-46DD-5E38-12F4AD301C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2" name="TextBox 1">
            <a:extLst>
              <a:ext uri="{FF2B5EF4-FFF2-40B4-BE49-F238E27FC236}">
                <a16:creationId xmlns:a16="http://schemas.microsoft.com/office/drawing/2014/main" id="{FAFF8EDA-0E6F-BAA3-5F03-955F1EC329B0}"/>
              </a:ext>
            </a:extLst>
          </p:cNvPr>
          <p:cNvSpPr txBox="1"/>
          <p:nvPr/>
        </p:nvSpPr>
        <p:spPr>
          <a:xfrm>
            <a:off x="317500" y="266700"/>
            <a:ext cx="7772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Unemployment rate as a factor for Test participation rates</a:t>
            </a:r>
          </a:p>
        </p:txBody>
      </p:sp>
      <p:sp>
        <p:nvSpPr>
          <p:cNvPr id="14" name="TextBox 13">
            <a:extLst>
              <a:ext uri="{FF2B5EF4-FFF2-40B4-BE49-F238E27FC236}">
                <a16:creationId xmlns:a16="http://schemas.microsoft.com/office/drawing/2014/main" id="{1A703FAB-18C9-260D-46F5-07DCED3DBE2D}"/>
              </a:ext>
            </a:extLst>
          </p:cNvPr>
          <p:cNvSpPr txBox="1"/>
          <p:nvPr/>
        </p:nvSpPr>
        <p:spPr>
          <a:xfrm>
            <a:off x="930378" y="4758019"/>
            <a:ext cx="4680000" cy="1648890"/>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lstStyle/>
          <a:p>
            <a:pPr marL="285750" marR="0" lvl="0" indent="-285750" algn="l" defTabSz="914400" rtl="0" eaLnBrk="1" fontAlgn="base" latinLnBrk="0" hangingPunct="1">
              <a:lnSpc>
                <a:spcPct val="100000"/>
              </a:lnSpc>
              <a:spcBef>
                <a:spcPts val="600"/>
              </a:spcBef>
              <a:spcAft>
                <a:spcPts val="60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Moderate and negative correlation</a:t>
            </a:r>
          </a:p>
          <a:p>
            <a:pPr marL="285750" marR="0" lvl="0" indent="-285750" algn="l" defTabSz="914400" rtl="0" eaLnBrk="1" fontAlgn="base" latinLnBrk="0" hangingPunct="1">
              <a:lnSpc>
                <a:spcPct val="100000"/>
              </a:lnSpc>
              <a:spcBef>
                <a:spcPts val="600"/>
              </a:spcBef>
              <a:spcAft>
                <a:spcPts val="60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Two regression line sloping downwards, one sloping upwards</a:t>
            </a:r>
          </a:p>
          <a:p>
            <a:pPr marL="285750" marR="0" lvl="0" indent="-285750" algn="l" defTabSz="914400" rtl="0" eaLnBrk="1" fontAlgn="base" latinLnBrk="0" hangingPunct="1">
              <a:lnSpc>
                <a:spcPct val="100000"/>
              </a:lnSpc>
              <a:spcBef>
                <a:spcPts val="600"/>
              </a:spcBef>
              <a:spcAft>
                <a:spcPts val="60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Unemployment rate in Urban areas have the strongest effect on ACT test participation, followed by Suburban and Rural areas</a:t>
            </a:r>
          </a:p>
        </p:txBody>
      </p:sp>
      <p:sp>
        <p:nvSpPr>
          <p:cNvPr id="3" name="Rectangle: Rounded Corners 2">
            <a:extLst>
              <a:ext uri="{FF2B5EF4-FFF2-40B4-BE49-F238E27FC236}">
                <a16:creationId xmlns:a16="http://schemas.microsoft.com/office/drawing/2014/main" id="{A383D149-BF57-9B9D-2AD5-BC663E5567ED}"/>
              </a:ext>
            </a:extLst>
          </p:cNvPr>
          <p:cNvSpPr/>
          <p:nvPr/>
        </p:nvSpPr>
        <p:spPr>
          <a:xfrm>
            <a:off x="1856791"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ACT Participation</a:t>
            </a:r>
          </a:p>
        </p:txBody>
      </p:sp>
      <p:sp>
        <p:nvSpPr>
          <p:cNvPr id="17" name="Rectangle: Rounded Corners 16">
            <a:extLst>
              <a:ext uri="{FF2B5EF4-FFF2-40B4-BE49-F238E27FC236}">
                <a16:creationId xmlns:a16="http://schemas.microsoft.com/office/drawing/2014/main" id="{EFA43BB5-4397-67F6-EA89-6BF25077CAC2}"/>
              </a:ext>
            </a:extLst>
          </p:cNvPr>
          <p:cNvSpPr/>
          <p:nvPr/>
        </p:nvSpPr>
        <p:spPr>
          <a:xfrm>
            <a:off x="7390214"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SAT Participation</a:t>
            </a:r>
          </a:p>
        </p:txBody>
      </p:sp>
      <p:sp>
        <p:nvSpPr>
          <p:cNvPr id="19" name="TextBox 18">
            <a:extLst>
              <a:ext uri="{FF2B5EF4-FFF2-40B4-BE49-F238E27FC236}">
                <a16:creationId xmlns:a16="http://schemas.microsoft.com/office/drawing/2014/main" id="{7BF7CEF8-9755-B9D7-A701-18F5DDBBE17C}"/>
              </a:ext>
            </a:extLst>
          </p:cNvPr>
          <p:cNvSpPr txBox="1"/>
          <p:nvPr/>
        </p:nvSpPr>
        <p:spPr>
          <a:xfrm>
            <a:off x="6463801" y="4758018"/>
            <a:ext cx="4680000" cy="1648889"/>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lstStyle/>
          <a:p>
            <a:pPr marL="285750" marR="0" lvl="0" indent="-285750" algn="l" defTabSz="914400" rtl="0" eaLnBrk="1" fontAlgn="base" latinLnBrk="0" hangingPunct="1">
              <a:lnSpc>
                <a:spcPct val="100000"/>
              </a:lnSpc>
              <a:spcBef>
                <a:spcPts val="600"/>
              </a:spcBef>
              <a:spcAft>
                <a:spcPts val="60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Moderate and negative correlation</a:t>
            </a:r>
          </a:p>
          <a:p>
            <a:pPr marL="285750" marR="0" lvl="0" indent="-285750" algn="l" defTabSz="914400" rtl="0" eaLnBrk="1" fontAlgn="base" latinLnBrk="0" hangingPunct="1">
              <a:lnSpc>
                <a:spcPct val="100000"/>
              </a:lnSpc>
              <a:spcBef>
                <a:spcPts val="600"/>
              </a:spcBef>
              <a:spcAft>
                <a:spcPts val="60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Two regression line sloping downwards, one sloping upwards</a:t>
            </a:r>
          </a:p>
          <a:p>
            <a:pPr marL="285750" marR="0" lvl="0" indent="-285750" algn="l" defTabSz="914400" rtl="0" eaLnBrk="1" fontAlgn="base" latinLnBrk="0" hangingPunct="1">
              <a:lnSpc>
                <a:spcPct val="100000"/>
              </a:lnSpc>
              <a:spcBef>
                <a:spcPts val="600"/>
              </a:spcBef>
              <a:spcAft>
                <a:spcPts val="60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Similar to ACT, unemployment rate in Urban areas have the strongest effect on SAT test participation, followed by Suburban and Rural areas</a:t>
            </a:r>
          </a:p>
        </p:txBody>
      </p:sp>
      <p:sp>
        <p:nvSpPr>
          <p:cNvPr id="7" name="Rectangle: Rounded Corners 6">
            <a:extLst>
              <a:ext uri="{FF2B5EF4-FFF2-40B4-BE49-F238E27FC236}">
                <a16:creationId xmlns:a16="http://schemas.microsoft.com/office/drawing/2014/main" id="{F70F2281-6EF4-6A47-8942-86EB7642DE6A}"/>
              </a:ext>
            </a:extLst>
          </p:cNvPr>
          <p:cNvSpPr/>
          <p:nvPr/>
        </p:nvSpPr>
        <p:spPr>
          <a:xfrm>
            <a:off x="9568637" y="1936725"/>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 -0.38</a:t>
            </a:r>
          </a:p>
        </p:txBody>
      </p:sp>
      <p:sp>
        <p:nvSpPr>
          <p:cNvPr id="18" name="Rectangle: Rounded Corners 17">
            <a:extLst>
              <a:ext uri="{FF2B5EF4-FFF2-40B4-BE49-F238E27FC236}">
                <a16:creationId xmlns:a16="http://schemas.microsoft.com/office/drawing/2014/main" id="{58D9BD98-731B-44A9-DB2E-BF2773BAE80D}"/>
              </a:ext>
            </a:extLst>
          </p:cNvPr>
          <p:cNvSpPr/>
          <p:nvPr/>
        </p:nvSpPr>
        <p:spPr>
          <a:xfrm>
            <a:off x="4038763" y="1936725"/>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 -0.36</a:t>
            </a:r>
          </a:p>
        </p:txBody>
      </p:sp>
    </p:spTree>
    <p:extLst>
      <p:ext uri="{BB962C8B-B14F-4D97-AF65-F5344CB8AC3E}">
        <p14:creationId xmlns:p14="http://schemas.microsoft.com/office/powerpoint/2010/main" val="3533801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57949" y="965201"/>
            <a:ext cx="4870839" cy="2091266"/>
          </a:xfrm>
        </p:spPr>
        <p:txBody>
          <a:bodyPr/>
          <a:lstStyle/>
          <a:p>
            <a:r>
              <a:rPr lang="en-US" sz="3200" b="0" i="0" u="none" strike="noStrike" dirty="0">
                <a:effectLst/>
                <a:latin typeface="Arial" panose="020B0604020202020204" pitchFamily="34" charset="0"/>
              </a:rPr>
              <a:t>Summary of all factors &amp; Recommendations</a:t>
            </a:r>
            <a:endParaRPr lang="en-US" sz="3200" dirty="0"/>
          </a:p>
        </p:txBody>
      </p:sp>
    </p:spTree>
    <p:extLst>
      <p:ext uri="{BB962C8B-B14F-4D97-AF65-F5344CB8AC3E}">
        <p14:creationId xmlns:p14="http://schemas.microsoft.com/office/powerpoint/2010/main" val="3850547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24FED6-B504-B368-913F-732CD5FCBF1E}"/>
              </a:ext>
            </a:extLst>
          </p:cNvPr>
          <p:cNvSpPr/>
          <p:nvPr/>
        </p:nvSpPr>
        <p:spPr>
          <a:xfrm>
            <a:off x="0" y="-41882"/>
            <a:ext cx="5754255" cy="2198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6216520" y="3032450"/>
            <a:ext cx="5481734" cy="3125755"/>
          </a:xfrm>
        </p:spPr>
        <p:txBody>
          <a:bodyPr>
            <a:normAutofit/>
          </a:bodyPr>
          <a:lstStyle/>
          <a:p>
            <a:pPr>
              <a:spcBef>
                <a:spcPts val="600"/>
              </a:spcBef>
              <a:spcAft>
                <a:spcPts val="600"/>
              </a:spcAft>
            </a:pPr>
            <a:r>
              <a:rPr lang="en-US" spc="0" dirty="0">
                <a:latin typeface="Arial" panose="020B0604020202020204" pitchFamily="34" charset="0"/>
                <a:cs typeface="Arial" panose="020B0604020202020204" pitchFamily="34" charset="0"/>
              </a:rPr>
              <a:t>The participation rate of ACT and SAT test in California is strongly positively associated with </a:t>
            </a:r>
            <a:r>
              <a:rPr lang="en-US" b="1" spc="0" dirty="0">
                <a:latin typeface="Arial" panose="020B0604020202020204" pitchFamily="34" charset="0"/>
                <a:cs typeface="Arial" panose="020B0604020202020204" pitchFamily="34" charset="0"/>
              </a:rPr>
              <a:t>GDP per capita </a:t>
            </a:r>
            <a:r>
              <a:rPr lang="en-US" spc="0" dirty="0">
                <a:latin typeface="Arial" panose="020B0604020202020204" pitchFamily="34" charset="0"/>
                <a:cs typeface="Arial" panose="020B0604020202020204" pitchFamily="34" charset="0"/>
              </a:rPr>
              <a:t>and </a:t>
            </a:r>
            <a:r>
              <a:rPr lang="en-US" b="1" spc="0" dirty="0">
                <a:latin typeface="Arial" panose="020B0604020202020204" pitchFamily="34" charset="0"/>
                <a:cs typeface="Arial" panose="020B0604020202020204" pitchFamily="34" charset="0"/>
              </a:rPr>
              <a:t>household income </a:t>
            </a:r>
            <a:r>
              <a:rPr lang="en-US" spc="0" dirty="0">
                <a:latin typeface="Arial" panose="020B0604020202020204" pitchFamily="34" charset="0"/>
                <a:cs typeface="Arial" panose="020B0604020202020204" pitchFamily="34" charset="0"/>
              </a:rPr>
              <a:t>and it is negatively associated with </a:t>
            </a:r>
            <a:r>
              <a:rPr lang="en-US" b="1" spc="0" dirty="0">
                <a:latin typeface="Arial" panose="020B0604020202020204" pitchFamily="34" charset="0"/>
                <a:cs typeface="Arial" panose="020B0604020202020204" pitchFamily="34" charset="0"/>
              </a:rPr>
              <a:t>poverty level and unemployment rate</a:t>
            </a:r>
            <a:r>
              <a:rPr lang="en-US" spc="0" dirty="0">
                <a:latin typeface="Arial" panose="020B0604020202020204" pitchFamily="34" charset="0"/>
                <a:cs typeface="Arial" panose="020B0604020202020204" pitchFamily="34" charset="0"/>
              </a:rPr>
              <a:t>.</a:t>
            </a:r>
          </a:p>
          <a:p>
            <a:pPr>
              <a:spcBef>
                <a:spcPts val="600"/>
              </a:spcBef>
              <a:spcAft>
                <a:spcPts val="600"/>
              </a:spcAft>
            </a:pPr>
            <a:r>
              <a:rPr lang="en-US" spc="0" dirty="0">
                <a:latin typeface="Arial" panose="020B0604020202020204" pitchFamily="34" charset="0"/>
                <a:cs typeface="Arial" panose="020B0604020202020204" pitchFamily="34" charset="0"/>
              </a:rPr>
              <a:t>However, some of the trends are </a:t>
            </a:r>
            <a:r>
              <a:rPr lang="en-US" b="1" spc="0" dirty="0">
                <a:latin typeface="Arial" panose="020B0604020202020204" pitchFamily="34" charset="0"/>
                <a:cs typeface="Arial" panose="020B0604020202020204" pitchFamily="34" charset="0"/>
              </a:rPr>
              <a:t>not reflective of Rural counties </a:t>
            </a:r>
            <a:r>
              <a:rPr lang="en-US" spc="0" dirty="0">
                <a:latin typeface="Arial" panose="020B0604020202020204" pitchFamily="34" charset="0"/>
                <a:cs typeface="Arial" panose="020B0604020202020204" pitchFamily="34" charset="0"/>
              </a:rPr>
              <a:t>which might be due to reasons such as cultural norms or geography (not covered in this study).</a:t>
            </a:r>
          </a:p>
          <a:p>
            <a:pPr>
              <a:spcBef>
                <a:spcPts val="600"/>
              </a:spcBef>
              <a:spcAft>
                <a:spcPts val="600"/>
              </a:spcAft>
            </a:pPr>
            <a:r>
              <a:rPr lang="en-US" spc="0" dirty="0">
                <a:latin typeface="Arial" panose="020B0604020202020204" pitchFamily="34" charset="0"/>
                <a:cs typeface="Arial" panose="020B0604020202020204" pitchFamily="34" charset="0"/>
              </a:rPr>
              <a:t>To increase participation rates, we will recommend tackling </a:t>
            </a:r>
            <a:r>
              <a:rPr lang="en-US" b="1" spc="0" dirty="0">
                <a:latin typeface="Arial" panose="020B0604020202020204" pitchFamily="34" charset="0"/>
                <a:cs typeface="Arial" panose="020B0604020202020204" pitchFamily="34" charset="0"/>
              </a:rPr>
              <a:t>factors with higher correlation</a:t>
            </a:r>
            <a:r>
              <a:rPr lang="en-US" spc="0" dirty="0">
                <a:latin typeface="Arial" panose="020B0604020202020204" pitchFamily="34" charset="0"/>
                <a:cs typeface="Arial" panose="020B0604020202020204" pitchFamily="34" charset="0"/>
              </a:rPr>
              <a:t>, as per highlighted in green in the table above.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DSIF5 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graphicFrame>
        <p:nvGraphicFramePr>
          <p:cNvPr id="8" name="Table 8">
            <a:extLst>
              <a:ext uri="{FF2B5EF4-FFF2-40B4-BE49-F238E27FC236}">
                <a16:creationId xmlns:a16="http://schemas.microsoft.com/office/drawing/2014/main" id="{6B927B5C-CCAE-89F2-A5CA-B486B70F26F5}"/>
              </a:ext>
            </a:extLst>
          </p:cNvPr>
          <p:cNvGraphicFramePr>
            <a:graphicFrameLocks noGrp="1"/>
          </p:cNvGraphicFramePr>
          <p:nvPr>
            <p:extLst>
              <p:ext uri="{D42A27DB-BD31-4B8C-83A1-F6EECF244321}">
                <p14:modId xmlns:p14="http://schemas.microsoft.com/office/powerpoint/2010/main" val="2519534892"/>
              </p:ext>
            </p:extLst>
          </p:nvPr>
        </p:nvGraphicFramePr>
        <p:xfrm>
          <a:off x="6216520" y="354685"/>
          <a:ext cx="5481735" cy="2477113"/>
        </p:xfrm>
        <a:graphic>
          <a:graphicData uri="http://schemas.openxmlformats.org/drawingml/2006/table">
            <a:tbl>
              <a:tblPr firstRow="1" bandRow="1">
                <a:tableStyleId>{3B4B98B0-60AC-42C2-AFA5-B58CD77FA1E5}</a:tableStyleId>
              </a:tblPr>
              <a:tblGrid>
                <a:gridCol w="2022411">
                  <a:extLst>
                    <a:ext uri="{9D8B030D-6E8A-4147-A177-3AD203B41FA5}">
                      <a16:colId xmlns:a16="http://schemas.microsoft.com/office/drawing/2014/main" val="69876187"/>
                    </a:ext>
                  </a:extLst>
                </a:gridCol>
                <a:gridCol w="1763485">
                  <a:extLst>
                    <a:ext uri="{9D8B030D-6E8A-4147-A177-3AD203B41FA5}">
                      <a16:colId xmlns:a16="http://schemas.microsoft.com/office/drawing/2014/main" val="2312193285"/>
                    </a:ext>
                  </a:extLst>
                </a:gridCol>
                <a:gridCol w="1695839">
                  <a:extLst>
                    <a:ext uri="{9D8B030D-6E8A-4147-A177-3AD203B41FA5}">
                      <a16:colId xmlns:a16="http://schemas.microsoft.com/office/drawing/2014/main" val="572277052"/>
                    </a:ext>
                  </a:extLst>
                </a:gridCol>
              </a:tblGrid>
              <a:tr h="304896">
                <a:tc rowSpan="2">
                  <a:txBody>
                    <a:bodyPr/>
                    <a:lstStyle/>
                    <a:p>
                      <a:pPr algn="l"/>
                      <a:r>
                        <a:rPr lang="en-SG" sz="1200" dirty="0">
                          <a:latin typeface="Arial" panose="020B0604020202020204" pitchFamily="34" charset="0"/>
                          <a:cs typeface="Arial" panose="020B0604020202020204" pitchFamily="34" charset="0"/>
                        </a:rPr>
                        <a:t>Factors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SG" sz="1200" dirty="0">
                          <a:latin typeface="Arial" panose="020B0604020202020204" pitchFamily="34" charset="0"/>
                          <a:cs typeface="Arial" panose="020B0604020202020204" pitchFamily="34" charset="0"/>
                        </a:rPr>
                        <a:t>Correlation with Participation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extLst>
                  <a:ext uri="{0D108BD9-81ED-4DB2-BD59-A6C34878D82A}">
                    <a16:rowId xmlns:a16="http://schemas.microsoft.com/office/drawing/2014/main" val="4194875077"/>
                  </a:ext>
                </a:extLst>
              </a:tr>
              <a:tr h="304896">
                <a:tc vMerge="1">
                  <a:txBody>
                    <a:bodyPr/>
                    <a:lstStyle/>
                    <a:p>
                      <a:pPr algn="l"/>
                      <a:endParaRPr lang="en-SG" sz="1200" dirty="0">
                        <a:latin typeface="Arial" panose="020B0604020202020204" pitchFamily="34" charset="0"/>
                        <a:cs typeface="Arial" panose="020B0604020202020204" pitchFamily="34" charset="0"/>
                      </a:endParaRPr>
                    </a:p>
                  </a:txBody>
                  <a:tcPr/>
                </a:tc>
                <a:tc>
                  <a:txBody>
                    <a:bodyPr/>
                    <a:lstStyle/>
                    <a:p>
                      <a:pPr algn="ctr"/>
                      <a:r>
                        <a:rPr lang="en-SG" sz="1200" b="1" dirty="0">
                          <a:solidFill>
                            <a:schemeClr val="bg1"/>
                          </a:solidFill>
                          <a:latin typeface="Arial" panose="020B0604020202020204" pitchFamily="34" charset="0"/>
                          <a:cs typeface="Arial" panose="020B0604020202020204" pitchFamily="34" charset="0"/>
                        </a:rPr>
                        <a:t>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tc>
                  <a:txBody>
                    <a:bodyPr/>
                    <a:lstStyle/>
                    <a:p>
                      <a:pPr algn="ctr"/>
                      <a:r>
                        <a:rPr lang="en-SG" sz="1200" b="1" dirty="0">
                          <a:solidFill>
                            <a:schemeClr val="bg1"/>
                          </a:solidFill>
                          <a:latin typeface="Arial" panose="020B0604020202020204" pitchFamily="34" charset="0"/>
                          <a:cs typeface="Arial" panose="020B0604020202020204" pitchFamily="34" charset="0"/>
                        </a:rPr>
                        <a:t>SAT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77155274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dirty="0">
                          <a:latin typeface="Arial" panose="020B0604020202020204" pitchFamily="34" charset="0"/>
                          <a:cs typeface="Arial" panose="020B0604020202020204" pitchFamily="34" charset="0"/>
                        </a:rPr>
                        <a:t>GDP per Capita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b="1" dirty="0">
                          <a:latin typeface="Arial" panose="020B0604020202020204" pitchFamily="34" charset="0"/>
                          <a:cs typeface="Arial" panose="020B0604020202020204" pitchFamily="34" charset="0"/>
                        </a:rPr>
                        <a:t>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G" sz="1200" b="1" dirty="0">
                          <a:latin typeface="Arial" panose="020B0604020202020204" pitchFamily="34" charset="0"/>
                          <a:cs typeface="Arial" panose="020B0604020202020204" pitchFamily="34" charset="0"/>
                        </a:rPr>
                        <a:t>0.57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561921795"/>
                  </a:ext>
                </a:extLst>
              </a:tr>
              <a:tr h="330066">
                <a:tc>
                  <a:txBody>
                    <a:bodyPr/>
                    <a:lstStyle/>
                    <a:p>
                      <a:pPr algn="l"/>
                      <a:r>
                        <a:rPr lang="en-SG" sz="1200" b="1" dirty="0">
                          <a:latin typeface="Arial" panose="020B0604020202020204" pitchFamily="34" charset="0"/>
                          <a:cs typeface="Arial" panose="020B0604020202020204" pitchFamily="34" charset="0"/>
                        </a:rPr>
                        <a:t>Household Income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b="1" dirty="0">
                          <a:latin typeface="Arial" panose="020B0604020202020204" pitchFamily="34" charset="0"/>
                          <a:cs typeface="Arial" panose="020B0604020202020204" pitchFamily="34" charset="0"/>
                        </a:rPr>
                        <a:t>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G" sz="1200" b="1" dirty="0">
                          <a:latin typeface="Arial" panose="020B0604020202020204" pitchFamily="34" charset="0"/>
                          <a:cs typeface="Arial" panose="020B0604020202020204" pitchFamily="34" charset="0"/>
                        </a:rPr>
                        <a:t>0.68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7417437"/>
                  </a:ext>
                </a:extLst>
              </a:tr>
              <a:tr h="304896">
                <a:tc>
                  <a:txBody>
                    <a:bodyPr/>
                    <a:lstStyle/>
                    <a:p>
                      <a:pPr algn="l"/>
                      <a:r>
                        <a:rPr lang="en-SG" sz="1200" b="1" dirty="0">
                          <a:latin typeface="Arial" panose="020B0604020202020204" pitchFamily="34" charset="0"/>
                          <a:cs typeface="Arial" panose="020B0604020202020204" pitchFamily="34" charset="0"/>
                        </a:rPr>
                        <a:t>Poverty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b="1" dirty="0">
                          <a:latin typeface="Arial" panose="020B0604020202020204" pitchFamily="34" charset="0"/>
                          <a:cs typeface="Arial" panose="020B0604020202020204" pitchFamily="34" charset="0"/>
                        </a:rPr>
                        <a:t>-0.38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G" sz="1200" b="1" dirty="0">
                          <a:latin typeface="Arial" panose="020B0604020202020204" pitchFamily="34" charset="0"/>
                          <a:cs typeface="Arial" panose="020B0604020202020204" pitchFamily="34" charset="0"/>
                        </a:rPr>
                        <a:t>-0.37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63457320"/>
                  </a:ext>
                </a:extLst>
              </a:tr>
              <a:tr h="348247">
                <a:tc>
                  <a:txBody>
                    <a:bodyPr/>
                    <a:lstStyle/>
                    <a:p>
                      <a:pPr algn="l"/>
                      <a:r>
                        <a:rPr lang="en-SG" sz="1200" b="1" dirty="0">
                          <a:latin typeface="Arial" panose="020B0604020202020204" pitchFamily="34" charset="0"/>
                          <a:cs typeface="Arial" panose="020B0604020202020204" pitchFamily="34" charset="0"/>
                        </a:rPr>
                        <a:t>Education Expenditure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latin typeface="Arial" panose="020B0604020202020204" pitchFamily="34" charset="0"/>
                          <a:cs typeface="Arial" panose="020B0604020202020204" pitchFamily="34" charset="0"/>
                        </a:rPr>
                        <a:t>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latin typeface="Arial" panose="020B0604020202020204" pitchFamily="34" charset="0"/>
                          <a:cs typeface="Arial" panose="020B0604020202020204" pitchFamily="34" charset="0"/>
                        </a:rPr>
                        <a:t>0.08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9547497"/>
                  </a:ext>
                </a:extLst>
              </a:tr>
              <a:tr h="304896">
                <a:tc>
                  <a:txBody>
                    <a:bodyPr/>
                    <a:lstStyle/>
                    <a:p>
                      <a:pPr algn="l"/>
                      <a:r>
                        <a:rPr lang="en-SG" sz="1200" b="1" dirty="0">
                          <a:latin typeface="Arial" panose="020B0604020202020204" pitchFamily="34" charset="0"/>
                          <a:cs typeface="Arial" panose="020B0604020202020204" pitchFamily="34" charset="0"/>
                        </a:rPr>
                        <a:t>Crime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latin typeface="Arial" panose="020B0604020202020204" pitchFamily="34" charset="0"/>
                          <a:cs typeface="Arial" panose="020B0604020202020204" pitchFamily="34" charset="0"/>
                        </a:rPr>
                        <a:t>-0.12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latin typeface="Arial" panose="020B0604020202020204" pitchFamily="34" charset="0"/>
                          <a:cs typeface="Arial" panose="020B0604020202020204" pitchFamily="34" charset="0"/>
                        </a:rPr>
                        <a:t>-0.08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8063458"/>
                  </a:ext>
                </a:extLst>
              </a:tr>
              <a:tr h="304896">
                <a:tc>
                  <a:txBody>
                    <a:bodyPr/>
                    <a:lstStyle/>
                    <a:p>
                      <a:pPr algn="l"/>
                      <a:r>
                        <a:rPr lang="en-SG" sz="1200" b="1" dirty="0">
                          <a:latin typeface="Arial" panose="020B0604020202020204" pitchFamily="34" charset="0"/>
                          <a:cs typeface="Arial" panose="020B0604020202020204" pitchFamily="34" charset="0"/>
                        </a:rPr>
                        <a:t>Unemployment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b="1" dirty="0">
                          <a:latin typeface="Arial" panose="020B0604020202020204" pitchFamily="34" charset="0"/>
                          <a:cs typeface="Arial" panose="020B0604020202020204" pitchFamily="34" charset="0"/>
                        </a:rPr>
                        <a:t>-0.36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G" sz="1200" b="1" dirty="0">
                          <a:latin typeface="Arial" panose="020B0604020202020204" pitchFamily="34" charset="0"/>
                          <a:cs typeface="Arial" panose="020B0604020202020204" pitchFamily="34" charset="0"/>
                        </a:rPr>
                        <a:t>-0.38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60386937"/>
                  </a:ext>
                </a:extLst>
              </a:tr>
            </a:tbl>
          </a:graphicData>
        </a:graphic>
      </p:graphicFrame>
      <p:sp>
        <p:nvSpPr>
          <p:cNvPr id="12" name="TextBox 11">
            <a:extLst>
              <a:ext uri="{FF2B5EF4-FFF2-40B4-BE49-F238E27FC236}">
                <a16:creationId xmlns:a16="http://schemas.microsoft.com/office/drawing/2014/main" id="{B518D1D6-5FF2-A7D2-8935-1539B7BEA32E}"/>
              </a:ext>
            </a:extLst>
          </p:cNvPr>
          <p:cNvSpPr txBox="1"/>
          <p:nvPr/>
        </p:nvSpPr>
        <p:spPr>
          <a:xfrm>
            <a:off x="317500" y="246161"/>
            <a:ext cx="77724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Summary of all factors</a:t>
            </a:r>
          </a:p>
        </p:txBody>
      </p:sp>
      <p:grpSp>
        <p:nvGrpSpPr>
          <p:cNvPr id="10" name="Group 9">
            <a:extLst>
              <a:ext uri="{FF2B5EF4-FFF2-40B4-BE49-F238E27FC236}">
                <a16:creationId xmlns:a16="http://schemas.microsoft.com/office/drawing/2014/main" id="{94EA69F9-91F5-D0F2-68D2-9E1450DEF0F2}"/>
              </a:ext>
            </a:extLst>
          </p:cNvPr>
          <p:cNvGrpSpPr/>
          <p:nvPr/>
        </p:nvGrpSpPr>
        <p:grpSpPr>
          <a:xfrm>
            <a:off x="317500" y="742478"/>
            <a:ext cx="5166362" cy="5373043"/>
            <a:chOff x="230340" y="785162"/>
            <a:chExt cx="5166362" cy="5373043"/>
          </a:xfrm>
        </p:grpSpPr>
        <p:pic>
          <p:nvPicPr>
            <p:cNvPr id="7" name="Picture 6">
              <a:extLst>
                <a:ext uri="{FF2B5EF4-FFF2-40B4-BE49-F238E27FC236}">
                  <a16:creationId xmlns:a16="http://schemas.microsoft.com/office/drawing/2014/main" id="{959DB7BA-724A-B1CE-A2F2-24773DB80B64}"/>
                </a:ext>
              </a:extLst>
            </p:cNvPr>
            <p:cNvPicPr>
              <a:picLocks noChangeAspect="1"/>
            </p:cNvPicPr>
            <p:nvPr/>
          </p:nvPicPr>
          <p:blipFill rotWithShape="1">
            <a:blip r:embed="rId3"/>
            <a:srcRect t="585" r="16927"/>
            <a:stretch/>
          </p:blipFill>
          <p:spPr>
            <a:xfrm>
              <a:off x="230341" y="785162"/>
              <a:ext cx="5166360" cy="5373043"/>
            </a:xfrm>
            <a:prstGeom prst="rect">
              <a:avLst/>
            </a:prstGeom>
          </p:spPr>
        </p:pic>
        <p:pic>
          <p:nvPicPr>
            <p:cNvPr id="14" name="Picture 13">
              <a:extLst>
                <a:ext uri="{FF2B5EF4-FFF2-40B4-BE49-F238E27FC236}">
                  <a16:creationId xmlns:a16="http://schemas.microsoft.com/office/drawing/2014/main" id="{AD66CB3E-2D6B-625F-AE47-4AAC197904D5}"/>
                </a:ext>
              </a:extLst>
            </p:cNvPr>
            <p:cNvPicPr>
              <a:picLocks noChangeAspect="1"/>
            </p:cNvPicPr>
            <p:nvPr/>
          </p:nvPicPr>
          <p:blipFill rotWithShape="1">
            <a:blip r:embed="rId3"/>
            <a:srcRect l="84974" t="11300" r="-30" b="79673"/>
            <a:stretch/>
          </p:blipFill>
          <p:spPr>
            <a:xfrm>
              <a:off x="404848" y="4776785"/>
              <a:ext cx="2045185" cy="1065603"/>
            </a:xfrm>
            <a:prstGeom prst="rect">
              <a:avLst/>
            </a:prstGeom>
          </p:spPr>
        </p:pic>
        <p:pic>
          <p:nvPicPr>
            <p:cNvPr id="15" name="Picture 4">
              <a:extLst>
                <a:ext uri="{FF2B5EF4-FFF2-40B4-BE49-F238E27FC236}">
                  <a16:creationId xmlns:a16="http://schemas.microsoft.com/office/drawing/2014/main" id="{D050583A-83EB-A67A-6276-073230A21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134" y="1443544"/>
              <a:ext cx="1834836" cy="105677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22878B35-E45A-ED1C-34A1-2BE0952AD436}"/>
                </a:ext>
              </a:extLst>
            </p:cNvPr>
            <p:cNvGrpSpPr/>
            <p:nvPr/>
          </p:nvGrpSpPr>
          <p:grpSpPr>
            <a:xfrm>
              <a:off x="3233134" y="1443544"/>
              <a:ext cx="1834836" cy="1056772"/>
              <a:chOff x="4038600" y="1386484"/>
              <a:chExt cx="1834836" cy="1056772"/>
            </a:xfrm>
          </p:grpSpPr>
          <p:pic>
            <p:nvPicPr>
              <p:cNvPr id="17" name="Picture 4">
                <a:extLst>
                  <a:ext uri="{FF2B5EF4-FFF2-40B4-BE49-F238E27FC236}">
                    <a16:creationId xmlns:a16="http://schemas.microsoft.com/office/drawing/2014/main" id="{D093F930-1DC9-B2B0-5D17-41077F0E2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386484"/>
                <a:ext cx="1834836" cy="105677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D016EAE-4AF2-F706-8479-FACC0238ADC8}"/>
                  </a:ext>
                </a:extLst>
              </p:cNvPr>
              <p:cNvSpPr/>
              <p:nvPr/>
            </p:nvSpPr>
            <p:spPr>
              <a:xfrm>
                <a:off x="4294909" y="1754910"/>
                <a:ext cx="665018" cy="138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latin typeface="Arial" panose="020B0604020202020204" pitchFamily="34" charset="0"/>
                    <a:cs typeface="Arial" panose="020B0604020202020204" pitchFamily="34" charset="0"/>
                  </a:rPr>
                  <a:t>Rural</a:t>
                </a:r>
              </a:p>
            </p:txBody>
          </p:sp>
          <p:sp>
            <p:nvSpPr>
              <p:cNvPr id="19" name="Rectangle 18">
                <a:extLst>
                  <a:ext uri="{FF2B5EF4-FFF2-40B4-BE49-F238E27FC236}">
                    <a16:creationId xmlns:a16="http://schemas.microsoft.com/office/drawing/2014/main" id="{396A8F3B-DEE3-1752-9C29-4BDDFE8449E4}"/>
                  </a:ext>
                </a:extLst>
              </p:cNvPr>
              <p:cNvSpPr/>
              <p:nvPr/>
            </p:nvSpPr>
            <p:spPr>
              <a:xfrm>
                <a:off x="4294909" y="1998910"/>
                <a:ext cx="1062182" cy="138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latin typeface="Arial" panose="020B0604020202020204" pitchFamily="34" charset="0"/>
                    <a:cs typeface="Arial" panose="020B0604020202020204" pitchFamily="34" charset="0"/>
                  </a:rPr>
                  <a:t>Suburban</a:t>
                </a:r>
              </a:p>
            </p:txBody>
          </p:sp>
          <p:sp>
            <p:nvSpPr>
              <p:cNvPr id="20" name="Rectangle 19">
                <a:extLst>
                  <a:ext uri="{FF2B5EF4-FFF2-40B4-BE49-F238E27FC236}">
                    <a16:creationId xmlns:a16="http://schemas.microsoft.com/office/drawing/2014/main" id="{4DC4D384-8905-399A-BC31-8C7348690E48}"/>
                  </a:ext>
                </a:extLst>
              </p:cNvPr>
              <p:cNvSpPr/>
              <p:nvPr/>
            </p:nvSpPr>
            <p:spPr>
              <a:xfrm>
                <a:off x="4294908" y="2229557"/>
                <a:ext cx="1182255" cy="138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latin typeface="Arial" panose="020B0604020202020204" pitchFamily="34" charset="0"/>
                    <a:cs typeface="Arial" panose="020B0604020202020204" pitchFamily="34" charset="0"/>
                  </a:rPr>
                  <a:t>Urban</a:t>
                </a:r>
              </a:p>
            </p:txBody>
          </p:sp>
          <p:sp>
            <p:nvSpPr>
              <p:cNvPr id="21" name="Rectangle 20">
                <a:extLst>
                  <a:ext uri="{FF2B5EF4-FFF2-40B4-BE49-F238E27FC236}">
                    <a16:creationId xmlns:a16="http://schemas.microsoft.com/office/drawing/2014/main" id="{406B9292-BA3A-0B1A-CCB0-5C77F573AF51}"/>
                  </a:ext>
                </a:extLst>
              </p:cNvPr>
              <p:cNvSpPr/>
              <p:nvPr/>
            </p:nvSpPr>
            <p:spPr>
              <a:xfrm>
                <a:off x="4115182" y="1461979"/>
                <a:ext cx="983074" cy="13854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latin typeface="Arial" panose="020B0604020202020204" pitchFamily="34" charset="0"/>
                    <a:cs typeface="Arial" panose="020B0604020202020204" pitchFamily="34" charset="0"/>
                  </a:rPr>
                  <a:t>Caucuses</a:t>
                </a:r>
              </a:p>
            </p:txBody>
          </p:sp>
        </p:grpSp>
        <p:sp>
          <p:nvSpPr>
            <p:cNvPr id="2" name="Rectangle 1">
              <a:extLst>
                <a:ext uri="{FF2B5EF4-FFF2-40B4-BE49-F238E27FC236}">
                  <a16:creationId xmlns:a16="http://schemas.microsoft.com/office/drawing/2014/main" id="{F3CFCA5C-5C2C-E18D-2C68-B02CC10A8C50}"/>
                </a:ext>
              </a:extLst>
            </p:cNvPr>
            <p:cNvSpPr/>
            <p:nvPr/>
          </p:nvSpPr>
          <p:spPr>
            <a:xfrm>
              <a:off x="230341" y="852069"/>
              <a:ext cx="5166361" cy="342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chemeClr val="tx1"/>
                  </a:solidFill>
                  <a:latin typeface="Arial" panose="020B0604020202020204" pitchFamily="34" charset="0"/>
                  <a:cs typeface="Arial" panose="020B0604020202020204" pitchFamily="34" charset="0"/>
                </a:rPr>
                <a:t>Combined test participation rate across California</a:t>
              </a:r>
            </a:p>
          </p:txBody>
        </p:sp>
        <p:sp>
          <p:nvSpPr>
            <p:cNvPr id="22" name="Rectangle 21">
              <a:extLst>
                <a:ext uri="{FF2B5EF4-FFF2-40B4-BE49-F238E27FC236}">
                  <a16:creationId xmlns:a16="http://schemas.microsoft.com/office/drawing/2014/main" id="{71288FDF-8E7D-2533-341C-7D06040EAE53}"/>
                </a:ext>
              </a:extLst>
            </p:cNvPr>
            <p:cNvSpPr/>
            <p:nvPr/>
          </p:nvSpPr>
          <p:spPr>
            <a:xfrm>
              <a:off x="230340" y="4701134"/>
              <a:ext cx="2219693" cy="659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chemeClr val="tx1"/>
                  </a:solidFill>
                  <a:latin typeface="Arial" panose="020B0604020202020204" pitchFamily="34" charset="0"/>
                  <a:cs typeface="Arial" panose="020B0604020202020204" pitchFamily="34" charset="0"/>
                </a:rPr>
                <a:t>Combined test participation rate (%)</a:t>
              </a:r>
            </a:p>
          </p:txBody>
        </p:sp>
        <p:sp>
          <p:nvSpPr>
            <p:cNvPr id="23" name="Rectangle 22">
              <a:extLst>
                <a:ext uri="{FF2B5EF4-FFF2-40B4-BE49-F238E27FC236}">
                  <a16:creationId xmlns:a16="http://schemas.microsoft.com/office/drawing/2014/main" id="{FAA665E4-0019-6040-68E6-1354CC18CA0B}"/>
                </a:ext>
              </a:extLst>
            </p:cNvPr>
            <p:cNvSpPr/>
            <p:nvPr/>
          </p:nvSpPr>
          <p:spPr>
            <a:xfrm>
              <a:off x="1560641" y="5596574"/>
              <a:ext cx="938254" cy="4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SG" sz="1400" b="1" dirty="0">
                  <a:solidFill>
                    <a:schemeClr val="tx1"/>
                  </a:solidFill>
                  <a:latin typeface="Arial" panose="020B0604020202020204" pitchFamily="34" charset="0"/>
                  <a:cs typeface="Arial" panose="020B0604020202020204" pitchFamily="34" charset="0"/>
                </a:rPr>
                <a:t>40.8</a:t>
              </a:r>
            </a:p>
          </p:txBody>
        </p:sp>
        <p:sp>
          <p:nvSpPr>
            <p:cNvPr id="25" name="Rectangle 24">
              <a:extLst>
                <a:ext uri="{FF2B5EF4-FFF2-40B4-BE49-F238E27FC236}">
                  <a16:creationId xmlns:a16="http://schemas.microsoft.com/office/drawing/2014/main" id="{A8DBAA7C-FD59-E907-C812-635DB7D3D4B9}"/>
                </a:ext>
              </a:extLst>
            </p:cNvPr>
            <p:cNvSpPr/>
            <p:nvPr/>
          </p:nvSpPr>
          <p:spPr>
            <a:xfrm>
              <a:off x="419386" y="5596574"/>
              <a:ext cx="938254" cy="4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SG" sz="1400" b="1" dirty="0">
                  <a:solidFill>
                    <a:schemeClr val="tx1"/>
                  </a:solidFill>
                  <a:latin typeface="Arial" panose="020B0604020202020204" pitchFamily="34" charset="0"/>
                  <a:cs typeface="Arial" panose="020B0604020202020204" pitchFamily="34" charset="0"/>
                </a:rPr>
                <a:t>6.8</a:t>
              </a:r>
            </a:p>
          </p:txBody>
        </p:sp>
      </p:grpSp>
    </p:spTree>
    <p:extLst>
      <p:ext uri="{BB962C8B-B14F-4D97-AF65-F5344CB8AC3E}">
        <p14:creationId xmlns:p14="http://schemas.microsoft.com/office/powerpoint/2010/main" val="174286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743200" y="383908"/>
            <a:ext cx="6330998" cy="1174829"/>
          </a:xfrm>
        </p:spPr>
        <p:txBody>
          <a:bodyPr>
            <a:normAutofit/>
          </a:bodyPr>
          <a:lstStyle/>
          <a:p>
            <a:r>
              <a:rPr lang="en-SG" b="1" i="0" u="none" strike="noStrike" cap="none" spc="0" dirty="0">
                <a:solidFill>
                  <a:srgbClr val="000000"/>
                </a:solidFill>
                <a:effectLst/>
                <a:latin typeface="Arial" panose="020B0604020202020204" pitchFamily="34" charset="0"/>
              </a:rPr>
              <a:t>Recommendations to increase test participation rates</a:t>
            </a:r>
            <a:endParaRPr lang="en-US" sz="2000" b="1" spc="0"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16" name="TextBox 15">
            <a:extLst>
              <a:ext uri="{FF2B5EF4-FFF2-40B4-BE49-F238E27FC236}">
                <a16:creationId xmlns:a16="http://schemas.microsoft.com/office/drawing/2014/main" id="{B1B0F05B-3EFD-C4F4-2BBC-74DE50D99F0D}"/>
              </a:ext>
            </a:extLst>
          </p:cNvPr>
          <p:cNvSpPr txBox="1"/>
          <p:nvPr/>
        </p:nvSpPr>
        <p:spPr>
          <a:xfrm>
            <a:off x="2743200" y="1558737"/>
            <a:ext cx="6330998" cy="4616648"/>
          </a:xfrm>
          <a:prstGeom prst="rect">
            <a:avLst/>
          </a:prstGeom>
          <a:noFill/>
        </p:spPr>
        <p:txBody>
          <a:bodyPr wrap="square" rtlCol="0">
            <a:spAutoFit/>
          </a:bodyPr>
          <a:lstStyle/>
          <a:p>
            <a:pPr fontAlgn="base">
              <a:spcBef>
                <a:spcPts val="600"/>
              </a:spcBef>
              <a:spcAft>
                <a:spcPts val="600"/>
              </a:spcAft>
            </a:pPr>
            <a:r>
              <a:rPr lang="en-US" dirty="0">
                <a:latin typeface="Arial" panose="020B0604020202020204" pitchFamily="34" charset="0"/>
                <a:cs typeface="Arial" panose="020B0604020202020204" pitchFamily="34" charset="0"/>
              </a:rPr>
              <a:t>To tackle any financial disadvantages among population:</a:t>
            </a:r>
          </a:p>
          <a:p>
            <a:pPr marL="285750" indent="-285750" fontAlgn="base">
              <a:spcBef>
                <a:spcPts val="600"/>
              </a:spcBef>
              <a:spcAft>
                <a:spcPts val="600"/>
              </a:spcAft>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Increase percentage of budget allocated for education for each county </a:t>
            </a:r>
          </a:p>
          <a:p>
            <a:pPr marL="285750" indent="-285750" fontAlgn="base">
              <a:spcBef>
                <a:spcPts val="600"/>
              </a:spcBef>
              <a:spcAft>
                <a:spcPts val="600"/>
              </a:spcAft>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Provide free/subsidized preparation courses and test for low-income students to raise participation rates</a:t>
            </a:r>
          </a:p>
          <a:p>
            <a:pPr marL="285750" indent="-285750" fontAlgn="base">
              <a:spcBef>
                <a:spcPts val="600"/>
              </a:spcBef>
              <a:spcAft>
                <a:spcPts val="600"/>
              </a:spcAft>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Introduce scholarship programs for students in counties with lower GDP per capita and household income to pursue higher education</a:t>
            </a:r>
          </a:p>
          <a:p>
            <a:pPr fontAlgn="base">
              <a:spcBef>
                <a:spcPts val="600"/>
              </a:spcBef>
              <a:spcAft>
                <a:spcPts val="600"/>
              </a:spcAft>
            </a:pPr>
            <a:endParaRPr lang="en-US" dirty="0">
              <a:latin typeface="Arial" panose="020B0604020202020204" pitchFamily="34" charset="0"/>
              <a:cs typeface="Arial" panose="020B0604020202020204" pitchFamily="34" charset="0"/>
            </a:endParaRPr>
          </a:p>
          <a:p>
            <a:pPr fontAlgn="base">
              <a:spcBef>
                <a:spcPts val="600"/>
              </a:spcBef>
              <a:spcAft>
                <a:spcPts val="600"/>
              </a:spcAft>
            </a:pPr>
            <a:r>
              <a:rPr lang="en-US" i="0" u="none" strike="noStrike" dirty="0">
                <a:effectLst/>
                <a:latin typeface="Arial" panose="020B0604020202020204" pitchFamily="34" charset="0"/>
                <a:cs typeface="Arial" panose="020B0604020202020204" pitchFamily="34" charset="0"/>
              </a:rPr>
              <a:t>To tack</a:t>
            </a:r>
            <a:r>
              <a:rPr lang="en-US" dirty="0">
                <a:latin typeface="Arial" panose="020B0604020202020204" pitchFamily="34" charset="0"/>
                <a:cs typeface="Arial" panose="020B0604020202020204" pitchFamily="34" charset="0"/>
              </a:rPr>
              <a:t>le any social inequality:</a:t>
            </a:r>
            <a:endParaRPr lang="en-US" i="0" u="none" strike="noStrike" dirty="0">
              <a:effectLst/>
              <a:latin typeface="Arial" panose="020B0604020202020204" pitchFamily="34" charset="0"/>
              <a:cs typeface="Arial" panose="020B0604020202020204" pitchFamily="34" charset="0"/>
            </a:endParaRPr>
          </a:p>
          <a:p>
            <a:pPr marL="285750" indent="-285750" rtl="0" fontAlgn="base">
              <a:spcBef>
                <a:spcPts val="600"/>
              </a:spcBef>
              <a:spcAft>
                <a:spcPts val="600"/>
              </a:spcAft>
              <a:buFont typeface="Courier New" panose="02070309020205020404" pitchFamily="49" charset="0"/>
              <a:buChar char="o"/>
            </a:pPr>
            <a:r>
              <a:rPr lang="en-US" i="0" u="none" strike="noStrike" dirty="0">
                <a:effectLst/>
                <a:latin typeface="Arial" panose="020B0604020202020204" pitchFamily="34" charset="0"/>
                <a:cs typeface="Arial" panose="020B0604020202020204" pitchFamily="34" charset="0"/>
              </a:rPr>
              <a:t>Work with the related departments </a:t>
            </a:r>
            <a:r>
              <a:rPr lang="en-US" dirty="0">
                <a:latin typeface="Arial" panose="020B0604020202020204" pitchFamily="34" charset="0"/>
                <a:cs typeface="Arial" panose="020B0604020202020204" pitchFamily="34" charset="0"/>
              </a:rPr>
              <a:t>or </a:t>
            </a:r>
            <a:r>
              <a:rPr lang="en-US" i="0" u="none" strike="noStrike" dirty="0">
                <a:effectLst/>
                <a:latin typeface="Arial" panose="020B0604020202020204" pitchFamily="34" charset="0"/>
                <a:cs typeface="Arial" panose="020B0604020202020204" pitchFamily="34" charset="0"/>
              </a:rPr>
              <a:t>parties to promote high quality jobs and to raise standards of living in all counties, instead of just Rural or Suburban counties</a:t>
            </a:r>
          </a:p>
        </p:txBody>
      </p:sp>
    </p:spTree>
    <p:extLst>
      <p:ext uri="{BB962C8B-B14F-4D97-AF65-F5344CB8AC3E}">
        <p14:creationId xmlns:p14="http://schemas.microsoft.com/office/powerpoint/2010/main" val="166378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696408" y="1765026"/>
            <a:ext cx="4179570" cy="1524735"/>
          </a:xfrm>
        </p:spPr>
        <p:txBody>
          <a:bodyPr/>
          <a:lstStyle/>
          <a:p>
            <a:r>
              <a:rPr lang="en-US" dirty="0"/>
              <a:t>THANK YOU!</a:t>
            </a:r>
            <a:br>
              <a:rPr lang="en-US" dirty="0"/>
            </a:br>
            <a:br>
              <a:rPr lang="en-US" dirty="0"/>
            </a:br>
            <a:r>
              <a:rPr lang="en-US" dirty="0"/>
              <a:t>Any questions?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DSIF5 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84756" y="502494"/>
            <a:ext cx="2672973" cy="470117"/>
          </a:xfrm>
        </p:spPr>
        <p:txBody>
          <a:bodyPr>
            <a:noAutofit/>
          </a:bodyPr>
          <a:lstStyle/>
          <a:p>
            <a:pPr algn="l"/>
            <a:r>
              <a:rPr lang="en-US" b="1" u="sng" cap="none" dirty="0">
                <a:latin typeface="Arial" panose="020B0604020202020204" pitchFamily="34" charset="0"/>
                <a:cs typeface="Arial" panose="020B0604020202020204" pitchFamily="34" charset="0"/>
              </a:rPr>
              <a:t>Contents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4294967295"/>
          </p:nvPr>
        </p:nvSpPr>
        <p:spPr>
          <a:xfrm>
            <a:off x="486832" y="1157681"/>
            <a:ext cx="8123768" cy="4563611"/>
          </a:xfrm>
        </p:spPr>
        <p:txBody>
          <a:bodyPr>
            <a:noAutofit/>
          </a:bodyPr>
          <a:lstStyle/>
          <a:p>
            <a:r>
              <a:rPr lang="en-US" sz="2000" b="1" dirty="0">
                <a:latin typeface="Arial" panose="020B0604020202020204" pitchFamily="34" charset="0"/>
                <a:cs typeface="Arial" panose="020B0604020202020204" pitchFamily="34" charset="0"/>
              </a:rPr>
              <a:t>Overview &amp; trends on participation rate from 2017 to 2019</a:t>
            </a:r>
          </a:p>
          <a:p>
            <a:r>
              <a:rPr lang="en-US" sz="2000" b="1" dirty="0">
                <a:latin typeface="Arial" panose="020B0604020202020204" pitchFamily="34" charset="0"/>
                <a:cs typeface="Arial" panose="020B0604020202020204" pitchFamily="34" charset="0"/>
              </a:rPr>
              <a:t>Factors</a:t>
            </a:r>
          </a:p>
          <a:p>
            <a:pPr lvl="1"/>
            <a:r>
              <a:rPr lang="en-US" sz="1800" dirty="0">
                <a:latin typeface="Arial" panose="020B0604020202020204" pitchFamily="34" charset="0"/>
                <a:cs typeface="Arial" panose="020B0604020202020204" pitchFamily="34" charset="0"/>
              </a:rPr>
              <a:t>GDP per Capita</a:t>
            </a:r>
          </a:p>
          <a:p>
            <a:pPr lvl="1"/>
            <a:r>
              <a:rPr lang="en-US" sz="1800" dirty="0">
                <a:latin typeface="Arial" panose="020B0604020202020204" pitchFamily="34" charset="0"/>
                <a:cs typeface="Arial" panose="020B0604020202020204" pitchFamily="34" charset="0"/>
              </a:rPr>
              <a:t>Household Income</a:t>
            </a:r>
          </a:p>
          <a:p>
            <a:pPr lvl="1"/>
            <a:r>
              <a:rPr lang="en-US" sz="1800" dirty="0">
                <a:latin typeface="Arial" panose="020B0604020202020204" pitchFamily="34" charset="0"/>
                <a:cs typeface="Arial" panose="020B0604020202020204" pitchFamily="34" charset="0"/>
              </a:rPr>
              <a:t>Poverty Level</a:t>
            </a:r>
          </a:p>
          <a:p>
            <a:pPr lvl="1"/>
            <a:r>
              <a:rPr lang="en-US" sz="1800" dirty="0">
                <a:latin typeface="Arial" panose="020B0604020202020204" pitchFamily="34" charset="0"/>
                <a:cs typeface="Arial" panose="020B0604020202020204" pitchFamily="34" charset="0"/>
              </a:rPr>
              <a:t>Education Expenditure</a:t>
            </a:r>
          </a:p>
          <a:p>
            <a:pPr lvl="1"/>
            <a:r>
              <a:rPr lang="en-US" sz="1800" dirty="0">
                <a:latin typeface="Arial" panose="020B0604020202020204" pitchFamily="34" charset="0"/>
                <a:cs typeface="Arial" panose="020B0604020202020204" pitchFamily="34" charset="0"/>
              </a:rPr>
              <a:t>Crime Rate</a:t>
            </a:r>
          </a:p>
          <a:p>
            <a:pPr lvl="1"/>
            <a:r>
              <a:rPr lang="en-US" sz="1800" dirty="0">
                <a:latin typeface="Arial" panose="020B0604020202020204" pitchFamily="34" charset="0"/>
                <a:cs typeface="Arial" panose="020B0604020202020204" pitchFamily="34" charset="0"/>
              </a:rPr>
              <a:t>Unemployment Rate</a:t>
            </a:r>
          </a:p>
          <a:p>
            <a:r>
              <a:rPr lang="en-US" sz="2000" b="1" dirty="0">
                <a:latin typeface="Arial" panose="020B0604020202020204" pitchFamily="34" charset="0"/>
                <a:cs typeface="Arial" panose="020B0604020202020204" pitchFamily="34" charset="0"/>
              </a:rPr>
              <a:t>Conclusion and recommendations</a:t>
            </a:r>
          </a:p>
        </p:txBody>
      </p:sp>
    </p:spTree>
    <p:extLst>
      <p:ext uri="{BB962C8B-B14F-4D97-AF65-F5344CB8AC3E}">
        <p14:creationId xmlns:p14="http://schemas.microsoft.com/office/powerpoint/2010/main" val="35715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84755" y="502494"/>
            <a:ext cx="11465265" cy="470117"/>
          </a:xfrm>
        </p:spPr>
        <p:txBody>
          <a:bodyPr>
            <a:noAutofit/>
          </a:bodyPr>
          <a:lstStyle/>
          <a:p>
            <a:pPr algn="l"/>
            <a:r>
              <a:rPr lang="en-US" b="1" cap="none" spc="0" dirty="0">
                <a:latin typeface="Arial" panose="020B0604020202020204" pitchFamily="34" charset="0"/>
                <a:cs typeface="Arial" panose="020B0604020202020204" pitchFamily="34" charset="0"/>
              </a:rPr>
              <a:t>Correlation of various factors to test participation rates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4</a:t>
            </a:fld>
            <a:endParaRPr lang="en-US" dirty="0"/>
          </a:p>
        </p:txBody>
      </p:sp>
      <p:grpSp>
        <p:nvGrpSpPr>
          <p:cNvPr id="7" name="Group 6">
            <a:extLst>
              <a:ext uri="{FF2B5EF4-FFF2-40B4-BE49-F238E27FC236}">
                <a16:creationId xmlns:a16="http://schemas.microsoft.com/office/drawing/2014/main" id="{04A10189-7CA4-C422-BD16-B77EB31F98A0}"/>
              </a:ext>
            </a:extLst>
          </p:cNvPr>
          <p:cNvGrpSpPr/>
          <p:nvPr/>
        </p:nvGrpSpPr>
        <p:grpSpPr>
          <a:xfrm>
            <a:off x="484756" y="1179654"/>
            <a:ext cx="7505693" cy="4987689"/>
            <a:chOff x="4639113" y="404816"/>
            <a:chExt cx="6926242" cy="5951534"/>
          </a:xfrm>
        </p:grpSpPr>
        <p:grpSp>
          <p:nvGrpSpPr>
            <p:cNvPr id="8" name="Group 7">
              <a:extLst>
                <a:ext uri="{FF2B5EF4-FFF2-40B4-BE49-F238E27FC236}">
                  <a16:creationId xmlns:a16="http://schemas.microsoft.com/office/drawing/2014/main" id="{8608F317-85F8-FFB7-01E1-852D5D629E8A}"/>
                </a:ext>
              </a:extLst>
            </p:cNvPr>
            <p:cNvGrpSpPr/>
            <p:nvPr/>
          </p:nvGrpSpPr>
          <p:grpSpPr>
            <a:xfrm>
              <a:off x="4741446" y="404816"/>
              <a:ext cx="6823909" cy="5951534"/>
              <a:chOff x="4741446" y="404816"/>
              <a:chExt cx="6823909" cy="5951534"/>
            </a:xfrm>
          </p:grpSpPr>
          <p:grpSp>
            <p:nvGrpSpPr>
              <p:cNvPr id="30" name="Group 29">
                <a:extLst>
                  <a:ext uri="{FF2B5EF4-FFF2-40B4-BE49-F238E27FC236}">
                    <a16:creationId xmlns:a16="http://schemas.microsoft.com/office/drawing/2014/main" id="{BFF6D651-15B6-EC89-B14D-C46E252A027B}"/>
                  </a:ext>
                </a:extLst>
              </p:cNvPr>
              <p:cNvGrpSpPr/>
              <p:nvPr/>
            </p:nvGrpSpPr>
            <p:grpSpPr>
              <a:xfrm>
                <a:off x="4741446" y="404816"/>
                <a:ext cx="6823909" cy="5951534"/>
                <a:chOff x="4741446" y="404816"/>
                <a:chExt cx="6823909" cy="5951534"/>
              </a:xfrm>
            </p:grpSpPr>
            <p:pic>
              <p:nvPicPr>
                <p:cNvPr id="32" name="Picture 31">
                  <a:extLst>
                    <a:ext uri="{FF2B5EF4-FFF2-40B4-BE49-F238E27FC236}">
                      <a16:creationId xmlns:a16="http://schemas.microsoft.com/office/drawing/2014/main" id="{9E4E568E-ACE4-C7A5-EBCA-FC9AEC7370F3}"/>
                    </a:ext>
                  </a:extLst>
                </p:cNvPr>
                <p:cNvPicPr>
                  <a:picLocks noChangeAspect="1"/>
                </p:cNvPicPr>
                <p:nvPr/>
              </p:nvPicPr>
              <p:blipFill>
                <a:blip r:embed="rId3"/>
                <a:stretch>
                  <a:fillRect/>
                </a:stretch>
              </p:blipFill>
              <p:spPr>
                <a:xfrm>
                  <a:off x="4741447" y="404816"/>
                  <a:ext cx="6823908" cy="5951534"/>
                </a:xfrm>
                <a:prstGeom prst="rect">
                  <a:avLst/>
                </a:prstGeom>
                <a:solidFill>
                  <a:schemeClr val="bg1"/>
                </a:solidFill>
                <a:ln>
                  <a:solidFill>
                    <a:schemeClr val="tx1"/>
                  </a:solidFill>
                </a:ln>
              </p:spPr>
            </p:pic>
            <p:sp>
              <p:nvSpPr>
                <p:cNvPr id="33" name="Rectangle 32">
                  <a:extLst>
                    <a:ext uri="{FF2B5EF4-FFF2-40B4-BE49-F238E27FC236}">
                      <a16:creationId xmlns:a16="http://schemas.microsoft.com/office/drawing/2014/main" id="{200CA65A-0AEF-F080-A75F-9A69BB2764CA}"/>
                    </a:ext>
                  </a:extLst>
                </p:cNvPr>
                <p:cNvSpPr/>
                <p:nvPr/>
              </p:nvSpPr>
              <p:spPr>
                <a:xfrm>
                  <a:off x="4741446" y="704675"/>
                  <a:ext cx="965086" cy="5469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1" name="Rectangle 30">
                <a:extLst>
                  <a:ext uri="{FF2B5EF4-FFF2-40B4-BE49-F238E27FC236}">
                    <a16:creationId xmlns:a16="http://schemas.microsoft.com/office/drawing/2014/main" id="{6EC62A67-1EDD-11DF-9F91-33CE81E6C420}"/>
                  </a:ext>
                </a:extLst>
              </p:cNvPr>
              <p:cNvSpPr/>
              <p:nvPr/>
            </p:nvSpPr>
            <p:spPr>
              <a:xfrm>
                <a:off x="5872294" y="5419288"/>
                <a:ext cx="4664278" cy="912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9" name="TextBox 8">
              <a:extLst>
                <a:ext uri="{FF2B5EF4-FFF2-40B4-BE49-F238E27FC236}">
                  <a16:creationId xmlns:a16="http://schemas.microsoft.com/office/drawing/2014/main" id="{62D668E6-A80F-606E-B03B-715804D0CCF5}"/>
                </a:ext>
              </a:extLst>
            </p:cNvPr>
            <p:cNvSpPr txBox="1"/>
            <p:nvPr/>
          </p:nvSpPr>
          <p:spPr>
            <a:xfrm>
              <a:off x="7703968" y="2418815"/>
              <a:ext cx="2727592" cy="557417"/>
            </a:xfrm>
            <a:prstGeom prst="rect">
              <a:avLst/>
            </a:prstGeom>
            <a:noFill/>
          </p:spPr>
          <p:txBody>
            <a:bodyPr wrap="square" rtlCol="0">
              <a:spAutoFit/>
            </a:bodyPr>
            <a:lstStyle/>
            <a:p>
              <a:r>
                <a:rPr lang="en-SG" sz="1400" dirty="0">
                  <a:latin typeface="Arial" panose="020B0604020202020204" pitchFamily="34" charset="0"/>
                  <a:cs typeface="Arial" panose="020B0604020202020204" pitchFamily="34" charset="0"/>
                </a:rPr>
                <a:t>Factors with relatively higher correlation with participation rates</a:t>
              </a:r>
            </a:p>
          </p:txBody>
        </p:sp>
        <p:sp>
          <p:nvSpPr>
            <p:cNvPr id="10" name="Rectangle 9">
              <a:extLst>
                <a:ext uri="{FF2B5EF4-FFF2-40B4-BE49-F238E27FC236}">
                  <a16:creationId xmlns:a16="http://schemas.microsoft.com/office/drawing/2014/main" id="{7DEEB2C3-20AE-2F9C-15B2-4056FC6DCD24}"/>
                </a:ext>
              </a:extLst>
            </p:cNvPr>
            <p:cNvSpPr/>
            <p:nvPr/>
          </p:nvSpPr>
          <p:spPr>
            <a:xfrm>
              <a:off x="4705722" y="1864947"/>
              <a:ext cx="965087" cy="48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GDP per capita</a:t>
              </a:r>
            </a:p>
          </p:txBody>
        </p:sp>
        <p:sp>
          <p:nvSpPr>
            <p:cNvPr id="11" name="Rectangle 10">
              <a:extLst>
                <a:ext uri="{FF2B5EF4-FFF2-40B4-BE49-F238E27FC236}">
                  <a16:creationId xmlns:a16="http://schemas.microsoft.com/office/drawing/2014/main" id="{392413EF-EC65-A66A-6A6E-579815F333B6}"/>
                </a:ext>
              </a:extLst>
            </p:cNvPr>
            <p:cNvSpPr/>
            <p:nvPr/>
          </p:nvSpPr>
          <p:spPr>
            <a:xfrm>
              <a:off x="4782853" y="676656"/>
              <a:ext cx="1313147" cy="485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b="1" dirty="0">
                  <a:solidFill>
                    <a:schemeClr val="tx1"/>
                  </a:solidFill>
                  <a:latin typeface="Arial" panose="020B0604020202020204" pitchFamily="34" charset="0"/>
                  <a:cs typeface="Arial" panose="020B0604020202020204" pitchFamily="34" charset="0"/>
                </a:rPr>
                <a:t>Factors</a:t>
              </a:r>
            </a:p>
          </p:txBody>
        </p:sp>
        <p:sp>
          <p:nvSpPr>
            <p:cNvPr id="12" name="Rectangle 11">
              <a:extLst>
                <a:ext uri="{FF2B5EF4-FFF2-40B4-BE49-F238E27FC236}">
                  <a16:creationId xmlns:a16="http://schemas.microsoft.com/office/drawing/2014/main" id="{32AFCA70-D95D-5A0B-62D5-76ADA92438C2}"/>
                </a:ext>
              </a:extLst>
            </p:cNvPr>
            <p:cNvSpPr/>
            <p:nvPr/>
          </p:nvSpPr>
          <p:spPr>
            <a:xfrm>
              <a:off x="4705722" y="2447086"/>
              <a:ext cx="965087" cy="48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Household Income</a:t>
              </a:r>
            </a:p>
          </p:txBody>
        </p:sp>
        <p:sp>
          <p:nvSpPr>
            <p:cNvPr id="13" name="Rectangle 12">
              <a:extLst>
                <a:ext uri="{FF2B5EF4-FFF2-40B4-BE49-F238E27FC236}">
                  <a16:creationId xmlns:a16="http://schemas.microsoft.com/office/drawing/2014/main" id="{2DEF5239-DBED-6A3C-C20A-70AB9431DFEF}"/>
                </a:ext>
              </a:extLst>
            </p:cNvPr>
            <p:cNvSpPr/>
            <p:nvPr/>
          </p:nvSpPr>
          <p:spPr>
            <a:xfrm>
              <a:off x="4705722" y="3034461"/>
              <a:ext cx="965087" cy="48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Poverty Level</a:t>
              </a:r>
            </a:p>
          </p:txBody>
        </p:sp>
        <p:sp>
          <p:nvSpPr>
            <p:cNvPr id="14" name="Rectangle 13">
              <a:extLst>
                <a:ext uri="{FF2B5EF4-FFF2-40B4-BE49-F238E27FC236}">
                  <a16:creationId xmlns:a16="http://schemas.microsoft.com/office/drawing/2014/main" id="{CEAF6884-0BFC-1527-0218-BF9D653B7873}"/>
                </a:ext>
              </a:extLst>
            </p:cNvPr>
            <p:cNvSpPr/>
            <p:nvPr/>
          </p:nvSpPr>
          <p:spPr>
            <a:xfrm>
              <a:off x="4705722" y="3621836"/>
              <a:ext cx="965087" cy="48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Education Expenditure</a:t>
              </a:r>
            </a:p>
          </p:txBody>
        </p:sp>
        <p:sp>
          <p:nvSpPr>
            <p:cNvPr id="15" name="Rectangle 14">
              <a:extLst>
                <a:ext uri="{FF2B5EF4-FFF2-40B4-BE49-F238E27FC236}">
                  <a16:creationId xmlns:a16="http://schemas.microsoft.com/office/drawing/2014/main" id="{6719988D-EEA8-A6B4-6DCA-4B237D0A01AF}"/>
                </a:ext>
              </a:extLst>
            </p:cNvPr>
            <p:cNvSpPr/>
            <p:nvPr/>
          </p:nvSpPr>
          <p:spPr>
            <a:xfrm>
              <a:off x="4705722" y="4211563"/>
              <a:ext cx="965087" cy="48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Crime Rate</a:t>
              </a:r>
            </a:p>
          </p:txBody>
        </p:sp>
        <p:sp>
          <p:nvSpPr>
            <p:cNvPr id="16" name="Rectangle 15">
              <a:extLst>
                <a:ext uri="{FF2B5EF4-FFF2-40B4-BE49-F238E27FC236}">
                  <a16:creationId xmlns:a16="http://schemas.microsoft.com/office/drawing/2014/main" id="{2AD22C02-AFB7-7214-07C2-4564C9836610}"/>
                </a:ext>
              </a:extLst>
            </p:cNvPr>
            <p:cNvSpPr/>
            <p:nvPr/>
          </p:nvSpPr>
          <p:spPr>
            <a:xfrm>
              <a:off x="4639113" y="4846621"/>
              <a:ext cx="1174310" cy="48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Unemployment Rate</a:t>
              </a:r>
            </a:p>
          </p:txBody>
        </p:sp>
        <p:sp>
          <p:nvSpPr>
            <p:cNvPr id="17" name="Rectangle 16">
              <a:extLst>
                <a:ext uri="{FF2B5EF4-FFF2-40B4-BE49-F238E27FC236}">
                  <a16:creationId xmlns:a16="http://schemas.microsoft.com/office/drawing/2014/main" id="{951BAEA8-13C4-B9C0-7687-573176838A67}"/>
                </a:ext>
              </a:extLst>
            </p:cNvPr>
            <p:cNvSpPr/>
            <p:nvPr/>
          </p:nvSpPr>
          <p:spPr>
            <a:xfrm>
              <a:off x="5371889" y="5547219"/>
              <a:ext cx="965086" cy="48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ACT participation rate</a:t>
              </a:r>
            </a:p>
          </p:txBody>
        </p:sp>
        <p:sp>
          <p:nvSpPr>
            <p:cNvPr id="18" name="Rectangle 17">
              <a:extLst>
                <a:ext uri="{FF2B5EF4-FFF2-40B4-BE49-F238E27FC236}">
                  <a16:creationId xmlns:a16="http://schemas.microsoft.com/office/drawing/2014/main" id="{15665CC0-BAF8-6FCB-17D0-36DB0404A153}"/>
                </a:ext>
              </a:extLst>
            </p:cNvPr>
            <p:cNvSpPr/>
            <p:nvPr/>
          </p:nvSpPr>
          <p:spPr>
            <a:xfrm>
              <a:off x="6290835" y="5547219"/>
              <a:ext cx="965086" cy="48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SAT participation rate</a:t>
              </a:r>
            </a:p>
          </p:txBody>
        </p:sp>
        <p:sp>
          <p:nvSpPr>
            <p:cNvPr id="19" name="Rectangle 18">
              <a:extLst>
                <a:ext uri="{FF2B5EF4-FFF2-40B4-BE49-F238E27FC236}">
                  <a16:creationId xmlns:a16="http://schemas.microsoft.com/office/drawing/2014/main" id="{7AD8473E-B164-4E37-26F8-CE53FD4C8D5E}"/>
                </a:ext>
              </a:extLst>
            </p:cNvPr>
            <p:cNvSpPr/>
            <p:nvPr/>
          </p:nvSpPr>
          <p:spPr>
            <a:xfrm>
              <a:off x="5706532" y="1763132"/>
              <a:ext cx="1266937" cy="36561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0" name="Group 19">
              <a:extLst>
                <a:ext uri="{FF2B5EF4-FFF2-40B4-BE49-F238E27FC236}">
                  <a16:creationId xmlns:a16="http://schemas.microsoft.com/office/drawing/2014/main" id="{CEC0C227-F8F5-32BA-BB27-B71B0C166CD0}"/>
                </a:ext>
              </a:extLst>
            </p:cNvPr>
            <p:cNvGrpSpPr/>
            <p:nvPr/>
          </p:nvGrpSpPr>
          <p:grpSpPr>
            <a:xfrm>
              <a:off x="5725496" y="1763132"/>
              <a:ext cx="1992386" cy="1763186"/>
              <a:chOff x="5943600" y="1872189"/>
              <a:chExt cx="1937799" cy="1763186"/>
            </a:xfrm>
          </p:grpSpPr>
          <p:sp>
            <p:nvSpPr>
              <p:cNvPr id="23" name="Rectangle: Rounded Corners 22">
                <a:extLst>
                  <a:ext uri="{FF2B5EF4-FFF2-40B4-BE49-F238E27FC236}">
                    <a16:creationId xmlns:a16="http://schemas.microsoft.com/office/drawing/2014/main" id="{F932C847-8752-A003-D4E3-142DE8091941}"/>
                  </a:ext>
                </a:extLst>
              </p:cNvPr>
              <p:cNvSpPr/>
              <p:nvPr/>
            </p:nvSpPr>
            <p:spPr>
              <a:xfrm>
                <a:off x="5943600" y="1937277"/>
                <a:ext cx="1134533" cy="543455"/>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9709094B-C5C3-2A08-8B06-61E7250F110C}"/>
                  </a:ext>
                </a:extLst>
              </p:cNvPr>
              <p:cNvSpPr/>
              <p:nvPr/>
            </p:nvSpPr>
            <p:spPr>
              <a:xfrm>
                <a:off x="5949950" y="3156472"/>
                <a:ext cx="1128183" cy="478903"/>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Rounded Corners 24">
                <a:extLst>
                  <a:ext uri="{FF2B5EF4-FFF2-40B4-BE49-F238E27FC236}">
                    <a16:creationId xmlns:a16="http://schemas.microsoft.com/office/drawing/2014/main" id="{7508A61E-9099-A867-50FC-600EB8AD694B}"/>
                  </a:ext>
                </a:extLst>
              </p:cNvPr>
              <p:cNvSpPr/>
              <p:nvPr/>
            </p:nvSpPr>
            <p:spPr>
              <a:xfrm>
                <a:off x="5949950" y="2545817"/>
                <a:ext cx="1128183" cy="543455"/>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a:extLst>
                  <a:ext uri="{FF2B5EF4-FFF2-40B4-BE49-F238E27FC236}">
                    <a16:creationId xmlns:a16="http://schemas.microsoft.com/office/drawing/2014/main" id="{BF669601-E0D6-B75F-7390-E22C87C02014}"/>
                  </a:ext>
                </a:extLst>
              </p:cNvPr>
              <p:cNvSpPr/>
              <p:nvPr/>
            </p:nvSpPr>
            <p:spPr>
              <a:xfrm>
                <a:off x="6982880" y="2418815"/>
                <a:ext cx="230721" cy="254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a:t>2</a:t>
                </a:r>
              </a:p>
            </p:txBody>
          </p:sp>
          <p:sp>
            <p:nvSpPr>
              <p:cNvPr id="27" name="Oval 26">
                <a:extLst>
                  <a:ext uri="{FF2B5EF4-FFF2-40B4-BE49-F238E27FC236}">
                    <a16:creationId xmlns:a16="http://schemas.microsoft.com/office/drawing/2014/main" id="{0CB0E56E-D9FD-D757-26B7-5B573A58380D}"/>
                  </a:ext>
                </a:extLst>
              </p:cNvPr>
              <p:cNvSpPr/>
              <p:nvPr/>
            </p:nvSpPr>
            <p:spPr>
              <a:xfrm>
                <a:off x="6982879" y="3103030"/>
                <a:ext cx="230721" cy="254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a:t>3</a:t>
                </a:r>
              </a:p>
            </p:txBody>
          </p:sp>
          <p:sp>
            <p:nvSpPr>
              <p:cNvPr id="28" name="Oval 27">
                <a:extLst>
                  <a:ext uri="{FF2B5EF4-FFF2-40B4-BE49-F238E27FC236}">
                    <a16:creationId xmlns:a16="http://schemas.microsoft.com/office/drawing/2014/main" id="{2E3A78EA-4F82-0CB4-97BA-0E3D99A22A9C}"/>
                  </a:ext>
                </a:extLst>
              </p:cNvPr>
              <p:cNvSpPr/>
              <p:nvPr/>
            </p:nvSpPr>
            <p:spPr>
              <a:xfrm>
                <a:off x="6962772" y="1872189"/>
                <a:ext cx="230721" cy="2540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dirty="0"/>
                  <a:t>1</a:t>
                </a:r>
              </a:p>
            </p:txBody>
          </p:sp>
          <p:sp>
            <p:nvSpPr>
              <p:cNvPr id="29" name="Right Brace 28">
                <a:extLst>
                  <a:ext uri="{FF2B5EF4-FFF2-40B4-BE49-F238E27FC236}">
                    <a16:creationId xmlns:a16="http://schemas.microsoft.com/office/drawing/2014/main" id="{B968DB6D-25F9-B3A0-3B5A-342D530FBC4C}"/>
                  </a:ext>
                </a:extLst>
              </p:cNvPr>
              <p:cNvSpPr/>
              <p:nvPr/>
            </p:nvSpPr>
            <p:spPr>
              <a:xfrm>
                <a:off x="7213600" y="1912666"/>
                <a:ext cx="667799" cy="1698098"/>
              </a:xfrm>
              <a:prstGeom prst="rightBrace">
                <a:avLst>
                  <a:gd name="adj1" fmla="val 8333"/>
                  <a:gd name="adj2" fmla="val 50494"/>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sp>
          <p:nvSpPr>
            <p:cNvPr id="21" name="Rectangle 20">
              <a:extLst>
                <a:ext uri="{FF2B5EF4-FFF2-40B4-BE49-F238E27FC236}">
                  <a16:creationId xmlns:a16="http://schemas.microsoft.com/office/drawing/2014/main" id="{5BE827AA-391E-C626-8003-4C938C323DD5}"/>
                </a:ext>
              </a:extLst>
            </p:cNvPr>
            <p:cNvSpPr/>
            <p:nvPr/>
          </p:nvSpPr>
          <p:spPr>
            <a:xfrm>
              <a:off x="6087611" y="439861"/>
              <a:ext cx="4247626" cy="485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1400" b="1" dirty="0">
                  <a:solidFill>
                    <a:schemeClr val="tx1"/>
                  </a:solidFill>
                  <a:latin typeface="Arial" panose="020B0604020202020204" pitchFamily="34" charset="0"/>
                  <a:cs typeface="Arial" panose="020B0604020202020204" pitchFamily="34" charset="0"/>
                </a:rPr>
                <a:t>Heatmap showing the correlation of various factors to test participations</a:t>
              </a:r>
            </a:p>
          </p:txBody>
        </p:sp>
        <p:sp>
          <p:nvSpPr>
            <p:cNvPr id="22" name="TextBox 21">
              <a:extLst>
                <a:ext uri="{FF2B5EF4-FFF2-40B4-BE49-F238E27FC236}">
                  <a16:creationId xmlns:a16="http://schemas.microsoft.com/office/drawing/2014/main" id="{05274BA5-7457-7354-BA01-0CD1402B8B35}"/>
                </a:ext>
              </a:extLst>
            </p:cNvPr>
            <p:cNvSpPr txBox="1"/>
            <p:nvPr/>
          </p:nvSpPr>
          <p:spPr>
            <a:xfrm>
              <a:off x="8770540" y="2993973"/>
              <a:ext cx="1661020" cy="276999"/>
            </a:xfrm>
            <a:prstGeom prst="rect">
              <a:avLst/>
            </a:prstGeom>
            <a:noFill/>
          </p:spPr>
          <p:txBody>
            <a:bodyPr wrap="square" rtlCol="0">
              <a:spAutoFit/>
            </a:bodyPr>
            <a:lstStyle/>
            <a:p>
              <a:r>
                <a:rPr lang="en-SG" sz="1200" i="1" dirty="0">
                  <a:solidFill>
                    <a:srgbClr val="FF0000"/>
                  </a:solidFill>
                  <a:latin typeface="Arial" panose="020B0604020202020204" pitchFamily="34" charset="0"/>
                  <a:cs typeface="Arial" panose="020B0604020202020204" pitchFamily="34" charset="0"/>
                </a:rPr>
                <a:t>Discussed next slides</a:t>
              </a:r>
            </a:p>
          </p:txBody>
        </p:sp>
      </p:grpSp>
    </p:spTree>
    <p:extLst>
      <p:ext uri="{BB962C8B-B14F-4D97-AF65-F5344CB8AC3E}">
        <p14:creationId xmlns:p14="http://schemas.microsoft.com/office/powerpoint/2010/main" val="390524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1D261-455F-8F13-17A0-B3F3ECC86964}"/>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CD497C3D-D1B0-29A5-5FC7-7A1D27BEE590}"/>
              </a:ext>
            </a:extLst>
          </p:cNvPr>
          <p:cNvSpPr>
            <a:spLocks noGrp="1"/>
          </p:cNvSpPr>
          <p:nvPr>
            <p:ph type="ftr" sz="quarter" idx="11"/>
          </p:nvPr>
        </p:nvSpPr>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5F9CED9C-7761-20BA-3A89-747D4B2BD830}"/>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3" name="Text Placeholder 2">
            <a:extLst>
              <a:ext uri="{FF2B5EF4-FFF2-40B4-BE49-F238E27FC236}">
                <a16:creationId xmlns:a16="http://schemas.microsoft.com/office/drawing/2014/main" id="{1042A7F8-6DCB-99B8-8C13-103C7E8CD3FF}"/>
              </a:ext>
            </a:extLst>
          </p:cNvPr>
          <p:cNvSpPr>
            <a:spLocks noGrp="1"/>
          </p:cNvSpPr>
          <p:nvPr>
            <p:ph type="body" idx="4294967295"/>
          </p:nvPr>
        </p:nvSpPr>
        <p:spPr>
          <a:xfrm>
            <a:off x="6470880" y="3010295"/>
            <a:ext cx="4985456" cy="3117950"/>
          </a:xfrm>
        </p:spPr>
        <p:txBody>
          <a:bodyPr>
            <a:normAutofit/>
          </a:bodyPr>
          <a:lstStyle/>
          <a:p>
            <a:pPr rtl="0" fontAlgn="base">
              <a:lnSpc>
                <a:spcPct val="150000"/>
              </a:lnSpc>
              <a:spcBef>
                <a:spcPts val="600"/>
              </a:spcBef>
              <a:spcAft>
                <a:spcPts val="600"/>
              </a:spcAft>
              <a:buFont typeface="Wingdings" panose="05000000000000000000" pitchFamily="2" charset="2"/>
              <a:buChar char="Ø"/>
            </a:pPr>
            <a:r>
              <a:rPr lang="en-US" sz="1400" b="0" i="0" u="none" strike="noStrike" dirty="0">
                <a:solidFill>
                  <a:srgbClr val="595959"/>
                </a:solidFill>
                <a:effectLst/>
                <a:latin typeface="Arial" panose="020B0604020202020204" pitchFamily="34" charset="0"/>
              </a:rPr>
              <a:t>At states level, the ACT participation rate is showing a downward trend from 2017 to 2019 and the SAT participation rate is rising.</a:t>
            </a:r>
          </a:p>
          <a:p>
            <a:pPr rtl="0" fontAlgn="base">
              <a:lnSpc>
                <a:spcPct val="150000"/>
              </a:lnSpc>
              <a:spcBef>
                <a:spcPts val="600"/>
              </a:spcBef>
              <a:spcAft>
                <a:spcPts val="600"/>
              </a:spcAft>
              <a:buFont typeface="Wingdings" panose="05000000000000000000" pitchFamily="2" charset="2"/>
              <a:buChar char="Ø"/>
            </a:pPr>
            <a:r>
              <a:rPr lang="en-US" sz="1400" b="0" i="0" u="none" strike="noStrike" dirty="0">
                <a:solidFill>
                  <a:srgbClr val="595959"/>
                </a:solidFill>
                <a:effectLst/>
                <a:latin typeface="Arial" panose="020B0604020202020204" pitchFamily="34" charset="0"/>
              </a:rPr>
              <a:t>The same goes to California where the ACT participation rates has declined and SAT participation rate increases.</a:t>
            </a:r>
          </a:p>
          <a:p>
            <a:pPr rtl="0" fontAlgn="base">
              <a:lnSpc>
                <a:spcPct val="150000"/>
              </a:lnSpc>
              <a:spcBef>
                <a:spcPts val="600"/>
              </a:spcBef>
              <a:spcAft>
                <a:spcPts val="600"/>
              </a:spcAft>
              <a:buFont typeface="Wingdings" panose="05000000000000000000" pitchFamily="2" charset="2"/>
              <a:buChar char="Ø"/>
            </a:pPr>
            <a:r>
              <a:rPr lang="en-US" sz="1400" b="0" i="0" u="none" strike="noStrike" dirty="0">
                <a:solidFill>
                  <a:srgbClr val="595959"/>
                </a:solidFill>
                <a:effectLst/>
                <a:latin typeface="Arial" panose="020B0604020202020204" pitchFamily="34" charset="0"/>
              </a:rPr>
              <a:t>This could suggest that support for the SAT test is beginning to rise across US, including California.</a:t>
            </a:r>
          </a:p>
        </p:txBody>
      </p:sp>
      <p:pic>
        <p:nvPicPr>
          <p:cNvPr id="2050" name="Picture 2">
            <a:extLst>
              <a:ext uri="{FF2B5EF4-FFF2-40B4-BE49-F238E27FC236}">
                <a16:creationId xmlns:a16="http://schemas.microsoft.com/office/drawing/2014/main" id="{738A446A-E4C6-0E64-BBB3-975671C94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11" y="968267"/>
            <a:ext cx="5633088" cy="49787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5A77009-648D-1197-1BD4-6FE29819AD91}"/>
              </a:ext>
            </a:extLst>
          </p:cNvPr>
          <p:cNvPicPr>
            <a:picLocks noChangeAspect="1"/>
          </p:cNvPicPr>
          <p:nvPr/>
        </p:nvPicPr>
        <p:blipFill>
          <a:blip r:embed="rId4"/>
          <a:stretch>
            <a:fillRect/>
          </a:stretch>
        </p:blipFill>
        <p:spPr>
          <a:xfrm>
            <a:off x="6646506" y="968267"/>
            <a:ext cx="4634204" cy="1813924"/>
          </a:xfrm>
          <a:prstGeom prst="rect">
            <a:avLst/>
          </a:prstGeom>
        </p:spPr>
      </p:pic>
      <p:sp>
        <p:nvSpPr>
          <p:cNvPr id="9" name="TextBox 8">
            <a:extLst>
              <a:ext uri="{FF2B5EF4-FFF2-40B4-BE49-F238E27FC236}">
                <a16:creationId xmlns:a16="http://schemas.microsoft.com/office/drawing/2014/main" id="{8B0BA431-A3AE-C1D8-0112-8E16B720E598}"/>
              </a:ext>
            </a:extLst>
          </p:cNvPr>
          <p:cNvSpPr txBox="1"/>
          <p:nvPr/>
        </p:nvSpPr>
        <p:spPr>
          <a:xfrm>
            <a:off x="317500" y="266700"/>
            <a:ext cx="777240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ACT and SAT participation trend across US states (2017-2019)</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endParaRPr lang="en-SG" sz="2000" b="1"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3484E91-788B-9089-F858-F88A14573988}"/>
              </a:ext>
            </a:extLst>
          </p:cNvPr>
          <p:cNvSpPr/>
          <p:nvPr/>
        </p:nvSpPr>
        <p:spPr>
          <a:xfrm>
            <a:off x="1577130" y="1136147"/>
            <a:ext cx="3145872" cy="48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1400" b="1" dirty="0">
                <a:solidFill>
                  <a:schemeClr val="tx1"/>
                </a:solidFill>
                <a:latin typeface="Arial" panose="020B0604020202020204" pitchFamily="34" charset="0"/>
                <a:cs typeface="Arial" panose="020B0604020202020204" pitchFamily="34" charset="0"/>
              </a:rPr>
              <a:t>Boxplot showing test participation quartiles and trend from 2017-2019 </a:t>
            </a:r>
          </a:p>
        </p:txBody>
      </p:sp>
      <p:sp>
        <p:nvSpPr>
          <p:cNvPr id="13" name="Arrow: Down 12">
            <a:extLst>
              <a:ext uri="{FF2B5EF4-FFF2-40B4-BE49-F238E27FC236}">
                <a16:creationId xmlns:a16="http://schemas.microsoft.com/office/drawing/2014/main" id="{9CCA4803-8BBF-BA0A-4786-2712DDD280AC}"/>
              </a:ext>
            </a:extLst>
          </p:cNvPr>
          <p:cNvSpPr/>
          <p:nvPr/>
        </p:nvSpPr>
        <p:spPr>
          <a:xfrm rot="17465715">
            <a:off x="1972221" y="2795246"/>
            <a:ext cx="260059" cy="118020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Down 15">
            <a:extLst>
              <a:ext uri="{FF2B5EF4-FFF2-40B4-BE49-F238E27FC236}">
                <a16:creationId xmlns:a16="http://schemas.microsoft.com/office/drawing/2014/main" id="{A6994950-DAAE-E664-43F1-38136CFBF6A1}"/>
              </a:ext>
            </a:extLst>
          </p:cNvPr>
          <p:cNvSpPr/>
          <p:nvPr/>
        </p:nvSpPr>
        <p:spPr>
          <a:xfrm rot="14532460">
            <a:off x="3908570" y="3257711"/>
            <a:ext cx="260059" cy="1180203"/>
          </a:xfrm>
          <a:prstGeom prst="down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160EE0A-0C2D-6EEC-3D6A-E1BC6BEB0906}"/>
              </a:ext>
            </a:extLst>
          </p:cNvPr>
          <p:cNvSpPr/>
          <p:nvPr/>
        </p:nvSpPr>
        <p:spPr>
          <a:xfrm>
            <a:off x="1370009" y="5148640"/>
            <a:ext cx="3892492" cy="573213"/>
          </a:xfrm>
          <a:prstGeom prst="rect">
            <a:avLst/>
          </a:prstGeom>
          <a:solidFill>
            <a:srgbClr val="F5F6F9"/>
          </a:solidFill>
          <a:ln>
            <a:solidFill>
              <a:srgbClr val="F5F6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 name="Group 16">
            <a:extLst>
              <a:ext uri="{FF2B5EF4-FFF2-40B4-BE49-F238E27FC236}">
                <a16:creationId xmlns:a16="http://schemas.microsoft.com/office/drawing/2014/main" id="{F7093605-51B0-7356-42A9-CA3D99526F6A}"/>
              </a:ext>
            </a:extLst>
          </p:cNvPr>
          <p:cNvGrpSpPr/>
          <p:nvPr/>
        </p:nvGrpSpPr>
        <p:grpSpPr>
          <a:xfrm>
            <a:off x="5167713" y="1920303"/>
            <a:ext cx="965086" cy="1151933"/>
            <a:chOff x="5167713" y="1920303"/>
            <a:chExt cx="965086" cy="1151933"/>
          </a:xfrm>
        </p:grpSpPr>
        <p:sp>
          <p:nvSpPr>
            <p:cNvPr id="19" name="Rectangle 18">
              <a:extLst>
                <a:ext uri="{FF2B5EF4-FFF2-40B4-BE49-F238E27FC236}">
                  <a16:creationId xmlns:a16="http://schemas.microsoft.com/office/drawing/2014/main" id="{52F11693-C180-1884-EA5A-5508E85A5301}"/>
                </a:ext>
              </a:extLst>
            </p:cNvPr>
            <p:cNvSpPr/>
            <p:nvPr/>
          </p:nvSpPr>
          <p:spPr>
            <a:xfrm>
              <a:off x="5364567" y="1920303"/>
              <a:ext cx="731433" cy="1131340"/>
            </a:xfrm>
            <a:prstGeom prst="rect">
              <a:avLst/>
            </a:prstGeom>
            <a:solidFill>
              <a:srgbClr val="F5F6F9"/>
            </a:solidFill>
            <a:ln>
              <a:solidFill>
                <a:srgbClr val="F5F6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7645C082-AE12-2735-5FD7-42816A4044CB}"/>
                </a:ext>
              </a:extLst>
            </p:cNvPr>
            <p:cNvSpPr/>
            <p:nvPr/>
          </p:nvSpPr>
          <p:spPr>
            <a:xfrm>
              <a:off x="5167713" y="1926189"/>
              <a:ext cx="965086"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ACT 2017</a:t>
              </a:r>
            </a:p>
          </p:txBody>
        </p:sp>
        <p:sp>
          <p:nvSpPr>
            <p:cNvPr id="20" name="Rectangle 19">
              <a:extLst>
                <a:ext uri="{FF2B5EF4-FFF2-40B4-BE49-F238E27FC236}">
                  <a16:creationId xmlns:a16="http://schemas.microsoft.com/office/drawing/2014/main" id="{0B509897-A85B-A76B-CB20-15CC12E8106F}"/>
                </a:ext>
              </a:extLst>
            </p:cNvPr>
            <p:cNvSpPr/>
            <p:nvPr/>
          </p:nvSpPr>
          <p:spPr>
            <a:xfrm>
              <a:off x="5167713" y="2107236"/>
              <a:ext cx="965086"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ACT 2018</a:t>
              </a:r>
            </a:p>
          </p:txBody>
        </p:sp>
        <p:sp>
          <p:nvSpPr>
            <p:cNvPr id="21" name="Rectangle 20">
              <a:extLst>
                <a:ext uri="{FF2B5EF4-FFF2-40B4-BE49-F238E27FC236}">
                  <a16:creationId xmlns:a16="http://schemas.microsoft.com/office/drawing/2014/main" id="{12581945-5BE5-DAFA-8768-0830AC904A64}"/>
                </a:ext>
              </a:extLst>
            </p:cNvPr>
            <p:cNvSpPr/>
            <p:nvPr/>
          </p:nvSpPr>
          <p:spPr>
            <a:xfrm>
              <a:off x="5167713" y="2288283"/>
              <a:ext cx="965086"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ACT 2019</a:t>
              </a:r>
            </a:p>
          </p:txBody>
        </p:sp>
        <p:sp>
          <p:nvSpPr>
            <p:cNvPr id="22" name="Rectangle 21">
              <a:extLst>
                <a:ext uri="{FF2B5EF4-FFF2-40B4-BE49-F238E27FC236}">
                  <a16:creationId xmlns:a16="http://schemas.microsoft.com/office/drawing/2014/main" id="{1D8E2F0F-A78B-FE20-7B55-BF062EBC6028}"/>
                </a:ext>
              </a:extLst>
            </p:cNvPr>
            <p:cNvSpPr/>
            <p:nvPr/>
          </p:nvSpPr>
          <p:spPr>
            <a:xfrm>
              <a:off x="5167713" y="2469330"/>
              <a:ext cx="965086"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SAT 2017</a:t>
              </a:r>
            </a:p>
          </p:txBody>
        </p:sp>
        <p:sp>
          <p:nvSpPr>
            <p:cNvPr id="23" name="Rectangle 22">
              <a:extLst>
                <a:ext uri="{FF2B5EF4-FFF2-40B4-BE49-F238E27FC236}">
                  <a16:creationId xmlns:a16="http://schemas.microsoft.com/office/drawing/2014/main" id="{05AE7CD2-E9FC-A446-7990-6ABFA1DB03CA}"/>
                </a:ext>
              </a:extLst>
            </p:cNvPr>
            <p:cNvSpPr/>
            <p:nvPr/>
          </p:nvSpPr>
          <p:spPr>
            <a:xfrm>
              <a:off x="5167713" y="2650377"/>
              <a:ext cx="965086"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SAT 2018</a:t>
              </a:r>
            </a:p>
          </p:txBody>
        </p:sp>
        <p:sp>
          <p:nvSpPr>
            <p:cNvPr id="24" name="Rectangle 23">
              <a:extLst>
                <a:ext uri="{FF2B5EF4-FFF2-40B4-BE49-F238E27FC236}">
                  <a16:creationId xmlns:a16="http://schemas.microsoft.com/office/drawing/2014/main" id="{287CC8B2-4019-3F47-3F72-80F511C43E5F}"/>
                </a:ext>
              </a:extLst>
            </p:cNvPr>
            <p:cNvSpPr/>
            <p:nvPr/>
          </p:nvSpPr>
          <p:spPr>
            <a:xfrm>
              <a:off x="5167713" y="2831423"/>
              <a:ext cx="965086"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SAT 2019</a:t>
              </a:r>
            </a:p>
          </p:txBody>
        </p:sp>
      </p:grpSp>
      <p:sp>
        <p:nvSpPr>
          <p:cNvPr id="26" name="Rectangle 25">
            <a:extLst>
              <a:ext uri="{FF2B5EF4-FFF2-40B4-BE49-F238E27FC236}">
                <a16:creationId xmlns:a16="http://schemas.microsoft.com/office/drawing/2014/main" id="{FE5C60B5-5A61-E9A6-A24E-563CEFEC7490}"/>
              </a:ext>
            </a:extLst>
          </p:cNvPr>
          <p:cNvSpPr/>
          <p:nvPr/>
        </p:nvSpPr>
        <p:spPr>
          <a:xfrm>
            <a:off x="1208510" y="5216933"/>
            <a:ext cx="737240"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ACT 2017</a:t>
            </a:r>
          </a:p>
        </p:txBody>
      </p:sp>
      <p:sp>
        <p:nvSpPr>
          <p:cNvPr id="27" name="Rectangle 26">
            <a:extLst>
              <a:ext uri="{FF2B5EF4-FFF2-40B4-BE49-F238E27FC236}">
                <a16:creationId xmlns:a16="http://schemas.microsoft.com/office/drawing/2014/main" id="{E29EAD1E-43AA-B9F7-0B45-D3325BF50BDA}"/>
              </a:ext>
            </a:extLst>
          </p:cNvPr>
          <p:cNvSpPr/>
          <p:nvPr/>
        </p:nvSpPr>
        <p:spPr>
          <a:xfrm>
            <a:off x="1817199" y="5216933"/>
            <a:ext cx="737240"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ACT 2018</a:t>
            </a:r>
          </a:p>
        </p:txBody>
      </p:sp>
      <p:sp>
        <p:nvSpPr>
          <p:cNvPr id="28" name="Rectangle 27">
            <a:extLst>
              <a:ext uri="{FF2B5EF4-FFF2-40B4-BE49-F238E27FC236}">
                <a16:creationId xmlns:a16="http://schemas.microsoft.com/office/drawing/2014/main" id="{349C38BB-0199-E5A7-E2AB-974F727E2939}"/>
              </a:ext>
            </a:extLst>
          </p:cNvPr>
          <p:cNvSpPr/>
          <p:nvPr/>
        </p:nvSpPr>
        <p:spPr>
          <a:xfrm>
            <a:off x="2425888" y="5216933"/>
            <a:ext cx="737240"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ACT 2019</a:t>
            </a:r>
          </a:p>
        </p:txBody>
      </p:sp>
      <p:sp>
        <p:nvSpPr>
          <p:cNvPr id="29" name="Rectangle 28">
            <a:extLst>
              <a:ext uri="{FF2B5EF4-FFF2-40B4-BE49-F238E27FC236}">
                <a16:creationId xmlns:a16="http://schemas.microsoft.com/office/drawing/2014/main" id="{5DE3D251-D9C8-5699-01E9-1CFE360D273E}"/>
              </a:ext>
            </a:extLst>
          </p:cNvPr>
          <p:cNvSpPr/>
          <p:nvPr/>
        </p:nvSpPr>
        <p:spPr>
          <a:xfrm>
            <a:off x="3034577" y="5216933"/>
            <a:ext cx="737240"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SAT 2017</a:t>
            </a:r>
          </a:p>
        </p:txBody>
      </p:sp>
      <p:sp>
        <p:nvSpPr>
          <p:cNvPr id="30" name="Rectangle 29">
            <a:extLst>
              <a:ext uri="{FF2B5EF4-FFF2-40B4-BE49-F238E27FC236}">
                <a16:creationId xmlns:a16="http://schemas.microsoft.com/office/drawing/2014/main" id="{506B39C1-3585-02A4-A68F-75C71DDB797B}"/>
              </a:ext>
            </a:extLst>
          </p:cNvPr>
          <p:cNvSpPr/>
          <p:nvPr/>
        </p:nvSpPr>
        <p:spPr>
          <a:xfrm>
            <a:off x="3643266" y="5216933"/>
            <a:ext cx="737240"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SAT 2018</a:t>
            </a:r>
          </a:p>
        </p:txBody>
      </p:sp>
      <p:sp>
        <p:nvSpPr>
          <p:cNvPr id="31" name="Rectangle 30">
            <a:extLst>
              <a:ext uri="{FF2B5EF4-FFF2-40B4-BE49-F238E27FC236}">
                <a16:creationId xmlns:a16="http://schemas.microsoft.com/office/drawing/2014/main" id="{7AB7B489-92A1-6480-4A41-B9096DD9B166}"/>
              </a:ext>
            </a:extLst>
          </p:cNvPr>
          <p:cNvSpPr/>
          <p:nvPr/>
        </p:nvSpPr>
        <p:spPr>
          <a:xfrm>
            <a:off x="4251955" y="5216933"/>
            <a:ext cx="737240" cy="240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latin typeface="Arial" panose="020B0604020202020204" pitchFamily="34" charset="0"/>
                <a:cs typeface="Arial" panose="020B0604020202020204" pitchFamily="34" charset="0"/>
              </a:rPr>
              <a:t>SAT 2019</a:t>
            </a:r>
          </a:p>
        </p:txBody>
      </p:sp>
      <p:sp>
        <p:nvSpPr>
          <p:cNvPr id="33" name="Arrow: Down 32">
            <a:extLst>
              <a:ext uri="{FF2B5EF4-FFF2-40B4-BE49-F238E27FC236}">
                <a16:creationId xmlns:a16="http://schemas.microsoft.com/office/drawing/2014/main" id="{B33789FC-FA58-4F36-4A7B-0DF4D6452325}"/>
              </a:ext>
            </a:extLst>
          </p:cNvPr>
          <p:cNvSpPr/>
          <p:nvPr/>
        </p:nvSpPr>
        <p:spPr>
          <a:xfrm>
            <a:off x="11280710" y="1902359"/>
            <a:ext cx="260059" cy="288471"/>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Arrow: Down 33">
            <a:extLst>
              <a:ext uri="{FF2B5EF4-FFF2-40B4-BE49-F238E27FC236}">
                <a16:creationId xmlns:a16="http://schemas.microsoft.com/office/drawing/2014/main" id="{21BCBB8C-60C1-8756-A211-796A48E3FF32}"/>
              </a:ext>
            </a:extLst>
          </p:cNvPr>
          <p:cNvSpPr/>
          <p:nvPr/>
        </p:nvSpPr>
        <p:spPr>
          <a:xfrm rot="10800000">
            <a:off x="11280709" y="2341737"/>
            <a:ext cx="260059" cy="288471"/>
          </a:xfrm>
          <a:prstGeom prst="downArrow">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4229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743B8D38-38A3-CA03-F2AD-E6666DAA07E8}"/>
              </a:ext>
            </a:extLst>
          </p:cNvPr>
          <p:cNvGrpSpPr/>
          <p:nvPr/>
        </p:nvGrpSpPr>
        <p:grpSpPr>
          <a:xfrm>
            <a:off x="210306" y="1562650"/>
            <a:ext cx="11771388" cy="1980000"/>
            <a:chOff x="210306" y="1562650"/>
            <a:chExt cx="11771388" cy="1980000"/>
          </a:xfrm>
        </p:grpSpPr>
        <p:pic>
          <p:nvPicPr>
            <p:cNvPr id="12" name="Picture 11" descr="Chart, scatter chart&#10;&#10;Description automatically generated">
              <a:extLst>
                <a:ext uri="{FF2B5EF4-FFF2-40B4-BE49-F238E27FC236}">
                  <a16:creationId xmlns:a16="http://schemas.microsoft.com/office/drawing/2014/main" id="{F2B991AC-7B85-D9A3-0CC7-79ABFACB47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306" y="1562650"/>
              <a:ext cx="3611695" cy="1980000"/>
            </a:xfrm>
            <a:prstGeom prst="rect">
              <a:avLst/>
            </a:prstGeom>
            <a:noFill/>
            <a:ln>
              <a:noFill/>
            </a:ln>
          </p:spPr>
        </p:pic>
        <p:pic>
          <p:nvPicPr>
            <p:cNvPr id="14" name="Picture 13" descr="Chart, scatter chart&#10;&#10;Description automatically generated">
              <a:extLst>
                <a:ext uri="{FF2B5EF4-FFF2-40B4-BE49-F238E27FC236}">
                  <a16:creationId xmlns:a16="http://schemas.microsoft.com/office/drawing/2014/main" id="{061DDFC9-3BC2-C990-E785-31B3DC8718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3248" y="1562650"/>
              <a:ext cx="3958211" cy="1980000"/>
            </a:xfrm>
            <a:prstGeom prst="rect">
              <a:avLst/>
            </a:prstGeom>
            <a:noFill/>
            <a:ln>
              <a:noFill/>
            </a:ln>
          </p:spPr>
        </p:pic>
        <p:pic>
          <p:nvPicPr>
            <p:cNvPr id="16" name="Picture 15" descr="Chart, scatter chart&#10;&#10;Description automatically generated">
              <a:extLst>
                <a:ext uri="{FF2B5EF4-FFF2-40B4-BE49-F238E27FC236}">
                  <a16:creationId xmlns:a16="http://schemas.microsoft.com/office/drawing/2014/main" id="{BD30EE44-1E94-FC8D-E3D1-E66F04CF973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82705" y="1562650"/>
              <a:ext cx="3998989" cy="1980000"/>
            </a:xfrm>
            <a:prstGeom prst="rect">
              <a:avLst/>
            </a:prstGeom>
            <a:noFill/>
            <a:ln>
              <a:noFill/>
            </a:ln>
          </p:spPr>
        </p:pic>
        <p:sp>
          <p:nvSpPr>
            <p:cNvPr id="9" name="Arrow: Down 8">
              <a:extLst>
                <a:ext uri="{FF2B5EF4-FFF2-40B4-BE49-F238E27FC236}">
                  <a16:creationId xmlns:a16="http://schemas.microsoft.com/office/drawing/2014/main" id="{4D99961D-0F8D-0FCC-DDCC-C996FB1BFB14}"/>
                </a:ext>
              </a:extLst>
            </p:cNvPr>
            <p:cNvSpPr/>
            <p:nvPr/>
          </p:nvSpPr>
          <p:spPr>
            <a:xfrm rot="10358011">
              <a:off x="1368687" y="2310236"/>
              <a:ext cx="125835" cy="8221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 name="Date Placeholder 3">
            <a:extLst>
              <a:ext uri="{FF2B5EF4-FFF2-40B4-BE49-F238E27FC236}">
                <a16:creationId xmlns:a16="http://schemas.microsoft.com/office/drawing/2014/main" id="{39D346EB-57A5-812E-402A-659687EE1261}"/>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731FAD64-633E-9436-8C7C-569EA0837960}"/>
              </a:ext>
            </a:extLst>
          </p:cNvPr>
          <p:cNvSpPr>
            <a:spLocks noGrp="1"/>
          </p:cNvSpPr>
          <p:nvPr>
            <p:ph type="ftr" sz="quarter" idx="11"/>
          </p:nvPr>
        </p:nvSpPr>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76369636-6D1F-4F3F-75C6-CA162F0D1B8B}"/>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BF7630A3-DA55-8A5C-BB10-1876F703DC07}"/>
              </a:ext>
            </a:extLst>
          </p:cNvPr>
          <p:cNvSpPr txBox="1"/>
          <p:nvPr/>
        </p:nvSpPr>
        <p:spPr>
          <a:xfrm>
            <a:off x="738554" y="1012954"/>
            <a:ext cx="3024000" cy="646331"/>
          </a:xfrm>
          <a:prstGeom prst="rect">
            <a:avLst/>
          </a:prstGeom>
          <a:solidFill>
            <a:schemeClr val="accent5">
              <a:lumMod val="50000"/>
            </a:schemeClr>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SG" b="1" dirty="0">
                <a:solidFill>
                  <a:schemeClr val="bg1"/>
                </a:solidFill>
                <a:latin typeface="Arial" panose="020B0604020202020204" pitchFamily="34" charset="0"/>
                <a:cs typeface="Arial" panose="020B0604020202020204" pitchFamily="34" charset="0"/>
              </a:rPr>
              <a:t>GDP per Capita vs </a:t>
            </a:r>
          </a:p>
          <a:p>
            <a:pPr algn="ctr"/>
            <a:r>
              <a:rPr lang="en-SG" b="1" dirty="0">
                <a:solidFill>
                  <a:schemeClr val="bg1"/>
                </a:solidFill>
                <a:latin typeface="Arial" panose="020B0604020202020204" pitchFamily="34" charset="0"/>
                <a:cs typeface="Arial" panose="020B0604020202020204" pitchFamily="34" charset="0"/>
              </a:rPr>
              <a:t>ACT participation</a:t>
            </a:r>
          </a:p>
        </p:txBody>
      </p:sp>
      <p:sp>
        <p:nvSpPr>
          <p:cNvPr id="10" name="TextBox 9">
            <a:extLst>
              <a:ext uri="{FF2B5EF4-FFF2-40B4-BE49-F238E27FC236}">
                <a16:creationId xmlns:a16="http://schemas.microsoft.com/office/drawing/2014/main" id="{2190FF26-541E-7AC2-273B-82D6BADAFAC0}"/>
              </a:ext>
            </a:extLst>
          </p:cNvPr>
          <p:cNvSpPr txBox="1"/>
          <p:nvPr/>
        </p:nvSpPr>
        <p:spPr>
          <a:xfrm>
            <a:off x="4604377" y="1012954"/>
            <a:ext cx="3024000" cy="646331"/>
          </a:xfrm>
          <a:prstGeom prst="rect">
            <a:avLst/>
          </a:prstGeom>
          <a:solidFill>
            <a:schemeClr val="accent5">
              <a:lumMod val="50000"/>
            </a:schemeClr>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SG" b="1" dirty="0">
                <a:solidFill>
                  <a:schemeClr val="bg1"/>
                </a:solidFill>
                <a:latin typeface="Arial" panose="020B0604020202020204" pitchFamily="34" charset="0"/>
                <a:cs typeface="Arial" panose="020B0604020202020204" pitchFamily="34" charset="0"/>
              </a:rPr>
              <a:t>Household Income vs ACT participation</a:t>
            </a:r>
          </a:p>
        </p:txBody>
      </p:sp>
      <p:sp>
        <p:nvSpPr>
          <p:cNvPr id="11" name="TextBox 10">
            <a:extLst>
              <a:ext uri="{FF2B5EF4-FFF2-40B4-BE49-F238E27FC236}">
                <a16:creationId xmlns:a16="http://schemas.microsoft.com/office/drawing/2014/main" id="{215AF73B-B849-0EF2-219B-2279B706CB15}"/>
              </a:ext>
            </a:extLst>
          </p:cNvPr>
          <p:cNvSpPr txBox="1"/>
          <p:nvPr/>
        </p:nvSpPr>
        <p:spPr>
          <a:xfrm>
            <a:off x="8470199" y="1012954"/>
            <a:ext cx="3024000" cy="646331"/>
          </a:xfrm>
          <a:prstGeom prst="rect">
            <a:avLst/>
          </a:prstGeom>
          <a:solidFill>
            <a:schemeClr val="accent5">
              <a:lumMod val="50000"/>
            </a:schemeClr>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SG" b="1" dirty="0">
                <a:solidFill>
                  <a:schemeClr val="bg1"/>
                </a:solidFill>
                <a:latin typeface="Arial" panose="020B0604020202020204" pitchFamily="34" charset="0"/>
                <a:cs typeface="Arial" panose="020B0604020202020204" pitchFamily="34" charset="0"/>
              </a:rPr>
              <a:t>Poverty Level vs </a:t>
            </a:r>
          </a:p>
          <a:p>
            <a:pPr algn="ctr"/>
            <a:r>
              <a:rPr lang="en-SG" b="1" dirty="0">
                <a:solidFill>
                  <a:schemeClr val="bg1"/>
                </a:solidFill>
                <a:latin typeface="Arial" panose="020B0604020202020204" pitchFamily="34" charset="0"/>
                <a:cs typeface="Arial" panose="020B0604020202020204" pitchFamily="34" charset="0"/>
              </a:rPr>
              <a:t>ACT participation</a:t>
            </a:r>
          </a:p>
        </p:txBody>
      </p:sp>
      <p:grpSp>
        <p:nvGrpSpPr>
          <p:cNvPr id="21" name="Group 20">
            <a:extLst>
              <a:ext uri="{FF2B5EF4-FFF2-40B4-BE49-F238E27FC236}">
                <a16:creationId xmlns:a16="http://schemas.microsoft.com/office/drawing/2014/main" id="{96C65C0D-FD17-BA2F-45B6-6E2FE48C83D3}"/>
              </a:ext>
            </a:extLst>
          </p:cNvPr>
          <p:cNvGrpSpPr/>
          <p:nvPr/>
        </p:nvGrpSpPr>
        <p:grpSpPr>
          <a:xfrm>
            <a:off x="317500" y="4204679"/>
            <a:ext cx="11664194" cy="1980000"/>
            <a:chOff x="317500" y="3862932"/>
            <a:chExt cx="11664194" cy="1980000"/>
          </a:xfrm>
        </p:grpSpPr>
        <p:pic>
          <p:nvPicPr>
            <p:cNvPr id="13" name="Picture 12" descr="Chart, scatter chart&#10;&#10;Description automatically generated">
              <a:extLst>
                <a:ext uri="{FF2B5EF4-FFF2-40B4-BE49-F238E27FC236}">
                  <a16:creationId xmlns:a16="http://schemas.microsoft.com/office/drawing/2014/main" id="{0CA2E29D-A19C-DBC3-A6A1-81FB08D63F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7500" y="3862932"/>
              <a:ext cx="3552146" cy="1980000"/>
            </a:xfrm>
            <a:prstGeom prst="rect">
              <a:avLst/>
            </a:prstGeom>
            <a:noFill/>
            <a:ln>
              <a:noFill/>
            </a:ln>
          </p:spPr>
        </p:pic>
        <p:pic>
          <p:nvPicPr>
            <p:cNvPr id="15" name="Picture 14" descr="Chart, scatter chart&#10;&#10;Description automatically generated">
              <a:extLst>
                <a:ext uri="{FF2B5EF4-FFF2-40B4-BE49-F238E27FC236}">
                  <a16:creationId xmlns:a16="http://schemas.microsoft.com/office/drawing/2014/main" id="{9AAFD11E-72FB-5591-A0A0-12B88938A07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79198" y="3862932"/>
              <a:ext cx="3893957" cy="1980000"/>
            </a:xfrm>
            <a:prstGeom prst="rect">
              <a:avLst/>
            </a:prstGeom>
            <a:noFill/>
            <a:ln>
              <a:noFill/>
            </a:ln>
          </p:spPr>
        </p:pic>
        <p:pic>
          <p:nvPicPr>
            <p:cNvPr id="17" name="Picture 16" descr="Chart, scatter chart&#10;&#10;Description automatically generated">
              <a:extLst>
                <a:ext uri="{FF2B5EF4-FFF2-40B4-BE49-F238E27FC236}">
                  <a16:creationId xmlns:a16="http://schemas.microsoft.com/office/drawing/2014/main" id="{ADBDB14B-6FCA-3403-1AF9-B2523E12B58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82706" y="3862932"/>
              <a:ext cx="3998988" cy="1980000"/>
            </a:xfrm>
            <a:prstGeom prst="rect">
              <a:avLst/>
            </a:prstGeom>
            <a:noFill/>
            <a:ln>
              <a:noFill/>
            </a:ln>
          </p:spPr>
        </p:pic>
      </p:grpSp>
      <p:sp>
        <p:nvSpPr>
          <p:cNvPr id="18" name="TextBox 17">
            <a:extLst>
              <a:ext uri="{FF2B5EF4-FFF2-40B4-BE49-F238E27FC236}">
                <a16:creationId xmlns:a16="http://schemas.microsoft.com/office/drawing/2014/main" id="{21536330-4E3B-43CB-9917-BB863E037415}"/>
              </a:ext>
            </a:extLst>
          </p:cNvPr>
          <p:cNvSpPr txBox="1"/>
          <p:nvPr/>
        </p:nvSpPr>
        <p:spPr>
          <a:xfrm>
            <a:off x="317500" y="245760"/>
            <a:ext cx="11036300"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Visualization of GDP per Capita, Household Income and Poverty Level vs Test Participation at National level</a:t>
            </a:r>
            <a:endParaRPr lang="en-SG" sz="2000" b="1" dirty="0">
              <a:latin typeface="Arial" panose="020B0604020202020204" pitchFamily="34" charset="0"/>
              <a:cs typeface="Arial" panose="020B0604020202020204" pitchFamily="34" charset="0"/>
            </a:endParaRPr>
          </a:p>
        </p:txBody>
      </p:sp>
      <p:sp>
        <p:nvSpPr>
          <p:cNvPr id="19" name="Arrow: Down 18">
            <a:extLst>
              <a:ext uri="{FF2B5EF4-FFF2-40B4-BE49-F238E27FC236}">
                <a16:creationId xmlns:a16="http://schemas.microsoft.com/office/drawing/2014/main" id="{52E383F0-7D45-26A1-0088-2E14F0CF2C78}"/>
              </a:ext>
            </a:extLst>
          </p:cNvPr>
          <p:cNvSpPr/>
          <p:nvPr/>
        </p:nvSpPr>
        <p:spPr>
          <a:xfrm rot="6524829">
            <a:off x="1778162" y="5322207"/>
            <a:ext cx="125835" cy="8221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220B6042-4D62-17C8-0357-7DDB07FD184C}"/>
              </a:ext>
            </a:extLst>
          </p:cNvPr>
          <p:cNvSpPr txBox="1"/>
          <p:nvPr/>
        </p:nvSpPr>
        <p:spPr>
          <a:xfrm>
            <a:off x="697800" y="3659945"/>
            <a:ext cx="3024000" cy="646331"/>
          </a:xfrm>
          <a:prstGeom prst="rect">
            <a:avLst/>
          </a:prstGeom>
          <a:solidFill>
            <a:schemeClr val="accent5">
              <a:lumMod val="50000"/>
            </a:schemeClr>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SG" b="1" dirty="0">
                <a:solidFill>
                  <a:schemeClr val="bg1"/>
                </a:solidFill>
                <a:latin typeface="Arial" panose="020B0604020202020204" pitchFamily="34" charset="0"/>
                <a:cs typeface="Arial" panose="020B0604020202020204" pitchFamily="34" charset="0"/>
              </a:rPr>
              <a:t>GDP per Capita vs </a:t>
            </a:r>
          </a:p>
          <a:p>
            <a:pPr algn="ctr"/>
            <a:r>
              <a:rPr lang="en-SG" b="1" dirty="0">
                <a:solidFill>
                  <a:schemeClr val="bg1"/>
                </a:solidFill>
                <a:latin typeface="Arial" panose="020B0604020202020204" pitchFamily="34" charset="0"/>
                <a:cs typeface="Arial" panose="020B0604020202020204" pitchFamily="34" charset="0"/>
              </a:rPr>
              <a:t>SAT participation</a:t>
            </a:r>
          </a:p>
        </p:txBody>
      </p:sp>
      <p:sp>
        <p:nvSpPr>
          <p:cNvPr id="23" name="TextBox 22">
            <a:extLst>
              <a:ext uri="{FF2B5EF4-FFF2-40B4-BE49-F238E27FC236}">
                <a16:creationId xmlns:a16="http://schemas.microsoft.com/office/drawing/2014/main" id="{156AF018-E4B9-3FE5-00C5-B569ECD80D49}"/>
              </a:ext>
            </a:extLst>
          </p:cNvPr>
          <p:cNvSpPr txBox="1"/>
          <p:nvPr/>
        </p:nvSpPr>
        <p:spPr>
          <a:xfrm>
            <a:off x="4584000" y="3659945"/>
            <a:ext cx="3024000" cy="646331"/>
          </a:xfrm>
          <a:prstGeom prst="rect">
            <a:avLst/>
          </a:prstGeom>
          <a:solidFill>
            <a:schemeClr val="accent5">
              <a:lumMod val="50000"/>
            </a:schemeClr>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SG" b="1" dirty="0">
                <a:solidFill>
                  <a:schemeClr val="bg1"/>
                </a:solidFill>
                <a:latin typeface="Arial" panose="020B0604020202020204" pitchFamily="34" charset="0"/>
                <a:cs typeface="Arial" panose="020B0604020202020204" pitchFamily="34" charset="0"/>
              </a:rPr>
              <a:t>Household Income vs SAT participation</a:t>
            </a:r>
          </a:p>
        </p:txBody>
      </p:sp>
      <p:sp>
        <p:nvSpPr>
          <p:cNvPr id="24" name="TextBox 23">
            <a:extLst>
              <a:ext uri="{FF2B5EF4-FFF2-40B4-BE49-F238E27FC236}">
                <a16:creationId xmlns:a16="http://schemas.microsoft.com/office/drawing/2014/main" id="{3115B066-E82D-3ED3-128E-040647FED282}"/>
              </a:ext>
            </a:extLst>
          </p:cNvPr>
          <p:cNvSpPr txBox="1"/>
          <p:nvPr/>
        </p:nvSpPr>
        <p:spPr>
          <a:xfrm>
            <a:off x="8470199" y="3659945"/>
            <a:ext cx="3024000" cy="646331"/>
          </a:xfrm>
          <a:prstGeom prst="rect">
            <a:avLst/>
          </a:prstGeom>
          <a:solidFill>
            <a:schemeClr val="accent5">
              <a:lumMod val="50000"/>
            </a:schemeClr>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SG" b="1" dirty="0">
                <a:solidFill>
                  <a:schemeClr val="bg1"/>
                </a:solidFill>
                <a:latin typeface="Arial" panose="020B0604020202020204" pitchFamily="34" charset="0"/>
                <a:cs typeface="Arial" panose="020B0604020202020204" pitchFamily="34" charset="0"/>
              </a:rPr>
              <a:t>Poverty Level vs </a:t>
            </a:r>
          </a:p>
          <a:p>
            <a:pPr algn="ctr"/>
            <a:r>
              <a:rPr lang="en-SG" b="1" dirty="0">
                <a:solidFill>
                  <a:schemeClr val="bg1"/>
                </a:solidFill>
                <a:latin typeface="Arial" panose="020B0604020202020204" pitchFamily="34" charset="0"/>
                <a:cs typeface="Arial" panose="020B0604020202020204" pitchFamily="34" charset="0"/>
              </a:rPr>
              <a:t>SAT participation</a:t>
            </a:r>
          </a:p>
        </p:txBody>
      </p:sp>
      <p:sp>
        <p:nvSpPr>
          <p:cNvPr id="27" name="Arrow: Down 26">
            <a:extLst>
              <a:ext uri="{FF2B5EF4-FFF2-40B4-BE49-F238E27FC236}">
                <a16:creationId xmlns:a16="http://schemas.microsoft.com/office/drawing/2014/main" id="{1003FDFD-F8EF-9233-F4C4-878053A88977}"/>
              </a:ext>
            </a:extLst>
          </p:cNvPr>
          <p:cNvSpPr/>
          <p:nvPr/>
        </p:nvSpPr>
        <p:spPr>
          <a:xfrm rot="7157579">
            <a:off x="10004129" y="2968124"/>
            <a:ext cx="116352" cy="374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Arrow: Down 27">
            <a:extLst>
              <a:ext uri="{FF2B5EF4-FFF2-40B4-BE49-F238E27FC236}">
                <a16:creationId xmlns:a16="http://schemas.microsoft.com/office/drawing/2014/main" id="{6E7BF202-172A-15F1-4E33-5906F485A2AA}"/>
              </a:ext>
            </a:extLst>
          </p:cNvPr>
          <p:cNvSpPr/>
          <p:nvPr/>
        </p:nvSpPr>
        <p:spPr>
          <a:xfrm rot="7157579">
            <a:off x="6980514" y="2852229"/>
            <a:ext cx="116352" cy="374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Arrow: Down 28">
            <a:extLst>
              <a:ext uri="{FF2B5EF4-FFF2-40B4-BE49-F238E27FC236}">
                <a16:creationId xmlns:a16="http://schemas.microsoft.com/office/drawing/2014/main" id="{499841D5-9B80-7455-6BF7-59185DE61163}"/>
              </a:ext>
            </a:extLst>
          </p:cNvPr>
          <p:cNvSpPr/>
          <p:nvPr/>
        </p:nvSpPr>
        <p:spPr>
          <a:xfrm rot="10488886">
            <a:off x="6788946" y="5163047"/>
            <a:ext cx="116352" cy="374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Arrow: Down 29">
            <a:extLst>
              <a:ext uri="{FF2B5EF4-FFF2-40B4-BE49-F238E27FC236}">
                <a16:creationId xmlns:a16="http://schemas.microsoft.com/office/drawing/2014/main" id="{F6AEC426-F254-83E5-DD77-3BCCCF9DE399}"/>
              </a:ext>
            </a:extLst>
          </p:cNvPr>
          <p:cNvSpPr/>
          <p:nvPr/>
        </p:nvSpPr>
        <p:spPr>
          <a:xfrm rot="8037914">
            <a:off x="9966773" y="4971536"/>
            <a:ext cx="116352" cy="374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a:extLst>
              <a:ext uri="{FF2B5EF4-FFF2-40B4-BE49-F238E27FC236}">
                <a16:creationId xmlns:a16="http://schemas.microsoft.com/office/drawing/2014/main" id="{9DD6C4D3-FDA3-B5FD-1FFD-D280695021C0}"/>
              </a:ext>
            </a:extLst>
          </p:cNvPr>
          <p:cNvSpPr txBox="1"/>
          <p:nvPr/>
        </p:nvSpPr>
        <p:spPr>
          <a:xfrm>
            <a:off x="415636" y="6163118"/>
            <a:ext cx="5874327" cy="276999"/>
          </a:xfrm>
          <a:prstGeom prst="rect">
            <a:avLst/>
          </a:prstGeom>
          <a:noFill/>
        </p:spPr>
        <p:txBody>
          <a:bodyPr wrap="square" rtlCol="0">
            <a:spAutoFit/>
          </a:bodyPr>
          <a:lstStyle/>
          <a:p>
            <a:r>
              <a:rPr lang="en-SG" sz="1200" i="1" dirty="0">
                <a:solidFill>
                  <a:srgbClr val="FF0000"/>
                </a:solidFill>
                <a:latin typeface="Arial" panose="020B0604020202020204" pitchFamily="34" charset="0"/>
                <a:cs typeface="Arial" panose="020B0604020202020204" pitchFamily="34" charset="0"/>
              </a:rPr>
              <a:t>*Vertical dotted line in plots shows the median value of the respective factors</a:t>
            </a:r>
          </a:p>
        </p:txBody>
      </p:sp>
    </p:spTree>
    <p:extLst>
      <p:ext uri="{BB962C8B-B14F-4D97-AF65-F5344CB8AC3E}">
        <p14:creationId xmlns:p14="http://schemas.microsoft.com/office/powerpoint/2010/main" val="248515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457950" y="965201"/>
            <a:ext cx="4179570" cy="1996082"/>
          </a:xfrm>
        </p:spPr>
        <p:txBody>
          <a:bodyPr/>
          <a:lstStyle/>
          <a:p>
            <a:r>
              <a:rPr lang="en-US" sz="3200" b="0" i="0" u="none" strike="noStrike" dirty="0">
                <a:effectLst/>
                <a:latin typeface="Arial" panose="020B0604020202020204" pitchFamily="34" charset="0"/>
              </a:rPr>
              <a:t>Factor 1:</a:t>
            </a:r>
            <a:br>
              <a:rPr lang="en-US" sz="3200" b="0" i="0" u="none" strike="noStrike" dirty="0">
                <a:effectLst/>
                <a:latin typeface="Arial" panose="020B0604020202020204" pitchFamily="34" charset="0"/>
              </a:rPr>
            </a:br>
            <a:r>
              <a:rPr lang="en-US" sz="3200" b="0" i="0" u="none" strike="noStrike" dirty="0">
                <a:effectLst/>
                <a:latin typeface="Arial" panose="020B0604020202020204" pitchFamily="34" charset="0"/>
              </a:rPr>
              <a:t>GDP per capita </a:t>
            </a:r>
            <a:endParaRPr lang="en-US" sz="3200" dirty="0"/>
          </a:p>
        </p:txBody>
      </p:sp>
    </p:spTree>
    <p:extLst>
      <p:ext uri="{BB962C8B-B14F-4D97-AF65-F5344CB8AC3E}">
        <p14:creationId xmlns:p14="http://schemas.microsoft.com/office/powerpoint/2010/main" val="3797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033168-C908-0F23-49C1-C2B16C8E814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DDF489BF-0DFC-6EBA-3E1C-401BE8939C7D}"/>
              </a:ext>
            </a:extLst>
          </p:cNvPr>
          <p:cNvSpPr>
            <a:spLocks noGrp="1"/>
          </p:cNvSpPr>
          <p:nvPr>
            <p:ph type="ftr" sz="quarter" idx="11"/>
          </p:nvPr>
        </p:nvSpPr>
        <p:spPr/>
        <p:txBody>
          <a:bodyPr/>
          <a:lstStyle/>
          <a:p>
            <a:r>
              <a:rPr lang="en-US" dirty="0"/>
              <a:t>DSIF 5 PRESENTATION TITLE</a:t>
            </a:r>
          </a:p>
        </p:txBody>
      </p:sp>
      <p:sp>
        <p:nvSpPr>
          <p:cNvPr id="6" name="Slide Number Placeholder 5">
            <a:extLst>
              <a:ext uri="{FF2B5EF4-FFF2-40B4-BE49-F238E27FC236}">
                <a16:creationId xmlns:a16="http://schemas.microsoft.com/office/drawing/2014/main" id="{9B314C7A-3A2F-46DD-5E38-12F4AD301C98}"/>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7" name="Picture 2">
            <a:extLst>
              <a:ext uri="{FF2B5EF4-FFF2-40B4-BE49-F238E27FC236}">
                <a16:creationId xmlns:a16="http://schemas.microsoft.com/office/drawing/2014/main" id="{5E98859F-60DD-746A-C674-3B3B74B91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65" y="128419"/>
            <a:ext cx="6366935" cy="6494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3004D163-E903-A8E5-C5D7-03043657FA5A}"/>
              </a:ext>
            </a:extLst>
          </p:cNvPr>
          <p:cNvSpPr txBox="1">
            <a:spLocks/>
          </p:cNvSpPr>
          <p:nvPr/>
        </p:nvSpPr>
        <p:spPr>
          <a:xfrm>
            <a:off x="4115183" y="2608747"/>
            <a:ext cx="1913468" cy="365124"/>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800" dirty="0">
                <a:latin typeface="Arial" panose="020B0604020202020204" pitchFamily="34" charset="0"/>
              </a:rPr>
              <a:t>By California State of Association of County</a:t>
            </a:r>
            <a:endParaRPr lang="en-US" dirty="0"/>
          </a:p>
        </p:txBody>
      </p:sp>
      <p:sp>
        <p:nvSpPr>
          <p:cNvPr id="11" name="TextBox 10">
            <a:extLst>
              <a:ext uri="{FF2B5EF4-FFF2-40B4-BE49-F238E27FC236}">
                <a16:creationId xmlns:a16="http://schemas.microsoft.com/office/drawing/2014/main" id="{6FE39D41-CAA4-9B4F-917C-903C795E6D1A}"/>
              </a:ext>
            </a:extLst>
          </p:cNvPr>
          <p:cNvSpPr txBox="1"/>
          <p:nvPr/>
        </p:nvSpPr>
        <p:spPr>
          <a:xfrm>
            <a:off x="7112770" y="222728"/>
            <a:ext cx="4819649" cy="400110"/>
          </a:xfrm>
          <a:prstGeom prst="rect">
            <a:avLst/>
          </a:prstGeom>
          <a:noFill/>
        </p:spPr>
        <p:txBody>
          <a:bodyPr wrap="square">
            <a:spAutoFit/>
          </a:bodyPr>
          <a:lstStyle/>
          <a:p>
            <a:pPr rtl="0">
              <a:spcBef>
                <a:spcPts val="0"/>
              </a:spcBef>
              <a:spcAft>
                <a:spcPts val="0"/>
              </a:spcAft>
            </a:pPr>
            <a:r>
              <a:rPr lang="en-US" sz="2000" b="1" i="0" u="none" strike="noStrike" dirty="0">
                <a:solidFill>
                  <a:srgbClr val="000000"/>
                </a:solidFill>
                <a:effectLst/>
                <a:latin typeface="Arial" panose="020B0604020202020204" pitchFamily="34" charset="0"/>
                <a:cs typeface="Arial" panose="020B0604020202020204" pitchFamily="34" charset="0"/>
              </a:rPr>
              <a:t>Counties classification of California</a:t>
            </a:r>
            <a:endParaRPr lang="en-SG" dirty="0"/>
          </a:p>
        </p:txBody>
      </p:sp>
      <p:graphicFrame>
        <p:nvGraphicFramePr>
          <p:cNvPr id="2" name="Table 9">
            <a:extLst>
              <a:ext uri="{FF2B5EF4-FFF2-40B4-BE49-F238E27FC236}">
                <a16:creationId xmlns:a16="http://schemas.microsoft.com/office/drawing/2014/main" id="{4FE35895-6DD7-69A4-899E-0D7F0C46820D}"/>
              </a:ext>
            </a:extLst>
          </p:cNvPr>
          <p:cNvGraphicFramePr>
            <a:graphicFrameLocks noGrp="1"/>
          </p:cNvGraphicFramePr>
          <p:nvPr>
            <p:extLst>
              <p:ext uri="{D42A27DB-BD31-4B8C-83A1-F6EECF244321}">
                <p14:modId xmlns:p14="http://schemas.microsoft.com/office/powerpoint/2010/main" val="3358895697"/>
              </p:ext>
            </p:extLst>
          </p:nvPr>
        </p:nvGraphicFramePr>
        <p:xfrm>
          <a:off x="7218193" y="1447216"/>
          <a:ext cx="4568370" cy="1928340"/>
        </p:xfrm>
        <a:graphic>
          <a:graphicData uri="http://schemas.openxmlformats.org/drawingml/2006/table">
            <a:tbl>
              <a:tblPr firstRow="1" bandRow="1">
                <a:tableStyleId>{3B4B98B0-60AC-42C2-AFA5-B58CD77FA1E5}</a:tableStyleId>
              </a:tblPr>
              <a:tblGrid>
                <a:gridCol w="1522790">
                  <a:extLst>
                    <a:ext uri="{9D8B030D-6E8A-4147-A177-3AD203B41FA5}">
                      <a16:colId xmlns:a16="http://schemas.microsoft.com/office/drawing/2014/main" val="2988894294"/>
                    </a:ext>
                  </a:extLst>
                </a:gridCol>
                <a:gridCol w="1522790">
                  <a:extLst>
                    <a:ext uri="{9D8B030D-6E8A-4147-A177-3AD203B41FA5}">
                      <a16:colId xmlns:a16="http://schemas.microsoft.com/office/drawing/2014/main" val="649553130"/>
                    </a:ext>
                  </a:extLst>
                </a:gridCol>
                <a:gridCol w="1522790">
                  <a:extLst>
                    <a:ext uri="{9D8B030D-6E8A-4147-A177-3AD203B41FA5}">
                      <a16:colId xmlns:a16="http://schemas.microsoft.com/office/drawing/2014/main" val="448928545"/>
                    </a:ext>
                  </a:extLst>
                </a:gridCol>
              </a:tblGrid>
              <a:tr h="321390">
                <a:tc>
                  <a:txBody>
                    <a:bodyPr/>
                    <a:lstStyle/>
                    <a:p>
                      <a:pPr algn="ctr"/>
                      <a:r>
                        <a:rPr lang="en-SG" sz="1400" dirty="0">
                          <a:latin typeface="Arial" panose="020B0604020202020204" pitchFamily="34" charset="0"/>
                          <a:cs typeface="Arial" panose="020B0604020202020204" pitchFamily="34" charset="0"/>
                        </a:rPr>
                        <a:t>County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SG" sz="1400" dirty="0">
                          <a:latin typeface="Arial" panose="020B0604020202020204" pitchFamily="34" charset="0"/>
                          <a:cs typeface="Arial" panose="020B0604020202020204" pitchFamily="34" charset="0"/>
                        </a:rPr>
                        <a:t>GDP/Cap (USD)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SG" sz="1400" dirty="0">
                          <a:latin typeface="Arial" panose="020B0604020202020204" pitchFamily="34" charset="0"/>
                          <a:cs typeface="Arial" panose="020B0604020202020204" pitchFamily="34" charset="0"/>
                        </a:rPr>
                        <a:t>Caucus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784091688"/>
                  </a:ext>
                </a:extLst>
              </a:tr>
              <a:tr h="321390">
                <a:tc>
                  <a:txBody>
                    <a:bodyPr/>
                    <a:lstStyle/>
                    <a:p>
                      <a:pPr algn="ctr"/>
                      <a:r>
                        <a:rPr lang="en-SG" sz="1400" dirty="0">
                          <a:latin typeface="Arial" panose="020B0604020202020204" pitchFamily="34" charset="0"/>
                          <a:cs typeface="Arial" panose="020B0604020202020204" pitchFamily="34" charset="0"/>
                        </a:rPr>
                        <a:t>San Francisco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199k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Urban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3310697"/>
                  </a:ext>
                </a:extLst>
              </a:tr>
              <a:tr h="321390">
                <a:tc>
                  <a:txBody>
                    <a:bodyPr/>
                    <a:lstStyle/>
                    <a:p>
                      <a:pPr algn="ctr"/>
                      <a:r>
                        <a:rPr lang="en-SG" sz="1400" dirty="0">
                          <a:latin typeface="Arial" panose="020B0604020202020204" pitchFamily="34" charset="0"/>
                          <a:cs typeface="Arial" panose="020B0604020202020204" pitchFamily="34" charset="0"/>
                        </a:rPr>
                        <a:t>Santa Clara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167k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Urban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8915635"/>
                  </a:ext>
                </a:extLst>
              </a:tr>
              <a:tr h="321390">
                <a:tc>
                  <a:txBody>
                    <a:bodyPr/>
                    <a:lstStyle/>
                    <a:p>
                      <a:pPr algn="ctr"/>
                      <a:r>
                        <a:rPr lang="en-SG" sz="1400" dirty="0">
                          <a:latin typeface="Arial" panose="020B0604020202020204" pitchFamily="34" charset="0"/>
                          <a:cs typeface="Arial" panose="020B0604020202020204" pitchFamily="34" charset="0"/>
                        </a:rPr>
                        <a:t>San Mateo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162k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Urban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0183901"/>
                  </a:ext>
                </a:extLst>
              </a:tr>
              <a:tr h="321390">
                <a:tc>
                  <a:txBody>
                    <a:bodyPr/>
                    <a:lstStyle/>
                    <a:p>
                      <a:pPr algn="ctr"/>
                      <a:r>
                        <a:rPr lang="en-SG" sz="1400" dirty="0">
                          <a:latin typeface="Arial" panose="020B0604020202020204" pitchFamily="34" charset="0"/>
                          <a:cs typeface="Arial" panose="020B0604020202020204" pitchFamily="34" charset="0"/>
                        </a:rPr>
                        <a:t>Marin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103k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Suburban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2758777"/>
                  </a:ext>
                </a:extLst>
              </a:tr>
              <a:tr h="321390">
                <a:tc>
                  <a:txBody>
                    <a:bodyPr/>
                    <a:lstStyle/>
                    <a:p>
                      <a:pPr algn="ctr"/>
                      <a:r>
                        <a:rPr lang="en-SG" sz="1400" dirty="0">
                          <a:latin typeface="Arial" panose="020B0604020202020204" pitchFamily="34" charset="0"/>
                          <a:cs typeface="Arial" panose="020B0604020202020204" pitchFamily="34" charset="0"/>
                        </a:rPr>
                        <a:t>Alpine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90k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Rural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4519049"/>
                  </a:ext>
                </a:extLst>
              </a:tr>
            </a:tbl>
          </a:graphicData>
        </a:graphic>
      </p:graphicFrame>
      <p:graphicFrame>
        <p:nvGraphicFramePr>
          <p:cNvPr id="16" name="Table 9">
            <a:extLst>
              <a:ext uri="{FF2B5EF4-FFF2-40B4-BE49-F238E27FC236}">
                <a16:creationId xmlns:a16="http://schemas.microsoft.com/office/drawing/2014/main" id="{EE54C426-4B18-619C-064A-C43B91DBC626}"/>
              </a:ext>
            </a:extLst>
          </p:cNvPr>
          <p:cNvGraphicFramePr>
            <a:graphicFrameLocks noGrp="1"/>
          </p:cNvGraphicFramePr>
          <p:nvPr>
            <p:extLst>
              <p:ext uri="{D42A27DB-BD31-4B8C-83A1-F6EECF244321}">
                <p14:modId xmlns:p14="http://schemas.microsoft.com/office/powerpoint/2010/main" val="2615414678"/>
              </p:ext>
            </p:extLst>
          </p:nvPr>
        </p:nvGraphicFramePr>
        <p:xfrm>
          <a:off x="7238410" y="4079957"/>
          <a:ext cx="4568370" cy="1928340"/>
        </p:xfrm>
        <a:graphic>
          <a:graphicData uri="http://schemas.openxmlformats.org/drawingml/2006/table">
            <a:tbl>
              <a:tblPr firstRow="1" bandRow="1">
                <a:tableStyleId>{5FD0F851-EC5A-4D38-B0AD-8093EC10F338}</a:tableStyleId>
              </a:tblPr>
              <a:tblGrid>
                <a:gridCol w="1522790">
                  <a:extLst>
                    <a:ext uri="{9D8B030D-6E8A-4147-A177-3AD203B41FA5}">
                      <a16:colId xmlns:a16="http://schemas.microsoft.com/office/drawing/2014/main" val="2988894294"/>
                    </a:ext>
                  </a:extLst>
                </a:gridCol>
                <a:gridCol w="1522790">
                  <a:extLst>
                    <a:ext uri="{9D8B030D-6E8A-4147-A177-3AD203B41FA5}">
                      <a16:colId xmlns:a16="http://schemas.microsoft.com/office/drawing/2014/main" val="649553130"/>
                    </a:ext>
                  </a:extLst>
                </a:gridCol>
                <a:gridCol w="1522790">
                  <a:extLst>
                    <a:ext uri="{9D8B030D-6E8A-4147-A177-3AD203B41FA5}">
                      <a16:colId xmlns:a16="http://schemas.microsoft.com/office/drawing/2014/main" val="448928545"/>
                    </a:ext>
                  </a:extLst>
                </a:gridCol>
              </a:tblGrid>
              <a:tr h="321390">
                <a:tc>
                  <a:txBody>
                    <a:bodyPr/>
                    <a:lstStyle/>
                    <a:p>
                      <a:pPr algn="ctr"/>
                      <a:r>
                        <a:rPr lang="en-SG" sz="1400" dirty="0">
                          <a:latin typeface="Arial" panose="020B0604020202020204" pitchFamily="34" charset="0"/>
                          <a:cs typeface="Arial" panose="020B0604020202020204" pitchFamily="34" charset="0"/>
                        </a:rPr>
                        <a:t>County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SG" sz="1400" dirty="0">
                          <a:latin typeface="Arial" panose="020B0604020202020204" pitchFamily="34" charset="0"/>
                          <a:cs typeface="Arial" panose="020B0604020202020204" pitchFamily="34" charset="0"/>
                        </a:rPr>
                        <a:t>GDP/Cap (USD)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SG" sz="1400" dirty="0">
                          <a:latin typeface="Arial" panose="020B0604020202020204" pitchFamily="34" charset="0"/>
                          <a:cs typeface="Arial" panose="020B0604020202020204" pitchFamily="34" charset="0"/>
                        </a:rPr>
                        <a:t>Caucus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84091688"/>
                  </a:ext>
                </a:extLst>
              </a:tr>
              <a:tr h="321390">
                <a:tc>
                  <a:txBody>
                    <a:bodyPr/>
                    <a:lstStyle/>
                    <a:p>
                      <a:pPr algn="ctr"/>
                      <a:r>
                        <a:rPr lang="en-SG" sz="1400" dirty="0" err="1">
                          <a:latin typeface="Arial" panose="020B0604020202020204" pitchFamily="34" charset="0"/>
                          <a:cs typeface="Arial" panose="020B0604020202020204" pitchFamily="34" charset="0"/>
                        </a:rPr>
                        <a:t>Tehama</a:t>
                      </a:r>
                      <a:endParaRPr lang="en-SG"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31k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Rural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3310697"/>
                  </a:ext>
                </a:extLst>
              </a:tr>
              <a:tr h="321390">
                <a:tc>
                  <a:txBody>
                    <a:bodyPr/>
                    <a:lstStyle/>
                    <a:p>
                      <a:pPr algn="ctr"/>
                      <a:r>
                        <a:rPr lang="en-SG" sz="1400" dirty="0">
                          <a:latin typeface="Arial" panose="020B0604020202020204" pitchFamily="34" charset="0"/>
                          <a:cs typeface="Arial" panose="020B0604020202020204" pitchFamily="34" charset="0"/>
                        </a:rPr>
                        <a:t>Lake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29k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Rural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8915635"/>
                  </a:ext>
                </a:extLst>
              </a:tr>
              <a:tr h="321390">
                <a:tc>
                  <a:txBody>
                    <a:bodyPr/>
                    <a:lstStyle/>
                    <a:p>
                      <a:pPr algn="ctr"/>
                      <a:r>
                        <a:rPr lang="en-SG" sz="1400" dirty="0">
                          <a:latin typeface="Arial" panose="020B0604020202020204" pitchFamily="34" charset="0"/>
                          <a:cs typeface="Arial" panose="020B0604020202020204" pitchFamily="34" charset="0"/>
                        </a:rPr>
                        <a:t>Sierra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27k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Rural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0183901"/>
                  </a:ext>
                </a:extLst>
              </a:tr>
              <a:tr h="321390">
                <a:tc>
                  <a:txBody>
                    <a:bodyPr/>
                    <a:lstStyle/>
                    <a:p>
                      <a:pPr algn="ctr"/>
                      <a:r>
                        <a:rPr lang="en-SG" sz="1400" dirty="0">
                          <a:latin typeface="Arial" panose="020B0604020202020204" pitchFamily="34" charset="0"/>
                          <a:cs typeface="Arial" panose="020B0604020202020204" pitchFamily="34" charset="0"/>
                        </a:rPr>
                        <a:t>Trinity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26k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Rural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2758777"/>
                  </a:ext>
                </a:extLst>
              </a:tr>
              <a:tr h="321390">
                <a:tc>
                  <a:txBody>
                    <a:bodyPr/>
                    <a:lstStyle/>
                    <a:p>
                      <a:pPr algn="ctr"/>
                      <a:r>
                        <a:rPr lang="en-SG" sz="1400" dirty="0">
                          <a:latin typeface="Arial" panose="020B0604020202020204" pitchFamily="34" charset="0"/>
                          <a:cs typeface="Arial" panose="020B0604020202020204" pitchFamily="34" charset="0"/>
                        </a:rPr>
                        <a:t>Del Norte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26k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latin typeface="Arial" panose="020B0604020202020204" pitchFamily="34" charset="0"/>
                          <a:cs typeface="Arial" panose="020B0604020202020204" pitchFamily="34" charset="0"/>
                        </a:rPr>
                        <a:t>Rural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4519049"/>
                  </a:ext>
                </a:extLst>
              </a:tr>
            </a:tbl>
          </a:graphicData>
        </a:graphic>
      </p:graphicFrame>
      <p:sp>
        <p:nvSpPr>
          <p:cNvPr id="12" name="TextBox 11">
            <a:extLst>
              <a:ext uri="{FF2B5EF4-FFF2-40B4-BE49-F238E27FC236}">
                <a16:creationId xmlns:a16="http://schemas.microsoft.com/office/drawing/2014/main" id="{1715221F-495B-BE33-CD90-C6F3EFD00D74}"/>
              </a:ext>
            </a:extLst>
          </p:cNvPr>
          <p:cNvSpPr txBox="1"/>
          <p:nvPr/>
        </p:nvSpPr>
        <p:spPr>
          <a:xfrm>
            <a:off x="7238409" y="979714"/>
            <a:ext cx="3466536" cy="307777"/>
          </a:xfrm>
          <a:prstGeom prst="rect">
            <a:avLst/>
          </a:prstGeom>
          <a:noFill/>
        </p:spPr>
        <p:txBody>
          <a:bodyPr wrap="square" rtlCol="0">
            <a:spAutoFit/>
          </a:bodyPr>
          <a:lstStyle/>
          <a:p>
            <a:r>
              <a:rPr lang="en-SG" sz="1400" b="1" dirty="0">
                <a:latin typeface="Arial" panose="020B0604020202020204" pitchFamily="34" charset="0"/>
                <a:cs typeface="Arial" panose="020B0604020202020204" pitchFamily="34" charset="0"/>
              </a:rPr>
              <a:t>Counties with Highest GDP per Capita</a:t>
            </a:r>
          </a:p>
        </p:txBody>
      </p:sp>
      <p:sp>
        <p:nvSpPr>
          <p:cNvPr id="17" name="TextBox 16">
            <a:extLst>
              <a:ext uri="{FF2B5EF4-FFF2-40B4-BE49-F238E27FC236}">
                <a16:creationId xmlns:a16="http://schemas.microsoft.com/office/drawing/2014/main" id="{7BDAB966-9D3D-5CE7-EE5F-BA17AEDCC337}"/>
              </a:ext>
            </a:extLst>
          </p:cNvPr>
          <p:cNvSpPr txBox="1"/>
          <p:nvPr/>
        </p:nvSpPr>
        <p:spPr>
          <a:xfrm>
            <a:off x="7202643" y="3674684"/>
            <a:ext cx="3650084" cy="307777"/>
          </a:xfrm>
          <a:prstGeom prst="rect">
            <a:avLst/>
          </a:prstGeom>
          <a:noFill/>
        </p:spPr>
        <p:txBody>
          <a:bodyPr wrap="square" rtlCol="0">
            <a:spAutoFit/>
          </a:bodyPr>
          <a:lstStyle/>
          <a:p>
            <a:r>
              <a:rPr lang="en-SG" sz="1400" b="1" dirty="0">
                <a:latin typeface="Arial" panose="020B0604020202020204" pitchFamily="34" charset="0"/>
                <a:cs typeface="Arial" panose="020B0604020202020204" pitchFamily="34" charset="0"/>
              </a:rPr>
              <a:t>Counties with Lowest GDP per Capita</a:t>
            </a:r>
          </a:p>
        </p:txBody>
      </p:sp>
      <p:grpSp>
        <p:nvGrpSpPr>
          <p:cNvPr id="10" name="Group 9">
            <a:extLst>
              <a:ext uri="{FF2B5EF4-FFF2-40B4-BE49-F238E27FC236}">
                <a16:creationId xmlns:a16="http://schemas.microsoft.com/office/drawing/2014/main" id="{DDFEEABF-3BDC-1E56-0A1B-EF44A30E2795}"/>
              </a:ext>
            </a:extLst>
          </p:cNvPr>
          <p:cNvGrpSpPr/>
          <p:nvPr/>
        </p:nvGrpSpPr>
        <p:grpSpPr>
          <a:xfrm>
            <a:off x="4038600" y="1386484"/>
            <a:ext cx="1834836" cy="1056772"/>
            <a:chOff x="4038600" y="1386484"/>
            <a:chExt cx="1834836" cy="1056772"/>
          </a:xfrm>
        </p:grpSpPr>
        <p:pic>
          <p:nvPicPr>
            <p:cNvPr id="8" name="Picture 4">
              <a:extLst>
                <a:ext uri="{FF2B5EF4-FFF2-40B4-BE49-F238E27FC236}">
                  <a16:creationId xmlns:a16="http://schemas.microsoft.com/office/drawing/2014/main" id="{E1648061-6B4E-3EE8-F12D-C184B71A32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386484"/>
              <a:ext cx="1834836" cy="105677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A442344-3B1F-1FCB-7047-49C716D92475}"/>
                </a:ext>
              </a:extLst>
            </p:cNvPr>
            <p:cNvSpPr/>
            <p:nvPr/>
          </p:nvSpPr>
          <p:spPr>
            <a:xfrm>
              <a:off x="4294909" y="1754910"/>
              <a:ext cx="665018" cy="138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latin typeface="Arial" panose="020B0604020202020204" pitchFamily="34" charset="0"/>
                  <a:cs typeface="Arial" panose="020B0604020202020204" pitchFamily="34" charset="0"/>
                </a:rPr>
                <a:t>Rural</a:t>
              </a:r>
            </a:p>
          </p:txBody>
        </p:sp>
        <p:sp>
          <p:nvSpPr>
            <p:cNvPr id="14" name="Rectangle 13">
              <a:extLst>
                <a:ext uri="{FF2B5EF4-FFF2-40B4-BE49-F238E27FC236}">
                  <a16:creationId xmlns:a16="http://schemas.microsoft.com/office/drawing/2014/main" id="{E7B410D6-3F25-F6B8-0EEA-5B96BDA99D76}"/>
                </a:ext>
              </a:extLst>
            </p:cNvPr>
            <p:cNvSpPr/>
            <p:nvPr/>
          </p:nvSpPr>
          <p:spPr>
            <a:xfrm>
              <a:off x="4294909" y="1998910"/>
              <a:ext cx="1062182" cy="138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latin typeface="Arial" panose="020B0604020202020204" pitchFamily="34" charset="0"/>
                  <a:cs typeface="Arial" panose="020B0604020202020204" pitchFamily="34" charset="0"/>
                </a:rPr>
                <a:t>Suburban</a:t>
              </a:r>
            </a:p>
          </p:txBody>
        </p:sp>
        <p:sp>
          <p:nvSpPr>
            <p:cNvPr id="15" name="Rectangle 14">
              <a:extLst>
                <a:ext uri="{FF2B5EF4-FFF2-40B4-BE49-F238E27FC236}">
                  <a16:creationId xmlns:a16="http://schemas.microsoft.com/office/drawing/2014/main" id="{D8F98DE2-6098-913A-F026-E4C8BB26B4EB}"/>
                </a:ext>
              </a:extLst>
            </p:cNvPr>
            <p:cNvSpPr/>
            <p:nvPr/>
          </p:nvSpPr>
          <p:spPr>
            <a:xfrm>
              <a:off x="4294908" y="2229557"/>
              <a:ext cx="1182255" cy="138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latin typeface="Arial" panose="020B0604020202020204" pitchFamily="34" charset="0"/>
                  <a:cs typeface="Arial" panose="020B0604020202020204" pitchFamily="34" charset="0"/>
                </a:rPr>
                <a:t>Urban</a:t>
              </a:r>
            </a:p>
          </p:txBody>
        </p:sp>
        <p:sp>
          <p:nvSpPr>
            <p:cNvPr id="20" name="Rectangle 19">
              <a:extLst>
                <a:ext uri="{FF2B5EF4-FFF2-40B4-BE49-F238E27FC236}">
                  <a16:creationId xmlns:a16="http://schemas.microsoft.com/office/drawing/2014/main" id="{C5243240-E4AE-5CBB-0EE8-E4E2F2395295}"/>
                </a:ext>
              </a:extLst>
            </p:cNvPr>
            <p:cNvSpPr/>
            <p:nvPr/>
          </p:nvSpPr>
          <p:spPr>
            <a:xfrm>
              <a:off x="4115182" y="1461979"/>
              <a:ext cx="983074" cy="13854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latin typeface="Arial" panose="020B0604020202020204" pitchFamily="34" charset="0"/>
                  <a:cs typeface="Arial" panose="020B0604020202020204" pitchFamily="34" charset="0"/>
                </a:rPr>
                <a:t>Caucuses</a:t>
              </a:r>
            </a:p>
          </p:txBody>
        </p:sp>
      </p:grpSp>
      <p:sp>
        <p:nvSpPr>
          <p:cNvPr id="22" name="Rectangle 21">
            <a:extLst>
              <a:ext uri="{FF2B5EF4-FFF2-40B4-BE49-F238E27FC236}">
                <a16:creationId xmlns:a16="http://schemas.microsoft.com/office/drawing/2014/main" id="{D63AAA05-FEC7-775C-1113-8E7C8600B32C}"/>
              </a:ext>
            </a:extLst>
          </p:cNvPr>
          <p:cNvSpPr/>
          <p:nvPr/>
        </p:nvSpPr>
        <p:spPr>
          <a:xfrm>
            <a:off x="1350418" y="145166"/>
            <a:ext cx="1681708"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latin typeface="Arial" panose="020B0604020202020204" pitchFamily="34" charset="0"/>
                <a:cs typeface="Arial" panose="020B0604020202020204" pitchFamily="34" charset="0"/>
              </a:rPr>
              <a:t>GDP per Capita in California Counties</a:t>
            </a:r>
          </a:p>
        </p:txBody>
      </p:sp>
    </p:spTree>
    <p:extLst>
      <p:ext uri="{BB962C8B-B14F-4D97-AF65-F5344CB8AC3E}">
        <p14:creationId xmlns:p14="http://schemas.microsoft.com/office/powerpoint/2010/main" val="339884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A8A32B-1343-A9E5-D179-494F2BF655E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CCFE14CD-60FC-B400-63C2-2EC9FF71D0D0}"/>
              </a:ext>
            </a:extLst>
          </p:cNvPr>
          <p:cNvSpPr>
            <a:spLocks noGrp="1"/>
          </p:cNvSpPr>
          <p:nvPr>
            <p:ph type="ftr" sz="quarter" idx="11"/>
          </p:nvPr>
        </p:nvSpPr>
        <p:spPr/>
        <p:txBody>
          <a:bodyPr/>
          <a:lstStyle/>
          <a:p>
            <a:r>
              <a:rPr lang="en-US" dirty="0"/>
              <a:t>DSIF5 PRESENTATION TITLE</a:t>
            </a:r>
          </a:p>
        </p:txBody>
      </p:sp>
      <p:sp>
        <p:nvSpPr>
          <p:cNvPr id="6" name="Slide Number Placeholder 5">
            <a:extLst>
              <a:ext uri="{FF2B5EF4-FFF2-40B4-BE49-F238E27FC236}">
                <a16:creationId xmlns:a16="http://schemas.microsoft.com/office/drawing/2014/main" id="{38B740D0-0DD5-F3DA-8687-0CA4644A9BAC}"/>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3" name="Text Placeholder 2">
            <a:extLst>
              <a:ext uri="{FF2B5EF4-FFF2-40B4-BE49-F238E27FC236}">
                <a16:creationId xmlns:a16="http://schemas.microsoft.com/office/drawing/2014/main" id="{2269B44C-9C45-3AE6-711E-B06C23E41064}"/>
              </a:ext>
            </a:extLst>
          </p:cNvPr>
          <p:cNvSpPr>
            <a:spLocks noGrp="1"/>
          </p:cNvSpPr>
          <p:nvPr>
            <p:ph type="body" idx="4294967295"/>
          </p:nvPr>
        </p:nvSpPr>
        <p:spPr>
          <a:xfrm>
            <a:off x="754375" y="5159653"/>
            <a:ext cx="10455383" cy="1196697"/>
          </a:xfrm>
          <a:noFill/>
        </p:spPr>
        <p:style>
          <a:lnRef idx="2">
            <a:schemeClr val="accent1"/>
          </a:lnRef>
          <a:fillRef idx="1">
            <a:schemeClr val="lt1"/>
          </a:fillRef>
          <a:effectRef idx="0">
            <a:schemeClr val="accent1"/>
          </a:effectRef>
          <a:fontRef idx="minor">
            <a:schemeClr val="dk1"/>
          </a:fontRef>
        </p:style>
        <p:txBody>
          <a:bodyPr>
            <a:normAutofit/>
          </a:bodyPr>
          <a:lstStyle/>
          <a:p>
            <a:pPr marL="285750" indent="-285750" rtl="0" fontAlgn="base">
              <a:spcBef>
                <a:spcPts val="600"/>
              </a:spcBef>
              <a:spcAft>
                <a:spcPts val="0"/>
              </a:spcAft>
              <a:buFont typeface="Wingdings" panose="05000000000000000000" pitchFamily="2" charset="2"/>
              <a:buChar char="Ø"/>
            </a:pPr>
            <a:r>
              <a:rPr lang="en-US" sz="1400" i="0" u="none" strike="noStrike" dirty="0">
                <a:solidFill>
                  <a:srgbClr val="000000"/>
                </a:solidFill>
                <a:effectLst/>
                <a:latin typeface="Arial" panose="020B0604020202020204" pitchFamily="34" charset="0"/>
              </a:rPr>
              <a:t>Overall participation in SAT &gt; ACT by 42.86%</a:t>
            </a:r>
          </a:p>
          <a:p>
            <a:pPr marL="285750" indent="-285750" rtl="0" fontAlgn="base">
              <a:spcBef>
                <a:spcPts val="600"/>
              </a:spcBef>
              <a:spcAft>
                <a:spcPts val="0"/>
              </a:spcAft>
              <a:buFont typeface="Wingdings" panose="05000000000000000000" pitchFamily="2" charset="2"/>
              <a:buChar char="Ø"/>
            </a:pPr>
            <a:r>
              <a:rPr lang="en-US" sz="1400" i="0" u="none" strike="noStrike" dirty="0">
                <a:solidFill>
                  <a:srgbClr val="000000"/>
                </a:solidFill>
                <a:effectLst/>
                <a:latin typeface="Arial" panose="020B0604020202020204" pitchFamily="34" charset="0"/>
              </a:rPr>
              <a:t>Positive participation trend versus GDP per </a:t>
            </a:r>
            <a:r>
              <a:rPr lang="en-US" sz="1400" dirty="0">
                <a:solidFill>
                  <a:srgbClr val="000000"/>
                </a:solidFill>
                <a:latin typeface="Arial" panose="020B0604020202020204" pitchFamily="34" charset="0"/>
              </a:rPr>
              <a:t>capita </a:t>
            </a:r>
            <a:r>
              <a:rPr lang="en-US" sz="1400" i="0" u="none" strike="noStrike" dirty="0">
                <a:solidFill>
                  <a:srgbClr val="000000"/>
                </a:solidFill>
                <a:effectLst/>
                <a:latin typeface="Arial" panose="020B0604020202020204" pitchFamily="34" charset="0"/>
              </a:rPr>
              <a:t>for Urban and Suburban counties</a:t>
            </a:r>
          </a:p>
          <a:p>
            <a:pPr marL="285750" indent="-285750" rtl="0" fontAlgn="base">
              <a:spcBef>
                <a:spcPts val="600"/>
              </a:spcBef>
              <a:spcAft>
                <a:spcPts val="0"/>
              </a:spcAft>
              <a:buFont typeface="Wingdings" panose="05000000000000000000" pitchFamily="2" charset="2"/>
              <a:buChar char="Ø"/>
            </a:pPr>
            <a:r>
              <a:rPr lang="en-US" sz="1400" dirty="0">
                <a:solidFill>
                  <a:srgbClr val="000000"/>
                </a:solidFill>
                <a:latin typeface="Arial" panose="020B0604020202020204" pitchFamily="34" charset="0"/>
              </a:rPr>
              <a:t>Rural counties shows different trend</a:t>
            </a:r>
            <a:endParaRPr lang="en-US" sz="1400" i="0" u="none" strike="noStrike" dirty="0">
              <a:solidFill>
                <a:srgbClr val="000000"/>
              </a:solidFill>
              <a:effectLst/>
              <a:latin typeface="Arial" panose="020B0604020202020204" pitchFamily="34" charset="0"/>
            </a:endParaRPr>
          </a:p>
          <a:p>
            <a:pPr marL="285750" indent="-285750" rtl="0" fontAlgn="base">
              <a:spcBef>
                <a:spcPts val="600"/>
              </a:spcBef>
              <a:spcAft>
                <a:spcPts val="0"/>
              </a:spcAft>
              <a:buFont typeface="Wingdings" panose="05000000000000000000" pitchFamily="2" charset="2"/>
              <a:buChar char="Ø"/>
            </a:pPr>
            <a:r>
              <a:rPr lang="en-US" sz="1400" i="0" u="none" strike="noStrike" dirty="0">
                <a:solidFill>
                  <a:srgbClr val="000000"/>
                </a:solidFill>
                <a:effectLst/>
                <a:latin typeface="Arial" panose="020B0604020202020204" pitchFamily="34" charset="0"/>
              </a:rPr>
              <a:t>Urban &gt; Suburban &gt; Rural</a:t>
            </a:r>
          </a:p>
        </p:txBody>
      </p:sp>
      <p:pic>
        <p:nvPicPr>
          <p:cNvPr id="5122" name="Picture 2">
            <a:extLst>
              <a:ext uri="{FF2B5EF4-FFF2-40B4-BE49-F238E27FC236}">
                <a16:creationId xmlns:a16="http://schemas.microsoft.com/office/drawing/2014/main" id="{0145A67A-F6E3-820C-0DC0-823F6F1C5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75" y="1175867"/>
            <a:ext cx="4886325" cy="3858457"/>
          </a:xfrm>
          <a:prstGeom prst="rect">
            <a:avLst/>
          </a:prstGeom>
          <a:ln>
            <a:solidFill>
              <a:schemeClr val="tx1"/>
            </a:solidFill>
          </a:ln>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425EAC6-E230-C2FC-5134-20F7661E6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434" y="1175867"/>
            <a:ext cx="4886325" cy="3858457"/>
          </a:xfrm>
          <a:prstGeom prst="rect">
            <a:avLst/>
          </a:prstGeom>
          <a:ln>
            <a:solidFill>
              <a:schemeClr val="tx1"/>
            </a:solidFill>
          </a:ln>
          <a:effectLst/>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F84C7E73-C6CE-9512-86A3-4B26716CAC88}"/>
              </a:ext>
            </a:extLst>
          </p:cNvPr>
          <p:cNvSpPr/>
          <p:nvPr/>
        </p:nvSpPr>
        <p:spPr>
          <a:xfrm>
            <a:off x="4639416" y="1488958"/>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 0.49</a:t>
            </a:r>
          </a:p>
        </p:txBody>
      </p:sp>
      <p:sp>
        <p:nvSpPr>
          <p:cNvPr id="18" name="Rectangle: Rounded Corners 17">
            <a:extLst>
              <a:ext uri="{FF2B5EF4-FFF2-40B4-BE49-F238E27FC236}">
                <a16:creationId xmlns:a16="http://schemas.microsoft.com/office/drawing/2014/main" id="{7F3F9124-E687-2029-45F2-25C1DDAB8EB9}"/>
              </a:ext>
            </a:extLst>
          </p:cNvPr>
          <p:cNvSpPr/>
          <p:nvPr/>
        </p:nvSpPr>
        <p:spPr>
          <a:xfrm>
            <a:off x="10208475" y="1488958"/>
            <a:ext cx="1001284" cy="461242"/>
          </a:xfrm>
          <a:prstGeom prst="round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 0.57</a:t>
            </a:r>
          </a:p>
        </p:txBody>
      </p:sp>
      <p:sp>
        <p:nvSpPr>
          <p:cNvPr id="19" name="Rectangle: Rounded Corners 18">
            <a:extLst>
              <a:ext uri="{FF2B5EF4-FFF2-40B4-BE49-F238E27FC236}">
                <a16:creationId xmlns:a16="http://schemas.microsoft.com/office/drawing/2014/main" id="{F9AA3FB2-7F1E-8C1A-5E57-4D25F18D598D}"/>
              </a:ext>
            </a:extLst>
          </p:cNvPr>
          <p:cNvSpPr/>
          <p:nvPr/>
        </p:nvSpPr>
        <p:spPr>
          <a:xfrm>
            <a:off x="1856791"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ACT Participation</a:t>
            </a:r>
          </a:p>
        </p:txBody>
      </p:sp>
      <p:sp>
        <p:nvSpPr>
          <p:cNvPr id="20" name="Rectangle: Rounded Corners 19">
            <a:extLst>
              <a:ext uri="{FF2B5EF4-FFF2-40B4-BE49-F238E27FC236}">
                <a16:creationId xmlns:a16="http://schemas.microsoft.com/office/drawing/2014/main" id="{EE837CB4-E8F2-A6CE-7A7A-820C5D5EDFC9}"/>
              </a:ext>
            </a:extLst>
          </p:cNvPr>
          <p:cNvSpPr/>
          <p:nvPr/>
        </p:nvSpPr>
        <p:spPr>
          <a:xfrm>
            <a:off x="7390214" y="746557"/>
            <a:ext cx="2827176" cy="323968"/>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rial" panose="020B0604020202020204" pitchFamily="34" charset="0"/>
                <a:cs typeface="Arial" panose="020B0604020202020204" pitchFamily="34" charset="0"/>
              </a:rPr>
              <a:t>SAT Participation</a:t>
            </a:r>
          </a:p>
        </p:txBody>
      </p:sp>
      <p:sp>
        <p:nvSpPr>
          <p:cNvPr id="14" name="TextBox 13">
            <a:extLst>
              <a:ext uri="{FF2B5EF4-FFF2-40B4-BE49-F238E27FC236}">
                <a16:creationId xmlns:a16="http://schemas.microsoft.com/office/drawing/2014/main" id="{59FB5B72-87CD-B485-5A2C-98EAF39806D5}"/>
              </a:ext>
            </a:extLst>
          </p:cNvPr>
          <p:cNvSpPr txBox="1"/>
          <p:nvPr/>
        </p:nvSpPr>
        <p:spPr>
          <a:xfrm>
            <a:off x="317500" y="266700"/>
            <a:ext cx="7772400" cy="400110"/>
          </a:xfrm>
          <a:prstGeom prst="rect">
            <a:avLst/>
          </a:prstGeom>
          <a:noFill/>
        </p:spPr>
        <p:txBody>
          <a:bodyPr wrap="square" rtlCol="0">
            <a:spAutoFit/>
          </a:bodyPr>
          <a:lstStyle/>
          <a:p>
            <a:r>
              <a:rPr lang="en-US" sz="2000" b="1" i="0" dirty="0">
                <a:solidFill>
                  <a:srgbClr val="1D1C1D"/>
                </a:solidFill>
                <a:effectLst/>
                <a:latin typeface="Arial" panose="020B0604020202020204" pitchFamily="34" charset="0"/>
                <a:cs typeface="Arial" panose="020B0604020202020204" pitchFamily="34" charset="0"/>
              </a:rPr>
              <a:t>GDP per Capita as a factor for Test participation rates</a:t>
            </a:r>
            <a:endParaRPr lang="en-SG"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06863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701</TotalTime>
  <Words>1796</Words>
  <Application>Microsoft Office PowerPoint</Application>
  <PresentationFormat>Widescreen</PresentationFormat>
  <Paragraphs>346</Paragraphs>
  <Slides>28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Helvetica Neue</vt:lpstr>
      <vt:lpstr>Arial</vt:lpstr>
      <vt:lpstr>Calibri</vt:lpstr>
      <vt:lpstr>Courier New</vt:lpstr>
      <vt:lpstr>Tenorite</vt:lpstr>
      <vt:lpstr>Wingdings</vt:lpstr>
      <vt:lpstr>Office Theme</vt:lpstr>
      <vt:lpstr>Project 1 Standardized Test Analysis </vt:lpstr>
      <vt:lpstr>Problem Statement</vt:lpstr>
      <vt:lpstr>Contents</vt:lpstr>
      <vt:lpstr>Correlation of various factors to test participation rates </vt:lpstr>
      <vt:lpstr>PowerPoint Presentation</vt:lpstr>
      <vt:lpstr>PowerPoint Presentation</vt:lpstr>
      <vt:lpstr>Factor 1: GDP per capita </vt:lpstr>
      <vt:lpstr>PowerPoint Presentation</vt:lpstr>
      <vt:lpstr>PowerPoint Presentation</vt:lpstr>
      <vt:lpstr>Factor 2: HOUSEHOLD INCOME</vt:lpstr>
      <vt:lpstr>PowerPoint Presentation</vt:lpstr>
      <vt:lpstr>Factor 3: POVERTY</vt:lpstr>
      <vt:lpstr>PowerPoint Presentation</vt:lpstr>
      <vt:lpstr>PowerPoint Presentation</vt:lpstr>
      <vt:lpstr>PowerPoint Presentation</vt:lpstr>
      <vt:lpstr>Factor 4: EDUCATION EXPENDITURE PER CAPITA</vt:lpstr>
      <vt:lpstr>PowerPoint Presentation</vt:lpstr>
      <vt:lpstr>PowerPoint Presentation</vt:lpstr>
      <vt:lpstr>Factor 5: CRIME RATE</vt:lpstr>
      <vt:lpstr>PowerPoint Presentation</vt:lpstr>
      <vt:lpstr>Factor 6: UNEMPLOYMENT RATE</vt:lpstr>
      <vt:lpstr>PowerPoint Presentation</vt:lpstr>
      <vt:lpstr>PowerPoint Presentation</vt:lpstr>
      <vt:lpstr>PowerPoint Presentation</vt:lpstr>
      <vt:lpstr>Summary of all factors &amp; Recommendations</vt:lpstr>
      <vt:lpstr>PowerPoint Presentation</vt:lpstr>
      <vt:lpstr>Recommendations to increase test participation rates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Standardized Test Analysis</dc:title>
  <dc:creator>Pan Kah Fei</dc:creator>
  <cp:lastModifiedBy>Summit Power</cp:lastModifiedBy>
  <cp:revision>27</cp:revision>
  <dcterms:created xsi:type="dcterms:W3CDTF">2022-06-01T12:56:47Z</dcterms:created>
  <dcterms:modified xsi:type="dcterms:W3CDTF">2022-06-04T03:31:26Z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