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55a8ba0f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55a8ba0f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48e1111a7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48e1111a7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55a8ba0f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55a8ba0f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55a8ba0f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55a8ba0f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55a8ba0f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55a8ba0f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55a8ba0f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f55a8ba0f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48e1111a7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48e1111a7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48e1111a7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48e1111a7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48e1111a7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48e1111a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55a8ba0f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f55a8ba0f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48e1111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48e1111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48e1111a7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48e1111a7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48e1111a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48e1111a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6de4c59ee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6de4c59ee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6de4c59ee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6de4c59ee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8a9e238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8a9e238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e4c59ee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6de4c59ee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55a8ba0f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55a8ba0f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55a8ba0f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55a8ba0f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VR avec Unity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729625" y="4622725"/>
            <a:ext cx="599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Formation dispensée par Gilbert DEMORGNY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Exemple Projet XR interaction toolkit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fr" sz="2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Tester le fonctionnement de la scène d’exemple</a:t>
            </a:r>
            <a:endParaRPr sz="2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200"/>
              <a:buFont typeface="Roboto"/>
              <a:buChar char="●"/>
            </a:pPr>
            <a:r>
              <a:rPr lang="fr" sz="2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Trouver et expliquer les fonctionnements suivants :</a:t>
            </a:r>
            <a:endParaRPr sz="2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200"/>
              <a:buFont typeface="Roboto"/>
              <a:buChar char="○"/>
            </a:pPr>
            <a:r>
              <a:rPr lang="fr" sz="2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Téléportation</a:t>
            </a:r>
            <a:endParaRPr sz="2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200"/>
              <a:buFont typeface="Roboto"/>
              <a:buChar char="○"/>
            </a:pPr>
            <a:r>
              <a:rPr lang="fr" sz="2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Grab</a:t>
            </a:r>
            <a:endParaRPr sz="2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200"/>
              <a:buFont typeface="Roboto"/>
              <a:buChar char="○"/>
            </a:pPr>
            <a:r>
              <a:rPr lang="fr" sz="2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Snap</a:t>
            </a:r>
            <a:endParaRPr sz="2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2"/>
          <p:cNvSpPr txBox="1"/>
          <p:nvPr>
            <p:ph type="title"/>
          </p:nvPr>
        </p:nvSpPr>
        <p:spPr>
          <a:xfrm>
            <a:off x="604575" y="0"/>
            <a:ext cx="7688700" cy="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Le déplacement en RV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Le déplacement en RV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200"/>
              <a:buFont typeface="Roboto"/>
              <a:buChar char="●"/>
            </a:pPr>
            <a:r>
              <a:rPr lang="fr" sz="2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 repérer dans l’espace</a:t>
            </a:r>
            <a:endParaRPr sz="2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200"/>
              <a:buFont typeface="Roboto"/>
              <a:buChar char="●"/>
            </a:pPr>
            <a:r>
              <a:rPr lang="fr" sz="2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 téléportation</a:t>
            </a:r>
            <a:endParaRPr sz="2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200"/>
              <a:buFont typeface="Roboto"/>
              <a:buChar char="●"/>
            </a:pPr>
            <a:r>
              <a:rPr lang="fr" sz="2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Les inputs </a:t>
            </a:r>
            <a:endParaRPr sz="2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fr" sz="2200">
                <a:latin typeface="Roboto"/>
                <a:ea typeface="Roboto"/>
                <a:cs typeface="Roboto"/>
                <a:sym typeface="Roboto"/>
              </a:rPr>
              <a:t>PRATIQUE : Mettre en place la téléportation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3"/>
          <p:cNvSpPr txBox="1"/>
          <p:nvPr>
            <p:ph type="title"/>
          </p:nvPr>
        </p:nvSpPr>
        <p:spPr>
          <a:xfrm>
            <a:off x="604575" y="0"/>
            <a:ext cx="7688700" cy="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Le déplacement en RV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Les inputs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4"/>
          <p:cNvSpPr txBox="1"/>
          <p:nvPr>
            <p:ph type="title"/>
          </p:nvPr>
        </p:nvSpPr>
        <p:spPr>
          <a:xfrm>
            <a:off x="604575" y="0"/>
            <a:ext cx="7688700" cy="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Le déplacement en RV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775" y="1853850"/>
            <a:ext cx="3356188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8863" y="1853850"/>
            <a:ext cx="2848637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2021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PRATIQUE : </a:t>
            </a:r>
            <a:r>
              <a:rPr lang="fr" sz="2400">
                <a:solidFill>
                  <a:srgbClr val="2021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Mise en place de la téléportation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729450" y="1948100"/>
            <a:ext cx="7688700" cy="22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u="sng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Objectif :</a:t>
            </a:r>
            <a:r>
              <a:rPr lang="fr" sz="1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Pouvoir se déplacer dans la pièce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u="sng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Actions prévues :</a:t>
            </a:r>
            <a:endParaRPr sz="1200" u="sng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Choisir son input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Choisir le type de téléportation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Contrôler l’orientation 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5"/>
          <p:cNvSpPr txBox="1"/>
          <p:nvPr>
            <p:ph type="title"/>
          </p:nvPr>
        </p:nvSpPr>
        <p:spPr>
          <a:xfrm>
            <a:off x="604575" y="0"/>
            <a:ext cx="7688700" cy="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Le déplacement en RV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771525" y="4314100"/>
            <a:ext cx="76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>
                <a:latin typeface="Lato"/>
                <a:ea typeface="Lato"/>
                <a:cs typeface="Lato"/>
                <a:sym typeface="Lato"/>
              </a:rPr>
              <a:t>Rendu attendu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: </a:t>
            </a:r>
            <a:r>
              <a:rPr b="1" lang="fr">
                <a:latin typeface="Lato"/>
                <a:ea typeface="Lato"/>
                <a:cs typeface="Lato"/>
                <a:sym typeface="Lato"/>
              </a:rPr>
              <a:t>Téléportation fonctionnelle avec un bouton dans la zone de jeu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400">
                <a:solidFill>
                  <a:srgbClr val="2021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Interagir en RV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200"/>
              <a:buFont typeface="Roboto"/>
              <a:buChar char="●"/>
            </a:pPr>
            <a:r>
              <a:rPr lang="fr" sz="2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Toucher et actionner</a:t>
            </a:r>
            <a:endParaRPr sz="2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fr" sz="2200">
                <a:latin typeface="Roboto"/>
                <a:ea typeface="Roboto"/>
                <a:cs typeface="Roboto"/>
                <a:sym typeface="Roboto"/>
              </a:rPr>
              <a:t>PRATIQUE : </a:t>
            </a:r>
            <a:r>
              <a:rPr lang="fr" sz="2200">
                <a:latin typeface="Roboto"/>
                <a:ea typeface="Roboto"/>
                <a:cs typeface="Roboto"/>
                <a:sym typeface="Roboto"/>
              </a:rPr>
              <a:t>Interrupteur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fr" sz="2200">
                <a:latin typeface="Roboto"/>
                <a:ea typeface="Roboto"/>
                <a:cs typeface="Roboto"/>
                <a:sym typeface="Roboto"/>
              </a:rPr>
              <a:t>PRATIQUE : Porte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fr" sz="2200">
                <a:latin typeface="Roboto"/>
                <a:ea typeface="Roboto"/>
                <a:cs typeface="Roboto"/>
                <a:sym typeface="Roboto"/>
              </a:rPr>
              <a:t>PRATiQUE : Tiroir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6"/>
          <p:cNvSpPr txBox="1"/>
          <p:nvPr>
            <p:ph type="title"/>
          </p:nvPr>
        </p:nvSpPr>
        <p:spPr>
          <a:xfrm>
            <a:off x="604575" y="0"/>
            <a:ext cx="7688700" cy="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Interagir en RV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2021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PRATIQUE :</a:t>
            </a:r>
            <a:r>
              <a:rPr lang="fr" sz="2400">
                <a:solidFill>
                  <a:srgbClr val="2021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Interrupteur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729450" y="1948100"/>
            <a:ext cx="7688700" cy="22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u="sng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Objectif :</a:t>
            </a:r>
            <a:r>
              <a:rPr lang="fr" sz="1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Interrupteur qui permet d’allumer/éteindre la lumière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u="sng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Actions prévues :</a:t>
            </a:r>
            <a:endParaRPr sz="1200" u="sng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Comprendre le système de sélection et d’action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Système visuel d’information sur le hover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Mettre en place ce système sur un interrupteur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Lier les lumières à l’interrupteur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7"/>
          <p:cNvSpPr txBox="1"/>
          <p:nvPr>
            <p:ph type="title"/>
          </p:nvPr>
        </p:nvSpPr>
        <p:spPr>
          <a:xfrm>
            <a:off x="604575" y="0"/>
            <a:ext cx="7688700" cy="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Interagir en RV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7"/>
          <p:cNvSpPr txBox="1"/>
          <p:nvPr/>
        </p:nvSpPr>
        <p:spPr>
          <a:xfrm>
            <a:off x="771525" y="4314100"/>
            <a:ext cx="76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>
                <a:latin typeface="Lato"/>
                <a:ea typeface="Lato"/>
                <a:cs typeface="Lato"/>
                <a:sym typeface="Lato"/>
              </a:rPr>
              <a:t>Rendu attendu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: </a:t>
            </a:r>
            <a:r>
              <a:rPr b="1" lang="fr">
                <a:latin typeface="Lato"/>
                <a:ea typeface="Lato"/>
                <a:cs typeface="Lato"/>
                <a:sym typeface="Lato"/>
              </a:rPr>
              <a:t>Interrupteur fonctionnel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2021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PRATIQUE : Porte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729450" y="1948100"/>
            <a:ext cx="7688700" cy="22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u="sng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Objectif :</a:t>
            </a:r>
            <a:r>
              <a:rPr lang="fr" sz="1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une ou plusieurs porte de placard ouvrables et refermables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u="sng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Actions prévues :</a:t>
            </a:r>
            <a:endParaRPr sz="1200" u="sng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Comprendre le système de grab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Système visuel d’information sur le hover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Mettre en place ce système sur une porte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ATTENTION : pas d’animation prédéterminée, on ouvre comme une vrai porte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8"/>
          <p:cNvSpPr txBox="1"/>
          <p:nvPr>
            <p:ph type="title"/>
          </p:nvPr>
        </p:nvSpPr>
        <p:spPr>
          <a:xfrm>
            <a:off x="604575" y="0"/>
            <a:ext cx="7688700" cy="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Interagir en RV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771525" y="4314100"/>
            <a:ext cx="76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>
                <a:latin typeface="Lato"/>
                <a:ea typeface="Lato"/>
                <a:cs typeface="Lato"/>
                <a:sym typeface="Lato"/>
              </a:rPr>
              <a:t>Rendu attendu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: </a:t>
            </a:r>
            <a:r>
              <a:rPr b="1" lang="fr">
                <a:latin typeface="Lato"/>
                <a:ea typeface="Lato"/>
                <a:cs typeface="Lato"/>
                <a:sym typeface="Lato"/>
              </a:rPr>
              <a:t>Porte de placard fonctionnelle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2021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PRATIQUE : Tiroir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729450" y="1948100"/>
            <a:ext cx="7688700" cy="22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u="sng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Objectif :</a:t>
            </a:r>
            <a:r>
              <a:rPr lang="fr" sz="1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 ou plusieur tiroir ouvrables et refermables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u="sng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Actions prévues :</a:t>
            </a:r>
            <a:endParaRPr sz="1200" u="sng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Comprendre le système de grab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Système visuel d’information sur le hover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Mettre en place ce système sur un tiroir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ATTENTION : pas d’animation prédéterminée, on ouvre comme un vrai tiroir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9"/>
          <p:cNvSpPr txBox="1"/>
          <p:nvPr>
            <p:ph type="title"/>
          </p:nvPr>
        </p:nvSpPr>
        <p:spPr>
          <a:xfrm>
            <a:off x="604575" y="0"/>
            <a:ext cx="7688700" cy="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Interagir en RV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771525" y="4314100"/>
            <a:ext cx="76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>
                <a:latin typeface="Lato"/>
                <a:ea typeface="Lato"/>
                <a:cs typeface="Lato"/>
                <a:sym typeface="Lato"/>
              </a:rPr>
              <a:t>Rendu attendu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: </a:t>
            </a:r>
            <a:r>
              <a:rPr b="1" lang="fr">
                <a:latin typeface="Lato"/>
                <a:ea typeface="Lato"/>
                <a:cs typeface="Lato"/>
                <a:sym typeface="Lato"/>
              </a:rPr>
              <a:t>Tiroir fonctionnel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400">
                <a:solidFill>
                  <a:srgbClr val="2021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Interagir en RV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200"/>
              <a:buFont typeface="Roboto"/>
              <a:buChar char="●"/>
            </a:pPr>
            <a:r>
              <a:rPr lang="fr" sz="2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Prise en main de l’objet</a:t>
            </a:r>
            <a:endParaRPr sz="2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200"/>
              <a:buFont typeface="Roboto"/>
              <a:buChar char="●"/>
            </a:pPr>
            <a:r>
              <a:rPr lang="fr" sz="2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Stick ou Snap</a:t>
            </a:r>
            <a:endParaRPr sz="2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fr" sz="2200">
                <a:latin typeface="Roboto"/>
                <a:ea typeface="Roboto"/>
                <a:cs typeface="Roboto"/>
                <a:sym typeface="Roboto"/>
              </a:rPr>
              <a:t>PRATIQUE : Attraper un élément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fr" sz="2200">
                <a:latin typeface="Roboto"/>
                <a:ea typeface="Roboto"/>
                <a:cs typeface="Roboto"/>
                <a:sym typeface="Roboto"/>
              </a:rPr>
              <a:t>PRATIQUE : Ranger un élément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30"/>
          <p:cNvSpPr txBox="1"/>
          <p:nvPr>
            <p:ph type="title"/>
          </p:nvPr>
        </p:nvSpPr>
        <p:spPr>
          <a:xfrm>
            <a:off x="604575" y="0"/>
            <a:ext cx="7688700" cy="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Interagir en RV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2021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PRATIQUE : Attraper un élément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31"/>
          <p:cNvSpPr txBox="1"/>
          <p:nvPr>
            <p:ph idx="1" type="body"/>
          </p:nvPr>
        </p:nvSpPr>
        <p:spPr>
          <a:xfrm>
            <a:off x="729450" y="1948100"/>
            <a:ext cx="7688700" cy="22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u="sng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Objectif :</a:t>
            </a:r>
            <a:r>
              <a:rPr lang="fr" sz="1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Pouvoir attraper des éléments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u="sng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Actions prévues :</a:t>
            </a:r>
            <a:endParaRPr sz="1200" u="sng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Comprendre le système de Grab pour un objet libre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rgbClr val="2021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Système visuel d’information sur le hover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Définir le comportement de l’objet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Grabber un objet 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Comportement physique de l’objet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31"/>
          <p:cNvSpPr txBox="1"/>
          <p:nvPr>
            <p:ph type="title"/>
          </p:nvPr>
        </p:nvSpPr>
        <p:spPr>
          <a:xfrm>
            <a:off x="604575" y="0"/>
            <a:ext cx="7688700" cy="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Interagir en RV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31"/>
          <p:cNvSpPr txBox="1"/>
          <p:nvPr/>
        </p:nvSpPr>
        <p:spPr>
          <a:xfrm>
            <a:off x="771525" y="4314100"/>
            <a:ext cx="76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>
                <a:latin typeface="Lato"/>
                <a:ea typeface="Lato"/>
                <a:cs typeface="Lato"/>
                <a:sym typeface="Lato"/>
              </a:rPr>
              <a:t>Rendu attendu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: </a:t>
            </a:r>
            <a:r>
              <a:rPr b="1" lang="fr">
                <a:latin typeface="Lato"/>
                <a:ea typeface="Lato"/>
                <a:cs typeface="Lato"/>
                <a:sym typeface="Lato"/>
              </a:rPr>
              <a:t>Attraper des éléments selon le comportement choisi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La Citation du jour 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33850"/>
            <a:ext cx="7869600" cy="24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“Aujourd’hui, la programmation est devenue une course entre le développeur, qui s’efforce de produire de meilleures applications à l’épreuve des imbéciles et l’univers, qui s’efforce de produire de meilleurs imbéciles. Pour l’instant, l’univers a une bonne longueur d’avance”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— Rich Cook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900"/>
              </a:spcBef>
              <a:spcAft>
                <a:spcPts val="300"/>
              </a:spcAft>
              <a:buNone/>
            </a:pPr>
            <a:r>
              <a:t/>
            </a:r>
            <a:endParaRPr sz="1550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 txBox="1"/>
          <p:nvPr>
            <p:ph type="title"/>
          </p:nvPr>
        </p:nvSpPr>
        <p:spPr>
          <a:xfrm>
            <a:off x="604575" y="0"/>
            <a:ext cx="7688700" cy="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AR avec Unity (Final)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2021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PRATIQUE : Ranger un élément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32"/>
          <p:cNvSpPr txBox="1"/>
          <p:nvPr>
            <p:ph idx="1" type="body"/>
          </p:nvPr>
        </p:nvSpPr>
        <p:spPr>
          <a:xfrm>
            <a:off x="729450" y="1948100"/>
            <a:ext cx="7688700" cy="22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u="sng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Objectif :</a:t>
            </a:r>
            <a:r>
              <a:rPr lang="fr" sz="1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Pouvoir attraper des éléments et pouvoir les ranger à leur place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u="sng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Actions prévues :</a:t>
            </a:r>
            <a:endParaRPr sz="1200" u="sng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Comprendre le système de Grab/snap pour un objet libre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rgbClr val="2021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Système visuel d’information sur le hover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Définir le comportement de l’objet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Grabber un objet 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Comportement physique de l’objet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Snap de l’objet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32"/>
          <p:cNvSpPr txBox="1"/>
          <p:nvPr>
            <p:ph type="title"/>
          </p:nvPr>
        </p:nvSpPr>
        <p:spPr>
          <a:xfrm>
            <a:off x="604575" y="0"/>
            <a:ext cx="7688700" cy="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Interagir en RV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32"/>
          <p:cNvSpPr txBox="1"/>
          <p:nvPr/>
        </p:nvSpPr>
        <p:spPr>
          <a:xfrm>
            <a:off x="771525" y="4314100"/>
            <a:ext cx="76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>
                <a:latin typeface="Lato"/>
                <a:ea typeface="Lato"/>
                <a:cs typeface="Lato"/>
                <a:sym typeface="Lato"/>
              </a:rPr>
              <a:t>Rendu attendu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: </a:t>
            </a:r>
            <a:r>
              <a:rPr b="1" lang="fr">
                <a:latin typeface="Lato"/>
                <a:ea typeface="Lato"/>
                <a:cs typeface="Lato"/>
                <a:sym typeface="Lato"/>
              </a:rPr>
              <a:t>Attraper et ranger des éléments 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3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Et pour commencer 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Rappel des épisodes précédents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Et les projets alors 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Et aujourd’hui on fait quoi 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5"/>
          <p:cNvSpPr txBox="1"/>
          <p:nvPr>
            <p:ph type="title"/>
          </p:nvPr>
        </p:nvSpPr>
        <p:spPr>
          <a:xfrm>
            <a:off x="604575" y="0"/>
            <a:ext cx="7688700" cy="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AR avec Unity (Final)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Programme de la journée 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595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AutoNum type="arabicPeriod"/>
            </a:pPr>
            <a:r>
              <a:rPr lang="fr" sz="2200">
                <a:latin typeface="Roboto"/>
                <a:ea typeface="Roboto"/>
                <a:cs typeface="Roboto"/>
                <a:sym typeface="Roboto"/>
              </a:rPr>
              <a:t>La RV : qu’est-ce que c’est ? et ça change quoi ?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AutoNum type="arabicPeriod"/>
            </a:pPr>
            <a:r>
              <a:rPr lang="fr" sz="2200">
                <a:latin typeface="Roboto"/>
                <a:ea typeface="Roboto"/>
                <a:cs typeface="Roboto"/>
                <a:sym typeface="Roboto"/>
              </a:rPr>
              <a:t>Le déplacement en RV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AutoNum type="arabicPeriod"/>
            </a:pPr>
            <a:r>
              <a:rPr lang="fr" sz="2200">
                <a:latin typeface="Roboto"/>
                <a:ea typeface="Roboto"/>
                <a:cs typeface="Roboto"/>
                <a:sym typeface="Roboto"/>
              </a:rPr>
              <a:t>Interagir</a:t>
            </a:r>
            <a:r>
              <a:rPr lang="fr" sz="2200">
                <a:latin typeface="Roboto"/>
                <a:ea typeface="Roboto"/>
                <a:cs typeface="Roboto"/>
                <a:sym typeface="Roboto"/>
              </a:rPr>
              <a:t> en RV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AutoNum type="arabicPeriod"/>
            </a:pPr>
            <a:r>
              <a:rPr lang="fr" sz="2200">
                <a:latin typeface="Roboto"/>
                <a:ea typeface="Roboto"/>
                <a:cs typeface="Roboto"/>
                <a:sym typeface="Roboto"/>
              </a:rPr>
              <a:t>Afficher des informations en RV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AutoNum type="arabicPeriod"/>
            </a:pPr>
            <a:r>
              <a:rPr lang="fr" sz="2200">
                <a:latin typeface="Roboto"/>
                <a:ea typeface="Roboto"/>
                <a:cs typeface="Roboto"/>
                <a:sym typeface="Roboto"/>
              </a:rPr>
              <a:t>Debug en RV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6"/>
          <p:cNvSpPr txBox="1"/>
          <p:nvPr>
            <p:ph type="title"/>
          </p:nvPr>
        </p:nvSpPr>
        <p:spPr>
          <a:xfrm>
            <a:off x="604575" y="0"/>
            <a:ext cx="7688700" cy="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VR avec Unity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5747875" y="1370700"/>
            <a:ext cx="245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latin typeface="Lato"/>
                <a:ea typeface="Lato"/>
                <a:cs typeface="Lato"/>
                <a:sym typeface="Lato"/>
              </a:rPr>
              <a:t>Projet : ChildRoom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La RV : qu’est-ce que c’est ? et ça change quoi ?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Font typeface="Roboto"/>
              <a:buChar char="●"/>
            </a:pPr>
            <a:r>
              <a:rPr lang="fr" sz="18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Savoir ce qu’est la </a:t>
            </a:r>
            <a:r>
              <a:rPr lang="fr" sz="18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réalité</a:t>
            </a:r>
            <a:r>
              <a:rPr lang="fr" sz="18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virtuelle et ses prérequis</a:t>
            </a:r>
            <a:endParaRPr sz="18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Font typeface="Roboto"/>
              <a:buChar char="●"/>
            </a:pPr>
            <a:r>
              <a:rPr lang="fr" sz="1800">
                <a:solidFill>
                  <a:srgbClr val="2021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L’immersion oui mais attention</a:t>
            </a:r>
            <a:endParaRPr sz="18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Font typeface="Roboto"/>
              <a:buChar char="●"/>
            </a:pPr>
            <a:r>
              <a:rPr lang="fr" sz="18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Les interactions ou le problème du fusil plié</a:t>
            </a:r>
            <a:endParaRPr sz="18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Font typeface="Roboto"/>
              <a:buChar char="●"/>
            </a:pPr>
            <a:r>
              <a:rPr lang="fr" sz="18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PRATIQUE : Préparer le projet ChildRoom</a:t>
            </a:r>
            <a:endParaRPr sz="18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7"/>
          <p:cNvSpPr txBox="1"/>
          <p:nvPr>
            <p:ph type="title"/>
          </p:nvPr>
        </p:nvSpPr>
        <p:spPr>
          <a:xfrm>
            <a:off x="604575" y="0"/>
            <a:ext cx="7688700" cy="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La RV : qu’est-ce que c’est ? et ça change quoi ?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3325" y="2701200"/>
            <a:ext cx="2199399" cy="205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La réalité virtuelle 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L'expression « </a:t>
            </a:r>
            <a:r>
              <a:rPr b="1" lang="fr" sz="18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réalité virtuelle</a:t>
            </a:r>
            <a:r>
              <a:rPr lang="fr" sz="18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» (ou </a:t>
            </a:r>
            <a:r>
              <a:rPr i="1" lang="fr" sz="18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multimédia immersif</a:t>
            </a:r>
            <a:r>
              <a:rPr lang="fr" sz="18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ou </a:t>
            </a:r>
            <a:r>
              <a:rPr i="1" lang="fr" sz="18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réalité simulée par ordinateur</a:t>
            </a:r>
            <a:r>
              <a:rPr lang="fr" sz="18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 renvoie typiquement à une technologie informatique qui simule la présence physique d'un utilisateur dans un environnement artificiellement généré par des logiciels. La réalité virtuelle crée un environnement avec lequel l'utilisateur peut interagir.</a:t>
            </a:r>
            <a:endParaRPr sz="18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8"/>
          <p:cNvSpPr txBox="1"/>
          <p:nvPr>
            <p:ph type="title"/>
          </p:nvPr>
        </p:nvSpPr>
        <p:spPr>
          <a:xfrm>
            <a:off x="604575" y="0"/>
            <a:ext cx="7688700" cy="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La RV : qu’est-ce que c’est ? et ça change quoi ?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L’immersion oui mais 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200"/>
              <a:buFont typeface="Roboto"/>
              <a:buChar char="●"/>
            </a:pPr>
            <a:r>
              <a:rPr lang="fr" sz="2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 cinétose ou mal des transports</a:t>
            </a:r>
            <a:endParaRPr sz="2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200"/>
              <a:buFont typeface="Roboto"/>
              <a:buChar char="●"/>
            </a:pPr>
            <a:r>
              <a:rPr lang="fr" sz="2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Les équipements et leurs prix</a:t>
            </a:r>
            <a:endParaRPr sz="2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200"/>
              <a:buFont typeface="Roboto"/>
              <a:buChar char="●"/>
            </a:pPr>
            <a:r>
              <a:rPr lang="fr" sz="2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 localisation dans l’espace</a:t>
            </a:r>
            <a:endParaRPr sz="2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200"/>
              <a:buFont typeface="Roboto"/>
              <a:buChar char="●"/>
            </a:pPr>
            <a:r>
              <a:rPr lang="fr" sz="2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L’encombrement</a:t>
            </a:r>
            <a:endParaRPr sz="2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200"/>
              <a:buFont typeface="Roboto"/>
              <a:buChar char="●"/>
            </a:pPr>
            <a:r>
              <a:rPr lang="fr" sz="2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L’avatar</a:t>
            </a:r>
            <a:endParaRPr sz="2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9"/>
          <p:cNvSpPr txBox="1"/>
          <p:nvPr>
            <p:ph type="title"/>
          </p:nvPr>
        </p:nvSpPr>
        <p:spPr>
          <a:xfrm>
            <a:off x="604575" y="0"/>
            <a:ext cx="7688700" cy="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La RV : qu’est-ce que c’est ? et ça change quoi ?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275" y="1318650"/>
            <a:ext cx="3033101" cy="170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4625" y="2529724"/>
            <a:ext cx="2918400" cy="24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2021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Les interactions ou le problème du fusil plié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200"/>
              <a:buFont typeface="Roboto"/>
              <a:buChar char="●"/>
            </a:pPr>
            <a:r>
              <a:rPr lang="fr" sz="2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 précision de la localisation</a:t>
            </a:r>
            <a:endParaRPr sz="2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200"/>
              <a:buFont typeface="Roboto"/>
              <a:buChar char="●"/>
            </a:pPr>
            <a:r>
              <a:rPr lang="fr" sz="2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 prise en main</a:t>
            </a:r>
            <a:endParaRPr sz="2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200"/>
              <a:buFont typeface="Roboto"/>
              <a:buChar char="●"/>
            </a:pPr>
            <a:r>
              <a:rPr lang="fr" sz="2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Tenir un objet à deux mains </a:t>
            </a:r>
            <a:endParaRPr sz="2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200"/>
              <a:buFont typeface="Roboto"/>
              <a:buChar char="●"/>
            </a:pPr>
            <a:r>
              <a:rPr lang="fr" sz="2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 voix</a:t>
            </a:r>
            <a:endParaRPr sz="2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200"/>
              <a:buFont typeface="Roboto"/>
              <a:buChar char="●"/>
            </a:pPr>
            <a:r>
              <a:rPr lang="fr" sz="2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 Hand Tracking</a:t>
            </a:r>
            <a:endParaRPr sz="2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0"/>
          <p:cNvSpPr txBox="1"/>
          <p:nvPr>
            <p:ph type="title"/>
          </p:nvPr>
        </p:nvSpPr>
        <p:spPr>
          <a:xfrm>
            <a:off x="604575" y="0"/>
            <a:ext cx="7688700" cy="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La RV : qu’est-ce que c’est ? et ça change quoi ?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7775" y="2841800"/>
            <a:ext cx="3291875" cy="185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2021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PRATIQUE : ChildRoom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729450" y="1948100"/>
            <a:ext cx="7688700" cy="22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u="sng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Objectif :</a:t>
            </a:r>
            <a:r>
              <a:rPr lang="fr" sz="1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Créer une chambre avec des interactions en VR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u="sng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Eléments obligatoires :</a:t>
            </a:r>
            <a:endParaRPr sz="1200" u="sng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Une pièce meublée avec une porte et une </a:t>
            </a:r>
            <a:r>
              <a:rPr lang="fr" sz="1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fenêtre</a:t>
            </a:r>
            <a:r>
              <a:rPr lang="fr" sz="1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(inutilisable)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 </a:t>
            </a:r>
            <a:r>
              <a:rPr lang="fr" sz="1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interrupteur</a:t>
            </a:r>
            <a:r>
              <a:rPr lang="fr" sz="1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pour </a:t>
            </a:r>
            <a:r>
              <a:rPr lang="fr" sz="1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allumer</a:t>
            </a:r>
            <a:r>
              <a:rPr lang="fr" sz="1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sz="1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éteindre</a:t>
            </a:r>
            <a:r>
              <a:rPr lang="fr" sz="1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les lumières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 placard avec une porte qui pourra s’ouvrir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 murs où l’on pourra changer la couleur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 éléments mobiles que l’on pourra jeter vers une cible (balle/panier de basket) ou ranger à leur place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 élément d’affichage (Horloge / score du basket)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Une commode avec des tiroirs qui pourront s’ouvrir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1"/>
          <p:cNvSpPr txBox="1"/>
          <p:nvPr>
            <p:ph type="title"/>
          </p:nvPr>
        </p:nvSpPr>
        <p:spPr>
          <a:xfrm>
            <a:off x="604575" y="0"/>
            <a:ext cx="7688700" cy="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La RV : qu’est-ce que c’est ? et ça change quoi ?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771525" y="4314100"/>
            <a:ext cx="76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>
                <a:latin typeface="Lato"/>
                <a:ea typeface="Lato"/>
                <a:cs typeface="Lato"/>
                <a:sym typeface="Lato"/>
              </a:rPr>
              <a:t>Rendu attendu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: </a:t>
            </a:r>
            <a:r>
              <a:rPr b="1" lang="fr">
                <a:latin typeface="Lato"/>
                <a:ea typeface="Lato"/>
                <a:cs typeface="Lato"/>
                <a:sym typeface="Lato"/>
              </a:rPr>
              <a:t>Plan et schéma de fonctionnement général du projet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