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184B5D4-F1D6-4E77-997E-D1EC360A38A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Helping the Help Desk Help Customers More Helpfully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Sri Kanajan</a:t>
            </a:r>
            <a:endParaRPr/>
          </a:p>
          <a:p>
            <a:pPr algn="ctr"/>
            <a:r>
              <a:rPr lang="en-US" sz="3200">
                <a:latin typeface="Arial"/>
              </a:rPr>
              <a:t>Senior Data Scientist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the Problem?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Hard to find similar Customer Service Requests that have already been resolved to avoid redundant work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Linking Customer Service Requests with TechZone articles are difficult due to the propriety taxonomy in Cisco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 Sources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Customer Service Requests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 Zone Articles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4480560" y="1769040"/>
            <a:ext cx="5099040" cy="2091240"/>
          </a:xfrm>
          <a:prstGeom prst="rect">
            <a:avLst/>
          </a:prstGeom>
        </p:spPr>
        <p:txBody>
          <a:bodyPr lIns="0" rIns="0" tIns="0" bIns="0"/>
          <a:p>
            <a:r>
              <a:rPr lang="en-US" sz="7200">
                <a:latin typeface="Arial"/>
              </a:rPr>
              <a:t>Title:</a:t>
            </a:r>
            <a:endParaRPr/>
          </a:p>
          <a:p>
            <a:r>
              <a:rPr lang="en-US" sz="7200">
                <a:latin typeface="Arial"/>
              </a:rPr>
              <a:t>6509 vrf-lite on sup720-3b</a:t>
            </a:r>
            <a:endParaRPr/>
          </a:p>
          <a:p>
            <a:r>
              <a:rPr lang="en-US" sz="7200">
                <a:latin typeface="Arial"/>
              </a:rPr>
              <a:t>URL:</a:t>
            </a:r>
            <a:endParaRPr/>
          </a:p>
          <a:p>
            <a:r>
              <a:rPr lang="en-US" sz="7200">
                <a:latin typeface="Arial"/>
              </a:rPr>
              <a:t>https://supportforums.cisco.com/discussion/11753751/6509-vrf-lite-sup720-3b</a:t>
            </a:r>
            <a:endParaRPr/>
          </a:p>
          <a:p>
            <a:r>
              <a:rPr lang="en-US" sz="7200">
                <a:latin typeface="Arial"/>
              </a:rPr>
              <a:t>Statistics: Replies: 3   Avg. Rating: Views: 558   Votes: 0 Shares: 0</a:t>
            </a:r>
            <a:endParaRPr/>
          </a:p>
          <a:p>
            <a:r>
              <a:rPr lang="en-US" sz="7200">
                <a:latin typeface="Arial"/>
              </a:rPr>
              <a:t>Description: Geminorum_cco / Mar 4th, 2013</a:t>
            </a:r>
            <a:endParaRPr/>
          </a:p>
          <a:p>
            <a:r>
              <a:rPr lang="en-US" sz="7200">
                <a:latin typeface="Arial"/>
              </a:rPr>
              <a:t>Hi everybody! Thanks for a great resource I've currently got the following layout in my 6509 ...</a:t>
            </a:r>
            <a:endParaRPr/>
          </a:p>
        </p:txBody>
      </p:sp>
      <p:sp>
        <p:nvSpPr>
          <p:cNvPr id="45" name="TextShape 4"/>
          <p:cNvSpPr txBox="1"/>
          <p:nvPr/>
        </p:nvSpPr>
        <p:spPr>
          <a:xfrm>
            <a:off x="4480560" y="4059360"/>
            <a:ext cx="5099040" cy="2890080"/>
          </a:xfrm>
          <a:prstGeom prst="rect">
            <a:avLst/>
          </a:prstGeom>
        </p:spPr>
        <p:txBody>
          <a:bodyPr lIns="0" rIns="0" tIns="0" bIns="0"/>
          <a:p>
            <a:r>
              <a:rPr lang="en-US" sz="14060">
                <a:latin typeface="Arial"/>
              </a:rPr>
              <a:t> </a:t>
            </a:r>
            <a:r>
              <a:rPr lang="en-US" sz="14060">
                <a:latin typeface="Arial"/>
              </a:rPr>
              <a:t>Step 1 Manually remove the non-CGV6 (CDS TV/IS) configuration.</a:t>
            </a:r>
            <a:endParaRPr/>
          </a:p>
          <a:p>
            <a:r>
              <a:rPr lang="en-US" sz="14060">
                <a:latin typeface="Arial"/>
              </a:rPr>
              <a:t> </a:t>
            </a:r>
            <a:endParaRPr/>
          </a:p>
          <a:p>
            <a:r>
              <a:rPr lang="en-US" sz="14060">
                <a:latin typeface="Arial"/>
              </a:rPr>
              <a:t>This is required when you convert an ISM card running CDS TV/IS software to CGv6 and here it’s referring to the XR config, like the service role,  service management and service-engine interfaces etc for CDS TV or IS..</a:t>
            </a:r>
            <a:endParaRPr/>
          </a:p>
          <a:p>
            <a:r>
              <a:rPr lang="en-US" sz="14060">
                <a:latin typeface="Arial"/>
              </a:rPr>
              <a:t> </a:t>
            </a:r>
            <a:endParaRPr/>
          </a:p>
          <a:p>
            <a:r>
              <a:rPr lang="en-US" sz="14060">
                <a:latin typeface="Arial"/>
              </a:rPr>
              <a:t>Step 2 Getting SW</a:t>
            </a:r>
            <a:endParaRPr/>
          </a:p>
          <a:p>
            <a:r>
              <a:rPr lang="en-US" sz="14060">
                <a:latin typeface="Arial"/>
              </a:rPr>
              <a:t>  </a:t>
            </a:r>
            <a:endParaRPr/>
          </a:p>
          <a:p>
            <a:r>
              <a:rPr lang="en-US" sz="14060">
                <a:latin typeface="Arial"/>
              </a:rPr>
              <a:t> </a:t>
            </a:r>
            <a:r>
              <a:rPr lang="en-US" sz="14060">
                <a:latin typeface="Arial"/>
              </a:rPr>
              <a:t>Install the Cisco IOS XR Software Release 4.2.1 image on the ASR 9000 router including -services- PIE.</a:t>
            </a:r>
            <a:endParaRPr/>
          </a:p>
          <a:p>
            <a:r>
              <a:rPr lang="en-US" sz="14060">
                <a:latin typeface="Arial"/>
              </a:rPr>
              <a:t>Download the install kit asr9k-ism-cgv6-install-kit-4.2.1.00.sh from</a:t>
            </a:r>
            <a:endParaRPr/>
          </a:p>
          <a:p>
            <a:r>
              <a:rPr lang="en-US" sz="14060">
                <a:latin typeface="Arial"/>
              </a:rPr>
              <a:t> </a:t>
            </a:r>
            <a:r>
              <a:rPr lang="en-US" sz="14060">
                <a:latin typeface="Arial"/>
              </a:rPr>
              <a:t>https://upload.cisco.com/cgi-bin/swc/fileexg/main.cgi?CONTYPES=IOS-XR.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Solution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Extract semantic and topical information from textual and attribute information in order to perform a quantitative similarity analysis between CSC or TZ articles with either query texts or other CSC or TZ articles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Uses Latent Semantic Analysis and TFIDF vectorization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3657600"/>
            <a:ext cx="7147080" cy="35661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90360" y="4572000"/>
            <a:ext cx="2051280" cy="784440"/>
          </a:xfrm>
          <a:prstGeom prst="rect">
            <a:avLst/>
          </a:prstGeom>
          <a:ln>
            <a:noFill/>
          </a:ln>
        </p:spPr>
      </p:pic>
      <p:sp>
        <p:nvSpPr>
          <p:cNvPr id="50" name="Line 3"/>
          <p:cNvSpPr/>
          <p:nvPr/>
        </p:nvSpPr>
        <p:spPr>
          <a:xfrm flipH="1">
            <a:off x="7147080" y="5303520"/>
            <a:ext cx="822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4"/>
          <p:cNvSpPr/>
          <p:nvPr/>
        </p:nvSpPr>
        <p:spPr>
          <a:xfrm flipH="1">
            <a:off x="4937760" y="4114800"/>
            <a:ext cx="64008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5"/>
          <p:cNvSpPr/>
          <p:nvPr/>
        </p:nvSpPr>
        <p:spPr>
          <a:xfrm flipH="1">
            <a:off x="6035040" y="475488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Uses of LSA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365760" y="4937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TechZone and CSC Summarization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419400" y="1737360"/>
            <a:ext cx="4426920" cy="82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Document Similarity</a:t>
            </a:r>
            <a:endParaRPr/>
          </a:p>
        </p:txBody>
      </p:sp>
      <p:sp>
        <p:nvSpPr>
          <p:cNvPr id="56" name="TextShape 4"/>
          <p:cNvSpPr txBox="1"/>
          <p:nvPr/>
        </p:nvSpPr>
        <p:spPr>
          <a:xfrm>
            <a:off x="365760" y="3200400"/>
            <a:ext cx="4754880" cy="1188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Search Query to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Document Recommendation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7760" y="1463040"/>
            <a:ext cx="4824720" cy="219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Recommendation 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2377440" y="3546720"/>
            <a:ext cx="274320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 sz="1500">
                <a:latin typeface="Arial"/>
              </a:rPr>
              <a:t>TFIDF + Latent Semantic Analysis</a:t>
            </a:r>
            <a:endParaRPr/>
          </a:p>
          <a:p>
            <a:pPr algn="ctr"/>
            <a:r>
              <a:rPr lang="en-US">
                <a:latin typeface="Arial"/>
              </a:rPr>
              <a:t>(Python/</a:t>
            </a:r>
            <a:r>
              <a:rPr i="1" lang="en-US">
                <a:latin typeface="Arial"/>
              </a:rPr>
              <a:t>Spark</a:t>
            </a:r>
            <a:r>
              <a:rPr lang="en-US">
                <a:latin typeface="Arial"/>
              </a:rPr>
              <a:t>)</a:t>
            </a:r>
            <a:endParaRPr/>
          </a:p>
        </p:txBody>
      </p:sp>
      <p:sp>
        <p:nvSpPr>
          <p:cNvPr id="60" name="TextShape 3"/>
          <p:cNvSpPr txBox="1"/>
          <p:nvPr/>
        </p:nvSpPr>
        <p:spPr>
          <a:xfrm>
            <a:off x="6766560" y="6198480"/>
            <a:ext cx="3211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Italics – Partially Implemented</a:t>
            </a:r>
            <a:endParaRPr/>
          </a:p>
        </p:txBody>
      </p:sp>
      <p:sp>
        <p:nvSpPr>
          <p:cNvPr id="61" name="TextShape 4"/>
          <p:cNvSpPr txBox="1"/>
          <p:nvPr/>
        </p:nvSpPr>
        <p:spPr>
          <a:xfrm>
            <a:off x="182880" y="3363840"/>
            <a:ext cx="2103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Historical CSC Discussions</a:t>
            </a:r>
            <a:endParaRPr/>
          </a:p>
        </p:txBody>
      </p:sp>
      <p:sp>
        <p:nvSpPr>
          <p:cNvPr id="62" name="TextShape 5"/>
          <p:cNvSpPr txBox="1"/>
          <p:nvPr/>
        </p:nvSpPr>
        <p:spPr>
          <a:xfrm>
            <a:off x="182880" y="4133160"/>
            <a:ext cx="21031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Historical Tech Zone Articles</a:t>
            </a:r>
            <a:endParaRPr/>
          </a:p>
        </p:txBody>
      </p:sp>
      <p:sp>
        <p:nvSpPr>
          <p:cNvPr id="63" name="CustomShape 6"/>
          <p:cNvSpPr/>
          <p:nvPr/>
        </p:nvSpPr>
        <p:spPr>
          <a:xfrm>
            <a:off x="5852160" y="3546720"/>
            <a:ext cx="146304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i="1" lang="en-US">
                <a:latin typeface="Arial"/>
              </a:rPr>
              <a:t>Solr</a:t>
            </a:r>
            <a:endParaRPr/>
          </a:p>
        </p:txBody>
      </p:sp>
      <p:sp>
        <p:nvSpPr>
          <p:cNvPr id="64" name="Line 7"/>
          <p:cNvSpPr/>
          <p:nvPr/>
        </p:nvSpPr>
        <p:spPr>
          <a:xfrm flipH="1">
            <a:off x="7315200" y="4003920"/>
            <a:ext cx="914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5" name="Line 8"/>
          <p:cNvSpPr/>
          <p:nvPr/>
        </p:nvSpPr>
        <p:spPr>
          <a:xfrm>
            <a:off x="5120640" y="391248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6" name="Line 9"/>
          <p:cNvSpPr/>
          <p:nvPr/>
        </p:nvSpPr>
        <p:spPr>
          <a:xfrm flipV="1">
            <a:off x="1737360" y="4003920"/>
            <a:ext cx="6400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7" name="Line 10"/>
          <p:cNvSpPr/>
          <p:nvPr/>
        </p:nvSpPr>
        <p:spPr>
          <a:xfrm>
            <a:off x="1737360" y="372960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68" name="TextShape 11"/>
          <p:cNvSpPr txBox="1"/>
          <p:nvPr/>
        </p:nvSpPr>
        <p:spPr>
          <a:xfrm>
            <a:off x="7666560" y="3401640"/>
            <a:ext cx="2413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Query terms or web page visits</a:t>
            </a:r>
            <a:endParaRPr/>
          </a:p>
        </p:txBody>
      </p:sp>
      <p:sp>
        <p:nvSpPr>
          <p:cNvPr id="69" name="Line 12"/>
          <p:cNvSpPr/>
          <p:nvPr/>
        </p:nvSpPr>
        <p:spPr>
          <a:xfrm>
            <a:off x="7406640" y="4003920"/>
            <a:ext cx="100584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0" name="TextShape 13"/>
          <p:cNvSpPr txBox="1"/>
          <p:nvPr/>
        </p:nvSpPr>
        <p:spPr>
          <a:xfrm>
            <a:off x="7498080" y="4918320"/>
            <a:ext cx="25002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Similar Resolved CSC,</a:t>
            </a:r>
            <a:endParaRPr/>
          </a:p>
          <a:p>
            <a:endParaRPr/>
          </a:p>
        </p:txBody>
      </p:sp>
      <p:sp>
        <p:nvSpPr>
          <p:cNvPr id="71" name="TextShape 14"/>
          <p:cNvSpPr txBox="1"/>
          <p:nvPr/>
        </p:nvSpPr>
        <p:spPr>
          <a:xfrm>
            <a:off x="3897360" y="3017520"/>
            <a:ext cx="3692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Text, Concept, Document Weights </a:t>
            </a:r>
            <a:endParaRPr/>
          </a:p>
        </p:txBody>
      </p:sp>
      <p:sp>
        <p:nvSpPr>
          <p:cNvPr id="72" name="TextShape 15"/>
          <p:cNvSpPr txBox="1"/>
          <p:nvPr/>
        </p:nvSpPr>
        <p:spPr>
          <a:xfrm>
            <a:off x="271800" y="1920240"/>
            <a:ext cx="4583520" cy="433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Arial"/>
              </a:rPr>
              <a:t>Bring the solution to Large Scale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